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6" r:id="rId3"/>
    <p:sldId id="257" r:id="rId4"/>
    <p:sldId id="259" r:id="rId5"/>
    <p:sldId id="273" r:id="rId6"/>
    <p:sldId id="274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6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2380" y="1626085"/>
            <a:ext cx="8361229" cy="1476039"/>
          </a:xfrm>
        </p:spPr>
        <p:txBody>
          <a:bodyPr/>
          <a:lstStyle/>
          <a:p>
            <a:r>
              <a:rPr lang="en-US" sz="4000" dirty="0" smtClean="0"/>
              <a:t>Topic Modelling </a:t>
            </a:r>
            <a:br>
              <a:rPr lang="en-US" sz="4000" dirty="0" smtClean="0"/>
            </a:br>
            <a:r>
              <a:rPr lang="en-US" sz="4000" dirty="0" smtClean="0"/>
              <a:t>USING PLDA AND PLSA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1143" y="3537535"/>
            <a:ext cx="8309986" cy="1743766"/>
          </a:xfrm>
        </p:spPr>
        <p:txBody>
          <a:bodyPr>
            <a:normAutofit fontScale="70000" lnSpcReduction="20000"/>
          </a:bodyPr>
          <a:lstStyle/>
          <a:p>
            <a:r>
              <a:rPr lang="en-US" sz="3800" dirty="0" smtClean="0"/>
              <a:t>180030571 -  N.Janaki</a:t>
            </a:r>
          </a:p>
          <a:p>
            <a:r>
              <a:rPr lang="en-US" sz="3800" dirty="0" smtClean="0"/>
              <a:t>    </a:t>
            </a:r>
            <a:endParaRPr lang="en-US" dirty="0" smtClean="0"/>
          </a:p>
          <a:p>
            <a:r>
              <a:rPr lang="en-US" sz="4000" dirty="0" smtClean="0"/>
              <a:t>GROUP -211     </a:t>
            </a:r>
          </a:p>
          <a:p>
            <a:r>
              <a:rPr lang="en-US" sz="4000" dirty="0" smtClean="0"/>
              <a:t>PROJECT GUIDE – DR.SASMITA PADHY (6488) 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7660895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factorization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45021"/>
            <a:ext cx="9601200" cy="432237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An alternative way to represent PLSA is Matrix Factorization Model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Consider a document-word matrix of dimensions </a:t>
            </a:r>
            <a:r>
              <a:rPr lang="en-US" i="1" dirty="0"/>
              <a:t>N*M</a:t>
            </a:r>
            <a:r>
              <a:rPr lang="en-US" dirty="0"/>
              <a:t>, where </a:t>
            </a:r>
            <a:r>
              <a:rPr lang="en-US" i="1" dirty="0"/>
              <a:t>N</a:t>
            </a:r>
            <a:r>
              <a:rPr lang="en-US" dirty="0"/>
              <a:t> is the number of documents and </a:t>
            </a:r>
            <a:r>
              <a:rPr lang="en-US" i="1" dirty="0"/>
              <a:t>M</a:t>
            </a:r>
            <a:r>
              <a:rPr lang="en-US" dirty="0"/>
              <a:t> is the size of the vocabulary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The elements of the matrix are counts of the </a:t>
            </a:r>
            <a:r>
              <a:rPr lang="en-US" dirty="0" err="1"/>
              <a:t>occurences</a:t>
            </a:r>
            <a:r>
              <a:rPr lang="en-US" dirty="0"/>
              <a:t> of a word in a document. If a word </a:t>
            </a:r>
            <a:r>
              <a:rPr lang="en-US" i="1" dirty="0" err="1"/>
              <a:t>wi</a:t>
            </a:r>
            <a:r>
              <a:rPr lang="en-US" i="1" dirty="0"/>
              <a:t> </a:t>
            </a:r>
            <a:r>
              <a:rPr lang="en-US" dirty="0"/>
              <a:t>occurs once in the document </a:t>
            </a:r>
            <a:r>
              <a:rPr lang="en-US" i="1" dirty="0" err="1"/>
              <a:t>dj</a:t>
            </a:r>
            <a:r>
              <a:rPr lang="en-US" dirty="0"/>
              <a:t>, then element </a:t>
            </a:r>
            <a:r>
              <a:rPr lang="en-US" i="1" dirty="0"/>
              <a:t>(</a:t>
            </a:r>
            <a:r>
              <a:rPr lang="en-US" i="1" dirty="0" err="1"/>
              <a:t>j,i</a:t>
            </a:r>
            <a:r>
              <a:rPr lang="en-US" i="1" dirty="0"/>
              <a:t>) = 1</a:t>
            </a:r>
            <a:r>
              <a:rPr lang="en-US" i="1" dirty="0" smtClean="0"/>
              <a:t>.</a:t>
            </a:r>
          </a:p>
          <a:p>
            <a:r>
              <a:rPr lang="en-US" dirty="0"/>
              <a:t>This model is not very different from the Latent Variable Model. The three matrices can be interpreted as —</a:t>
            </a:r>
          </a:p>
          <a:p>
            <a:r>
              <a:rPr lang="en-US" i="1" dirty="0"/>
              <a:t>L </a:t>
            </a:r>
            <a:r>
              <a:rPr lang="en-US" dirty="0"/>
              <a:t>contains the document probabilities </a:t>
            </a:r>
            <a:r>
              <a:rPr lang="en-US" b="1" i="1" dirty="0"/>
              <a:t>P(</a:t>
            </a:r>
            <a:r>
              <a:rPr lang="en-US" b="1" i="1" dirty="0" err="1"/>
              <a:t>d|z</a:t>
            </a:r>
            <a:r>
              <a:rPr lang="en-US" b="1" i="1" dirty="0"/>
              <a:t>)</a:t>
            </a:r>
            <a:endParaRPr lang="en-US" dirty="0"/>
          </a:p>
          <a:p>
            <a:r>
              <a:rPr lang="en-US" i="1" dirty="0"/>
              <a:t>U </a:t>
            </a:r>
            <a:r>
              <a:rPr lang="en-US" dirty="0"/>
              <a:t>is a diagonal matrix of the prior probabilities of the topics </a:t>
            </a:r>
            <a:r>
              <a:rPr lang="en-US" b="1" i="1" dirty="0"/>
              <a:t>P(z)</a:t>
            </a:r>
            <a:endParaRPr lang="en-US" dirty="0"/>
          </a:p>
          <a:p>
            <a:r>
              <a:rPr lang="en-US" i="1" dirty="0"/>
              <a:t>R </a:t>
            </a:r>
            <a:r>
              <a:rPr lang="en-US" dirty="0"/>
              <a:t>corresponds to the word probability </a:t>
            </a:r>
            <a:r>
              <a:rPr lang="en-US" b="1" i="1" dirty="0"/>
              <a:t>P(</a:t>
            </a:r>
            <a:r>
              <a:rPr lang="en-US" b="1" i="1" dirty="0" err="1"/>
              <a:t>w|z</a:t>
            </a:r>
            <a:r>
              <a:rPr lang="en-US" b="1" i="1" dirty="0"/>
              <a:t>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8604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38048"/>
          </a:xfrm>
        </p:spPr>
        <p:txBody>
          <a:bodyPr/>
          <a:lstStyle/>
          <a:p>
            <a:r>
              <a:rPr lang="en-US" dirty="0" smtClean="0"/>
              <a:t>PLDA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23848"/>
            <a:ext cx="9601200" cy="4243552"/>
          </a:xfrm>
        </p:spPr>
        <p:txBody>
          <a:bodyPr/>
          <a:lstStyle/>
          <a:p>
            <a:r>
              <a:rPr lang="en-US" b="1" dirty="0"/>
              <a:t>LDA</a:t>
            </a:r>
            <a:r>
              <a:rPr lang="en-US" dirty="0"/>
              <a:t> is a supervised dimensionality reduction technique</a:t>
            </a:r>
            <a:r>
              <a:rPr lang="en-US" dirty="0" smtClean="0"/>
              <a:t>. LDA is linear discriminant analysis</a:t>
            </a:r>
          </a:p>
          <a:p>
            <a:r>
              <a:rPr lang="en-US" dirty="0"/>
              <a:t>we need a model which is more flexible in finding the optimal direction of projections</a:t>
            </a:r>
            <a:r>
              <a:rPr lang="en-US" dirty="0" smtClean="0"/>
              <a:t>.</a:t>
            </a:r>
          </a:p>
          <a:p>
            <a:r>
              <a:rPr lang="en-US" dirty="0" smtClean="0"/>
              <a:t>We use PLDA  as they are not LDA is not optimal because </a:t>
            </a:r>
            <a:r>
              <a:rPr lang="en-US" dirty="0"/>
              <a:t>LDA will project the images into a subspace obtained from training </a:t>
            </a:r>
            <a:r>
              <a:rPr lang="en-US" dirty="0" smtClean="0"/>
              <a:t>data.</a:t>
            </a:r>
          </a:p>
          <a:p>
            <a:r>
              <a:rPr lang="en-US" dirty="0"/>
              <a:t>We can generate class center using continuous non-linear functions even from single example of unseen class.</a:t>
            </a:r>
          </a:p>
          <a:p>
            <a:r>
              <a:rPr lang="en-US" dirty="0"/>
              <a:t>In hypothesis testing , we can compare two examples from previously unseen </a:t>
            </a:r>
            <a:r>
              <a:rPr lang="en-US" dirty="0" smtClean="0"/>
              <a:t>classes </a:t>
            </a:r>
            <a:r>
              <a:rPr lang="en-US" dirty="0"/>
              <a:t>to determine whether they belong to same class.</a:t>
            </a:r>
          </a:p>
          <a:p>
            <a:r>
              <a:rPr lang="en-US" dirty="0"/>
              <a:t>Perform clustering of samples from unseen classes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2357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90752"/>
          </a:xfrm>
        </p:spPr>
        <p:txBody>
          <a:bodyPr/>
          <a:lstStyle/>
          <a:p>
            <a:r>
              <a:rPr lang="en-US" dirty="0" smtClean="0"/>
              <a:t>Probabilistic LDA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76552"/>
            <a:ext cx="9601200" cy="4290848"/>
          </a:xfrm>
        </p:spPr>
        <p:txBody>
          <a:bodyPr/>
          <a:lstStyle/>
          <a:p>
            <a:r>
              <a:rPr lang="en-US" dirty="0"/>
              <a:t>Let</a:t>
            </a:r>
            <a:r>
              <a:rPr lang="en-US" i="1" dirty="0"/>
              <a:t> x={</a:t>
            </a:r>
            <a:r>
              <a:rPr lang="en-US" i="1" dirty="0" err="1"/>
              <a:t>x₁,x</a:t>
            </a:r>
            <a:r>
              <a:rPr lang="en-US" i="1" dirty="0"/>
              <a:t>₂,…,xₙ}</a:t>
            </a:r>
            <a:r>
              <a:rPr lang="en-US" dirty="0"/>
              <a:t> be the </a:t>
            </a:r>
            <a:r>
              <a:rPr lang="en-US" i="1" dirty="0"/>
              <a:t>D</a:t>
            </a:r>
            <a:r>
              <a:rPr lang="en-US" dirty="0"/>
              <a:t>-dimensional observations or data samples. </a:t>
            </a:r>
            <a:endParaRPr lang="en-US" dirty="0" smtClean="0"/>
          </a:p>
          <a:p>
            <a:r>
              <a:rPr lang="en-US" b="1" dirty="0" smtClean="0"/>
              <a:t>Probabilistic </a:t>
            </a:r>
            <a:r>
              <a:rPr lang="en-US" b="1" dirty="0"/>
              <a:t>LDA or PLDA</a:t>
            </a:r>
            <a:r>
              <a:rPr lang="en-US" dirty="0"/>
              <a:t> is a </a:t>
            </a:r>
            <a:r>
              <a:rPr lang="en-US" b="1" dirty="0"/>
              <a:t>generative model </a:t>
            </a:r>
            <a:r>
              <a:rPr lang="en-US" dirty="0"/>
              <a:t>which assumes that given data samples are generated from a distribution</a:t>
            </a:r>
            <a:r>
              <a:rPr lang="en-US" dirty="0" smtClean="0"/>
              <a:t>.</a:t>
            </a:r>
          </a:p>
          <a:p>
            <a:r>
              <a:rPr lang="en-US" dirty="0"/>
              <a:t>The choice of distribution from which data is assumed to be generated is based on two factors: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(</a:t>
            </a:r>
            <a:r>
              <a:rPr lang="en-US" dirty="0"/>
              <a:t>1) It should represent different type of data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(</a:t>
            </a:r>
            <a:r>
              <a:rPr lang="en-US" dirty="0"/>
              <a:t>2) Computation of parameters is simple and fast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we need to represent each class with separate Gaussian distribution hence we can use Gaussian Mixture Model (GMM).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3596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6159"/>
          </a:xfrm>
        </p:spPr>
        <p:txBody>
          <a:bodyPr/>
          <a:lstStyle/>
          <a:p>
            <a:r>
              <a:rPr lang="en-US" dirty="0" smtClean="0"/>
              <a:t>PLDA 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939159"/>
            <a:ext cx="9601200" cy="3928241"/>
          </a:xfrm>
        </p:spPr>
        <p:txBody>
          <a:bodyPr/>
          <a:lstStyle/>
          <a:p>
            <a:r>
              <a:rPr lang="en-US" dirty="0"/>
              <a:t>PLDA is a generative model where we assume that the data samples </a:t>
            </a:r>
            <a:r>
              <a:rPr lang="en-US" b="1" dirty="0"/>
              <a:t>X </a:t>
            </a:r>
            <a:r>
              <a:rPr lang="en-US" dirty="0"/>
              <a:t>of a class are generated from a Gaussian distribution. </a:t>
            </a:r>
            <a:endParaRPr lang="en-US" dirty="0"/>
          </a:p>
          <a:p>
            <a:r>
              <a:rPr lang="en-US" dirty="0"/>
              <a:t> The mean of Gaussian represents the class variable </a:t>
            </a:r>
            <a:r>
              <a:rPr lang="en-US" b="1" dirty="0"/>
              <a:t>y</a:t>
            </a:r>
            <a:r>
              <a:rPr lang="en-US" dirty="0"/>
              <a:t> is generated from another Gaussian distribution called as prior</a:t>
            </a:r>
            <a:r>
              <a:rPr lang="en-US" dirty="0" smtClean="0"/>
              <a:t>.</a:t>
            </a:r>
          </a:p>
          <a:p>
            <a:r>
              <a:rPr lang="en-US" dirty="0"/>
              <a:t>We can perform clustering of examples into classes using PLDA scores between all pairs of examples from entire set of examples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7316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959" y="352514"/>
            <a:ext cx="9601200" cy="1485900"/>
          </a:xfrm>
        </p:spPr>
        <p:txBody>
          <a:bodyPr/>
          <a:lstStyle/>
          <a:p>
            <a:r>
              <a:rPr lang="en-US" dirty="0" smtClean="0"/>
              <a:t>PLSA</a:t>
            </a:r>
            <a:endParaRPr lang="en-US" dirty="0"/>
          </a:p>
        </p:txBody>
      </p:sp>
      <p:pic>
        <p:nvPicPr>
          <p:cNvPr id="1026" name="Picture 2" descr="The flow of training and annotating using PLSA | Download Scientific Diagram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772" y="2286000"/>
            <a:ext cx="5872855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74701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PLDA</a:t>
            </a:r>
            <a:endParaRPr lang="en-US" dirty="0"/>
          </a:p>
        </p:txBody>
      </p:sp>
      <p:pic>
        <p:nvPicPr>
          <p:cNvPr id="2050" name="Picture 2" descr="Probabilistic Linear Discriminant Analysis (PLDA) Explained | by Prachi  Singh | Towards Data Scienc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120" y="2318936"/>
            <a:ext cx="5400586" cy="3082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94858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Thank You Images, Stock Photos &amp;amp; Vectors | Shutterstock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24" b="24147"/>
          <a:stretch/>
        </p:blipFill>
        <p:spPr bwMode="auto">
          <a:xfrm>
            <a:off x="3676442" y="2369529"/>
            <a:ext cx="5245367" cy="2023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6983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39588"/>
          </a:xfrm>
        </p:spPr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0152196"/>
              </p:ext>
            </p:extLst>
          </p:nvPr>
        </p:nvGraphicFramePr>
        <p:xfrm>
          <a:off x="1948441" y="1587944"/>
          <a:ext cx="6977641" cy="32994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78484"/>
                <a:gridCol w="5699157"/>
              </a:tblGrid>
              <a:tr h="62652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1.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45" marR="5724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INTRODUCTION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45" marR="57245" marT="0" marB="0"/>
                </a:tc>
              </a:tr>
              <a:tr h="793379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2.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45" marR="5724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ABSTRACT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45" marR="57245" marT="0" marB="0"/>
                </a:tc>
              </a:tr>
              <a:tr h="574737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45" marR="5724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PLDA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45" marR="57245" marT="0" marB="0"/>
                </a:tc>
              </a:tr>
              <a:tr h="678304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4.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45" marR="5724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PLSA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45" marR="57245" marT="0" marB="0"/>
                </a:tc>
              </a:tr>
              <a:tr h="62652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5.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45" marR="5724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REFERENCES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45" marR="57245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3998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INTRODUCTION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3200" dirty="0" smtClean="0"/>
              <a:t>Topic Modelling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5999"/>
            <a:ext cx="9601200" cy="406352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Topic modeling is a method in natural language processing </a:t>
            </a:r>
            <a:r>
              <a:rPr lang="en-US" dirty="0" smtClean="0"/>
              <a:t>(NLP) </a:t>
            </a:r>
            <a:r>
              <a:rPr lang="en-US" dirty="0"/>
              <a:t>used to train machine learning models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dirty="0"/>
              <a:t>process of logically selecting words that belong to a certain topic from within a document</a:t>
            </a:r>
            <a:r>
              <a:rPr lang="en-US" dirty="0" smtClean="0"/>
              <a:t>.</a:t>
            </a:r>
          </a:p>
          <a:p>
            <a:r>
              <a:rPr lang="en-US" dirty="0" smtClean="0"/>
              <a:t>Topic </a:t>
            </a:r>
            <a:r>
              <a:rPr lang="en-US" dirty="0"/>
              <a:t>modeling provides great </a:t>
            </a:r>
            <a:r>
              <a:rPr lang="en-US" dirty="0" smtClean="0"/>
              <a:t>time and effort  saving </a:t>
            </a:r>
            <a:r>
              <a:rPr lang="en-US" dirty="0"/>
              <a:t>benefits</a:t>
            </a:r>
            <a:r>
              <a:rPr lang="en-US" dirty="0" smtClean="0"/>
              <a:t>.</a:t>
            </a:r>
          </a:p>
          <a:p>
            <a:r>
              <a:rPr lang="en-US" dirty="0"/>
              <a:t>The three most common techniques of topic modeling </a:t>
            </a:r>
            <a:r>
              <a:rPr lang="en-US" dirty="0" smtClean="0"/>
              <a:t>are :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Latent Semantic Analysis (LSA)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Probabilistic Latent Semantic Analysis (</a:t>
            </a:r>
            <a:r>
              <a:rPr lang="en-US" b="1" dirty="0" err="1"/>
              <a:t>pLSA</a:t>
            </a:r>
            <a:r>
              <a:rPr lang="en-US" b="1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Latent Dirichlet Allocation (LDA</a:t>
            </a:r>
            <a:r>
              <a:rPr lang="en-US" b="1" dirty="0" smtClean="0"/>
              <a:t>)</a:t>
            </a:r>
          </a:p>
          <a:p>
            <a:r>
              <a:rPr lang="en-US" dirty="0"/>
              <a:t>Topic modeling is a powerful technique for unsupervised analysis of large document collections. </a:t>
            </a:r>
          </a:p>
          <a:p>
            <a:r>
              <a:rPr lang="en-US" dirty="0"/>
              <a:t>Topic models conceive latent topics in text using hidden random variables, and discover that structure with posterior inference. </a:t>
            </a:r>
          </a:p>
          <a:p>
            <a:r>
              <a:rPr lang="en-US" dirty="0"/>
              <a:t>Topic models have a wide range of applications like tag recommendation, text categorization, keyword extraction and similarity search in the broad fields of text mining, information retrieval, statistical language modeling.</a:t>
            </a:r>
          </a:p>
          <a:p>
            <a:pPr marL="457200" indent="-457200">
              <a:buFont typeface="+mj-lt"/>
              <a:buAutoNum type="arabicPeriod"/>
            </a:pPr>
            <a:endParaRPr lang="en-US" b="1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384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3413" y="267056"/>
            <a:ext cx="9601200" cy="1485900"/>
          </a:xfrm>
        </p:spPr>
        <p:txBody>
          <a:bodyPr/>
          <a:lstStyle/>
          <a:p>
            <a:r>
              <a:rPr lang="en-US" dirty="0"/>
              <a:t>Latent Dirichlet Allocation (LDA)</a:t>
            </a:r>
            <a:r>
              <a:rPr lang="en-US" b="1" dirty="0"/>
              <a:t/>
            </a:r>
            <a:br>
              <a:rPr lang="en-US" b="1" dirty="0"/>
            </a:b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3413" y="1132317"/>
            <a:ext cx="9601200" cy="5046291"/>
          </a:xfrm>
        </p:spPr>
        <p:txBody>
          <a:bodyPr>
            <a:normAutofit/>
          </a:bodyPr>
          <a:lstStyle/>
          <a:p>
            <a:r>
              <a:rPr lang="en-US" dirty="0" smtClean="0"/>
              <a:t>LDA is a process </a:t>
            </a:r>
            <a:r>
              <a:rPr lang="en-US" dirty="0"/>
              <a:t>of topic model and is used to classify text in a document to a particular topic. 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builds a topic per document model and words per topic model, modeled as Dirichlet distributions</a:t>
            </a:r>
            <a:r>
              <a:rPr lang="en-US" dirty="0" smtClean="0"/>
              <a:t>.</a:t>
            </a:r>
          </a:p>
          <a:p>
            <a:r>
              <a:rPr lang="en-US" dirty="0"/>
              <a:t>The core concept is replaced by Dirichlet allocations where the distribution is sampled over a probability </a:t>
            </a:r>
            <a:r>
              <a:rPr lang="en-US" dirty="0" smtClean="0"/>
              <a:t>simplex.</a:t>
            </a:r>
          </a:p>
          <a:p>
            <a:r>
              <a:rPr lang="en-US" dirty="0"/>
              <a:t>The total desired number of topics is set as ‘</a:t>
            </a:r>
            <a:r>
              <a:rPr lang="en-US" i="1" dirty="0"/>
              <a:t>k</a:t>
            </a:r>
            <a:r>
              <a:rPr lang="en-US" dirty="0"/>
              <a:t>’ in the dimensional Dirichlet distribution.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LDA model reads every document, assigns each word to one of the ‘</a:t>
            </a:r>
            <a:r>
              <a:rPr lang="en-US" i="1" dirty="0"/>
              <a:t>k</a:t>
            </a:r>
            <a:r>
              <a:rPr lang="en-US" dirty="0"/>
              <a:t>’ topics, and provides a representation of the words and documents for a given </a:t>
            </a:r>
            <a:r>
              <a:rPr lang="en-US" dirty="0" smtClean="0"/>
              <a:t>topic.</a:t>
            </a:r>
          </a:p>
          <a:p>
            <a:r>
              <a:rPr lang="en-US" dirty="0"/>
              <a:t>LDA is proven to deliver accurate results for topic modelling use cases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/>
              <a:t>LDA represents documents as </a:t>
            </a:r>
            <a:r>
              <a:rPr lang="en-US" b="1" dirty="0"/>
              <a:t>mixtures of topics</a:t>
            </a:r>
            <a:r>
              <a:rPr lang="en-US" dirty="0"/>
              <a:t> that spit out words with certain probabilities.</a:t>
            </a:r>
          </a:p>
        </p:txBody>
      </p:sp>
    </p:spTree>
    <p:extLst>
      <p:ext uri="{BB962C8B-B14F-4D97-AF65-F5344CB8AC3E}">
        <p14:creationId xmlns:p14="http://schemas.microsoft.com/office/powerpoint/2010/main" val="2063031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531975"/>
            <a:ext cx="9601200" cy="937902"/>
          </a:xfrm>
        </p:spPr>
        <p:txBody>
          <a:bodyPr/>
          <a:lstStyle/>
          <a:p>
            <a:r>
              <a:rPr lang="en-US" dirty="0" smtClean="0"/>
              <a:t>FLOW OF LDA</a:t>
            </a:r>
            <a:endParaRPr lang="en-US" dirty="0"/>
          </a:p>
        </p:txBody>
      </p:sp>
      <p:pic>
        <p:nvPicPr>
          <p:cNvPr id="1026" name="Picture 2" descr="Flowchart of Topic Modelling Using LDA All topic models are based on... |  Download Scientific Diagram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4814" y="1845758"/>
            <a:ext cx="7101556" cy="3281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4827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3025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LDA REPRESENTATION</a:t>
            </a:r>
            <a:endParaRPr lang="en-US" sz="3200" dirty="0"/>
          </a:p>
        </p:txBody>
      </p:sp>
      <p:pic>
        <p:nvPicPr>
          <p:cNvPr id="2050" name="Picture 2" descr="The topic modeling diagram with LDA | Download Scientific Diagram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226" y="1461330"/>
            <a:ext cx="809625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Latent Dirichlet Allocation. Topic Modeling using LDA | by Aditya Beri |  CodeChef-VIT | Mediu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594" y="4045008"/>
            <a:ext cx="8169780" cy="2238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1449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PLSA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497724"/>
            <a:ext cx="9601200" cy="4369676"/>
          </a:xfrm>
        </p:spPr>
        <p:txBody>
          <a:bodyPr/>
          <a:lstStyle/>
          <a:p>
            <a:r>
              <a:rPr lang="en-US" dirty="0"/>
              <a:t>Our goal is to assign these topics to documents.</a:t>
            </a:r>
          </a:p>
          <a:p>
            <a:r>
              <a:rPr lang="en-US" dirty="0"/>
              <a:t>One of the methods to perform this task is Probabilistic Latent Semantic Analysis (PLSA).</a:t>
            </a:r>
          </a:p>
          <a:p>
            <a:r>
              <a:rPr lang="en-US" dirty="0"/>
              <a:t>PLSA or Probabilistic Latent Semantic Analysis is a technique used to model information under a probabilistic framework. </a:t>
            </a:r>
            <a:r>
              <a:rPr lang="en-US" i="1" dirty="0"/>
              <a:t>Latent </a:t>
            </a:r>
            <a:r>
              <a:rPr lang="en-US" dirty="0"/>
              <a:t>because the topics are treated as latent or hidden </a:t>
            </a:r>
            <a:r>
              <a:rPr lang="en-US" dirty="0" smtClean="0"/>
              <a:t>variables</a:t>
            </a:r>
          </a:p>
          <a:p>
            <a:r>
              <a:rPr lang="en-US" dirty="0"/>
              <a:t>PLSA can be understood in two different </a:t>
            </a:r>
            <a:r>
              <a:rPr lang="en-US" dirty="0" smtClean="0"/>
              <a:t>ways.</a:t>
            </a:r>
          </a:p>
          <a:p>
            <a:pPr marL="0" indent="0">
              <a:buNone/>
            </a:pPr>
            <a:r>
              <a:rPr lang="en-US" dirty="0" smtClean="0"/>
              <a:t>1.Latent </a:t>
            </a:r>
            <a:r>
              <a:rPr lang="en-US" dirty="0"/>
              <a:t>Variable Model</a:t>
            </a:r>
          </a:p>
          <a:p>
            <a:pPr marL="0" indent="0">
              <a:buNone/>
            </a:pPr>
            <a:r>
              <a:rPr lang="en-US" dirty="0" smtClean="0"/>
              <a:t>2.Matrix </a:t>
            </a:r>
            <a:r>
              <a:rPr lang="en-US" dirty="0"/>
              <a:t>Factorization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579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11924"/>
          </a:xfrm>
        </p:spPr>
        <p:txBody>
          <a:bodyPr/>
          <a:lstStyle/>
          <a:p>
            <a:r>
              <a:rPr lang="en-US" dirty="0" smtClean="0"/>
              <a:t>The variables of PLSA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497724"/>
            <a:ext cx="9601200" cy="4369676"/>
          </a:xfrm>
        </p:spPr>
        <p:txBody>
          <a:bodyPr/>
          <a:lstStyle/>
          <a:p>
            <a:r>
              <a:rPr lang="en-US" b="1" dirty="0"/>
              <a:t>Documents: </a:t>
            </a:r>
            <a:r>
              <a:rPr lang="en-US" i="1" dirty="0"/>
              <a:t>D={d1,d2,d3,…</a:t>
            </a:r>
            <a:r>
              <a:rPr lang="en-US" i="1" dirty="0" err="1"/>
              <a:t>dN</a:t>
            </a:r>
            <a:r>
              <a:rPr lang="en-US" i="1" dirty="0"/>
              <a:t>}</a:t>
            </a:r>
            <a:r>
              <a:rPr lang="en-US" dirty="0"/>
              <a:t>, </a:t>
            </a:r>
            <a:r>
              <a:rPr lang="en-US" i="1" dirty="0"/>
              <a:t>N</a:t>
            </a:r>
            <a:r>
              <a:rPr lang="en-US" dirty="0"/>
              <a:t> is the number of documents</a:t>
            </a:r>
            <a:r>
              <a:rPr lang="en-US" dirty="0" smtClean="0"/>
              <a:t>.</a:t>
            </a:r>
          </a:p>
          <a:p>
            <a:r>
              <a:rPr lang="en-US" b="1" dirty="0"/>
              <a:t>Words: </a:t>
            </a:r>
            <a:r>
              <a:rPr lang="en-US" i="1" dirty="0"/>
              <a:t>W={w1,w2,…</a:t>
            </a:r>
            <a:r>
              <a:rPr lang="en-US" i="1" dirty="0" err="1"/>
              <a:t>wM</a:t>
            </a:r>
            <a:r>
              <a:rPr lang="en-US" i="1" dirty="0"/>
              <a:t>}</a:t>
            </a:r>
            <a:r>
              <a:rPr lang="en-US" dirty="0"/>
              <a:t>, M is the size of our vocabulary. </a:t>
            </a:r>
            <a:r>
              <a:rPr lang="en-US" i="1" dirty="0" err="1"/>
              <a:t>wi</a:t>
            </a:r>
            <a:r>
              <a:rPr lang="en-US" dirty="0"/>
              <a:t> denotes </a:t>
            </a:r>
            <a:r>
              <a:rPr lang="en-US" dirty="0" err="1"/>
              <a:t>ith</a:t>
            </a:r>
            <a:r>
              <a:rPr lang="en-US" dirty="0"/>
              <a:t> word in the vocabulary </a:t>
            </a:r>
            <a:r>
              <a:rPr lang="en-US" i="1" dirty="0"/>
              <a:t>W</a:t>
            </a:r>
            <a:r>
              <a:rPr lang="en-US" i="1" dirty="0" smtClean="0"/>
              <a:t>.</a:t>
            </a:r>
          </a:p>
          <a:p>
            <a:r>
              <a:rPr lang="en-US" b="1" dirty="0"/>
              <a:t>Topics: </a:t>
            </a:r>
            <a:r>
              <a:rPr lang="en-US" i="1" dirty="0"/>
              <a:t>Z={z1,z2,…</a:t>
            </a:r>
            <a:r>
              <a:rPr lang="en-US" i="1" dirty="0" err="1"/>
              <a:t>zk</a:t>
            </a:r>
            <a:r>
              <a:rPr lang="en-US" i="1" dirty="0"/>
              <a:t>} — </a:t>
            </a:r>
            <a:r>
              <a:rPr lang="en-US" dirty="0"/>
              <a:t>Latent or hidden variables. The number </a:t>
            </a:r>
            <a:r>
              <a:rPr lang="en-US" i="1" dirty="0"/>
              <a:t>k </a:t>
            </a:r>
            <a:r>
              <a:rPr lang="en-US" dirty="0"/>
              <a:t>is a parameter specified by us.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593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Latent variable model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way we associate </a:t>
            </a:r>
            <a:r>
              <a:rPr lang="en-US" i="1" dirty="0"/>
              <a:t>z </a:t>
            </a:r>
            <a:r>
              <a:rPr lang="en-US" dirty="0"/>
              <a:t>with (</a:t>
            </a:r>
            <a:r>
              <a:rPr lang="en-US" i="1" dirty="0" err="1"/>
              <a:t>d,w</a:t>
            </a:r>
            <a:r>
              <a:rPr lang="en-US" i="1" dirty="0"/>
              <a:t>) </a:t>
            </a:r>
            <a:r>
              <a:rPr lang="en-US" dirty="0"/>
              <a:t>is that we describe a generative process where we choose a document, then a topic, then a word. Formally,</a:t>
            </a:r>
          </a:p>
          <a:p>
            <a:r>
              <a:rPr lang="en-US" dirty="0"/>
              <a:t>We select a document with a probability </a:t>
            </a:r>
            <a:r>
              <a:rPr lang="en-US" i="1" dirty="0"/>
              <a:t>P(d)</a:t>
            </a:r>
            <a:endParaRPr lang="en-US" dirty="0"/>
          </a:p>
          <a:p>
            <a:r>
              <a:rPr lang="en-US" dirty="0"/>
              <a:t>For every word in this document </a:t>
            </a:r>
            <a:r>
              <a:rPr lang="en-US" i="1" dirty="0" err="1"/>
              <a:t>dn</a:t>
            </a:r>
            <a:r>
              <a:rPr lang="en-US" i="1" dirty="0"/>
              <a:t>, </a:t>
            </a:r>
            <a:r>
              <a:rPr lang="en-US" i="1" dirty="0" err="1"/>
              <a:t>wi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- Select a topic </a:t>
            </a:r>
            <a:r>
              <a:rPr lang="en-US" i="1" dirty="0" err="1"/>
              <a:t>zi</a:t>
            </a:r>
            <a:r>
              <a:rPr lang="en-US" i="1" dirty="0"/>
              <a:t> </a:t>
            </a:r>
            <a:r>
              <a:rPr lang="en-US" dirty="0"/>
              <a:t>from a conditional distribution with a probability </a:t>
            </a:r>
            <a:r>
              <a:rPr lang="en-US" i="1" dirty="0"/>
              <a:t>P(</a:t>
            </a:r>
            <a:r>
              <a:rPr lang="en-US" i="1" dirty="0" err="1"/>
              <a:t>z|dn</a:t>
            </a:r>
            <a:r>
              <a:rPr lang="en-US" i="1" dirty="0"/>
              <a:t>).</a:t>
            </a:r>
            <a:br>
              <a:rPr lang="en-US" i="1" dirty="0"/>
            </a:br>
            <a:r>
              <a:rPr lang="en-US" i="1" dirty="0"/>
              <a:t>- </a:t>
            </a:r>
            <a:r>
              <a:rPr lang="en-US" dirty="0"/>
              <a:t>Select a word with a probability </a:t>
            </a:r>
            <a:r>
              <a:rPr lang="en-US" i="1" dirty="0"/>
              <a:t>P(</a:t>
            </a:r>
            <a:r>
              <a:rPr lang="en-US" i="1" dirty="0" err="1"/>
              <a:t>w|zi</a:t>
            </a:r>
            <a:r>
              <a:rPr lang="en-US" i="1" dirty="0"/>
              <a:t>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995570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1098</TotalTime>
  <Words>310</Words>
  <Application>Microsoft Office PowerPoint</Application>
  <PresentationFormat>Widescreen</PresentationFormat>
  <Paragraphs>80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Franklin Gothic Book</vt:lpstr>
      <vt:lpstr>Times New Roman</vt:lpstr>
      <vt:lpstr>Crop</vt:lpstr>
      <vt:lpstr>Topic Modelling  USING PLDA AND PLSA</vt:lpstr>
      <vt:lpstr>Contents</vt:lpstr>
      <vt:lpstr>INTRODUCTION  Topic Modelling</vt:lpstr>
      <vt:lpstr>Latent Dirichlet Allocation (LDA)  </vt:lpstr>
      <vt:lpstr>FLOW OF LDA</vt:lpstr>
      <vt:lpstr>LDA REPRESENTATION</vt:lpstr>
      <vt:lpstr>PLSA</vt:lpstr>
      <vt:lpstr>The variables of PLSA</vt:lpstr>
      <vt:lpstr>Latent variable model </vt:lpstr>
      <vt:lpstr>Matrix factorization model</vt:lpstr>
      <vt:lpstr>PLDA</vt:lpstr>
      <vt:lpstr>Probabilistic LDA ?</vt:lpstr>
      <vt:lpstr>PLDA conclusion</vt:lpstr>
      <vt:lpstr>PLSA</vt:lpstr>
      <vt:lpstr>PLDA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Modelling  and  sentimental analysis</dc:title>
  <dc:creator>Microsoft account</dc:creator>
  <cp:lastModifiedBy>Microsoft account</cp:lastModifiedBy>
  <cp:revision>27</cp:revision>
  <dcterms:created xsi:type="dcterms:W3CDTF">2021-09-15T13:40:16Z</dcterms:created>
  <dcterms:modified xsi:type="dcterms:W3CDTF">2022-01-07T05:46:58Z</dcterms:modified>
</cp:coreProperties>
</file>