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5" r:id="rId3"/>
    <p:sldId id="257" r:id="rId4"/>
    <p:sldId id="258" r:id="rId5"/>
    <p:sldId id="261" r:id="rId6"/>
    <p:sldId id="262" r:id="rId7"/>
    <p:sldId id="267" r:id="rId8"/>
    <p:sldId id="263" r:id="rId9"/>
    <p:sldId id="264" r:id="rId10"/>
    <p:sldId id="266" r:id="rId11"/>
    <p:sldId id="268" r:id="rId12"/>
    <p:sldId id="269" r:id="rId13"/>
    <p:sldId id="273" r:id="rId14"/>
    <p:sldId id="274" r:id="rId15"/>
    <p:sldId id="275" r:id="rId16"/>
    <p:sldId id="270" r:id="rId17"/>
    <p:sldId id="276" r:id="rId18"/>
    <p:sldId id="27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100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695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174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882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8613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1418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6608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144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2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059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287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702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107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268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12/14/2021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743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12/14/2021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7643925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access.thecvf.com/content_cvpr_2018/papers/Qi_Frustum_PointNets_for_CVPR_2018_paper.pdf" TargetMode="External"/><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1903.01864.pdf" TargetMode="External"/><Relationship Id="rId2" Type="http://schemas.openxmlformats.org/officeDocument/2006/relationships/hyperlink" Target="https://openaccess.thecvf.com/content_cvpr_2018/papers/Qi_Frustum_PointNets_for_CVPR_2018_paper.pdf" TargetMode="External"/><Relationship Id="rId1" Type="http://schemas.openxmlformats.org/officeDocument/2006/relationships/slideLayout" Target="../slideLayouts/slideLayout2.xml"/><Relationship Id="rId6" Type="http://schemas.openxmlformats.org/officeDocument/2006/relationships/hyperlink" Target="http://www.cvlibs.net/datasets/kitti/" TargetMode="External"/><Relationship Id="rId5" Type="http://schemas.openxmlformats.org/officeDocument/2006/relationships/hyperlink" Target="https://web.stanford.edu/~rqi/pointnet/" TargetMode="External"/><Relationship Id="rId4" Type="http://schemas.openxmlformats.org/officeDocument/2006/relationships/hyperlink" Target="https://docs.microsoft.com/en-us/azure/cognitive-services/computer-vision/concept-detecting-image-typ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Camera lens">
            <a:extLst>
              <a:ext uri="{FF2B5EF4-FFF2-40B4-BE49-F238E27FC236}">
                <a16:creationId xmlns:a16="http://schemas.microsoft.com/office/drawing/2014/main" id="{B527CD5B-F734-45C3-9C6E-D86AC6187392}"/>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2" name="Title 1">
            <a:extLst>
              <a:ext uri="{FF2B5EF4-FFF2-40B4-BE49-F238E27FC236}">
                <a16:creationId xmlns:a16="http://schemas.microsoft.com/office/drawing/2014/main" id="{D2DF465C-E1EF-4354-8F54-3FF4CCB3BD77}"/>
              </a:ext>
            </a:extLst>
          </p:cNvPr>
          <p:cNvSpPr>
            <a:spLocks noGrp="1"/>
          </p:cNvSpPr>
          <p:nvPr>
            <p:ph type="ctrTitle"/>
          </p:nvPr>
        </p:nvSpPr>
        <p:spPr>
          <a:xfrm>
            <a:off x="7848600" y="1122363"/>
            <a:ext cx="4023360" cy="3204134"/>
          </a:xfrm>
        </p:spPr>
        <p:txBody>
          <a:bodyPr anchor="b">
            <a:normAutofit/>
          </a:bodyPr>
          <a:lstStyle/>
          <a:p>
            <a:r>
              <a:rPr lang="en-US" sz="4800" dirty="0"/>
              <a:t>3D Object Detection</a:t>
            </a:r>
          </a:p>
        </p:txBody>
      </p:sp>
    </p:spTree>
    <p:extLst>
      <p:ext uri="{BB962C8B-B14F-4D97-AF65-F5344CB8AC3E}">
        <p14:creationId xmlns:p14="http://schemas.microsoft.com/office/powerpoint/2010/main" val="103578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762B5-75E8-4920-ADA5-8C7892F6A9E5}"/>
              </a:ext>
            </a:extLst>
          </p:cNvPr>
          <p:cNvSpPr>
            <a:spLocks noGrp="1"/>
          </p:cNvSpPr>
          <p:nvPr>
            <p:ph idx="1"/>
          </p:nvPr>
        </p:nvSpPr>
        <p:spPr>
          <a:xfrm>
            <a:off x="596348" y="725557"/>
            <a:ext cx="8677654" cy="5315805"/>
          </a:xfrm>
        </p:spPr>
        <p:txBody>
          <a:bodyPr>
            <a:normAutofit/>
          </a:bodyPr>
          <a:lstStyle/>
          <a:p>
            <a:r>
              <a:rPr lang="en-US" dirty="0">
                <a:latin typeface="Calibri" panose="020F0502020204030204" pitchFamily="34" charset="0"/>
                <a:cs typeface="Calibri" panose="020F0502020204030204" pitchFamily="34" charset="0"/>
              </a:rPr>
              <a:t>Model Retrieval from Point Cloud Our </a:t>
            </a:r>
            <a:r>
              <a:rPr lang="en-US" dirty="0" err="1">
                <a:latin typeface="Calibri" panose="020F0502020204030204" pitchFamily="34" charset="0"/>
                <a:cs typeface="Calibri" panose="020F0502020204030204" pitchFamily="34" charset="0"/>
              </a:rPr>
              <a:t>PointNet</a:t>
            </a:r>
            <a:r>
              <a:rPr lang="en-US" dirty="0">
                <a:latin typeface="Calibri" panose="020F0502020204030204" pitchFamily="34" charset="0"/>
                <a:cs typeface="Calibri" panose="020F0502020204030204" pitchFamily="34" charset="0"/>
              </a:rPr>
              <a:t> learns a global shape signature for every given input point cloud. We expect geometrically similar shapes have similar global signature. In this section, we test our conjecture on the shape retrieval application. To be more specific, for every given query shape from </a:t>
            </a:r>
            <a:r>
              <a:rPr lang="en-US" dirty="0" err="1">
                <a:latin typeface="Calibri" panose="020F0502020204030204" pitchFamily="34" charset="0"/>
                <a:cs typeface="Calibri" panose="020F0502020204030204" pitchFamily="34" charset="0"/>
              </a:rPr>
              <a:t>ModelNet</a:t>
            </a:r>
            <a:r>
              <a:rPr lang="en-US" dirty="0">
                <a:latin typeface="Calibri" panose="020F0502020204030204" pitchFamily="34" charset="0"/>
                <a:cs typeface="Calibri" panose="020F0502020204030204" pitchFamily="34" charset="0"/>
              </a:rPr>
              <a:t> test split, we compute its global signature (output of the layer before the score prediction layer) given by our classification </a:t>
            </a:r>
            <a:r>
              <a:rPr lang="en-US" dirty="0" err="1">
                <a:latin typeface="Calibri" panose="020F0502020204030204" pitchFamily="34" charset="0"/>
                <a:cs typeface="Calibri" panose="020F0502020204030204" pitchFamily="34" charset="0"/>
              </a:rPr>
              <a:t>PointNet</a:t>
            </a:r>
            <a:r>
              <a:rPr lang="en-US" dirty="0">
                <a:latin typeface="Calibri" panose="020F0502020204030204" pitchFamily="34" charset="0"/>
                <a:cs typeface="Calibri" panose="020F0502020204030204" pitchFamily="34" charset="0"/>
              </a:rPr>
              <a:t> and retrieve similar shapes in the train split by nearest neighbor search.</a:t>
            </a:r>
          </a:p>
          <a:p>
            <a:r>
              <a:rPr lang="en-US" dirty="0">
                <a:latin typeface="Calibri" panose="020F0502020204030204" pitchFamily="34" charset="0"/>
                <a:cs typeface="Calibri" panose="020F0502020204030204" pitchFamily="34" charset="0"/>
              </a:rPr>
              <a:t>Scene Semantic Parsing Visualization We give a visualization of semantic parsing in Fig 24 where we show input point cloud, prediction and ground truth for both semantic segmentation and object detection for two office rooms and one conference room. The area and the rooms are unseen in the training set.</a:t>
            </a:r>
          </a:p>
          <a:p>
            <a:r>
              <a:rPr lang="en-US" dirty="0">
                <a:latin typeface="Calibri" panose="020F0502020204030204" pitchFamily="34" charset="0"/>
                <a:cs typeface="Calibri" panose="020F0502020204030204" pitchFamily="34" charset="0"/>
              </a:rPr>
              <a:t>Point Function Visualization Our classification Point-Net computes K (K = 1024 in this visualization) dimension point features for each point and aggregates all the per-point local features via a max pooling layer into a single K-dim vector, which forms the global shape descriptor. To gain more insights on what the learnt per-point functions h’s detect, we visualize the points pi’s that give high per-point function value f(pi) in Fig 19. This visualization clearly shows that different point functions learn to detect for points in different regions.</a:t>
            </a:r>
          </a:p>
        </p:txBody>
      </p:sp>
    </p:spTree>
    <p:extLst>
      <p:ext uri="{BB962C8B-B14F-4D97-AF65-F5344CB8AC3E}">
        <p14:creationId xmlns:p14="http://schemas.microsoft.com/office/powerpoint/2010/main" val="207672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3CF14991-4E6A-4D29-9226-B96B15F90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13" y="3005875"/>
            <a:ext cx="8001411" cy="2190863"/>
          </a:xfrm>
          <a:prstGeom prst="rect">
            <a:avLst/>
          </a:prstGeom>
        </p:spPr>
      </p:pic>
      <p:sp>
        <p:nvSpPr>
          <p:cNvPr id="3" name="Title 1">
            <a:extLst>
              <a:ext uri="{FF2B5EF4-FFF2-40B4-BE49-F238E27FC236}">
                <a16:creationId xmlns:a16="http://schemas.microsoft.com/office/drawing/2014/main" id="{5CE293EF-4751-40F1-88F6-9FEEFAD46BBC}"/>
              </a:ext>
            </a:extLst>
          </p:cNvPr>
          <p:cNvSpPr>
            <a:spLocks noGrp="1"/>
          </p:cNvSpPr>
          <p:nvPr>
            <p:ph type="title"/>
          </p:nvPr>
        </p:nvSpPr>
        <p:spPr>
          <a:xfrm>
            <a:off x="650240" y="609600"/>
            <a:ext cx="8623762" cy="1320800"/>
          </a:xfrm>
        </p:spPr>
        <p:txBody>
          <a:bodyPr/>
          <a:lstStyle/>
          <a:p>
            <a:r>
              <a:rPr lang="en-US" dirty="0"/>
              <a:t>Frustrum </a:t>
            </a:r>
            <a:r>
              <a:rPr lang="en-US" dirty="0" err="1"/>
              <a:t>PointNet</a:t>
            </a:r>
            <a:r>
              <a:rPr lang="en-US" dirty="0"/>
              <a:t> Architecture</a:t>
            </a:r>
          </a:p>
        </p:txBody>
      </p:sp>
    </p:spTree>
    <p:extLst>
      <p:ext uri="{BB962C8B-B14F-4D97-AF65-F5344CB8AC3E}">
        <p14:creationId xmlns:p14="http://schemas.microsoft.com/office/powerpoint/2010/main" val="306632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1796-3100-4A08-8D72-827F78C53512}"/>
              </a:ext>
            </a:extLst>
          </p:cNvPr>
          <p:cNvSpPr>
            <a:spLocks noGrp="1"/>
          </p:cNvSpPr>
          <p:nvPr>
            <p:ph type="title"/>
          </p:nvPr>
        </p:nvSpPr>
        <p:spPr>
          <a:xfrm>
            <a:off x="677334" y="156238"/>
            <a:ext cx="10146379" cy="1320800"/>
          </a:xfrm>
        </p:spPr>
        <p:txBody>
          <a:bodyPr>
            <a:normAutofit fontScale="90000"/>
          </a:bodyPr>
          <a:lstStyle/>
          <a:p>
            <a:r>
              <a:rPr lang="en-US" dirty="0"/>
              <a:t>Frustum </a:t>
            </a:r>
            <a:r>
              <a:rPr lang="en-US" dirty="0" err="1"/>
              <a:t>ConvNet</a:t>
            </a:r>
            <a:r>
              <a:rPr lang="en-US" dirty="0"/>
              <a:t>: Sliding Frustums to Aggregate Local Point-Wise Features for </a:t>
            </a:r>
            <a:r>
              <a:rPr lang="en-US" dirty="0" err="1"/>
              <a:t>Amodal</a:t>
            </a:r>
            <a:r>
              <a:rPr lang="en-US" dirty="0"/>
              <a:t> 3D Object Detection</a:t>
            </a:r>
          </a:p>
        </p:txBody>
      </p:sp>
      <p:sp>
        <p:nvSpPr>
          <p:cNvPr id="3" name="Content Placeholder 2">
            <a:extLst>
              <a:ext uri="{FF2B5EF4-FFF2-40B4-BE49-F238E27FC236}">
                <a16:creationId xmlns:a16="http://schemas.microsoft.com/office/drawing/2014/main" id="{0DC1C872-CEA0-4C72-BC10-17273DC67891}"/>
              </a:ext>
            </a:extLst>
          </p:cNvPr>
          <p:cNvSpPr>
            <a:spLocks noGrp="1"/>
          </p:cNvSpPr>
          <p:nvPr>
            <p:ph idx="1"/>
          </p:nvPr>
        </p:nvSpPr>
        <p:spPr/>
        <p:txBody>
          <a:bodyPr/>
          <a:lstStyle/>
          <a:p>
            <a:pPr algn="l"/>
            <a:r>
              <a:rPr lang="en-US" sz="1800" b="0" i="0" u="none" strike="noStrike" baseline="0" dirty="0">
                <a:latin typeface="NimbusRomNo9L-Medi"/>
              </a:rPr>
              <a:t>Given 2D region proposals in an RGB image, our method first generates a sequence of frustums for each region proposal, and uses the obtained frustums to group </a:t>
            </a:r>
            <a:r>
              <a:rPr lang="en-US" sz="1800" b="0" i="0" u="none" strike="noStrike" baseline="0" dirty="0" err="1">
                <a:latin typeface="NimbusRomNo9L-Medi"/>
              </a:rPr>
              <a:t>localpoints</a:t>
            </a:r>
            <a:r>
              <a:rPr lang="en-US" sz="1800" b="0" i="0" u="none" strike="noStrike" baseline="0" dirty="0">
                <a:latin typeface="NimbusRomNo9L-Medi"/>
              </a:rPr>
              <a:t>. </a:t>
            </a:r>
          </a:p>
          <a:p>
            <a:pPr algn="l"/>
            <a:r>
              <a:rPr lang="en-US" sz="1800" b="0" i="0" u="none" strike="noStrike" baseline="0" dirty="0">
                <a:latin typeface="NimbusRomNo9L-Medi"/>
              </a:rPr>
              <a:t>F-</a:t>
            </a:r>
            <a:r>
              <a:rPr lang="en-US" sz="1800" b="0" i="0" u="none" strike="noStrike" baseline="0" dirty="0" err="1">
                <a:latin typeface="NimbusRomNo9L-Medi"/>
              </a:rPr>
              <a:t>ConvNet</a:t>
            </a:r>
            <a:r>
              <a:rPr lang="en-US" sz="1800" b="0" i="0" u="none" strike="noStrike" baseline="0" dirty="0">
                <a:latin typeface="NimbusRomNo9L-Medi"/>
              </a:rPr>
              <a:t> aggregates point-wise features as frustum level feature vectors, and arrays these feature vectors as a feature map for use of its subsequent component of fully convolutional network (FCN), which spatially fuses frustum-level features and supports an end-to-end and continuous estimation of oriented boxes in the 3D space.</a:t>
            </a:r>
            <a:endParaRPr lang="en-US" dirty="0"/>
          </a:p>
        </p:txBody>
      </p:sp>
    </p:spTree>
    <p:extLst>
      <p:ext uri="{BB962C8B-B14F-4D97-AF65-F5344CB8AC3E}">
        <p14:creationId xmlns:p14="http://schemas.microsoft.com/office/powerpoint/2010/main" val="55494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D0CD4DEC-E48E-4947-B795-45515F375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63" y="2196548"/>
            <a:ext cx="7398077" cy="4092269"/>
          </a:xfrm>
        </p:spPr>
      </p:pic>
    </p:spTree>
    <p:extLst>
      <p:ext uri="{BB962C8B-B14F-4D97-AF65-F5344CB8AC3E}">
        <p14:creationId xmlns:p14="http://schemas.microsoft.com/office/powerpoint/2010/main" val="333167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0CA7-53A8-48A3-B80F-C78B473A0F92}"/>
              </a:ext>
            </a:extLst>
          </p:cNvPr>
          <p:cNvSpPr>
            <a:spLocks noGrp="1"/>
          </p:cNvSpPr>
          <p:nvPr>
            <p:ph type="title"/>
          </p:nvPr>
        </p:nvSpPr>
        <p:spPr>
          <a:xfrm>
            <a:off x="650240" y="609600"/>
            <a:ext cx="8623762" cy="1320800"/>
          </a:xfrm>
        </p:spPr>
        <p:txBody>
          <a:bodyPr/>
          <a:lstStyle/>
          <a:p>
            <a:r>
              <a:rPr lang="en-US" dirty="0"/>
              <a:t>Frustrum </a:t>
            </a:r>
            <a:r>
              <a:rPr lang="en-US" dirty="0" err="1"/>
              <a:t>ConvNet</a:t>
            </a:r>
            <a:r>
              <a:rPr lang="en-US" dirty="0"/>
              <a:t> Architecture</a:t>
            </a:r>
          </a:p>
        </p:txBody>
      </p:sp>
      <p:pic>
        <p:nvPicPr>
          <p:cNvPr id="5" name="Content Placeholder 4" descr="Diagram&#10;&#10;Description automatically generated">
            <a:extLst>
              <a:ext uri="{FF2B5EF4-FFF2-40B4-BE49-F238E27FC236}">
                <a16:creationId xmlns:a16="http://schemas.microsoft.com/office/drawing/2014/main" id="{15665471-3C78-4FDE-8366-2DC7AA6BC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271" y="2160588"/>
            <a:ext cx="7775495" cy="3881437"/>
          </a:xfrm>
        </p:spPr>
      </p:pic>
    </p:spTree>
    <p:extLst>
      <p:ext uri="{BB962C8B-B14F-4D97-AF65-F5344CB8AC3E}">
        <p14:creationId xmlns:p14="http://schemas.microsoft.com/office/powerpoint/2010/main" val="221918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910A-254D-4015-AF09-BB0CAA1877D4}"/>
              </a:ext>
            </a:extLst>
          </p:cNvPr>
          <p:cNvSpPr>
            <a:spLocks noGrp="1"/>
          </p:cNvSpPr>
          <p:nvPr>
            <p:ph type="title"/>
          </p:nvPr>
        </p:nvSpPr>
        <p:spPr>
          <a:xfrm>
            <a:off x="677684" y="245021"/>
            <a:ext cx="8596668" cy="1320800"/>
          </a:xfrm>
        </p:spPr>
        <p:txBody>
          <a:bodyPr/>
          <a:lstStyle/>
          <a:p>
            <a:r>
              <a:rPr lang="en-US" dirty="0"/>
              <a:t>Comparison</a:t>
            </a:r>
          </a:p>
        </p:txBody>
      </p:sp>
      <p:pic>
        <p:nvPicPr>
          <p:cNvPr id="5" name="Content Placeholder 4" descr="Table&#10;&#10;Description automatically generated with medium confidence">
            <a:extLst>
              <a:ext uri="{FF2B5EF4-FFF2-40B4-BE49-F238E27FC236}">
                <a16:creationId xmlns:a16="http://schemas.microsoft.com/office/drawing/2014/main" id="{9A21D156-384A-4DB8-812C-F10A3FEF9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650" y="3190034"/>
            <a:ext cx="8496737" cy="1822544"/>
          </a:xfrm>
        </p:spPr>
      </p:pic>
      <p:sp>
        <p:nvSpPr>
          <p:cNvPr id="4" name="TextBox 3">
            <a:extLst>
              <a:ext uri="{FF2B5EF4-FFF2-40B4-BE49-F238E27FC236}">
                <a16:creationId xmlns:a16="http://schemas.microsoft.com/office/drawing/2014/main" id="{1D4AC886-2686-4939-9A61-D68E3F7F2D63}"/>
              </a:ext>
            </a:extLst>
          </p:cNvPr>
          <p:cNvSpPr txBox="1"/>
          <p:nvPr/>
        </p:nvSpPr>
        <p:spPr>
          <a:xfrm flipH="1">
            <a:off x="6192078" y="1173708"/>
            <a:ext cx="3032309" cy="1200329"/>
          </a:xfrm>
          <a:prstGeom prst="rect">
            <a:avLst/>
          </a:prstGeom>
          <a:noFill/>
        </p:spPr>
        <p:txBody>
          <a:bodyPr wrap="square" rtlCol="0">
            <a:spAutoFit/>
          </a:bodyPr>
          <a:lstStyle/>
          <a:p>
            <a:r>
              <a:rPr lang="en-US" dirty="0"/>
              <a:t>Data Source Reference:</a:t>
            </a:r>
          </a:p>
          <a:p>
            <a:r>
              <a:rPr lang="en-US" dirty="0">
                <a:hlinkClick r:id="rId3"/>
              </a:rPr>
              <a:t>Frustum </a:t>
            </a:r>
            <a:r>
              <a:rPr lang="en-US" dirty="0" err="1">
                <a:hlinkClick r:id="rId3"/>
              </a:rPr>
              <a:t>PointNets</a:t>
            </a:r>
            <a:r>
              <a:rPr lang="en-US" dirty="0">
                <a:hlinkClick r:id="rId3"/>
              </a:rPr>
              <a:t> for 3D Object Detection From RGB-D Data (thecvf.com)</a:t>
            </a:r>
            <a:endParaRPr lang="en-US" dirty="0"/>
          </a:p>
        </p:txBody>
      </p:sp>
    </p:spTree>
    <p:extLst>
      <p:ext uri="{BB962C8B-B14F-4D97-AF65-F5344CB8AC3E}">
        <p14:creationId xmlns:p14="http://schemas.microsoft.com/office/powerpoint/2010/main" val="214165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374F-F30E-4EAC-8D56-75E728C98947}"/>
              </a:ext>
            </a:extLst>
          </p:cNvPr>
          <p:cNvSpPr>
            <a:spLocks noGrp="1"/>
          </p:cNvSpPr>
          <p:nvPr>
            <p:ph type="title"/>
          </p:nvPr>
        </p:nvSpPr>
        <p:spPr/>
        <p:txBody>
          <a:bodyPr/>
          <a:lstStyle/>
          <a:p>
            <a:r>
              <a:rPr lang="en-US" dirty="0"/>
              <a:t>Training and Testing of Frustrum </a:t>
            </a:r>
            <a:r>
              <a:rPr lang="en-US" dirty="0" err="1"/>
              <a:t>PointNet</a:t>
            </a: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587825A-26AF-41A1-9C64-42EC2E6AC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42410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 indoor, satellite, dark&#10;&#10;Description automatically generated">
            <a:extLst>
              <a:ext uri="{FF2B5EF4-FFF2-40B4-BE49-F238E27FC236}">
                <a16:creationId xmlns:a16="http://schemas.microsoft.com/office/drawing/2014/main" id="{1A2CFFCB-650E-4590-8471-D554CC32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81" y="2003351"/>
            <a:ext cx="4706699" cy="2851297"/>
          </a:xfrm>
          <a:prstGeom prst="rect">
            <a:avLst/>
          </a:prstGeom>
        </p:spPr>
      </p:pic>
      <p:pic>
        <p:nvPicPr>
          <p:cNvPr id="5" name="Picture 4" descr="A road with trees on the side&#10;&#10;Description automatically generated with medium confidence">
            <a:extLst>
              <a:ext uri="{FF2B5EF4-FFF2-40B4-BE49-F238E27FC236}">
                <a16:creationId xmlns:a16="http://schemas.microsoft.com/office/drawing/2014/main" id="{21E94A90-0630-49DA-80B7-D5305FEEA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1838243"/>
            <a:ext cx="4876800" cy="3181514"/>
          </a:xfrm>
          <a:prstGeom prst="rect">
            <a:avLst/>
          </a:prstGeom>
        </p:spPr>
      </p:pic>
      <p:sp>
        <p:nvSpPr>
          <p:cNvPr id="2" name="TextBox 1">
            <a:extLst>
              <a:ext uri="{FF2B5EF4-FFF2-40B4-BE49-F238E27FC236}">
                <a16:creationId xmlns:a16="http://schemas.microsoft.com/office/drawing/2014/main" id="{F87A2D4C-93E3-4174-AF88-75B005B3BCE1}"/>
              </a:ext>
            </a:extLst>
          </p:cNvPr>
          <p:cNvSpPr txBox="1"/>
          <p:nvPr/>
        </p:nvSpPr>
        <p:spPr>
          <a:xfrm>
            <a:off x="2623930" y="1043608"/>
            <a:ext cx="5679221" cy="369332"/>
          </a:xfrm>
          <a:prstGeom prst="rect">
            <a:avLst/>
          </a:prstGeom>
          <a:noFill/>
        </p:spPr>
        <p:txBody>
          <a:bodyPr wrap="square" rtlCol="0">
            <a:spAutoFit/>
          </a:bodyPr>
          <a:lstStyle/>
          <a:p>
            <a:r>
              <a:rPr lang="en-US" dirty="0"/>
              <a:t>Images while Testing Frustrum </a:t>
            </a:r>
            <a:r>
              <a:rPr lang="en-US" dirty="0" err="1"/>
              <a:t>PointNet</a:t>
            </a:r>
            <a:endParaRPr lang="en-US" dirty="0"/>
          </a:p>
        </p:txBody>
      </p:sp>
    </p:spTree>
    <p:extLst>
      <p:ext uri="{BB962C8B-B14F-4D97-AF65-F5344CB8AC3E}">
        <p14:creationId xmlns:p14="http://schemas.microsoft.com/office/powerpoint/2010/main" val="885315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82D-E69D-40C3-B736-2CE648250FE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39B3958-21A4-4E0C-9AD0-1B50840B1096}"/>
              </a:ext>
            </a:extLst>
          </p:cNvPr>
          <p:cNvSpPr>
            <a:spLocks noGrp="1"/>
          </p:cNvSpPr>
          <p:nvPr>
            <p:ph idx="1"/>
          </p:nvPr>
        </p:nvSpPr>
        <p:spPr/>
        <p:txBody>
          <a:bodyPr/>
          <a:lstStyle/>
          <a:p>
            <a:r>
              <a:rPr lang="en-US" dirty="0">
                <a:hlinkClick r:id="rId2"/>
              </a:rPr>
              <a:t>Frustum </a:t>
            </a:r>
            <a:r>
              <a:rPr lang="en-US" dirty="0" err="1">
                <a:hlinkClick r:id="rId2"/>
              </a:rPr>
              <a:t>PointNets</a:t>
            </a:r>
            <a:r>
              <a:rPr lang="en-US" dirty="0">
                <a:hlinkClick r:id="rId2"/>
              </a:rPr>
              <a:t> for 3D Object Detection From RGB-D Data (thecvf.com)</a:t>
            </a:r>
            <a:endParaRPr lang="en-US" dirty="0"/>
          </a:p>
          <a:p>
            <a:r>
              <a:rPr lang="en-US" dirty="0">
                <a:hlinkClick r:id="rId3"/>
              </a:rPr>
              <a:t>1903.01864.pdf (arxiv.org)</a:t>
            </a:r>
            <a:endParaRPr lang="en-US" dirty="0"/>
          </a:p>
          <a:p>
            <a:r>
              <a:rPr lang="fr-FR" dirty="0">
                <a:hlinkClick r:id="rId4"/>
              </a:rPr>
              <a:t>Image type </a:t>
            </a:r>
            <a:r>
              <a:rPr lang="fr-FR" dirty="0" err="1">
                <a:hlinkClick r:id="rId4"/>
              </a:rPr>
              <a:t>detection</a:t>
            </a:r>
            <a:r>
              <a:rPr lang="fr-FR" dirty="0">
                <a:hlinkClick r:id="rId4"/>
              </a:rPr>
              <a:t> - Computer Vision - Azure Cognitive Services | Microsoft Docs</a:t>
            </a:r>
            <a:endParaRPr lang="en-US" dirty="0"/>
          </a:p>
          <a:p>
            <a:r>
              <a:rPr lang="en-US" dirty="0" err="1">
                <a:hlinkClick r:id="rId5"/>
              </a:rPr>
              <a:t>PointNet</a:t>
            </a:r>
            <a:r>
              <a:rPr lang="en-US" dirty="0">
                <a:hlinkClick r:id="rId5"/>
              </a:rPr>
              <a:t> (stanford.edu)</a:t>
            </a:r>
            <a:endParaRPr lang="en-US" dirty="0"/>
          </a:p>
          <a:p>
            <a:r>
              <a:rPr lang="en-US" dirty="0">
                <a:hlinkClick r:id="rId6"/>
              </a:rPr>
              <a:t>The KITTI Vision Benchmark Suite (cvlibs.net)</a:t>
            </a:r>
            <a:endParaRPr lang="en-US" dirty="0"/>
          </a:p>
        </p:txBody>
      </p:sp>
    </p:spTree>
    <p:extLst>
      <p:ext uri="{BB962C8B-B14F-4D97-AF65-F5344CB8AC3E}">
        <p14:creationId xmlns:p14="http://schemas.microsoft.com/office/powerpoint/2010/main" val="352995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29E1-3EAB-416C-95A5-5DCE902BCA4C}"/>
              </a:ext>
            </a:extLst>
          </p:cNvPr>
          <p:cNvSpPr>
            <a:spLocks noGrp="1"/>
          </p:cNvSpPr>
          <p:nvPr>
            <p:ph type="ctrTitle"/>
          </p:nvPr>
        </p:nvSpPr>
        <p:spPr/>
        <p:txBody>
          <a:bodyPr/>
          <a:lstStyle/>
          <a:p>
            <a:r>
              <a:rPr lang="en-US" dirty="0"/>
              <a:t>Thanks for Joining</a:t>
            </a:r>
          </a:p>
        </p:txBody>
      </p:sp>
    </p:spTree>
    <p:extLst>
      <p:ext uri="{BB962C8B-B14F-4D97-AF65-F5344CB8AC3E}">
        <p14:creationId xmlns:p14="http://schemas.microsoft.com/office/powerpoint/2010/main" val="330571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00D2F-AFF9-450A-AF20-2717D72A7295}"/>
              </a:ext>
            </a:extLst>
          </p:cNvPr>
          <p:cNvSpPr>
            <a:spLocks noGrp="1"/>
          </p:cNvSpPr>
          <p:nvPr>
            <p:ph type="ctrTitle"/>
          </p:nvPr>
        </p:nvSpPr>
        <p:spPr>
          <a:xfrm>
            <a:off x="1507066" y="999460"/>
            <a:ext cx="5698067" cy="4479852"/>
          </a:xfrm>
        </p:spPr>
        <p:txBody>
          <a:bodyPr anchor="ctr">
            <a:normAutofit/>
          </a:bodyPr>
          <a:lstStyle/>
          <a:p>
            <a:r>
              <a:rPr lang="en-US"/>
              <a:t>Contents</a:t>
            </a:r>
          </a:p>
        </p:txBody>
      </p:sp>
      <p:sp>
        <p:nvSpPr>
          <p:cNvPr id="3" name="Subtitle 2">
            <a:extLst>
              <a:ext uri="{FF2B5EF4-FFF2-40B4-BE49-F238E27FC236}">
                <a16:creationId xmlns:a16="http://schemas.microsoft.com/office/drawing/2014/main" id="{8E08D4DB-F54A-419A-BF18-2B756CE4FD4F}"/>
              </a:ext>
            </a:extLst>
          </p:cNvPr>
          <p:cNvSpPr>
            <a:spLocks noGrp="1"/>
          </p:cNvSpPr>
          <p:nvPr>
            <p:ph type="subTitle" idx="1"/>
          </p:nvPr>
        </p:nvSpPr>
        <p:spPr>
          <a:xfrm>
            <a:off x="7871971" y="999460"/>
            <a:ext cx="3123620" cy="4479852"/>
          </a:xfrm>
        </p:spPr>
        <p:txBody>
          <a:bodyPr anchor="ctr">
            <a:normAutofit/>
          </a:bodyPr>
          <a:lstStyle/>
          <a:p>
            <a:pPr marL="342900" indent="-342900" algn="l">
              <a:buAutoNum type="arabicPeriod"/>
            </a:pPr>
            <a:r>
              <a:rPr lang="en-US" dirty="0"/>
              <a:t>Intro of Object Detection</a:t>
            </a:r>
          </a:p>
          <a:p>
            <a:pPr marL="342900" indent="-342900" algn="l">
              <a:buAutoNum type="arabicPeriod"/>
            </a:pPr>
            <a:r>
              <a:rPr lang="en-US" dirty="0"/>
              <a:t>Point Clouds</a:t>
            </a:r>
          </a:p>
          <a:p>
            <a:pPr marL="342900" indent="-342900" algn="l">
              <a:buAutoNum type="arabicPeriod"/>
            </a:pPr>
            <a:r>
              <a:rPr lang="en-US" dirty="0"/>
              <a:t>CNN</a:t>
            </a:r>
          </a:p>
          <a:p>
            <a:pPr marL="342900" indent="-342900" algn="l">
              <a:buAutoNum type="arabicPeriod"/>
            </a:pPr>
            <a:r>
              <a:rPr lang="en-US" dirty="0" err="1"/>
              <a:t>PointNet</a:t>
            </a:r>
            <a:endParaRPr lang="en-US" dirty="0"/>
          </a:p>
          <a:p>
            <a:pPr marL="342900" indent="-342900" algn="l">
              <a:buAutoNum type="arabicPeriod"/>
            </a:pPr>
            <a:r>
              <a:rPr lang="en-US" dirty="0" err="1"/>
              <a:t>ConvNet</a:t>
            </a:r>
            <a:endParaRPr lang="en-US" dirty="0"/>
          </a:p>
          <a:p>
            <a:pPr algn="l"/>
            <a:endParaRPr lang="en-US" dirty="0"/>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0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79203-6D62-4ADF-84DE-505210952723}"/>
              </a:ext>
            </a:extLst>
          </p:cNvPr>
          <p:cNvSpPr>
            <a:spLocks noGrp="1"/>
          </p:cNvSpPr>
          <p:nvPr>
            <p:ph type="title"/>
          </p:nvPr>
        </p:nvSpPr>
        <p:spPr>
          <a:xfrm>
            <a:off x="1333502" y="609600"/>
            <a:ext cx="8596668" cy="1320800"/>
          </a:xfrm>
        </p:spPr>
        <p:txBody>
          <a:bodyPr>
            <a:normAutofit/>
          </a:bodyPr>
          <a:lstStyle/>
          <a:p>
            <a:r>
              <a:rPr lang="en-US" dirty="0"/>
              <a:t>Intro</a:t>
            </a:r>
          </a:p>
        </p:txBody>
      </p:sp>
      <p:sp>
        <p:nvSpPr>
          <p:cNvPr id="29" name="Isosceles Triangle 28">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3CEC9CAC-6908-4ABB-9AAE-96DA0E55E9C0}"/>
              </a:ext>
            </a:extLst>
          </p:cNvPr>
          <p:cNvSpPr>
            <a:spLocks noGrp="1"/>
          </p:cNvSpPr>
          <p:nvPr>
            <p:ph idx="1"/>
          </p:nvPr>
        </p:nvSpPr>
        <p:spPr>
          <a:xfrm>
            <a:off x="1333502" y="2160590"/>
            <a:ext cx="8470898" cy="3429260"/>
          </a:xfrm>
        </p:spPr>
        <p:txBody>
          <a:bodyPr numCol="2">
            <a:normAutofit/>
          </a:bodyPr>
          <a:lstStyle/>
          <a:p>
            <a:r>
              <a:rPr lang="en-US" b="0" i="0" u="none" strike="noStrike" baseline="0">
                <a:latin typeface="Times-Roman"/>
              </a:rPr>
              <a:t>Object detection supports a wide range of applications, including robot vision, consumer electronics, security, autonomous driving, human computer interaction, </a:t>
            </a:r>
            <a:r>
              <a:rPr lang="fr-FR" b="0" i="0" u="none" strike="noStrike" baseline="0">
                <a:latin typeface="Times-Roman"/>
              </a:rPr>
              <a:t>content </a:t>
            </a:r>
            <a:r>
              <a:rPr lang="fr-FR" b="0" i="0" u="none" strike="noStrike" baseline="0" err="1">
                <a:latin typeface="Times-Roman"/>
              </a:rPr>
              <a:t>based</a:t>
            </a:r>
            <a:r>
              <a:rPr lang="fr-FR" b="0" i="0" u="none" strike="noStrike" baseline="0">
                <a:latin typeface="Times-Roman"/>
              </a:rPr>
              <a:t> image </a:t>
            </a:r>
            <a:r>
              <a:rPr lang="fr-FR" b="0" i="0" u="none" strike="noStrike" baseline="0" err="1">
                <a:latin typeface="Times-Roman"/>
              </a:rPr>
              <a:t>retrieval</a:t>
            </a:r>
            <a:r>
              <a:rPr lang="fr-FR" b="0" i="0" u="none" strike="noStrike" baseline="0">
                <a:latin typeface="Times-Roman"/>
              </a:rPr>
              <a:t>, intelligent </a:t>
            </a:r>
            <a:r>
              <a:rPr lang="fr-FR" b="0" i="0" u="none" strike="noStrike" baseline="0" err="1">
                <a:latin typeface="Times-Roman"/>
              </a:rPr>
              <a:t>video</a:t>
            </a:r>
            <a:r>
              <a:rPr lang="fr-FR" b="0" i="0" u="none" strike="noStrike" baseline="0">
                <a:latin typeface="Times-Roman"/>
              </a:rPr>
              <a:t> surveillance</a:t>
            </a:r>
            <a:r>
              <a:rPr lang="fr-FR">
                <a:latin typeface="Times-Roman"/>
              </a:rPr>
              <a:t> </a:t>
            </a:r>
            <a:r>
              <a:rPr lang="en-US" b="0" i="0" u="none" strike="noStrike" baseline="0">
                <a:latin typeface="Times-Roman"/>
              </a:rPr>
              <a:t>and augmented reality.</a:t>
            </a:r>
          </a:p>
          <a:p>
            <a:r>
              <a:rPr lang="en-US" b="0" i="0" u="none" strike="noStrike" baseline="0">
                <a:latin typeface="Times-Roman"/>
              </a:rPr>
              <a:t>object detection can be grouped into one of two types (</a:t>
            </a:r>
            <a:r>
              <a:rPr lang="en-US" b="0" i="0" u="none" strike="noStrike" baseline="0" err="1">
                <a:latin typeface="Times-Roman"/>
              </a:rPr>
              <a:t>Grauman</a:t>
            </a:r>
            <a:r>
              <a:rPr lang="en-US" b="0" i="0" u="none" strike="noStrike" baseline="0">
                <a:latin typeface="Times-Roman"/>
              </a:rPr>
              <a:t> and </a:t>
            </a:r>
            <a:r>
              <a:rPr lang="en-US" b="0" i="0" u="none" strike="noStrike" baseline="0" err="1">
                <a:latin typeface="Times-Roman"/>
              </a:rPr>
              <a:t>Leibe</a:t>
            </a:r>
            <a:r>
              <a:rPr lang="en-US" b="0" i="0" u="none" strike="noStrike" baseline="0">
                <a:latin typeface="Times-Roman"/>
              </a:rPr>
              <a:t> 2011; Zhang et al.2013): detection of specific instances versus the detection of broad categories.</a:t>
            </a:r>
          </a:p>
          <a:p>
            <a:r>
              <a:rPr lang="en-US" b="0" i="0" u="none" strike="noStrike" baseline="0">
                <a:latin typeface="Times-Roman"/>
              </a:rPr>
              <a:t>The first type aims to detect instances of a particular object (such as Donald Trump’s face, the Eiffel Tower, or a neighbor’s dog), essentially a matching problem.</a:t>
            </a:r>
          </a:p>
        </p:txBody>
      </p:sp>
      <p:sp>
        <p:nvSpPr>
          <p:cNvPr id="37"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227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27AD4-8E21-46C5-A498-A3CCD3C127F0}"/>
              </a:ext>
            </a:extLst>
          </p:cNvPr>
          <p:cNvSpPr>
            <a:spLocks noGrp="1"/>
          </p:cNvSpPr>
          <p:nvPr>
            <p:ph idx="1"/>
          </p:nvPr>
        </p:nvSpPr>
        <p:spPr/>
        <p:txBody>
          <a:bodyPr>
            <a:normAutofit/>
          </a:bodyPr>
          <a:lstStyle/>
          <a:p>
            <a:pPr marL="0" indent="0" algn="just">
              <a:buNone/>
            </a:pPr>
            <a:r>
              <a:rPr lang="en-US" sz="1800" b="0" i="1" u="none" strike="noStrike" baseline="0" dirty="0">
                <a:solidFill>
                  <a:srgbClr val="131413"/>
                </a:solidFill>
                <a:latin typeface="Times-Italic"/>
              </a:rPr>
              <a:t>Generic object detection</a:t>
            </a:r>
            <a:r>
              <a:rPr lang="en-US" sz="1800" b="0" i="0" u="none" strike="noStrike" baseline="0" dirty="0">
                <a:solidFill>
                  <a:srgbClr val="131413"/>
                </a:solidFill>
                <a:latin typeface="Times-Roman"/>
              </a:rPr>
              <a:t>, also called generic object category detection, object class detection, or object category detection (Zhang et al. </a:t>
            </a:r>
            <a:r>
              <a:rPr lang="en-US" sz="1800" b="0" i="0" u="none" strike="noStrike" baseline="0" dirty="0">
                <a:solidFill>
                  <a:srgbClr val="0000FF"/>
                </a:solidFill>
                <a:latin typeface="Times-Roman"/>
              </a:rPr>
              <a:t>2013</a:t>
            </a:r>
            <a:r>
              <a:rPr lang="en-US" sz="1800" b="0" i="0" u="none" strike="noStrike" baseline="0" dirty="0">
                <a:solidFill>
                  <a:srgbClr val="131413"/>
                </a:solidFill>
                <a:latin typeface="Times-Roman"/>
              </a:rPr>
              <a:t>), is defined as follows. Given an image, determine whether or not there are instances of objects from predefined categories (usually </a:t>
            </a:r>
            <a:r>
              <a:rPr lang="en-US" sz="1800" b="0" i="1" u="none" strike="noStrike" baseline="0" dirty="0">
                <a:solidFill>
                  <a:srgbClr val="131413"/>
                </a:solidFill>
                <a:latin typeface="Times-Italic"/>
              </a:rPr>
              <a:t>many </a:t>
            </a:r>
            <a:r>
              <a:rPr lang="en-US" sz="1800" b="0" i="0" u="none" strike="noStrike" baseline="0" dirty="0">
                <a:solidFill>
                  <a:srgbClr val="131413"/>
                </a:solidFill>
                <a:latin typeface="Times-Roman"/>
              </a:rPr>
              <a:t>categories, e.g., 200 categories in the ILSVRC object detection challenge) and, if present, to return the spatial location and extent of each instance. A greater emphasis is placed on detecting a broad range of natural categories, as opposed to specific object category detection where only a narrower predefined category of interest (e.g., faces, pedestrians, or cars) may be present.</a:t>
            </a:r>
          </a:p>
          <a:p>
            <a:pPr marL="0" indent="0" algn="just">
              <a:buNone/>
            </a:pPr>
            <a:r>
              <a:rPr lang="en-US" sz="1800" b="0" i="0" u="none" strike="noStrike" baseline="0" dirty="0">
                <a:solidFill>
                  <a:srgbClr val="131413"/>
                </a:solidFill>
                <a:latin typeface="Times-Roman"/>
              </a:rPr>
              <a:t>The ideal of generic object detection is to develop a general purpose</a:t>
            </a:r>
            <a:r>
              <a:rPr lang="en-US" dirty="0">
                <a:solidFill>
                  <a:srgbClr val="131413"/>
                </a:solidFill>
                <a:latin typeface="Times-Roman"/>
              </a:rPr>
              <a:t> </a:t>
            </a:r>
            <a:r>
              <a:rPr lang="en-US" sz="1800" b="0" i="0" u="none" strike="noStrike" baseline="0" dirty="0">
                <a:solidFill>
                  <a:srgbClr val="131413"/>
                </a:solidFill>
                <a:latin typeface="Times-Roman"/>
              </a:rPr>
              <a:t>algorithm that achieves two competing goals of </a:t>
            </a:r>
            <a:r>
              <a:rPr lang="en-US" sz="1800" b="0" i="1" u="none" strike="noStrike" baseline="0" dirty="0">
                <a:solidFill>
                  <a:srgbClr val="131413"/>
                </a:solidFill>
                <a:latin typeface="Times-Italic"/>
              </a:rPr>
              <a:t>high quality/accuracy </a:t>
            </a:r>
            <a:r>
              <a:rPr lang="en-US" sz="1800" b="0" i="0" u="none" strike="noStrike" baseline="0" dirty="0">
                <a:solidFill>
                  <a:srgbClr val="131413"/>
                </a:solidFill>
                <a:latin typeface="Times-Roman"/>
              </a:rPr>
              <a:t>and </a:t>
            </a:r>
            <a:r>
              <a:rPr lang="en-US" sz="1800" b="0" i="1" u="none" strike="noStrike" baseline="0" dirty="0">
                <a:solidFill>
                  <a:srgbClr val="131413"/>
                </a:solidFill>
                <a:latin typeface="Times-Italic"/>
              </a:rPr>
              <a:t>high efficiency</a:t>
            </a:r>
            <a:endParaRPr lang="en-US" sz="1800" b="0" i="0" u="none" strike="noStrike" baseline="0" dirty="0">
              <a:solidFill>
                <a:srgbClr val="131413"/>
              </a:solidFill>
              <a:latin typeface="Times-Roman"/>
            </a:endParaRPr>
          </a:p>
          <a:p>
            <a:pPr algn="l"/>
            <a:endParaRPr lang="en-US" dirty="0"/>
          </a:p>
        </p:txBody>
      </p:sp>
    </p:spTree>
    <p:extLst>
      <p:ext uri="{BB962C8B-B14F-4D97-AF65-F5344CB8AC3E}">
        <p14:creationId xmlns:p14="http://schemas.microsoft.com/office/powerpoint/2010/main" val="111058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3D1-896F-40A2-B967-674F509C2657}"/>
              </a:ext>
            </a:extLst>
          </p:cNvPr>
          <p:cNvSpPr>
            <a:spLocks noGrp="1"/>
          </p:cNvSpPr>
          <p:nvPr>
            <p:ph type="title"/>
          </p:nvPr>
        </p:nvSpPr>
        <p:spPr/>
        <p:txBody>
          <a:bodyPr/>
          <a:lstStyle/>
          <a:p>
            <a:r>
              <a:rPr lang="en-US" sz="3600" b="1" i="0" u="none" strike="noStrike" baseline="0" dirty="0">
                <a:solidFill>
                  <a:srgbClr val="131413"/>
                </a:solidFill>
                <a:latin typeface="MyriadPro-SemiboldSemiCn"/>
              </a:rPr>
              <a:t>Accuracy Related Challenges</a:t>
            </a:r>
            <a:br>
              <a:rPr lang="en-US" sz="3600" b="1" i="0" u="none" strike="noStrike" baseline="0" dirty="0">
                <a:solidFill>
                  <a:srgbClr val="131413"/>
                </a:solidFill>
                <a:latin typeface="MyriadPro-SemiboldSemiCn"/>
              </a:rPr>
            </a:br>
            <a:endParaRPr lang="en-US" dirty="0"/>
          </a:p>
        </p:txBody>
      </p:sp>
      <p:sp>
        <p:nvSpPr>
          <p:cNvPr id="3" name="Content Placeholder 2">
            <a:extLst>
              <a:ext uri="{FF2B5EF4-FFF2-40B4-BE49-F238E27FC236}">
                <a16:creationId xmlns:a16="http://schemas.microsoft.com/office/drawing/2014/main" id="{1A5170B1-0978-4FC2-A4BB-5C197AD7810D}"/>
              </a:ext>
            </a:extLst>
          </p:cNvPr>
          <p:cNvSpPr>
            <a:spLocks noGrp="1"/>
          </p:cNvSpPr>
          <p:nvPr>
            <p:ph idx="1"/>
          </p:nvPr>
        </p:nvSpPr>
        <p:spPr/>
        <p:txBody>
          <a:bodyPr>
            <a:normAutofit/>
          </a:bodyPr>
          <a:lstStyle/>
          <a:p>
            <a:pPr algn="l"/>
            <a:endParaRPr lang="en-US" sz="1800" b="0" i="0" u="none" strike="noStrike" baseline="0" dirty="0">
              <a:solidFill>
                <a:srgbClr val="131413"/>
              </a:solidFill>
              <a:latin typeface="Times-Roman"/>
            </a:endParaRPr>
          </a:p>
          <a:p>
            <a:pPr algn="l"/>
            <a:r>
              <a:rPr lang="en-US" sz="1800" b="0" i="0" u="none" strike="noStrike" baseline="0" dirty="0">
                <a:solidFill>
                  <a:srgbClr val="131413"/>
                </a:solidFill>
                <a:latin typeface="Times-Roman"/>
              </a:rPr>
              <a:t>Challenges in detection accuracy stem from (1) the vast range of intra-class variations and (2) the huge number of object categories.</a:t>
            </a:r>
          </a:p>
          <a:p>
            <a:pPr algn="l"/>
            <a:r>
              <a:rPr lang="en-US" sz="1800" b="0" i="0" u="none" strike="noStrike" baseline="0" dirty="0">
                <a:solidFill>
                  <a:srgbClr val="131413"/>
                </a:solidFill>
                <a:latin typeface="Times-Roman"/>
              </a:rPr>
              <a:t>Intra-class variations can be divided into two types: intrinsic factors and imaging conditions. In terms of intrinsic factors, each object category can have many different object instances, possibly varying in one or more of color, texture, material, shape, and size, such as the “chair” category</a:t>
            </a:r>
            <a:endParaRPr lang="en-US" dirty="0"/>
          </a:p>
        </p:txBody>
      </p:sp>
    </p:spTree>
    <p:extLst>
      <p:ext uri="{BB962C8B-B14F-4D97-AF65-F5344CB8AC3E}">
        <p14:creationId xmlns:p14="http://schemas.microsoft.com/office/powerpoint/2010/main" val="364963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F227-D840-4A97-98F9-1B2DDF75B9CB}"/>
              </a:ext>
            </a:extLst>
          </p:cNvPr>
          <p:cNvSpPr>
            <a:spLocks noGrp="1"/>
          </p:cNvSpPr>
          <p:nvPr>
            <p:ph type="title"/>
          </p:nvPr>
        </p:nvSpPr>
        <p:spPr/>
        <p:txBody>
          <a:bodyPr/>
          <a:lstStyle/>
          <a:p>
            <a:r>
              <a:rPr lang="en-US" dirty="0"/>
              <a:t>Convolutional Neural Networks (CNNs)</a:t>
            </a:r>
          </a:p>
        </p:txBody>
      </p:sp>
      <p:sp>
        <p:nvSpPr>
          <p:cNvPr id="3" name="Content Placeholder 2">
            <a:extLst>
              <a:ext uri="{FF2B5EF4-FFF2-40B4-BE49-F238E27FC236}">
                <a16:creationId xmlns:a16="http://schemas.microsoft.com/office/drawing/2014/main" id="{CBBF641E-A828-408F-B81C-6701B5E7722C}"/>
              </a:ext>
            </a:extLst>
          </p:cNvPr>
          <p:cNvSpPr>
            <a:spLocks noGrp="1"/>
          </p:cNvSpPr>
          <p:nvPr>
            <p:ph idx="1"/>
          </p:nvPr>
        </p:nvSpPr>
        <p:spPr/>
        <p:txBody>
          <a:bodyPr>
            <a:normAutofit/>
          </a:bodyPr>
          <a:lstStyle/>
          <a:p>
            <a:pPr algn="l"/>
            <a:r>
              <a:rPr lang="en-US" sz="1800" b="0" i="0" u="none" strike="noStrike" baseline="0" dirty="0">
                <a:solidFill>
                  <a:srgbClr val="131413"/>
                </a:solidFill>
                <a:latin typeface="Times-Roman"/>
              </a:rPr>
              <a:t>CNNs the most representative models of deep learning, are able to exploit the basic properties underlying natural signals: translation invariance, local connectivity, and compositional hierarchies (</a:t>
            </a:r>
            <a:r>
              <a:rPr lang="en-US" sz="1800" b="0" i="0" u="none" strike="noStrike" baseline="0" dirty="0" err="1">
                <a:solidFill>
                  <a:srgbClr val="131413"/>
                </a:solidFill>
                <a:latin typeface="Times-Roman"/>
              </a:rPr>
              <a:t>LeCunet</a:t>
            </a:r>
            <a:r>
              <a:rPr lang="en-US" sz="1800" b="0" i="0" u="none" strike="noStrike" baseline="0" dirty="0">
                <a:solidFill>
                  <a:srgbClr val="131413"/>
                </a:solidFill>
                <a:latin typeface="Times-Roman"/>
              </a:rPr>
              <a:t> al. </a:t>
            </a:r>
            <a:r>
              <a:rPr lang="en-US" sz="1800" b="0" i="0" u="none" strike="noStrike" baseline="0" dirty="0">
                <a:solidFill>
                  <a:srgbClr val="0000FF"/>
                </a:solidFill>
                <a:latin typeface="Times-Roman"/>
              </a:rPr>
              <a:t>2015</a:t>
            </a:r>
            <a:r>
              <a:rPr lang="en-US" sz="1800" b="0" i="0" u="none" strike="noStrike" baseline="0" dirty="0">
                <a:solidFill>
                  <a:srgbClr val="131413"/>
                </a:solidFill>
                <a:latin typeface="Times-Roman"/>
              </a:rPr>
              <a:t>).</a:t>
            </a:r>
          </a:p>
          <a:p>
            <a:pPr algn="l"/>
            <a:r>
              <a:rPr lang="en-US" sz="1800" b="0" i="0" u="none" strike="noStrike" baseline="0" dirty="0">
                <a:solidFill>
                  <a:srgbClr val="131413"/>
                </a:solidFill>
                <a:latin typeface="Times-Roman"/>
              </a:rPr>
              <a:t>In general, the initial CNN layers extract low-level features (e.g., edges), with later layers extracting more general features of increasing complexity</a:t>
            </a:r>
          </a:p>
          <a:p>
            <a:pPr algn="l"/>
            <a:r>
              <a:rPr lang="en-US" sz="1800" b="0" i="0" u="none" strike="noStrike" baseline="0" dirty="0">
                <a:solidFill>
                  <a:srgbClr val="131413"/>
                </a:solidFill>
                <a:latin typeface="Times-Roman"/>
              </a:rPr>
              <a:t>DCNNs have a number of outstanding advantages: a hierarchical structure to learn representations of data with multiple levels of abstraction, the capacity to learn very complex functions, and learning feature representations directly and automatically from data with minimal domain knowledge.</a:t>
            </a:r>
            <a:endParaRPr lang="en-US" dirty="0"/>
          </a:p>
        </p:txBody>
      </p:sp>
    </p:spTree>
    <p:extLst>
      <p:ext uri="{BB962C8B-B14F-4D97-AF65-F5344CB8AC3E}">
        <p14:creationId xmlns:p14="http://schemas.microsoft.com/office/powerpoint/2010/main" val="268983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DC63-C0F9-4394-9CE5-FAAC9E80B0F6}"/>
              </a:ext>
            </a:extLst>
          </p:cNvPr>
          <p:cNvSpPr>
            <a:spLocks noGrp="1"/>
          </p:cNvSpPr>
          <p:nvPr>
            <p:ph type="title"/>
          </p:nvPr>
        </p:nvSpPr>
        <p:spPr/>
        <p:txBody>
          <a:bodyPr/>
          <a:lstStyle/>
          <a:p>
            <a:r>
              <a:rPr lang="en-US" dirty="0"/>
              <a:t> Evaluation Criteria</a:t>
            </a:r>
            <a:br>
              <a:rPr lang="en-US" dirty="0"/>
            </a:br>
            <a:endParaRPr lang="en-US" dirty="0"/>
          </a:p>
        </p:txBody>
      </p:sp>
      <p:sp>
        <p:nvSpPr>
          <p:cNvPr id="3" name="Content Placeholder 2">
            <a:extLst>
              <a:ext uri="{FF2B5EF4-FFF2-40B4-BE49-F238E27FC236}">
                <a16:creationId xmlns:a16="http://schemas.microsoft.com/office/drawing/2014/main" id="{0654E6CE-142F-4317-AF2C-8A43069A32EF}"/>
              </a:ext>
            </a:extLst>
          </p:cNvPr>
          <p:cNvSpPr>
            <a:spLocks noGrp="1"/>
          </p:cNvSpPr>
          <p:nvPr>
            <p:ph idx="1"/>
          </p:nvPr>
        </p:nvSpPr>
        <p:spPr>
          <a:xfrm>
            <a:off x="677334" y="1411357"/>
            <a:ext cx="8596668" cy="4630005"/>
          </a:xfrm>
        </p:spPr>
        <p:txBody>
          <a:bodyPr>
            <a:normAutofit/>
          </a:bodyPr>
          <a:lstStyle/>
          <a:p>
            <a:r>
              <a:rPr lang="en-US" dirty="0">
                <a:latin typeface="Calibri" panose="020F0502020204030204" pitchFamily="34" charset="0"/>
                <a:cs typeface="Calibri" panose="020F0502020204030204" pitchFamily="34" charset="0"/>
              </a:rPr>
              <a:t>There are three criteria for evaluating the performance of detection algorithms: detection speed in Frames Per Second (FPS), precision, and recall. The most commonly used metric is Average Precision (AP), derived from precision and recall.</a:t>
            </a:r>
          </a:p>
          <a:p>
            <a:r>
              <a:rPr lang="en-US" dirty="0">
                <a:latin typeface="Calibri" panose="020F0502020204030204" pitchFamily="34" charset="0"/>
                <a:cs typeface="Calibri" panose="020F0502020204030204" pitchFamily="34" charset="0"/>
              </a:rPr>
              <a:t> AP is usually evaluated in a category specific manner, i.e., computed for each object category separately. To compare performance over all object categories, the mean AP (</a:t>
            </a:r>
            <a:r>
              <a:rPr lang="en-US" dirty="0" err="1">
                <a:latin typeface="Calibri" panose="020F0502020204030204" pitchFamily="34" charset="0"/>
                <a:cs typeface="Calibri" panose="020F0502020204030204" pitchFamily="34" charset="0"/>
              </a:rPr>
              <a:t>mAP</a:t>
            </a:r>
            <a:r>
              <a:rPr lang="en-US" dirty="0">
                <a:latin typeface="Calibri" panose="020F0502020204030204" pitchFamily="34" charset="0"/>
                <a:cs typeface="Calibri" panose="020F0502020204030204" pitchFamily="34" charset="0"/>
              </a:rPr>
              <a:t>) averaged over all object categories is adopted as the final measure of performance3.</a:t>
            </a:r>
          </a:p>
          <a:p>
            <a:r>
              <a:rPr lang="en-US" dirty="0">
                <a:latin typeface="Calibri" panose="020F0502020204030204" pitchFamily="34" charset="0"/>
                <a:cs typeface="Calibri" panose="020F0502020204030204" pitchFamily="34" charset="0"/>
              </a:rPr>
              <a:t>we design a novel type of neural network that directly consumes point clouds, which well respects the permutation invariance of points in the input. Our network, named </a:t>
            </a:r>
            <a:r>
              <a:rPr lang="en-US" dirty="0" err="1">
                <a:latin typeface="Calibri" panose="020F0502020204030204" pitchFamily="34" charset="0"/>
                <a:cs typeface="Calibri" panose="020F0502020204030204" pitchFamily="34" charset="0"/>
              </a:rPr>
              <a:t>PointNet</a:t>
            </a:r>
            <a:r>
              <a:rPr lang="en-US" dirty="0">
                <a:latin typeface="Calibri" panose="020F0502020204030204" pitchFamily="34" charset="0"/>
                <a:cs typeface="Calibri" panose="020F0502020204030204" pitchFamily="34" charset="0"/>
              </a:rPr>
              <a:t>, provides a unified architecture for applications ranging from object classification, part segmentation, to scene semantic parsing. Though simple, </a:t>
            </a:r>
            <a:r>
              <a:rPr lang="en-US" dirty="0" err="1">
                <a:latin typeface="Calibri" panose="020F0502020204030204" pitchFamily="34" charset="0"/>
                <a:cs typeface="Calibri" panose="020F0502020204030204" pitchFamily="34" charset="0"/>
              </a:rPr>
              <a:t>PointNet</a:t>
            </a:r>
            <a:r>
              <a:rPr lang="en-US" dirty="0">
                <a:latin typeface="Calibri" panose="020F0502020204030204" pitchFamily="34" charset="0"/>
                <a:cs typeface="Calibri" panose="020F0502020204030204" pitchFamily="34" charset="0"/>
              </a:rPr>
              <a:t> is highly efficient and effective. Empirically, it shows strong performance on par or even better than state of the art.</a:t>
            </a:r>
          </a:p>
        </p:txBody>
      </p:sp>
    </p:spTree>
    <p:extLst>
      <p:ext uri="{BB962C8B-B14F-4D97-AF65-F5344CB8AC3E}">
        <p14:creationId xmlns:p14="http://schemas.microsoft.com/office/powerpoint/2010/main" val="229099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83D0-3508-40F3-910B-42DCB436FBE5}"/>
              </a:ext>
            </a:extLst>
          </p:cNvPr>
          <p:cNvSpPr>
            <a:spLocks noGrp="1"/>
          </p:cNvSpPr>
          <p:nvPr>
            <p:ph type="title"/>
          </p:nvPr>
        </p:nvSpPr>
        <p:spPr/>
        <p:txBody>
          <a:bodyPr/>
          <a:lstStyle/>
          <a:p>
            <a:r>
              <a:rPr lang="en-US" dirty="0" err="1"/>
              <a:t>DataSets</a:t>
            </a:r>
            <a:endParaRPr lang="en-US" dirty="0"/>
          </a:p>
        </p:txBody>
      </p:sp>
      <p:sp>
        <p:nvSpPr>
          <p:cNvPr id="3" name="Content Placeholder 2">
            <a:extLst>
              <a:ext uri="{FF2B5EF4-FFF2-40B4-BE49-F238E27FC236}">
                <a16:creationId xmlns:a16="http://schemas.microsoft.com/office/drawing/2014/main" id="{12FAAD95-357F-4600-9D50-300890879D87}"/>
              </a:ext>
            </a:extLst>
          </p:cNvPr>
          <p:cNvSpPr>
            <a:spLocks noGrp="1"/>
          </p:cNvSpPr>
          <p:nvPr>
            <p:ph idx="1"/>
          </p:nvPr>
        </p:nvSpPr>
        <p:spPr/>
        <p:txBody>
          <a:bodyPr>
            <a:normAutofit/>
          </a:bodyPr>
          <a:lstStyle/>
          <a:p>
            <a:pPr algn="l"/>
            <a:r>
              <a:rPr lang="en-US" sz="1800" b="0" i="0" u="none" strike="noStrike" baseline="0" dirty="0">
                <a:solidFill>
                  <a:srgbClr val="131413"/>
                </a:solidFill>
                <a:latin typeface="Calibri" panose="020F0502020204030204" pitchFamily="34" charset="0"/>
                <a:cs typeface="Calibri" panose="020F0502020204030204" pitchFamily="34" charset="0"/>
              </a:rPr>
              <a:t>The COCO object detection challenge (</a:t>
            </a:r>
            <a:r>
              <a:rPr lang="en-US" sz="1800" b="0" i="0" u="none" strike="noStrike" baseline="0" dirty="0" err="1">
                <a:solidFill>
                  <a:srgbClr val="131413"/>
                </a:solidFill>
                <a:latin typeface="Calibri" panose="020F0502020204030204" pitchFamily="34" charset="0"/>
                <a:cs typeface="Calibri" panose="020F0502020204030204" pitchFamily="34" charset="0"/>
              </a:rPr>
              <a:t>Linet</a:t>
            </a:r>
            <a:r>
              <a:rPr lang="en-US" sz="1800" b="0" i="0" u="none" strike="noStrike" baseline="0" dirty="0">
                <a:solidFill>
                  <a:srgbClr val="131413"/>
                </a:solidFill>
                <a:latin typeface="Calibri" panose="020F0502020204030204" pitchFamily="34" charset="0"/>
                <a:cs typeface="Calibri" panose="020F0502020204030204" pitchFamily="34" charset="0"/>
              </a:rPr>
              <a:t> al. </a:t>
            </a:r>
            <a:r>
              <a:rPr lang="en-US" sz="1800" b="0" i="0" u="none" strike="noStrike" baseline="0" dirty="0">
                <a:solidFill>
                  <a:srgbClr val="0000FF"/>
                </a:solidFill>
                <a:latin typeface="Calibri" panose="020F0502020204030204" pitchFamily="34" charset="0"/>
                <a:cs typeface="Calibri" panose="020F0502020204030204" pitchFamily="34" charset="0"/>
              </a:rPr>
              <a:t>2014</a:t>
            </a:r>
            <a:r>
              <a:rPr lang="en-US" sz="1800" b="0" i="0" u="none" strike="noStrike" baseline="0" dirty="0">
                <a:solidFill>
                  <a:srgbClr val="131413"/>
                </a:solidFill>
                <a:latin typeface="Calibri" panose="020F0502020204030204" pitchFamily="34" charset="0"/>
                <a:cs typeface="Calibri" panose="020F0502020204030204" pitchFamily="34" charset="0"/>
              </a:rPr>
              <a:t>) features two object detection tasks: using either bounding box output or object instance segmentation output.</a:t>
            </a:r>
          </a:p>
          <a:p>
            <a:pPr algn="l"/>
            <a:r>
              <a:rPr lang="en-US" sz="1800" b="0" i="0" u="none" strike="noStrike" baseline="0" dirty="0">
                <a:solidFill>
                  <a:srgbClr val="131413"/>
                </a:solidFill>
                <a:latin typeface="Calibri" panose="020F0502020204030204" pitchFamily="34" charset="0"/>
                <a:cs typeface="Calibri" panose="020F0502020204030204" pitchFamily="34" charset="0"/>
              </a:rPr>
              <a:t>COCO introduced three new challenges:</a:t>
            </a:r>
          </a:p>
          <a:p>
            <a:pPr algn="l"/>
            <a:r>
              <a:rPr lang="en-US" sz="1800" b="0" i="0" u="none" strike="noStrike" baseline="0" dirty="0">
                <a:solidFill>
                  <a:srgbClr val="131413"/>
                </a:solidFill>
                <a:latin typeface="Calibri" panose="020F0502020204030204" pitchFamily="34" charset="0"/>
                <a:cs typeface="Calibri" panose="020F0502020204030204" pitchFamily="34" charset="0"/>
              </a:rPr>
              <a:t>1. It contains objects at a wide range of scales, including a high percentage of small objects (Singh and Davis </a:t>
            </a:r>
            <a:r>
              <a:rPr lang="en-US" sz="1800" b="0" i="0" u="none" strike="noStrike" baseline="0" dirty="0">
                <a:solidFill>
                  <a:srgbClr val="0000FF"/>
                </a:solidFill>
                <a:latin typeface="Calibri" panose="020F0502020204030204" pitchFamily="34" charset="0"/>
                <a:cs typeface="Calibri" panose="020F0502020204030204" pitchFamily="34" charset="0"/>
              </a:rPr>
              <a:t>2018</a:t>
            </a:r>
            <a:r>
              <a:rPr lang="en-US" sz="1800" b="0" i="0" u="none" strike="noStrike" baseline="0" dirty="0">
                <a:solidFill>
                  <a:srgbClr val="131413"/>
                </a:solidFill>
                <a:latin typeface="Calibri" panose="020F0502020204030204" pitchFamily="34" charset="0"/>
                <a:cs typeface="Calibri" panose="020F0502020204030204" pitchFamily="34" charset="0"/>
              </a:rPr>
              <a:t>);</a:t>
            </a:r>
          </a:p>
          <a:p>
            <a:pPr algn="l"/>
            <a:r>
              <a:rPr lang="en-US" sz="1800" b="0" i="0" u="none" strike="noStrike" baseline="0" dirty="0">
                <a:solidFill>
                  <a:srgbClr val="131413"/>
                </a:solidFill>
                <a:latin typeface="Calibri" panose="020F0502020204030204" pitchFamily="34" charset="0"/>
                <a:cs typeface="Calibri" panose="020F0502020204030204" pitchFamily="34" charset="0"/>
              </a:rPr>
              <a:t>2. Objects are less iconic and amid clutter or heavy occlusion;</a:t>
            </a:r>
          </a:p>
          <a:p>
            <a:pPr algn="l"/>
            <a:r>
              <a:rPr lang="en-US" sz="1800" b="0" i="0" u="none" strike="noStrike" baseline="0" dirty="0">
                <a:solidFill>
                  <a:srgbClr val="131413"/>
                </a:solidFill>
                <a:latin typeface="Calibri" panose="020F0502020204030204" pitchFamily="34" charset="0"/>
                <a:cs typeface="Calibri" panose="020F0502020204030204" pitchFamily="34" charset="0"/>
              </a:rPr>
              <a:t>3. The evaluation metric (see Table </a:t>
            </a:r>
            <a:r>
              <a:rPr lang="en-US" sz="1800" b="0" i="0" u="none" strike="noStrike" baseline="0" dirty="0">
                <a:solidFill>
                  <a:srgbClr val="0000FF"/>
                </a:solidFill>
                <a:latin typeface="Calibri" panose="020F0502020204030204" pitchFamily="34" charset="0"/>
                <a:cs typeface="Calibri" panose="020F0502020204030204" pitchFamily="34" charset="0"/>
              </a:rPr>
              <a:t>5</a:t>
            </a:r>
            <a:r>
              <a:rPr lang="en-US" sz="1800" b="0" i="0" u="none" strike="noStrike" baseline="0" dirty="0">
                <a:solidFill>
                  <a:srgbClr val="131413"/>
                </a:solidFill>
                <a:latin typeface="Calibri" panose="020F0502020204030204" pitchFamily="34" charset="0"/>
                <a:cs typeface="Calibri" panose="020F0502020204030204" pitchFamily="34" charset="0"/>
              </a:rPr>
              <a:t>) encourages more accurate object localization.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14416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5779-18E6-4FE6-BC1B-DFD7DD79464C}"/>
              </a:ext>
            </a:extLst>
          </p:cNvPr>
          <p:cNvSpPr>
            <a:spLocks noGrp="1"/>
          </p:cNvSpPr>
          <p:nvPr>
            <p:ph type="title"/>
          </p:nvPr>
        </p:nvSpPr>
        <p:spPr>
          <a:xfrm>
            <a:off x="677334" y="308113"/>
            <a:ext cx="10445346" cy="1363869"/>
          </a:xfrm>
        </p:spPr>
        <p:txBody>
          <a:bodyPr/>
          <a:lstStyle/>
          <a:p>
            <a:r>
              <a:rPr lang="en-US" dirty="0"/>
              <a:t>Frustum </a:t>
            </a:r>
            <a:r>
              <a:rPr lang="en-US" dirty="0" err="1"/>
              <a:t>PointNets</a:t>
            </a:r>
            <a:r>
              <a:rPr lang="en-US" dirty="0"/>
              <a:t> for 3D Object Detection from RGB-D Data</a:t>
            </a:r>
          </a:p>
        </p:txBody>
      </p:sp>
      <p:sp>
        <p:nvSpPr>
          <p:cNvPr id="3" name="Content Placeholder 2">
            <a:extLst>
              <a:ext uri="{FF2B5EF4-FFF2-40B4-BE49-F238E27FC236}">
                <a16:creationId xmlns:a16="http://schemas.microsoft.com/office/drawing/2014/main" id="{8D16A4F3-42D7-4BB9-B35A-738E740704AF}"/>
              </a:ext>
            </a:extLst>
          </p:cNvPr>
          <p:cNvSpPr>
            <a:spLocks noGrp="1"/>
          </p:cNvSpPr>
          <p:nvPr>
            <p:ph idx="1"/>
          </p:nvPr>
        </p:nvSpPr>
        <p:spPr/>
        <p:txBody>
          <a:bodyPr>
            <a:normAutofit fontScale="77500" lnSpcReduction="20000"/>
          </a:bodyPr>
          <a:lstStyle/>
          <a:p>
            <a:pPr algn="l"/>
            <a:r>
              <a:rPr lang="en-US" sz="2100" b="0" u="none" strike="noStrike" baseline="0" dirty="0">
                <a:latin typeface="Calibri" panose="020F0502020204030204" pitchFamily="34" charset="0"/>
                <a:cs typeface="Calibri" panose="020F0502020204030204" pitchFamily="34" charset="0"/>
              </a:rPr>
              <a:t>3D object detection from RGBD data in both indoor and outdoor scenes. While previous methods focus on images or 3D voxels, often obscuring natural 3D patterns and invariances of 3D data, we directly operate on raw point clouds by popping up RGB-D scans.</a:t>
            </a:r>
          </a:p>
          <a:p>
            <a:pPr algn="l"/>
            <a:r>
              <a:rPr lang="en-US" sz="2100" b="0" u="none" strike="noStrike" baseline="0" dirty="0">
                <a:latin typeface="Calibri" panose="020F0502020204030204" pitchFamily="34" charset="0"/>
                <a:cs typeface="Calibri" panose="020F0502020204030204" pitchFamily="34" charset="0"/>
              </a:rPr>
              <a:t>However, a key challenge of this approach is how to efficiently localize objects in point clouds of large-scale scenes (region proposal). Instead of solely relying on 3D proposals, our method leverages both mature 2D object detectors and advanced 3D deep learning for object localization, achieving efficiency as well as high recall for even small objects.</a:t>
            </a:r>
          </a:p>
          <a:p>
            <a:pPr algn="l"/>
            <a:r>
              <a:rPr lang="en-US" sz="2100" dirty="0">
                <a:latin typeface="Calibri" panose="020F0502020204030204" pitchFamily="34" charset="0"/>
                <a:cs typeface="Calibri" panose="020F0502020204030204" pitchFamily="34" charset="0"/>
              </a:rPr>
              <a:t>We use connected component with segmentation scores to get object proposals in scenes. Starting from a random point in the scene, we find its predicted label and use BFS to search nearby points with the same label, with a search radius of 0:2 meter. If the resulted cluster has more than 200 points (assuming a 4096 point sample in a 1m by 1m area), the cluster’s bounding box is marked as one object proposal. For each proposed object, it’s detection score is computed as the average point score for that category. Before evaluation, proposals with extremely small areas/volumes are pruned.</a:t>
            </a:r>
          </a:p>
          <a:p>
            <a:pPr algn="l"/>
            <a:endParaRPr lang="en-US" dirty="0"/>
          </a:p>
          <a:p>
            <a:pPr algn="l"/>
            <a:endParaRPr lang="en-US" dirty="0"/>
          </a:p>
        </p:txBody>
      </p:sp>
    </p:spTree>
    <p:extLst>
      <p:ext uri="{BB962C8B-B14F-4D97-AF65-F5344CB8AC3E}">
        <p14:creationId xmlns:p14="http://schemas.microsoft.com/office/powerpoint/2010/main" val="25989876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4051</TotalTime>
  <Words>1390</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MyriadPro-SemiboldSemiCn</vt:lpstr>
      <vt:lpstr>NimbusRomNo9L-Medi</vt:lpstr>
      <vt:lpstr>Times-Italic</vt:lpstr>
      <vt:lpstr>Times-Roman</vt:lpstr>
      <vt:lpstr>Trebuchet MS</vt:lpstr>
      <vt:lpstr>Wingdings 3</vt:lpstr>
      <vt:lpstr>Facet</vt:lpstr>
      <vt:lpstr>3D Object Detection</vt:lpstr>
      <vt:lpstr>Contents</vt:lpstr>
      <vt:lpstr>Intro</vt:lpstr>
      <vt:lpstr>PowerPoint Presentation</vt:lpstr>
      <vt:lpstr>Accuracy Related Challenges </vt:lpstr>
      <vt:lpstr>Convolutional Neural Networks (CNNs)</vt:lpstr>
      <vt:lpstr> Evaluation Criteria </vt:lpstr>
      <vt:lpstr>DataSets</vt:lpstr>
      <vt:lpstr>Frustum PointNets for 3D Object Detection from RGB-D Data</vt:lpstr>
      <vt:lpstr>PowerPoint Presentation</vt:lpstr>
      <vt:lpstr>Frustrum PointNet Architecture</vt:lpstr>
      <vt:lpstr>Frustum ConvNet: Sliding Frustums to Aggregate Local Point-Wise Features for Amodal 3D Object Detection</vt:lpstr>
      <vt:lpstr>PowerPoint Presentation</vt:lpstr>
      <vt:lpstr>Frustrum ConvNet Architecture</vt:lpstr>
      <vt:lpstr>Comparison</vt:lpstr>
      <vt:lpstr>Training and Testing of Frustrum PointNet</vt:lpstr>
      <vt:lpstr>PowerPoint Presentation</vt:lpstr>
      <vt:lpstr>References</vt:lpstr>
      <vt:lpstr>Thanks for Joining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Object Detection</dc:title>
  <dc:creator>bhavana reddy</dc:creator>
  <cp:lastModifiedBy>bhavana reddy</cp:lastModifiedBy>
  <cp:revision>36</cp:revision>
  <dcterms:created xsi:type="dcterms:W3CDTF">2021-12-02T00:16:57Z</dcterms:created>
  <dcterms:modified xsi:type="dcterms:W3CDTF">2021-12-14T20:20:21Z</dcterms:modified>
</cp:coreProperties>
</file>