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1" r:id="rId2"/>
    <p:sldId id="332" r:id="rId3"/>
    <p:sldId id="308" r:id="rId4"/>
    <p:sldId id="309" r:id="rId5"/>
    <p:sldId id="322" r:id="rId6"/>
    <p:sldId id="311" r:id="rId7"/>
    <p:sldId id="312" r:id="rId8"/>
    <p:sldId id="313" r:id="rId9"/>
    <p:sldId id="324" r:id="rId10"/>
    <p:sldId id="325" r:id="rId11"/>
    <p:sldId id="326" r:id="rId12"/>
    <p:sldId id="328" r:id="rId13"/>
    <p:sldId id="329" r:id="rId14"/>
    <p:sldId id="331" r:id="rId15"/>
    <p:sldId id="330" r:id="rId16"/>
    <p:sldId id="31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759" autoAdjust="0"/>
  </p:normalViewPr>
  <p:slideViewPr>
    <p:cSldViewPr>
      <p:cViewPr varScale="1">
        <p:scale>
          <a:sx n="74" d="100"/>
          <a:sy n="74" d="100"/>
        </p:scale>
        <p:origin x="17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12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r>
              <a:rPr lang="en-US" sz="1600" b="1" dirty="0"/>
              <a:t>10 April 2022</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1631216"/>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GOLD PRICE PREDICTION USING MACHINE LEARNING ALGORITHMS</a:t>
            </a:r>
          </a:p>
          <a:p>
            <a:pPr algn="ctr"/>
            <a:endParaRPr lang="en-IN" sz="2400" b="1" dirty="0">
              <a:latin typeface="Arial" panose="020B0604020202020204" pitchFamily="34" charset="0"/>
              <a:cs typeface="Arial" panose="020B0604020202020204" pitchFamily="34" charset="0"/>
            </a:endParaRPr>
          </a:p>
          <a:p>
            <a:pPr algn="ctr"/>
            <a:r>
              <a:rPr lang="en-IN" sz="2800" b="1" dirty="0">
                <a:latin typeface="Arial" panose="020B0604020202020204" pitchFamily="34" charset="0"/>
                <a:cs typeface="Arial" panose="020B0604020202020204" pitchFamily="34" charset="0"/>
              </a:rPr>
              <a:t>HCL INTERNSHIP</a:t>
            </a:r>
            <a:endParaRPr lang="en-US" sz="2800" b="1" dirty="0"/>
          </a:p>
        </p:txBody>
      </p:sp>
      <p:sp>
        <p:nvSpPr>
          <p:cNvPr id="8" name="Rectangle 7"/>
          <p:cNvSpPr/>
          <p:nvPr/>
        </p:nvSpPr>
        <p:spPr>
          <a:xfrm>
            <a:off x="838200" y="3729726"/>
            <a:ext cx="6400800" cy="1574214"/>
          </a:xfrm>
          <a:prstGeom prst="rect">
            <a:avLst/>
          </a:prstGeom>
        </p:spPr>
        <p:txBody>
          <a:bodyPr wrap="square">
            <a:spAutoFit/>
          </a:bodyPr>
          <a:lstStyle/>
          <a:p>
            <a:r>
              <a:rPr lang="en-US" sz="2000" b="1" dirty="0">
                <a:latin typeface="Arial" pitchFamily="34" charset="0"/>
                <a:cs typeface="Arial" pitchFamily="34" charset="0"/>
              </a:rPr>
              <a:t>Project Supervisor: Dr .M. SELVI,</a:t>
            </a:r>
          </a:p>
          <a:p>
            <a:endParaRPr lang="en-US" sz="2000" b="1" dirty="0">
              <a:latin typeface="Arial" pitchFamily="34" charset="0"/>
              <a:cs typeface="Arial" pitchFamily="34" charset="0"/>
            </a:endParaRPr>
          </a:p>
          <a:p>
            <a:pPr>
              <a:lnSpc>
                <a:spcPct val="150000"/>
              </a:lnSpc>
            </a:pPr>
            <a:r>
              <a:rPr lang="en-US" sz="2000" b="1" dirty="0">
                <a:latin typeface="Arial" pitchFamily="34" charset="0"/>
                <a:cs typeface="Arial" pitchFamily="34" charset="0"/>
              </a:rPr>
              <a:t>Name of the Student: Achanta Sai Bhavana Priya</a:t>
            </a:r>
          </a:p>
          <a:p>
            <a:pPr>
              <a:lnSpc>
                <a:spcPct val="150000"/>
              </a:lnSpc>
            </a:pPr>
            <a:r>
              <a:rPr lang="en-US" sz="2000" b="1" dirty="0">
                <a:latin typeface="Arial" pitchFamily="34" charset="0"/>
                <a:cs typeface="Arial" pitchFamily="34" charset="0"/>
              </a:rPr>
              <a:t>Register Number: 39110016</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B363-A515-448F-B76D-B1A6F5CBB644}"/>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26236C4-D419-4FBB-BAC6-E655C82DF01F}"/>
              </a:ext>
            </a:extLst>
          </p:cNvPr>
          <p:cNvSpPr>
            <a:spLocks noGrp="1"/>
          </p:cNvSpPr>
          <p:nvPr>
            <p:ph idx="1"/>
          </p:nvPr>
        </p:nvSpPr>
        <p:spPr/>
        <p:txBody>
          <a:bodyPr>
            <a:normAutofit fontScale="77500" lnSpcReduction="20000"/>
          </a:bodyPr>
          <a:lstStyle/>
          <a:p>
            <a:pPr marL="0" indent="0">
              <a:buNone/>
            </a:pPr>
            <a:r>
              <a:rPr lang="en-IN" sz="3800" b="1" dirty="0"/>
              <a:t>Logistic regression </a:t>
            </a:r>
            <a:r>
              <a:rPr lang="en-IN" sz="3800" b="1" dirty="0" err="1"/>
              <a:t>alogorithm</a:t>
            </a:r>
            <a:endParaRPr lang="en-IN" sz="3800" b="1" dirty="0"/>
          </a:p>
          <a:p>
            <a:pPr>
              <a:lnSpc>
                <a:spcPct val="150000"/>
              </a:lnSpc>
            </a:pPr>
            <a:r>
              <a:rPr lang="en-US" sz="2900" dirty="0">
                <a:latin typeface="Arial" pitchFamily="34" charset="0"/>
                <a:cs typeface="Arial"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nSpc>
                <a:spcPct val="150000"/>
              </a:lnSpc>
            </a:pPr>
            <a:r>
              <a:rPr lang="en-US" sz="2900" dirty="0">
                <a:latin typeface="Arial" pitchFamily="34" charset="0"/>
                <a:cs typeface="Arial" pitchFamily="34" charset="0"/>
              </a:rPr>
              <a:t>Logistic regression predicts the output of a categorical dependent variable. Therefore the outcome must be a categorical or discrete value. </a:t>
            </a:r>
            <a:endParaRPr lang="en-IN" dirty="0"/>
          </a:p>
          <a:p>
            <a:endParaRPr lang="en-IN" dirty="0"/>
          </a:p>
        </p:txBody>
      </p:sp>
      <p:sp>
        <p:nvSpPr>
          <p:cNvPr id="4" name="Date Placeholder 3">
            <a:extLst>
              <a:ext uri="{FF2B5EF4-FFF2-40B4-BE49-F238E27FC236}">
                <a16:creationId xmlns:a16="http://schemas.microsoft.com/office/drawing/2014/main" id="{3306F79B-2F6A-4E94-83E7-8DB3FA326A65}"/>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CD69AE24-C2D5-4EC0-9482-D864C8A4001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0A2DB19-11FC-4A1A-9C44-23F40005FE87}"/>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5875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50EA-F654-4D0E-80EA-5D52E141F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2084B-B1B9-4D52-9C80-3434FF82D3C8}"/>
              </a:ext>
            </a:extLst>
          </p:cNvPr>
          <p:cNvSpPr>
            <a:spLocks noGrp="1"/>
          </p:cNvSpPr>
          <p:nvPr>
            <p:ph idx="1"/>
          </p:nvPr>
        </p:nvSpPr>
        <p:spPr/>
        <p:txBody>
          <a:bodyPr>
            <a:normAutofit/>
          </a:bodyPr>
          <a:lstStyle/>
          <a:p>
            <a:pPr>
              <a:lnSpc>
                <a:spcPct val="110000"/>
              </a:lnSpc>
            </a:pPr>
            <a:r>
              <a:rPr lang="en-US" sz="2600" dirty="0">
                <a:latin typeface="Arial" panose="020B0604020202020204" pitchFamily="34" charset="0"/>
                <a:cs typeface="Arial" pitchFamily="34" charset="0"/>
              </a:rPr>
              <a:t>It can be either Yes or No, 0 or 1, true or False, etc. but instead of giving the exact value as 0 and 1, it gives the probabilistic values which lie between 0 and 1.</a:t>
            </a:r>
          </a:p>
          <a:p>
            <a:pPr>
              <a:lnSpc>
                <a:spcPct val="110000"/>
              </a:lnSpc>
            </a:pPr>
            <a:r>
              <a:rPr lang="en-US" sz="2600" dirty="0">
                <a:latin typeface="Arial" panose="020B0604020202020204" pitchFamily="34" charset="0"/>
                <a:cs typeface="Arial" pitchFamily="34" charset="0"/>
              </a:rPr>
              <a:t>Logistic Regression is much similar to the Linear Regression except that how they are used. Linear Regression is used for solving Regression problems, whereas Logistic regression is used for solving the classification problems.</a:t>
            </a:r>
          </a:p>
          <a:p>
            <a:endParaRPr lang="en-IN" dirty="0"/>
          </a:p>
        </p:txBody>
      </p:sp>
      <p:sp>
        <p:nvSpPr>
          <p:cNvPr id="4" name="Date Placeholder 3">
            <a:extLst>
              <a:ext uri="{FF2B5EF4-FFF2-40B4-BE49-F238E27FC236}">
                <a16:creationId xmlns:a16="http://schemas.microsoft.com/office/drawing/2014/main" id="{ABF346AD-BC5A-4C70-88FD-677D3A9902BB}"/>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67062C08-A446-4231-99D0-57332B818B7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91B586E-A8E0-4C7F-AA2C-EB729048B277}"/>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63110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BAFA-4BFF-484F-BCD9-85426B3951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6D854E-F8BF-415B-ACB3-6FA60EBB2F62}"/>
              </a:ext>
            </a:extLst>
          </p:cNvPr>
          <p:cNvSpPr>
            <a:spLocks noGrp="1"/>
          </p:cNvSpPr>
          <p:nvPr>
            <p:ph idx="1"/>
          </p:nvPr>
        </p:nvSpPr>
        <p:spPr/>
        <p:txBody>
          <a:bodyPr/>
          <a:lstStyle/>
          <a:p>
            <a:pPr>
              <a:buNone/>
            </a:pPr>
            <a:r>
              <a:rPr lang="en-US" sz="3200" b="1" dirty="0">
                <a:latin typeface="Arial" pitchFamily="34" charset="0"/>
                <a:cs typeface="Arial" pitchFamily="34" charset="0"/>
              </a:rPr>
              <a:t>Logistic regression equation:</a:t>
            </a:r>
          </a:p>
          <a:p>
            <a:pPr>
              <a:buNone/>
            </a:pPr>
            <a:endParaRPr lang="en-US" b="1" dirty="0"/>
          </a:p>
          <a:p>
            <a:endParaRPr lang="en-IN" dirty="0"/>
          </a:p>
        </p:txBody>
      </p:sp>
      <p:sp>
        <p:nvSpPr>
          <p:cNvPr id="4" name="Date Placeholder 3">
            <a:extLst>
              <a:ext uri="{FF2B5EF4-FFF2-40B4-BE49-F238E27FC236}">
                <a16:creationId xmlns:a16="http://schemas.microsoft.com/office/drawing/2014/main" id="{E539C7D3-9E42-4DFD-B3CF-A8C8890D5E53}"/>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415DC108-6D42-4487-B62D-E8F700C46F2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38D634A-B491-4D76-9F74-331B8523C105}"/>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7" name="Picture 6" descr="Logistic Regression in Machine Learning">
            <a:extLst>
              <a:ext uri="{FF2B5EF4-FFF2-40B4-BE49-F238E27FC236}">
                <a16:creationId xmlns:a16="http://schemas.microsoft.com/office/drawing/2014/main" id="{59A34902-D9D2-48EF-9C00-3A1F28800661}"/>
              </a:ext>
            </a:extLst>
          </p:cNvPr>
          <p:cNvPicPr/>
          <p:nvPr/>
        </p:nvPicPr>
        <p:blipFill>
          <a:blip r:embed="rId2"/>
          <a:srcRect/>
          <a:stretch>
            <a:fillRect/>
          </a:stretch>
        </p:blipFill>
        <p:spPr bwMode="auto">
          <a:xfrm>
            <a:off x="2459845" y="2438400"/>
            <a:ext cx="3907790" cy="642942"/>
          </a:xfrm>
          <a:prstGeom prst="rect">
            <a:avLst/>
          </a:prstGeom>
          <a:noFill/>
          <a:ln w="9525">
            <a:noFill/>
            <a:miter lim="800000"/>
            <a:headEnd/>
            <a:tailEnd/>
          </a:ln>
        </p:spPr>
      </p:pic>
      <p:pic>
        <p:nvPicPr>
          <p:cNvPr id="8" name="Picture 7" descr="Logistic Regression in Machine Learning">
            <a:extLst>
              <a:ext uri="{FF2B5EF4-FFF2-40B4-BE49-F238E27FC236}">
                <a16:creationId xmlns:a16="http://schemas.microsoft.com/office/drawing/2014/main" id="{3CF413FD-011A-4C3B-AFE8-2A245DC4ACF2}"/>
              </a:ext>
            </a:extLst>
          </p:cNvPr>
          <p:cNvPicPr/>
          <p:nvPr/>
        </p:nvPicPr>
        <p:blipFill>
          <a:blip r:embed="rId3"/>
          <a:srcRect/>
          <a:stretch>
            <a:fillRect/>
          </a:stretch>
        </p:blipFill>
        <p:spPr bwMode="auto">
          <a:xfrm>
            <a:off x="2459845" y="3437413"/>
            <a:ext cx="3714776" cy="707709"/>
          </a:xfrm>
          <a:prstGeom prst="rect">
            <a:avLst/>
          </a:prstGeom>
          <a:noFill/>
          <a:ln w="9525">
            <a:noFill/>
            <a:miter lim="800000"/>
            <a:headEnd/>
            <a:tailEnd/>
          </a:ln>
        </p:spPr>
      </p:pic>
      <p:pic>
        <p:nvPicPr>
          <p:cNvPr id="9" name="Picture 8" descr="Logistic Regression in Machine Learning">
            <a:extLst>
              <a:ext uri="{FF2B5EF4-FFF2-40B4-BE49-F238E27FC236}">
                <a16:creationId xmlns:a16="http://schemas.microsoft.com/office/drawing/2014/main" id="{687860A7-AD54-487E-8DD5-8434D32294BF}"/>
              </a:ext>
            </a:extLst>
          </p:cNvPr>
          <p:cNvPicPr/>
          <p:nvPr/>
        </p:nvPicPr>
        <p:blipFill>
          <a:blip r:embed="rId4"/>
          <a:srcRect/>
          <a:stretch>
            <a:fillRect/>
          </a:stretch>
        </p:blipFill>
        <p:spPr bwMode="auto">
          <a:xfrm>
            <a:off x="2408555" y="4614070"/>
            <a:ext cx="4144645" cy="915673"/>
          </a:xfrm>
          <a:prstGeom prst="rect">
            <a:avLst/>
          </a:prstGeom>
          <a:noFill/>
          <a:ln w="9525">
            <a:noFill/>
            <a:miter lim="800000"/>
            <a:headEnd/>
            <a:tailEnd/>
          </a:ln>
        </p:spPr>
      </p:pic>
    </p:spTree>
    <p:extLst>
      <p:ext uri="{BB962C8B-B14F-4D97-AF65-F5344CB8AC3E}">
        <p14:creationId xmlns:p14="http://schemas.microsoft.com/office/powerpoint/2010/main" val="204835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A5D1-F28F-4F85-8154-DEF4D2655AD1}"/>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71C79991-90AC-4F11-94DC-0920FEF01B6B}"/>
              </a:ext>
            </a:extLst>
          </p:cNvPr>
          <p:cNvSpPr>
            <a:spLocks noGrp="1"/>
          </p:cNvSpPr>
          <p:nvPr>
            <p:ph idx="1"/>
          </p:nvPr>
        </p:nvSpPr>
        <p:spPr>
          <a:xfrm>
            <a:off x="457200" y="1371600"/>
            <a:ext cx="8229600" cy="4754563"/>
          </a:xfrm>
        </p:spPr>
        <p:txBody>
          <a:bodyPr>
            <a:normAutofit fontScale="62500" lnSpcReduction="20000"/>
          </a:bodyPr>
          <a:lstStyle/>
          <a:p>
            <a:pPr>
              <a:lnSpc>
                <a:spcPct val="150000"/>
              </a:lnSpc>
              <a:buNone/>
            </a:pPr>
            <a:r>
              <a:rPr lang="en-US" sz="3800" dirty="0">
                <a:latin typeface="Arial" pitchFamily="34" charset="0"/>
                <a:cs typeface="Arial" pitchFamily="34" charset="0"/>
              </a:rPr>
              <a:t>To implement the Logistic Regression using Python, we will use the same steps as we have done in previous topics of Regression. Below are the steps:     </a:t>
            </a:r>
          </a:p>
          <a:p>
            <a:pPr>
              <a:lnSpc>
                <a:spcPct val="150000"/>
              </a:lnSpc>
              <a:buNone/>
            </a:pPr>
            <a:r>
              <a:rPr lang="en-US" sz="3800" dirty="0">
                <a:latin typeface="Arial" pitchFamily="34" charset="0"/>
                <a:cs typeface="Arial" pitchFamily="34" charset="0"/>
              </a:rPr>
              <a:t>           1.Data Pre-processing step    </a:t>
            </a:r>
          </a:p>
          <a:p>
            <a:pPr>
              <a:lnSpc>
                <a:spcPct val="150000"/>
              </a:lnSpc>
              <a:buNone/>
            </a:pPr>
            <a:r>
              <a:rPr lang="en-US" sz="3800" dirty="0">
                <a:latin typeface="Arial" pitchFamily="34" charset="0"/>
                <a:cs typeface="Arial" pitchFamily="34" charset="0"/>
              </a:rPr>
              <a:t>           2.Fitting Logistic Regression to the Training set    </a:t>
            </a:r>
          </a:p>
          <a:p>
            <a:pPr>
              <a:lnSpc>
                <a:spcPct val="150000"/>
              </a:lnSpc>
              <a:buNone/>
            </a:pPr>
            <a:r>
              <a:rPr lang="en-US" sz="3800" dirty="0">
                <a:latin typeface="Arial" pitchFamily="34" charset="0"/>
                <a:cs typeface="Arial" pitchFamily="34" charset="0"/>
              </a:rPr>
              <a:t>           3.Predicting the test result   </a:t>
            </a:r>
          </a:p>
          <a:p>
            <a:pPr>
              <a:lnSpc>
                <a:spcPct val="150000"/>
              </a:lnSpc>
              <a:buNone/>
            </a:pPr>
            <a:r>
              <a:rPr lang="en-US" sz="3800" dirty="0">
                <a:latin typeface="Arial" pitchFamily="34" charset="0"/>
                <a:cs typeface="Arial" pitchFamily="34" charset="0"/>
              </a:rPr>
              <a:t>           4.Test accuracy of the result(Creation of           						-</a:t>
            </a:r>
            <a:r>
              <a:rPr lang="en-US" sz="3800" dirty="0" err="1">
                <a:latin typeface="Arial" pitchFamily="34" charset="0"/>
                <a:cs typeface="Arial" pitchFamily="34" charset="0"/>
              </a:rPr>
              <a:t>Confusionmatrix</a:t>
            </a:r>
            <a:r>
              <a:rPr lang="en-US" sz="3800" dirty="0">
                <a:latin typeface="Arial" pitchFamily="34" charset="0"/>
                <a:cs typeface="Arial" pitchFamily="34" charset="0"/>
              </a:rPr>
              <a:t>)    </a:t>
            </a:r>
          </a:p>
          <a:p>
            <a:pPr>
              <a:lnSpc>
                <a:spcPct val="150000"/>
              </a:lnSpc>
              <a:buNone/>
            </a:pPr>
            <a:r>
              <a:rPr lang="en-US" sz="3800" dirty="0">
                <a:latin typeface="Arial" pitchFamily="34" charset="0"/>
                <a:cs typeface="Arial" pitchFamily="34" charset="0"/>
              </a:rPr>
              <a:t>           5.Visualizing the test set result.</a:t>
            </a:r>
          </a:p>
          <a:p>
            <a:endParaRPr lang="en-IN" dirty="0"/>
          </a:p>
        </p:txBody>
      </p:sp>
      <p:sp>
        <p:nvSpPr>
          <p:cNvPr id="4" name="Date Placeholder 3">
            <a:extLst>
              <a:ext uri="{FF2B5EF4-FFF2-40B4-BE49-F238E27FC236}">
                <a16:creationId xmlns:a16="http://schemas.microsoft.com/office/drawing/2014/main" id="{2F9DEBFF-6F15-4575-AAF1-7BCF706C6BD9}"/>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D0421D35-ACB3-4D16-875E-08057BDD014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D2B517D-8D4F-4739-8CBC-F0585E01CAD1}"/>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154142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777A-D478-45BF-8EBA-F475BD473190}"/>
              </a:ext>
            </a:extLst>
          </p:cNvPr>
          <p:cNvSpPr>
            <a:spLocks noGrp="1"/>
          </p:cNvSpPr>
          <p:nvPr>
            <p:ph type="title"/>
          </p:nvPr>
        </p:nvSpPr>
        <p:spPr/>
        <p:txBody>
          <a:bodyPr/>
          <a:lstStyle/>
          <a:p>
            <a:r>
              <a:rPr lang="en-IN" dirty="0"/>
              <a:t>SNAP SHOTS (Confusion matrix)</a:t>
            </a:r>
          </a:p>
        </p:txBody>
      </p:sp>
      <p:pic>
        <p:nvPicPr>
          <p:cNvPr id="8" name="Content Placeholder 7">
            <a:extLst>
              <a:ext uri="{FF2B5EF4-FFF2-40B4-BE49-F238E27FC236}">
                <a16:creationId xmlns:a16="http://schemas.microsoft.com/office/drawing/2014/main" id="{6820ECD3-1BE1-4290-907D-3FFF47A51F4E}"/>
              </a:ext>
            </a:extLst>
          </p:cNvPr>
          <p:cNvPicPr>
            <a:picLocks noGrp="1" noChangeAspect="1"/>
          </p:cNvPicPr>
          <p:nvPr>
            <p:ph idx="1"/>
          </p:nvPr>
        </p:nvPicPr>
        <p:blipFill>
          <a:blip r:embed="rId2"/>
          <a:stretch>
            <a:fillRect/>
          </a:stretch>
        </p:blipFill>
        <p:spPr>
          <a:xfrm>
            <a:off x="1809639" y="1786171"/>
            <a:ext cx="5524721" cy="4790841"/>
          </a:xfrm>
        </p:spPr>
      </p:pic>
      <p:sp>
        <p:nvSpPr>
          <p:cNvPr id="4" name="Date Placeholder 3">
            <a:extLst>
              <a:ext uri="{FF2B5EF4-FFF2-40B4-BE49-F238E27FC236}">
                <a16:creationId xmlns:a16="http://schemas.microsoft.com/office/drawing/2014/main" id="{0376DCFA-03FF-4350-A08B-CEEB8C634983}"/>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58DC22DC-8394-4117-8B15-6E74C997AE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8CFA88A-669B-4E18-9FD6-7CA42D8B8C08}"/>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7407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0035-36EC-4624-AF05-3734B92933CB}"/>
              </a:ext>
            </a:extLst>
          </p:cNvPr>
          <p:cNvSpPr>
            <a:spLocks noGrp="1"/>
          </p:cNvSpPr>
          <p:nvPr>
            <p:ph type="title"/>
          </p:nvPr>
        </p:nvSpPr>
        <p:spPr/>
        <p:txBody>
          <a:bodyPr/>
          <a:lstStyle/>
          <a:p>
            <a:r>
              <a:rPr lang="en-IN" dirty="0"/>
              <a:t>Final Result</a:t>
            </a:r>
          </a:p>
        </p:txBody>
      </p:sp>
      <p:pic>
        <p:nvPicPr>
          <p:cNvPr id="8" name="Content Placeholder 7">
            <a:extLst>
              <a:ext uri="{FF2B5EF4-FFF2-40B4-BE49-F238E27FC236}">
                <a16:creationId xmlns:a16="http://schemas.microsoft.com/office/drawing/2014/main" id="{F68CDA50-DCA7-4D80-825A-214F42EC5E02}"/>
              </a:ext>
            </a:extLst>
          </p:cNvPr>
          <p:cNvPicPr>
            <a:picLocks noGrp="1" noChangeAspect="1"/>
          </p:cNvPicPr>
          <p:nvPr>
            <p:ph idx="1"/>
          </p:nvPr>
        </p:nvPicPr>
        <p:blipFill>
          <a:blip r:embed="rId2"/>
          <a:stretch>
            <a:fillRect/>
          </a:stretch>
        </p:blipFill>
        <p:spPr>
          <a:xfrm>
            <a:off x="1283365" y="1358475"/>
            <a:ext cx="6353953" cy="4997875"/>
          </a:xfrm>
        </p:spPr>
      </p:pic>
      <p:sp>
        <p:nvSpPr>
          <p:cNvPr id="4" name="Date Placeholder 3">
            <a:extLst>
              <a:ext uri="{FF2B5EF4-FFF2-40B4-BE49-F238E27FC236}">
                <a16:creationId xmlns:a16="http://schemas.microsoft.com/office/drawing/2014/main" id="{CA976BF4-977F-4131-A201-08D1A42C1286}"/>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7AA64882-61D5-4FAF-9054-7559BE2B744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813A7A0-5114-4007-9CB3-A6118C7A1BA2}"/>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281977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624-67AA-4F69-AE0F-452879C2ED4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F24A6D4-DBD2-4BD0-ABBE-832F00E21955}"/>
              </a:ext>
            </a:extLst>
          </p:cNvPr>
          <p:cNvSpPr>
            <a:spLocks noGrp="1"/>
          </p:cNvSpPr>
          <p:nvPr>
            <p:ph idx="1"/>
          </p:nvPr>
        </p:nvSpPr>
        <p:spPr>
          <a:xfrm>
            <a:off x="457200" y="1447800"/>
            <a:ext cx="8229600" cy="5029200"/>
          </a:xfrm>
        </p:spPr>
        <p:txBody>
          <a:bodyPr>
            <a:normAutofit/>
          </a:bodyPr>
          <a:lstStyle/>
          <a:p>
            <a:r>
              <a:rPr lang="en-US" dirty="0"/>
              <a:t>In this system, an Random forest and logistic regression  is used to predict the nature of the gold rate. The results indicate that our proposed model outplays traditional methods such as machine learning algorithms.</a:t>
            </a:r>
          </a:p>
          <a:p>
            <a:r>
              <a:rPr lang="en-US" dirty="0"/>
              <a:t>Moreover, it would be better to test different machine learning algorithm to predict gold price is better to find with the gold price with achieving high accuracy.</a:t>
            </a:r>
          </a:p>
          <a:p>
            <a:pPr marL="0" indent="0">
              <a:buNone/>
            </a:pPr>
            <a:endParaRPr lang="en-IN" dirty="0"/>
          </a:p>
        </p:txBody>
      </p:sp>
      <p:sp>
        <p:nvSpPr>
          <p:cNvPr id="5" name="Footer Placeholder 4">
            <a:extLst>
              <a:ext uri="{FF2B5EF4-FFF2-40B4-BE49-F238E27FC236}">
                <a16:creationId xmlns:a16="http://schemas.microsoft.com/office/drawing/2014/main" id="{103B3EC9-C9BF-4A5B-A94A-B2877CA6F3A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0DF72EC-2BD7-4716-BEFF-ED54CC7E6E78}"/>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82819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BDAD-7B4E-4E2E-A9A3-17BE3EEE1015}"/>
              </a:ext>
            </a:extLst>
          </p:cNvPr>
          <p:cNvSpPr>
            <a:spLocks noGrp="1"/>
          </p:cNvSpPr>
          <p:nvPr>
            <p:ph type="title"/>
          </p:nvPr>
        </p:nvSpPr>
        <p:spPr/>
        <p:txBody>
          <a:bodyPr/>
          <a:lstStyle/>
          <a:p>
            <a:r>
              <a:rPr lang="en-IN" dirty="0"/>
              <a:t>Presentation Outline</a:t>
            </a:r>
          </a:p>
        </p:txBody>
      </p:sp>
      <p:sp>
        <p:nvSpPr>
          <p:cNvPr id="3" name="Content Placeholder 2">
            <a:extLst>
              <a:ext uri="{FF2B5EF4-FFF2-40B4-BE49-F238E27FC236}">
                <a16:creationId xmlns:a16="http://schemas.microsoft.com/office/drawing/2014/main" id="{E92CA396-8E52-475F-AE6B-0374974FF47E}"/>
              </a:ext>
            </a:extLst>
          </p:cNvPr>
          <p:cNvSpPr>
            <a:spLocks noGrp="1"/>
          </p:cNvSpPr>
          <p:nvPr>
            <p:ph idx="1"/>
          </p:nvPr>
        </p:nvSpPr>
        <p:spPr>
          <a:xfrm>
            <a:off x="457200" y="1371600"/>
            <a:ext cx="8229600" cy="4984750"/>
          </a:xfrm>
        </p:spPr>
        <p:txBody>
          <a:bodyPr>
            <a:normAutofit fontScale="92500" lnSpcReduction="20000"/>
          </a:bodyPr>
          <a:lstStyle/>
          <a:p>
            <a:r>
              <a:rPr lang="en-IN" dirty="0"/>
              <a:t>Introduction</a:t>
            </a:r>
          </a:p>
          <a:p>
            <a:r>
              <a:rPr lang="en-IN" dirty="0"/>
              <a:t>Objective</a:t>
            </a:r>
          </a:p>
          <a:p>
            <a:r>
              <a:rPr lang="en-IN" dirty="0"/>
              <a:t>System Architecture</a:t>
            </a:r>
          </a:p>
          <a:p>
            <a:r>
              <a:rPr lang="en-IN" dirty="0"/>
              <a:t>Implementation</a:t>
            </a:r>
          </a:p>
          <a:p>
            <a:r>
              <a:rPr lang="en-IN" dirty="0"/>
              <a:t>System Requirements</a:t>
            </a:r>
          </a:p>
          <a:p>
            <a:r>
              <a:rPr lang="en-IN" dirty="0"/>
              <a:t>Methodology</a:t>
            </a:r>
          </a:p>
          <a:p>
            <a:r>
              <a:rPr lang="en-IN" dirty="0"/>
              <a:t>Steps </a:t>
            </a:r>
          </a:p>
          <a:p>
            <a:r>
              <a:rPr lang="en-IN" dirty="0"/>
              <a:t>Snapshots</a:t>
            </a:r>
          </a:p>
          <a:p>
            <a:r>
              <a:rPr lang="en-IN" dirty="0"/>
              <a:t>Result</a:t>
            </a:r>
          </a:p>
          <a:p>
            <a:r>
              <a:rPr lang="en-IN" dirty="0"/>
              <a:t>Conclusion</a:t>
            </a:r>
          </a:p>
        </p:txBody>
      </p:sp>
      <p:sp>
        <p:nvSpPr>
          <p:cNvPr id="4" name="Date Placeholder 3">
            <a:extLst>
              <a:ext uri="{FF2B5EF4-FFF2-40B4-BE49-F238E27FC236}">
                <a16:creationId xmlns:a16="http://schemas.microsoft.com/office/drawing/2014/main" id="{DBC86FFC-E7C1-4402-95DD-97C86313F777}"/>
              </a:ext>
            </a:extLst>
          </p:cNvPr>
          <p:cNvSpPr>
            <a:spLocks noGrp="1"/>
          </p:cNvSpPr>
          <p:nvPr>
            <p:ph type="dt" sz="half" idx="10"/>
          </p:nvPr>
        </p:nvSpPr>
        <p:spPr/>
        <p:txBody>
          <a:bodyPr/>
          <a:lstStyle/>
          <a:p>
            <a:r>
              <a:rPr lang="en-US" dirty="0"/>
              <a:t>April 2022</a:t>
            </a:r>
          </a:p>
        </p:txBody>
      </p:sp>
      <p:sp>
        <p:nvSpPr>
          <p:cNvPr id="5" name="Footer Placeholder 4">
            <a:extLst>
              <a:ext uri="{FF2B5EF4-FFF2-40B4-BE49-F238E27FC236}">
                <a16:creationId xmlns:a16="http://schemas.microsoft.com/office/drawing/2014/main" id="{25E9FA46-AC67-47EB-B557-C15D8139223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7DF7D6D-6EA6-43E5-A5B0-3C6FB6748413}"/>
              </a:ext>
            </a:extLst>
          </p:cNvPr>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52253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065D-BEED-4500-8485-2955583BC7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FE6698A-0BFD-427B-98E8-3E66DAE14AEE}"/>
              </a:ext>
            </a:extLst>
          </p:cNvPr>
          <p:cNvSpPr>
            <a:spLocks noGrp="1"/>
          </p:cNvSpPr>
          <p:nvPr>
            <p:ph idx="1"/>
          </p:nvPr>
        </p:nvSpPr>
        <p:spPr>
          <a:xfrm>
            <a:off x="457200" y="1219200"/>
            <a:ext cx="8229600" cy="5137150"/>
          </a:xfrm>
        </p:spPr>
        <p:txBody>
          <a:bodyPr>
            <a:noAutofit/>
          </a:bodyPr>
          <a:lstStyle/>
          <a:p>
            <a:pPr algn="just"/>
            <a:r>
              <a:rPr lang="en-US" sz="2100" dirty="0">
                <a:latin typeface="Calibri" panose="020F0502020204030204" pitchFamily="34" charset="0"/>
                <a:cs typeface="Calibri" panose="020F0502020204030204" pitchFamily="34" charset="0"/>
              </a:rPr>
              <a:t>Financial data processing and </a:t>
            </a:r>
            <a:r>
              <a:rPr lang="en-US" sz="2100" dirty="0" err="1">
                <a:latin typeface="Calibri" panose="020F0502020204030204" pitchFamily="34" charset="0"/>
                <a:cs typeface="Calibri" panose="020F0502020204030204" pitchFamily="34" charset="0"/>
              </a:rPr>
              <a:t>analysing</a:t>
            </a:r>
            <a:r>
              <a:rPr lang="en-US" sz="2100" dirty="0">
                <a:latin typeface="Calibri" panose="020F0502020204030204" pitchFamily="34" charset="0"/>
                <a:cs typeface="Calibri" panose="020F0502020204030204" pitchFamily="34" charset="0"/>
              </a:rPr>
              <a:t> are gaining importance </a:t>
            </a:r>
            <a:r>
              <a:rPr lang="en-US" sz="2100" dirty="0" err="1">
                <a:latin typeface="Calibri" panose="020F0502020204030204" pitchFamily="34" charset="0"/>
                <a:cs typeface="Calibri" panose="020F0502020204030204" pitchFamily="34" charset="0"/>
              </a:rPr>
              <a:t>nowadays.It</a:t>
            </a:r>
            <a:r>
              <a:rPr lang="en-US" sz="2100" dirty="0">
                <a:latin typeface="Calibri" panose="020F0502020204030204" pitchFamily="34" charset="0"/>
                <a:cs typeface="Calibri" panose="020F0502020204030204" pitchFamily="34" charset="0"/>
              </a:rPr>
              <a:t> is very hard and computationally complex to study the </a:t>
            </a:r>
            <a:r>
              <a:rPr lang="en-US" sz="2100" dirty="0" err="1">
                <a:latin typeface="Calibri" panose="020F0502020204030204" pitchFamily="34" charset="0"/>
                <a:cs typeface="Calibri" panose="020F0502020204030204" pitchFamily="34" charset="0"/>
              </a:rPr>
              <a:t>behaviour</a:t>
            </a:r>
            <a:r>
              <a:rPr lang="en-US" sz="2100" dirty="0">
                <a:latin typeface="Calibri" panose="020F0502020204030204" pitchFamily="34" charset="0"/>
                <a:cs typeface="Calibri" panose="020F0502020204030204" pitchFamily="34" charset="0"/>
              </a:rPr>
              <a:t> of financial data.</a:t>
            </a:r>
          </a:p>
          <a:p>
            <a:pPr algn="just"/>
            <a:r>
              <a:rPr lang="en-US" sz="2100" dirty="0">
                <a:latin typeface="Calibri" panose="020F0502020204030204" pitchFamily="34" charset="0"/>
                <a:cs typeface="Calibri" panose="020F0502020204030204" pitchFamily="34" charset="0"/>
              </a:rPr>
              <a:t> Many factors are affecting the pricing of different commodities. The fluctuations in the market, economic policies, epidemics, weather conditions, </a:t>
            </a:r>
            <a:r>
              <a:rPr lang="en-US" sz="2100" dirty="0" err="1">
                <a:latin typeface="Calibri" panose="020F0502020204030204" pitchFamily="34" charset="0"/>
                <a:cs typeface="Calibri" panose="020F0502020204030204" pitchFamily="34" charset="0"/>
              </a:rPr>
              <a:t>etc</a:t>
            </a:r>
            <a:r>
              <a:rPr lang="en-US" sz="2100" dirty="0">
                <a:latin typeface="Calibri" panose="020F0502020204030204" pitchFamily="34" charset="0"/>
                <a:cs typeface="Calibri" panose="020F0502020204030204" pitchFamily="34" charset="0"/>
              </a:rPr>
              <a:t> are some of the factors that greatly affect it. </a:t>
            </a:r>
          </a:p>
          <a:p>
            <a:pPr algn="just"/>
            <a:r>
              <a:rPr lang="en-US" sz="2100" dirty="0">
                <a:latin typeface="Calibri" panose="020F0502020204030204" pitchFamily="34" charset="0"/>
                <a:cs typeface="Calibri" panose="020F0502020204030204" pitchFamily="34" charset="0"/>
              </a:rPr>
              <a:t>The financial area is highly complex and nonlinear with profuse factors influencing the estimation. </a:t>
            </a:r>
          </a:p>
          <a:p>
            <a:pPr algn="just"/>
            <a:r>
              <a:rPr lang="en-US" sz="2100" dirty="0">
                <a:latin typeface="Calibri" panose="020F0502020204030204" pitchFamily="34" charset="0"/>
                <a:cs typeface="Calibri" panose="020F0502020204030204" pitchFamily="34" charset="0"/>
              </a:rPr>
              <a:t>So the financial data always shows a nonlinear </a:t>
            </a:r>
            <a:r>
              <a:rPr lang="en-US" sz="2100" dirty="0" err="1">
                <a:latin typeface="Calibri" panose="020F0502020204030204" pitchFamily="34" charset="0"/>
                <a:cs typeface="Calibri" panose="020F0502020204030204" pitchFamily="34" charset="0"/>
              </a:rPr>
              <a:t>behaviour.</a:t>
            </a:r>
            <a:r>
              <a:rPr lang="en-US" sz="2100" dirty="0" err="1">
                <a:effectLst/>
                <a:latin typeface="Calibri" panose="020F0502020204030204" pitchFamily="34" charset="0"/>
                <a:ea typeface="Calibri" panose="020F0502020204030204" pitchFamily="34" charset="0"/>
                <a:cs typeface="Calibri" panose="020F0502020204030204" pitchFamily="34" charset="0"/>
              </a:rPr>
              <a:t>The</a:t>
            </a:r>
            <a:r>
              <a:rPr lang="en-US" sz="2100" dirty="0">
                <a:effectLst/>
                <a:latin typeface="Calibri" panose="020F0502020204030204" pitchFamily="34" charset="0"/>
                <a:ea typeface="Calibri" panose="020F0502020204030204" pitchFamily="34" charset="0"/>
                <a:cs typeface="Calibri" panose="020F0502020204030204" pitchFamily="34" charset="0"/>
              </a:rPr>
              <a:t> nonlinearity in the data can be extracted to </a:t>
            </a:r>
            <a:r>
              <a:rPr lang="en-US" sz="2100" dirty="0" err="1">
                <a:effectLst/>
                <a:latin typeface="Calibri" panose="020F0502020204030204" pitchFamily="34" charset="0"/>
                <a:ea typeface="Calibri" panose="020F0502020204030204" pitchFamily="34" charset="0"/>
                <a:cs typeface="Calibri" panose="020F0502020204030204" pitchFamily="34" charset="0"/>
              </a:rPr>
              <a:t>analyse</a:t>
            </a:r>
            <a:r>
              <a:rPr lang="en-US" sz="2100" dirty="0">
                <a:effectLst/>
                <a:latin typeface="Calibri" panose="020F0502020204030204" pitchFamily="34" charset="0"/>
                <a:ea typeface="Calibri" panose="020F0502020204030204" pitchFamily="34" charset="0"/>
                <a:cs typeface="Calibri" panose="020F0502020204030204" pitchFamily="34" charset="0"/>
              </a:rPr>
              <a:t> the </a:t>
            </a:r>
            <a:r>
              <a:rPr lang="en-US" sz="2100" dirty="0" err="1">
                <a:effectLst/>
                <a:latin typeface="Calibri" panose="020F0502020204030204" pitchFamily="34" charset="0"/>
                <a:ea typeface="Calibri" panose="020F0502020204030204" pitchFamily="34" charset="0"/>
                <a:cs typeface="Calibri" panose="020F0502020204030204" pitchFamily="34" charset="0"/>
              </a:rPr>
              <a:t>behaviour</a:t>
            </a:r>
            <a:r>
              <a:rPr lang="en-US" sz="2100" dirty="0">
                <a:effectLst/>
                <a:latin typeface="Calibri" panose="020F0502020204030204" pitchFamily="34" charset="0"/>
                <a:ea typeface="Calibri" panose="020F0502020204030204" pitchFamily="34" charset="0"/>
                <a:cs typeface="Calibri" panose="020F0502020204030204" pitchFamily="34" charset="0"/>
              </a:rPr>
              <a:t> and is an exquisite nowadays so that proper financial plans can be executed. </a:t>
            </a:r>
            <a:endParaRPr lang="en-IN" sz="2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spcAft>
                <a:spcPts val="800"/>
              </a:spcAft>
              <a:buFont typeface="Arial" panose="020B0604020202020204" pitchFamily="34" charset="0"/>
              <a:buChar char="•"/>
              <a:tabLst>
                <a:tab pos="457200" algn="l"/>
              </a:tabLst>
            </a:pPr>
            <a:r>
              <a:rPr lang="en-US" sz="2100" dirty="0">
                <a:effectLst/>
                <a:latin typeface="Calibri" panose="020F0502020204030204" pitchFamily="34" charset="0"/>
                <a:ea typeface="Calibri" panose="020F0502020204030204" pitchFamily="34" charset="0"/>
                <a:cs typeface="Calibri" panose="020F0502020204030204" pitchFamily="34" charset="0"/>
              </a:rPr>
              <a:t>People used to go behind the gold price analysis even in the early seventies and they </a:t>
            </a:r>
            <a:r>
              <a:rPr lang="en-US" sz="2100" dirty="0" err="1">
                <a:effectLst/>
                <a:latin typeface="Calibri" panose="020F0502020204030204" pitchFamily="34" charset="0"/>
                <a:ea typeface="Calibri" panose="020F0502020204030204" pitchFamily="34" charset="0"/>
                <a:cs typeface="Calibri" panose="020F0502020204030204" pitchFamily="34" charset="0"/>
              </a:rPr>
              <a:t>analysed</a:t>
            </a:r>
            <a:r>
              <a:rPr lang="en-US" sz="2100" dirty="0">
                <a:effectLst/>
                <a:latin typeface="Calibri" panose="020F0502020204030204" pitchFamily="34" charset="0"/>
                <a:ea typeface="Calibri" panose="020F0502020204030204" pitchFamily="34" charset="0"/>
                <a:cs typeface="Calibri" panose="020F0502020204030204" pitchFamily="34" charset="0"/>
              </a:rPr>
              <a:t> that government policies in the US are a key factor in gold pricing.</a:t>
            </a:r>
            <a:endParaRPr lang="en-IN" sz="21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p>
        </p:txBody>
      </p:sp>
      <p:sp>
        <p:nvSpPr>
          <p:cNvPr id="4" name="Date Placeholder 3">
            <a:extLst>
              <a:ext uri="{FF2B5EF4-FFF2-40B4-BE49-F238E27FC236}">
                <a16:creationId xmlns:a16="http://schemas.microsoft.com/office/drawing/2014/main" id="{A6AF67B0-05A1-436E-8EA9-80229AFF518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879C34-8FD1-4CA1-9756-6BF4EFCCA8E6}"/>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5762E59C-3343-44E6-B9F2-9832AB08050A}"/>
              </a:ext>
            </a:extLst>
          </p:cNvPr>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4081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07F5-FD90-4A1F-953A-2A4D4165727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1C78C26-FB6C-48D5-AD65-9511E64A28A2}"/>
              </a:ext>
            </a:extLst>
          </p:cNvPr>
          <p:cNvSpPr>
            <a:spLocks noGrp="1"/>
          </p:cNvSpPr>
          <p:nvPr>
            <p:ph idx="1"/>
          </p:nvPr>
        </p:nvSpPr>
        <p:spPr/>
        <p:txBody>
          <a:bodyPr>
            <a:normAutofit/>
          </a:bodyPr>
          <a:lstStyle/>
          <a:p>
            <a:r>
              <a:rPr lang="en-IN" dirty="0"/>
              <a:t>The main objective of the system is to predict gold price by collecting the data set and by applying machine learning algorithms.</a:t>
            </a:r>
          </a:p>
          <a:p>
            <a:endParaRPr lang="en-IN" dirty="0"/>
          </a:p>
        </p:txBody>
      </p:sp>
      <p:sp>
        <p:nvSpPr>
          <p:cNvPr id="5" name="Footer Placeholder 4">
            <a:extLst>
              <a:ext uri="{FF2B5EF4-FFF2-40B4-BE49-F238E27FC236}">
                <a16:creationId xmlns:a16="http://schemas.microsoft.com/office/drawing/2014/main" id="{D8EBB292-83CE-4426-942F-BB5A9460D01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AF2479D-61BA-4179-9352-B404E3E555CA}"/>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408218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3B04-6CAB-4A56-982D-23D8216FA113}"/>
              </a:ext>
            </a:extLst>
          </p:cNvPr>
          <p:cNvSpPr>
            <a:spLocks noGrp="1"/>
          </p:cNvSpPr>
          <p:nvPr>
            <p:ph type="title"/>
          </p:nvPr>
        </p:nvSpPr>
        <p:spPr/>
        <p:txBody>
          <a:bodyPr/>
          <a:lstStyle/>
          <a:p>
            <a:r>
              <a:rPr lang="en-US" dirty="0"/>
              <a:t>SYSTEM ARCHITECTURE</a:t>
            </a:r>
            <a:endParaRPr lang="en-IN" dirty="0"/>
          </a:p>
        </p:txBody>
      </p:sp>
      <p:sp>
        <p:nvSpPr>
          <p:cNvPr id="5" name="Footer Placeholder 4">
            <a:extLst>
              <a:ext uri="{FF2B5EF4-FFF2-40B4-BE49-F238E27FC236}">
                <a16:creationId xmlns:a16="http://schemas.microsoft.com/office/drawing/2014/main" id="{82583724-CED1-41B6-90AD-D1D8FE20CC6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6AF460B-590D-45BE-B592-DC9295421FF9}"/>
              </a:ext>
            </a:extLst>
          </p:cNvPr>
          <p:cNvSpPr>
            <a:spLocks noGrp="1"/>
          </p:cNvSpPr>
          <p:nvPr>
            <p:ph type="sldNum" sz="quarter" idx="12"/>
          </p:nvPr>
        </p:nvSpPr>
        <p:spPr/>
        <p:txBody>
          <a:bodyPr/>
          <a:lstStyle/>
          <a:p>
            <a:fld id="{7B28076C-CE04-4A00-BFAA-A90EA8355859}" type="slidenum">
              <a:rPr lang="en-US" smtClean="0"/>
              <a:pPr/>
              <a:t>5</a:t>
            </a:fld>
            <a:endParaRPr lang="en-US"/>
          </a:p>
        </p:txBody>
      </p:sp>
      <p:pic>
        <p:nvPicPr>
          <p:cNvPr id="7" name="Content Placeholder 3">
            <a:extLst>
              <a:ext uri="{FF2B5EF4-FFF2-40B4-BE49-F238E27FC236}">
                <a16:creationId xmlns:a16="http://schemas.microsoft.com/office/drawing/2014/main" id="{BB856E85-8C4A-4A1A-9994-726F4DC2FCFD}"/>
              </a:ext>
            </a:extLst>
          </p:cNvPr>
          <p:cNvPicPr>
            <a:picLocks noGrp="1" noChangeAspect="1"/>
          </p:cNvPicPr>
          <p:nvPr>
            <p:ph idx="1"/>
          </p:nvPr>
        </p:nvPicPr>
        <p:blipFill>
          <a:blip r:embed="rId2"/>
          <a:stretch>
            <a:fillRect/>
          </a:stretch>
        </p:blipFill>
        <p:spPr>
          <a:xfrm>
            <a:off x="1885950" y="2182019"/>
            <a:ext cx="5372100" cy="3362325"/>
          </a:xfrm>
          <a:prstGeom prst="rect">
            <a:avLst/>
          </a:prstGeom>
        </p:spPr>
      </p:pic>
    </p:spTree>
    <p:extLst>
      <p:ext uri="{BB962C8B-B14F-4D97-AF65-F5344CB8AC3E}">
        <p14:creationId xmlns:p14="http://schemas.microsoft.com/office/powerpoint/2010/main" val="53148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3AFB-6721-469B-9FA0-F9A1C8DB2ED3}"/>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D1E6228-86FC-4518-94E1-D1C50EDA46E9}"/>
              </a:ext>
            </a:extLst>
          </p:cNvPr>
          <p:cNvSpPr>
            <a:spLocks noGrp="1"/>
          </p:cNvSpPr>
          <p:nvPr>
            <p:ph idx="1"/>
          </p:nvPr>
        </p:nvSpPr>
        <p:spPr/>
        <p:txBody>
          <a:bodyPr/>
          <a:lstStyle/>
          <a:p>
            <a:r>
              <a:rPr lang="en-IN" dirty="0"/>
              <a:t>The implementation of the project step by step:</a:t>
            </a:r>
          </a:p>
          <a:p>
            <a:pPr marL="514350" indent="-514350">
              <a:buFont typeface="+mj-lt"/>
              <a:buAutoNum type="arabicPeriod"/>
            </a:pPr>
            <a:r>
              <a:rPr lang="en-IN" dirty="0"/>
              <a:t>Data collection</a:t>
            </a:r>
          </a:p>
          <a:p>
            <a:pPr marL="514350" indent="-514350">
              <a:buFont typeface="+mj-lt"/>
              <a:buAutoNum type="arabicPeriod"/>
            </a:pPr>
            <a:r>
              <a:rPr lang="en-IN" dirty="0"/>
              <a:t>Data pre-processing</a:t>
            </a:r>
          </a:p>
          <a:p>
            <a:pPr marL="514350" indent="-514350">
              <a:buFont typeface="+mj-lt"/>
              <a:buAutoNum type="arabicPeriod"/>
            </a:pPr>
            <a:r>
              <a:rPr lang="en-IN" dirty="0"/>
              <a:t>Feature extraction</a:t>
            </a:r>
          </a:p>
          <a:p>
            <a:pPr marL="514350" indent="-514350">
              <a:buFont typeface="+mj-lt"/>
              <a:buAutoNum type="arabicPeriod"/>
            </a:pPr>
            <a:r>
              <a:rPr lang="en-IN" dirty="0"/>
              <a:t>Apply machine learning algorithms</a:t>
            </a:r>
          </a:p>
          <a:p>
            <a:pPr marL="514350" indent="-514350">
              <a:buFont typeface="+mj-lt"/>
              <a:buAutoNum type="arabicPeriod"/>
            </a:pPr>
            <a:r>
              <a:rPr lang="en-IN" dirty="0"/>
              <a:t>Prediction of gold price</a:t>
            </a:r>
          </a:p>
          <a:p>
            <a:pPr marL="0" indent="0">
              <a:buNone/>
            </a:pPr>
            <a:endParaRPr lang="en-IN" dirty="0"/>
          </a:p>
        </p:txBody>
      </p:sp>
      <p:sp>
        <p:nvSpPr>
          <p:cNvPr id="5" name="Footer Placeholder 4">
            <a:extLst>
              <a:ext uri="{FF2B5EF4-FFF2-40B4-BE49-F238E27FC236}">
                <a16:creationId xmlns:a16="http://schemas.microsoft.com/office/drawing/2014/main" id="{49739465-7CCC-4584-AF37-57675393E3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EAA665C-32E8-4DA0-BF72-C3B112B1FE34}"/>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02655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B202-265A-4AD7-A17F-8795265665D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7E8CE1B-9A8C-468E-BB50-48F30F35667D}"/>
              </a:ext>
            </a:extLst>
          </p:cNvPr>
          <p:cNvSpPr>
            <a:spLocks noGrp="1"/>
          </p:cNvSpPr>
          <p:nvPr>
            <p:ph idx="1"/>
          </p:nvPr>
        </p:nvSpPr>
        <p:spPr>
          <a:xfrm>
            <a:off x="457200" y="1371600"/>
            <a:ext cx="8229600" cy="4984750"/>
          </a:xfrm>
        </p:spPr>
        <p:txBody>
          <a:bodyPr>
            <a:normAutofit fontScale="70000" lnSpcReduction="20000"/>
          </a:bodyPr>
          <a:lstStyle/>
          <a:p>
            <a:pPr marL="514350" indent="-514350">
              <a:buFont typeface="+mj-lt"/>
              <a:buAutoNum type="arabicPeriod"/>
            </a:pPr>
            <a:r>
              <a:rPr lang="en-IN" sz="4100" b="1" dirty="0"/>
              <a:t>Data Collection</a:t>
            </a:r>
            <a:r>
              <a:rPr lang="en-IN" sz="4100" dirty="0"/>
              <a:t>: The data set is collected from the Kaggle dataset which is an open source which consists of 6 attributes and entries more than 2k.</a:t>
            </a:r>
          </a:p>
          <a:p>
            <a:pPr marL="514350" indent="-514350">
              <a:buFont typeface="+mj-lt"/>
              <a:buAutoNum type="arabicPeriod"/>
            </a:pPr>
            <a:r>
              <a:rPr lang="en-IN" sz="4100" b="1" dirty="0"/>
              <a:t>Data pre-processing: </a:t>
            </a:r>
            <a:r>
              <a:rPr lang="en-IN" sz="4100" dirty="0"/>
              <a:t>The dataset which is uploaded is previewed and the process of finding out missing values or checking if any redundancy is present checked and remove all null values, redundancy and noise data is the dataset.</a:t>
            </a:r>
          </a:p>
          <a:p>
            <a:pPr marL="514350" indent="-514350">
              <a:buFont typeface="+mj-lt"/>
              <a:buAutoNum type="arabicPeriod"/>
            </a:pPr>
            <a:r>
              <a:rPr lang="en-IN" sz="4100" b="1" dirty="0"/>
              <a:t>Feature Extraction: </a:t>
            </a:r>
            <a:r>
              <a:rPr lang="en-IN" sz="4100" dirty="0"/>
              <a:t>Here the important features </a:t>
            </a:r>
            <a:r>
              <a:rPr lang="en-IN" sz="4100" dirty="0" err="1"/>
              <a:t>i.e</a:t>
            </a:r>
            <a:r>
              <a:rPr lang="en-IN" sz="4100" dirty="0"/>
              <a:t> from the dataset which features are required for the prediction of gold price is required are identified.</a:t>
            </a:r>
          </a:p>
          <a:p>
            <a:pPr marL="514350" indent="-514350">
              <a:buFont typeface="+mj-lt"/>
              <a:buAutoNum type="arabicPeriod"/>
            </a:pPr>
            <a:endParaRPr lang="en-IN" sz="3200" dirty="0"/>
          </a:p>
          <a:p>
            <a:pPr marL="514350" indent="-514350">
              <a:buFont typeface="+mj-lt"/>
              <a:buAutoNum type="arabicPeriod"/>
            </a:pPr>
            <a:endParaRPr lang="en-IN" sz="3200" dirty="0"/>
          </a:p>
          <a:p>
            <a:pPr marL="0" indent="0">
              <a:buNone/>
            </a:pPr>
            <a:endParaRPr lang="en-IN" dirty="0"/>
          </a:p>
        </p:txBody>
      </p:sp>
      <p:sp>
        <p:nvSpPr>
          <p:cNvPr id="4" name="Date Placeholder 3">
            <a:extLst>
              <a:ext uri="{FF2B5EF4-FFF2-40B4-BE49-F238E27FC236}">
                <a16:creationId xmlns:a16="http://schemas.microsoft.com/office/drawing/2014/main" id="{028D73FE-E796-4C46-B9A2-1E2FE952267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1A7531A-7315-4E0D-9FDC-99FC4911E1C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42EDA0B-4486-42BF-9453-FB76C5ED38A7}"/>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75713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D525-6812-4BB0-8E77-4DA382196F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23E634-5144-406D-BFF4-09D7B9613DC4}"/>
              </a:ext>
            </a:extLst>
          </p:cNvPr>
          <p:cNvSpPr>
            <a:spLocks noGrp="1"/>
          </p:cNvSpPr>
          <p:nvPr>
            <p:ph idx="1"/>
          </p:nvPr>
        </p:nvSpPr>
        <p:spPr>
          <a:xfrm>
            <a:off x="457200" y="1447800"/>
            <a:ext cx="8229600" cy="4678363"/>
          </a:xfrm>
        </p:spPr>
        <p:txBody>
          <a:bodyPr>
            <a:normAutofit fontScale="92500"/>
          </a:bodyPr>
          <a:lstStyle/>
          <a:p>
            <a:pPr marL="0" indent="0">
              <a:buNone/>
            </a:pPr>
            <a:endParaRPr lang="en-IN" b="1" dirty="0"/>
          </a:p>
          <a:p>
            <a:pPr marL="514350" indent="-514350">
              <a:buFont typeface="+mj-lt"/>
              <a:buAutoNum type="arabicPeriod" startAt="3"/>
            </a:pPr>
            <a:r>
              <a:rPr lang="en-IN" sz="3300" b="1" dirty="0"/>
              <a:t>Apply Machine learning algorithm</a:t>
            </a:r>
            <a:r>
              <a:rPr lang="en-IN" sz="3300" dirty="0"/>
              <a:t>: After training the dataset machine learning algorithms are applied to the selected features then it will predict the gold price prediction.</a:t>
            </a:r>
          </a:p>
          <a:p>
            <a:pPr marL="514350" indent="-514350">
              <a:buFont typeface="+mj-lt"/>
              <a:buAutoNum type="arabicPeriod" startAt="3"/>
            </a:pPr>
            <a:r>
              <a:rPr lang="en-IN" sz="3300" b="1" dirty="0"/>
              <a:t>Prediction of gold price: </a:t>
            </a:r>
            <a:r>
              <a:rPr lang="en-IN" sz="3300" dirty="0"/>
              <a:t>After applying machine learning algorithms it will predict gold price by comparing with each and every year and provides accuracy.</a:t>
            </a:r>
          </a:p>
          <a:p>
            <a:pPr marL="514350" indent="-514350">
              <a:buFont typeface="+mj-lt"/>
              <a:buAutoNum type="arabicPeriod" startAt="3"/>
            </a:pPr>
            <a:endParaRPr lang="en-IN" sz="3200" dirty="0"/>
          </a:p>
          <a:p>
            <a:pPr marL="0" indent="0">
              <a:buNone/>
            </a:pPr>
            <a:endParaRPr lang="en-IN" dirty="0"/>
          </a:p>
        </p:txBody>
      </p:sp>
      <p:sp>
        <p:nvSpPr>
          <p:cNvPr id="4" name="Date Placeholder 3">
            <a:extLst>
              <a:ext uri="{FF2B5EF4-FFF2-40B4-BE49-F238E27FC236}">
                <a16:creationId xmlns:a16="http://schemas.microsoft.com/office/drawing/2014/main" id="{E3489ED2-B1E3-473E-A630-A27E1EF5666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F07C7E9-69F5-4C72-B84E-22742DF0428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2C6A094-DB69-4994-A8F4-36AC505E49C4}"/>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31619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0349-52E5-4762-9C83-C71A4BC9B0B3}"/>
              </a:ext>
            </a:extLst>
          </p:cNvPr>
          <p:cNvSpPr>
            <a:spLocks noGrp="1"/>
          </p:cNvSpPr>
          <p:nvPr>
            <p:ph type="title"/>
          </p:nvPr>
        </p:nvSpPr>
        <p:spPr/>
        <p:txBody>
          <a:bodyPr/>
          <a:lstStyle/>
          <a:p>
            <a:r>
              <a:rPr lang="en-IN" b="1" dirty="0"/>
              <a:t>SYSTEM REQUIREMENTS</a:t>
            </a:r>
            <a:endParaRPr lang="en-IN" dirty="0"/>
          </a:p>
        </p:txBody>
      </p:sp>
      <p:sp>
        <p:nvSpPr>
          <p:cNvPr id="3" name="Content Placeholder 2">
            <a:extLst>
              <a:ext uri="{FF2B5EF4-FFF2-40B4-BE49-F238E27FC236}">
                <a16:creationId xmlns:a16="http://schemas.microsoft.com/office/drawing/2014/main" id="{A1C844A0-A763-4C38-9FE3-CCE0AB2C87EF}"/>
              </a:ext>
            </a:extLst>
          </p:cNvPr>
          <p:cNvSpPr>
            <a:spLocks noGrp="1"/>
          </p:cNvSpPr>
          <p:nvPr>
            <p:ph idx="1"/>
          </p:nvPr>
        </p:nvSpPr>
        <p:spPr/>
        <p:txBody>
          <a:bodyPr>
            <a:normAutofit/>
          </a:bodyPr>
          <a:lstStyle/>
          <a:p>
            <a:r>
              <a:rPr lang="en-US" b="1" dirty="0"/>
              <a:t>HARDWARE REQUIRMENTS</a:t>
            </a:r>
            <a:endParaRPr lang="en-IN" dirty="0"/>
          </a:p>
          <a:p>
            <a:r>
              <a:rPr lang="en-US" dirty="0"/>
              <a:t>Hard Disk       :		40 Gb</a:t>
            </a:r>
            <a:endParaRPr lang="en-IN" dirty="0"/>
          </a:p>
          <a:p>
            <a:r>
              <a:rPr lang="en-US" dirty="0"/>
              <a:t>Ram                :		512 Mb</a:t>
            </a:r>
            <a:endParaRPr lang="en-IN" dirty="0"/>
          </a:p>
          <a:p>
            <a:r>
              <a:rPr lang="en-US" b="1" dirty="0"/>
              <a:t>SOFTWARE REQUIRMENTS</a:t>
            </a:r>
            <a:br>
              <a:rPr lang="en-IN" dirty="0"/>
            </a:br>
            <a:r>
              <a:rPr lang="en-US" dirty="0"/>
              <a:t>Operating system	:	Window 7(32 bit)</a:t>
            </a:r>
            <a:endParaRPr lang="en-IN" dirty="0"/>
          </a:p>
          <a:p>
            <a:r>
              <a:rPr lang="en-US" dirty="0"/>
              <a:t>Coding Language	:	Python</a:t>
            </a:r>
            <a:endParaRPr lang="en-IN" dirty="0"/>
          </a:p>
          <a:p>
            <a:r>
              <a:rPr lang="en-US" dirty="0"/>
              <a:t>IDE			          :         </a:t>
            </a:r>
            <a:r>
              <a:rPr lang="en-US" dirty="0" err="1"/>
              <a:t>JupyterNotebook</a:t>
            </a:r>
            <a:endParaRPr lang="en-US" dirty="0"/>
          </a:p>
          <a:p>
            <a:pPr marL="0" indent="0">
              <a:buNone/>
            </a:pPr>
            <a:endParaRPr lang="en-IN" dirty="0"/>
          </a:p>
        </p:txBody>
      </p:sp>
      <p:sp>
        <p:nvSpPr>
          <p:cNvPr id="4" name="Date Placeholder 3">
            <a:extLst>
              <a:ext uri="{FF2B5EF4-FFF2-40B4-BE49-F238E27FC236}">
                <a16:creationId xmlns:a16="http://schemas.microsoft.com/office/drawing/2014/main" id="{FF592BC9-5599-4018-AC32-EF87DF76C20A}"/>
              </a:ext>
            </a:extLst>
          </p:cNvPr>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a:extLst>
              <a:ext uri="{FF2B5EF4-FFF2-40B4-BE49-F238E27FC236}">
                <a16:creationId xmlns:a16="http://schemas.microsoft.com/office/drawing/2014/main" id="{1999728D-03BA-4F5D-A417-4EA5C157077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1BD3F8F-ABF3-4FD9-A10B-59083516023A}"/>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505175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810</Words>
  <Application>Microsoft Office PowerPoint</Application>
  <PresentationFormat>On-screen Show (4:3)</PresentationFormat>
  <Paragraphs>110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Custom Design</vt:lpstr>
      <vt:lpstr> </vt:lpstr>
      <vt:lpstr>Presentation Outline</vt:lpstr>
      <vt:lpstr>INTRODUCTION</vt:lpstr>
      <vt:lpstr>OBJECTIVE</vt:lpstr>
      <vt:lpstr>SYSTEM ARCHITECTURE</vt:lpstr>
      <vt:lpstr>IMPLEMENTATION</vt:lpstr>
      <vt:lpstr>PowerPoint Presentation</vt:lpstr>
      <vt:lpstr>PowerPoint Presentation</vt:lpstr>
      <vt:lpstr>SYSTEM REQUIREMENTS</vt:lpstr>
      <vt:lpstr>METHODOLOGY</vt:lpstr>
      <vt:lpstr>PowerPoint Presentation</vt:lpstr>
      <vt:lpstr>PowerPoint Presentation</vt:lpstr>
      <vt:lpstr>STEPS</vt:lpstr>
      <vt:lpstr>SNAP SHOTS (Confusion matrix)</vt:lpstr>
      <vt:lpstr>Final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 Bhavana Priya</cp:lastModifiedBy>
  <cp:revision>72</cp:revision>
  <dcterms:created xsi:type="dcterms:W3CDTF">2019-11-06T07:48:53Z</dcterms:created>
  <dcterms:modified xsi:type="dcterms:W3CDTF">2022-04-12T05:10:42Z</dcterms:modified>
</cp:coreProperties>
</file>