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6" r:id="rId10"/>
    <p:sldId id="277" r:id="rId11"/>
    <p:sldId id="289" r:id="rId12"/>
    <p:sldId id="278" r:id="rId13"/>
    <p:sldId id="290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</p:sldIdLst>
  <p:sldSz cx="18288000" cy="10287000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Rajdhani" panose="020B0604020202020204" charset="0"/>
      <p:regular r:id="rId30"/>
      <p:bold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957061-893C-4B70-AAF3-BC0258DF5896}">
  <a:tblStyle styleId="{CF957061-893C-4B70-AAF3-BC0258DF58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92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59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534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69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03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bg>
      <p:bgPr>
        <a:solidFill>
          <a:srgbClr val="43D29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31" name="Google Shape;31;p5"/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5"/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5"/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5"/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5"/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45451" y="330970"/>
            <a:ext cx="12011669" cy="836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5"/>
          <p:cNvGrpSpPr/>
          <p:nvPr/>
        </p:nvGrpSpPr>
        <p:grpSpPr>
          <a:xfrm>
            <a:off x="0" y="6993082"/>
            <a:ext cx="18288118" cy="3294190"/>
            <a:chOff x="0" y="-85725"/>
            <a:chExt cx="4816592" cy="867600"/>
          </a:xfrm>
        </p:grpSpPr>
        <p:sp>
          <p:nvSpPr>
            <p:cNvPr id="38" name="Google Shape;38;p5"/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</p:sp>
        <p:sp>
          <p:nvSpPr>
            <p:cNvPr id="39" name="Google Shape;39;p5"/>
            <p:cNvSpPr txBox="1"/>
            <p:nvPr/>
          </p:nvSpPr>
          <p:spPr>
            <a:xfrm>
              <a:off x="0" y="-85725"/>
              <a:ext cx="4816500" cy="86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5"/>
          <p:cNvSpPr txBox="1"/>
          <p:nvPr/>
        </p:nvSpPr>
        <p:spPr>
          <a:xfrm>
            <a:off x="331466" y="7376960"/>
            <a:ext cx="32310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69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3652333" y="7332355"/>
            <a:ext cx="140499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950"/>
              <a:buNone/>
              <a:defRPr sz="17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028700" y="605150"/>
            <a:ext cx="168171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652192" y="3059276"/>
            <a:ext cx="5588163" cy="5653649"/>
            <a:chOff x="0" y="-9525"/>
            <a:chExt cx="812800" cy="822325"/>
          </a:xfrm>
        </p:grpSpPr>
        <p:sp>
          <p:nvSpPr>
            <p:cNvPr id="45" name="Google Shape;45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6"/>
          <p:cNvGrpSpPr/>
          <p:nvPr/>
        </p:nvGrpSpPr>
        <p:grpSpPr>
          <a:xfrm>
            <a:off x="745653" y="2857348"/>
            <a:ext cx="5588163" cy="5653649"/>
            <a:chOff x="0" y="-9525"/>
            <a:chExt cx="812800" cy="822325"/>
          </a:xfrm>
        </p:grpSpPr>
        <p:sp>
          <p:nvSpPr>
            <p:cNvPr id="48" name="Google Shape;48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6"/>
          <p:cNvGrpSpPr/>
          <p:nvPr/>
        </p:nvGrpSpPr>
        <p:grpSpPr>
          <a:xfrm>
            <a:off x="11943240" y="3059276"/>
            <a:ext cx="5588163" cy="5653649"/>
            <a:chOff x="0" y="-9525"/>
            <a:chExt cx="812800" cy="822325"/>
          </a:xfrm>
        </p:grpSpPr>
        <p:sp>
          <p:nvSpPr>
            <p:cNvPr id="51" name="Google Shape;51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6"/>
          <p:cNvGrpSpPr/>
          <p:nvPr/>
        </p:nvGrpSpPr>
        <p:grpSpPr>
          <a:xfrm>
            <a:off x="12047642" y="2857348"/>
            <a:ext cx="5588163" cy="5653649"/>
            <a:chOff x="0" y="-9525"/>
            <a:chExt cx="812800" cy="822325"/>
          </a:xfrm>
        </p:grpSpPr>
        <p:sp>
          <p:nvSpPr>
            <p:cNvPr id="54" name="Google Shape;54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6" name="Google Shape;5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6434" y="3770996"/>
            <a:ext cx="1253275" cy="11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9188" y="3429000"/>
            <a:ext cx="1140575" cy="13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506" y="2857354"/>
            <a:ext cx="7911506" cy="64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1981525" y="519382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 b="1">
                <a:solidFill>
                  <a:schemeClr val="dk1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1873825" y="614630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556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6pPr>
            <a:lvl7pPr marL="3200400" lvl="6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7pPr>
            <a:lvl8pPr marL="3657600" lvl="7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8pPr>
            <a:lvl9pPr marL="4114800" lvl="8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3"/>
          </p:nvPr>
        </p:nvSpPr>
        <p:spPr>
          <a:xfrm>
            <a:off x="13376975" y="519382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 b="1">
                <a:solidFill>
                  <a:schemeClr val="dk1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13269275" y="614630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1028700" y="605150"/>
            <a:ext cx="168171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7"/>
          <p:cNvGrpSpPr/>
          <p:nvPr/>
        </p:nvGrpSpPr>
        <p:grpSpPr>
          <a:xfrm>
            <a:off x="2166573" y="2944098"/>
            <a:ext cx="2412329" cy="3043076"/>
            <a:chOff x="0" y="0"/>
            <a:chExt cx="3216439" cy="4057435"/>
          </a:xfrm>
        </p:grpSpPr>
        <p:sp>
          <p:nvSpPr>
            <p:cNvPr id="66" name="Google Shape;66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67" name="Google Shape;67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68" name="Google Shape;68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" name="Google Shape;70;p7"/>
          <p:cNvGrpSpPr/>
          <p:nvPr/>
        </p:nvGrpSpPr>
        <p:grpSpPr>
          <a:xfrm>
            <a:off x="6014081" y="2944098"/>
            <a:ext cx="2412329" cy="3043076"/>
            <a:chOff x="0" y="0"/>
            <a:chExt cx="3216439" cy="4057435"/>
          </a:xfrm>
        </p:grpSpPr>
        <p:sp>
          <p:nvSpPr>
            <p:cNvPr id="71" name="Google Shape;71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72" name="Google Shape;72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73" name="Google Shape;73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" name="Google Shape;75;p7"/>
          <p:cNvGrpSpPr/>
          <p:nvPr/>
        </p:nvGrpSpPr>
        <p:grpSpPr>
          <a:xfrm>
            <a:off x="9861589" y="2944098"/>
            <a:ext cx="2412329" cy="3043076"/>
            <a:chOff x="0" y="0"/>
            <a:chExt cx="3216439" cy="4057435"/>
          </a:xfrm>
        </p:grpSpPr>
        <p:sp>
          <p:nvSpPr>
            <p:cNvPr id="76" name="Google Shape;76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77" name="Google Shape;77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78" name="Google Shape;78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" name="Google Shape;80;p7"/>
          <p:cNvGrpSpPr/>
          <p:nvPr/>
        </p:nvGrpSpPr>
        <p:grpSpPr>
          <a:xfrm>
            <a:off x="13709097" y="2944098"/>
            <a:ext cx="2412329" cy="3043076"/>
            <a:chOff x="0" y="0"/>
            <a:chExt cx="3216439" cy="4057435"/>
          </a:xfrm>
        </p:grpSpPr>
        <p:sp>
          <p:nvSpPr>
            <p:cNvPr id="81" name="Google Shape;81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82" name="Google Shape;82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83" name="Google Shape;83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5" name="Google Shape;85;p7"/>
          <p:cNvCxnSpPr/>
          <p:nvPr/>
        </p:nvCxnSpPr>
        <p:spPr>
          <a:xfrm>
            <a:off x="0" y="6465139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F5F6F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6" name="Google Shape;86;p7"/>
          <p:cNvGrpSpPr/>
          <p:nvPr/>
        </p:nvGrpSpPr>
        <p:grpSpPr>
          <a:xfrm>
            <a:off x="7017575" y="6278589"/>
            <a:ext cx="405343" cy="410093"/>
            <a:chOff x="0" y="-9525"/>
            <a:chExt cx="812800" cy="822325"/>
          </a:xfrm>
        </p:grpSpPr>
        <p:sp>
          <p:nvSpPr>
            <p:cNvPr id="87" name="Google Shape;87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14705308" y="6278589"/>
            <a:ext cx="405343" cy="410093"/>
            <a:chOff x="0" y="-9525"/>
            <a:chExt cx="812800" cy="822325"/>
          </a:xfrm>
        </p:grpSpPr>
        <p:sp>
          <p:nvSpPr>
            <p:cNvPr id="90" name="Google Shape;90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10861442" y="6259588"/>
            <a:ext cx="405343" cy="429094"/>
            <a:chOff x="0" y="-47625"/>
            <a:chExt cx="812800" cy="860425"/>
          </a:xfrm>
        </p:grpSpPr>
        <p:sp>
          <p:nvSpPr>
            <p:cNvPr id="93" name="Google Shape;93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3170068" y="6259588"/>
            <a:ext cx="405343" cy="429094"/>
            <a:chOff x="0" y="-47625"/>
            <a:chExt cx="812800" cy="860425"/>
          </a:xfrm>
        </p:grpSpPr>
        <p:sp>
          <p:nvSpPr>
            <p:cNvPr id="96" name="Google Shape;96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Google Shape;9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125" y="3505584"/>
            <a:ext cx="1404250" cy="151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207" y="3519677"/>
            <a:ext cx="1404250" cy="1431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65625" y="3577545"/>
            <a:ext cx="1404250" cy="136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26200" y="3515075"/>
            <a:ext cx="1496049" cy="15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>
            <a:spLocks noGrp="1"/>
          </p:cNvSpPr>
          <p:nvPr>
            <p:ph type="subTitle" idx="1"/>
          </p:nvPr>
        </p:nvSpPr>
        <p:spPr>
          <a:xfrm>
            <a:off x="1891500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2"/>
          </p:nvPr>
        </p:nvSpPr>
        <p:spPr>
          <a:xfrm>
            <a:off x="1783800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ubTitle" idx="3"/>
          </p:nvPr>
        </p:nvSpPr>
        <p:spPr>
          <a:xfrm>
            <a:off x="5755488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4"/>
          </p:nvPr>
        </p:nvSpPr>
        <p:spPr>
          <a:xfrm>
            <a:off x="5647788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ubTitle" idx="5"/>
          </p:nvPr>
        </p:nvSpPr>
        <p:spPr>
          <a:xfrm>
            <a:off x="9599350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6"/>
          </p:nvPr>
        </p:nvSpPr>
        <p:spPr>
          <a:xfrm>
            <a:off x="9491650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subTitle" idx="7"/>
          </p:nvPr>
        </p:nvSpPr>
        <p:spPr>
          <a:xfrm>
            <a:off x="13409475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body" idx="8"/>
          </p:nvPr>
        </p:nvSpPr>
        <p:spPr>
          <a:xfrm>
            <a:off x="13301775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1028700" y="336428"/>
            <a:ext cx="172668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8"/>
          <p:cNvGrpSpPr/>
          <p:nvPr/>
        </p:nvGrpSpPr>
        <p:grpSpPr>
          <a:xfrm rot="2700000">
            <a:off x="5894142" y="2591171"/>
            <a:ext cx="6719013" cy="6797752"/>
            <a:chOff x="0" y="-9525"/>
            <a:chExt cx="812800" cy="822325"/>
          </a:xfrm>
        </p:grpSpPr>
        <p:sp>
          <p:nvSpPr>
            <p:cNvPr id="113" name="Google Shape;113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8"/>
          <p:cNvGrpSpPr/>
          <p:nvPr/>
        </p:nvGrpSpPr>
        <p:grpSpPr>
          <a:xfrm rot="2700000">
            <a:off x="7512925" y="4256078"/>
            <a:ext cx="3454396" cy="3494877"/>
            <a:chOff x="0" y="-9525"/>
            <a:chExt cx="812800" cy="822325"/>
          </a:xfrm>
        </p:grpSpPr>
        <p:sp>
          <p:nvSpPr>
            <p:cNvPr id="116" name="Google Shape;116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8"/>
          <p:cNvGrpSpPr/>
          <p:nvPr/>
        </p:nvGrpSpPr>
        <p:grpSpPr>
          <a:xfrm rot="2700000">
            <a:off x="10449623" y="2705149"/>
            <a:ext cx="2076752" cy="2101089"/>
            <a:chOff x="0" y="-9525"/>
            <a:chExt cx="812800" cy="822325"/>
          </a:xfrm>
        </p:grpSpPr>
        <p:sp>
          <p:nvSpPr>
            <p:cNvPr id="119" name="Google Shape;119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8"/>
          <p:cNvGrpSpPr/>
          <p:nvPr/>
        </p:nvGrpSpPr>
        <p:grpSpPr>
          <a:xfrm rot="2700000">
            <a:off x="5945052" y="7209720"/>
            <a:ext cx="2076752" cy="2101089"/>
            <a:chOff x="0" y="-9525"/>
            <a:chExt cx="812800" cy="822325"/>
          </a:xfrm>
        </p:grpSpPr>
        <p:sp>
          <p:nvSpPr>
            <p:cNvPr id="122" name="Google Shape;122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8"/>
          <p:cNvGrpSpPr/>
          <p:nvPr/>
        </p:nvGrpSpPr>
        <p:grpSpPr>
          <a:xfrm rot="2700000">
            <a:off x="10412666" y="7178165"/>
            <a:ext cx="2076752" cy="2101089"/>
            <a:chOff x="0" y="-9525"/>
            <a:chExt cx="812800" cy="822325"/>
          </a:xfrm>
        </p:grpSpPr>
        <p:sp>
          <p:nvSpPr>
            <p:cNvPr id="125" name="Google Shape;125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8"/>
          <p:cNvGrpSpPr/>
          <p:nvPr/>
        </p:nvGrpSpPr>
        <p:grpSpPr>
          <a:xfrm rot="2700000">
            <a:off x="5820521" y="2583214"/>
            <a:ext cx="2076752" cy="2101089"/>
            <a:chOff x="0" y="-9525"/>
            <a:chExt cx="812800" cy="822325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8"/>
          <p:cNvSpPr/>
          <p:nvPr/>
        </p:nvSpPr>
        <p:spPr>
          <a:xfrm>
            <a:off x="10948748" y="3133865"/>
            <a:ext cx="1064777" cy="1155083"/>
          </a:xfrm>
          <a:custGeom>
            <a:avLst/>
            <a:gdLst/>
            <a:ahLst/>
            <a:cxnLst/>
            <a:rect l="l" t="t" r="r" b="b"/>
            <a:pathLst>
              <a:path w="1064777" h="1155083" extrusionOk="0">
                <a:moveTo>
                  <a:pt x="0" y="0"/>
                </a:moveTo>
                <a:lnTo>
                  <a:pt x="1064777" y="0"/>
                </a:lnTo>
                <a:lnTo>
                  <a:pt x="1064777" y="1155084"/>
                </a:lnTo>
                <a:lnTo>
                  <a:pt x="0" y="11550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8"/>
          <p:cNvSpPr/>
          <p:nvPr/>
        </p:nvSpPr>
        <p:spPr>
          <a:xfrm>
            <a:off x="6357468" y="3107111"/>
            <a:ext cx="1014804" cy="1041311"/>
          </a:xfrm>
          <a:custGeom>
            <a:avLst/>
            <a:gdLst/>
            <a:ahLst/>
            <a:cxnLst/>
            <a:rect l="l" t="t" r="r" b="b"/>
            <a:pathLst>
              <a:path w="1014804" h="1041311" extrusionOk="0">
                <a:moveTo>
                  <a:pt x="0" y="0"/>
                </a:moveTo>
                <a:lnTo>
                  <a:pt x="1014804" y="0"/>
                </a:lnTo>
                <a:lnTo>
                  <a:pt x="1014804" y="1041310"/>
                </a:lnTo>
                <a:lnTo>
                  <a:pt x="0" y="1041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2" name="Google Shape;132;p8"/>
          <p:cNvSpPr/>
          <p:nvPr/>
        </p:nvSpPr>
        <p:spPr>
          <a:xfrm>
            <a:off x="10918284" y="7688926"/>
            <a:ext cx="1048308" cy="1061822"/>
          </a:xfrm>
          <a:custGeom>
            <a:avLst/>
            <a:gdLst/>
            <a:ahLst/>
            <a:cxnLst/>
            <a:rect l="l" t="t" r="r" b="b"/>
            <a:pathLst>
              <a:path w="1048308" h="1061822" extrusionOk="0">
                <a:moveTo>
                  <a:pt x="0" y="0"/>
                </a:moveTo>
                <a:lnTo>
                  <a:pt x="1048307" y="0"/>
                </a:lnTo>
                <a:lnTo>
                  <a:pt x="1048307" y="1061822"/>
                </a:lnTo>
                <a:lnTo>
                  <a:pt x="0" y="10618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3" name="Google Shape;133;p8"/>
          <p:cNvSpPr/>
          <p:nvPr/>
        </p:nvSpPr>
        <p:spPr>
          <a:xfrm>
            <a:off x="8318758" y="4965104"/>
            <a:ext cx="1900948" cy="1835279"/>
          </a:xfrm>
          <a:custGeom>
            <a:avLst/>
            <a:gdLst/>
            <a:ahLst/>
            <a:cxnLst/>
            <a:rect l="l" t="t" r="r" b="b"/>
            <a:pathLst>
              <a:path w="1900948" h="1835279" extrusionOk="0">
                <a:moveTo>
                  <a:pt x="0" y="0"/>
                </a:moveTo>
                <a:lnTo>
                  <a:pt x="1900948" y="0"/>
                </a:lnTo>
                <a:lnTo>
                  <a:pt x="1900948" y="1835279"/>
                </a:lnTo>
                <a:lnTo>
                  <a:pt x="0" y="18352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4" name="Google Shape;134;p8"/>
          <p:cNvSpPr/>
          <p:nvPr/>
        </p:nvSpPr>
        <p:spPr>
          <a:xfrm>
            <a:off x="6459715" y="7625567"/>
            <a:ext cx="1030217" cy="1293652"/>
          </a:xfrm>
          <a:custGeom>
            <a:avLst/>
            <a:gdLst/>
            <a:ahLst/>
            <a:cxnLst/>
            <a:rect l="l" t="t" r="r" b="b"/>
            <a:pathLst>
              <a:path w="1030217" h="1293652" extrusionOk="0">
                <a:moveTo>
                  <a:pt x="0" y="0"/>
                </a:moveTo>
                <a:lnTo>
                  <a:pt x="1030217" y="0"/>
                </a:lnTo>
                <a:lnTo>
                  <a:pt x="1030217" y="1293652"/>
                </a:lnTo>
                <a:lnTo>
                  <a:pt x="0" y="1293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35" name="Google Shape;135;p8"/>
          <p:cNvCxnSpPr/>
          <p:nvPr/>
        </p:nvCxnSpPr>
        <p:spPr>
          <a:xfrm>
            <a:off x="2179356" y="3402249"/>
            <a:ext cx="36765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8"/>
          <p:cNvCxnSpPr/>
          <p:nvPr/>
        </p:nvCxnSpPr>
        <p:spPr>
          <a:xfrm>
            <a:off x="2179356" y="7707976"/>
            <a:ext cx="39588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8"/>
          <p:cNvCxnSpPr/>
          <p:nvPr/>
        </p:nvCxnSpPr>
        <p:spPr>
          <a:xfrm>
            <a:off x="12443842" y="3402249"/>
            <a:ext cx="37302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8"/>
          <p:cNvCxnSpPr/>
          <p:nvPr/>
        </p:nvCxnSpPr>
        <p:spPr>
          <a:xfrm>
            <a:off x="12443842" y="7707976"/>
            <a:ext cx="39588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"/>
          <p:cNvSpPr txBox="1">
            <a:spLocks noGrp="1"/>
          </p:cNvSpPr>
          <p:nvPr>
            <p:ph type="subTitle" idx="1"/>
          </p:nvPr>
        </p:nvSpPr>
        <p:spPr>
          <a:xfrm>
            <a:off x="140575" y="269796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2"/>
          </p:nvPr>
        </p:nvSpPr>
        <p:spPr>
          <a:xfrm>
            <a:off x="952275" y="360473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subTitle" idx="3"/>
          </p:nvPr>
        </p:nvSpPr>
        <p:spPr>
          <a:xfrm>
            <a:off x="140575" y="7057217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4"/>
          </p:nvPr>
        </p:nvSpPr>
        <p:spPr>
          <a:xfrm>
            <a:off x="952275" y="7963983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subTitle" idx="5"/>
          </p:nvPr>
        </p:nvSpPr>
        <p:spPr>
          <a:xfrm>
            <a:off x="13233425" y="269796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6"/>
          </p:nvPr>
        </p:nvSpPr>
        <p:spPr>
          <a:xfrm>
            <a:off x="13270400" y="360473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ubTitle" idx="7"/>
          </p:nvPr>
        </p:nvSpPr>
        <p:spPr>
          <a:xfrm>
            <a:off x="13233425" y="705721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8"/>
          </p:nvPr>
        </p:nvSpPr>
        <p:spPr>
          <a:xfrm>
            <a:off x="13270400" y="796398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0600" y="274650"/>
            <a:ext cx="17266800" cy="16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CFFA4"/>
              </a:buClr>
              <a:buSzPts val="10500"/>
              <a:buFont typeface="Rajdhani"/>
              <a:buNone/>
              <a:defRPr sz="1050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29200" y="2504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55600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–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–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»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/>
        </p:nvSpPr>
        <p:spPr>
          <a:xfrm>
            <a:off x="9411612" y="8303699"/>
            <a:ext cx="8437612" cy="1011751"/>
          </a:xfrm>
          <a:custGeom>
            <a:avLst/>
            <a:gdLst/>
            <a:ahLst/>
            <a:cxnLst/>
            <a:rect l="l" t="t" r="r" b="b"/>
            <a:pathLst>
              <a:path w="2222252" h="266469" extrusionOk="0">
                <a:moveTo>
                  <a:pt x="1111126" y="0"/>
                </a:moveTo>
                <a:cubicBezTo>
                  <a:pt x="497468" y="0"/>
                  <a:pt x="0" y="59651"/>
                  <a:pt x="0" y="133235"/>
                </a:cubicBezTo>
                <a:cubicBezTo>
                  <a:pt x="0" y="206818"/>
                  <a:pt x="497468" y="266469"/>
                  <a:pt x="1111126" y="266469"/>
                </a:cubicBezTo>
                <a:cubicBezTo>
                  <a:pt x="1724784" y="266469"/>
                  <a:pt x="2222252" y="206818"/>
                  <a:pt x="2222252" y="133235"/>
                </a:cubicBezTo>
                <a:cubicBezTo>
                  <a:pt x="2222252" y="59651"/>
                  <a:pt x="1724784" y="0"/>
                  <a:pt x="1111126" y="0"/>
                </a:cubicBezTo>
                <a:close/>
              </a:path>
            </a:pathLst>
          </a:custGeom>
          <a:solidFill>
            <a:srgbClr val="0730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2600" y="3115611"/>
            <a:ext cx="7617423" cy="578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/>
          <p:nvPr/>
        </p:nvSpPr>
        <p:spPr>
          <a:xfrm>
            <a:off x="1176184" y="1382138"/>
            <a:ext cx="9718200" cy="36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spcBef>
                <a:spcPts val="1400"/>
              </a:spcBef>
              <a:spcAft>
                <a:spcPts val="400"/>
              </a:spcAft>
            </a:pPr>
            <a:r>
              <a:rPr lang="en-IN" sz="11100" b="1" i="0" u="none" strike="noStrike" dirty="0">
                <a:solidFill>
                  <a:schemeClr val="bg1"/>
                </a:solidFill>
                <a:effectLst/>
                <a:latin typeface="Rajdhani" panose="020B0604020202020204" charset="0"/>
                <a:cs typeface="Rajdhani" panose="020B0604020202020204" charset="0"/>
              </a:rPr>
              <a:t>Laptop Price Prediction</a:t>
            </a:r>
            <a:endParaRPr lang="en-IN" sz="11100" b="1" i="0" dirty="0">
              <a:solidFill>
                <a:schemeClr val="bg1"/>
              </a:solidFill>
              <a:effectLst/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1474839" y="6145447"/>
            <a:ext cx="7177790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Bhavana </a:t>
            </a:r>
            <a:r>
              <a:rPr lang="en-US" sz="5400" dirty="0" err="1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Balasa</a:t>
            </a:r>
            <a:endParaRPr lang="en-US" sz="5400" dirty="0">
              <a:solidFill>
                <a:srgbClr val="CCFFA4"/>
              </a:solidFill>
              <a:latin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CCFFA4"/>
                </a:solidFill>
                <a:latin typeface="Rajdhani"/>
                <a:cs typeface="Rajdhani"/>
                <a:sym typeface="Rajdhani"/>
              </a:rPr>
              <a:t>S9322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CD994-C7EB-9929-0A7C-61EA3F00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6" y="117987"/>
            <a:ext cx="5915851" cy="3665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0AEB7-B550-645A-BF88-1262E9387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150" y="117987"/>
            <a:ext cx="5734850" cy="3667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3EEAD8-9EC9-02B7-CC0B-B5277AC9C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733" y="116339"/>
            <a:ext cx="5696745" cy="3667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68DD90-3392-317D-ECB1-49D290753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16" y="5277815"/>
            <a:ext cx="8287907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4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EEB41-BAE7-347C-DBBE-3BB0F690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87" y="1166257"/>
            <a:ext cx="17738025" cy="79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28E31-638E-1415-DB43-E65E5A1B2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45" y="404011"/>
            <a:ext cx="8507012" cy="487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6A39B5-110A-B035-D349-DE89A3DE2219}"/>
              </a:ext>
            </a:extLst>
          </p:cNvPr>
          <p:cNvSpPr txBox="1"/>
          <p:nvPr/>
        </p:nvSpPr>
        <p:spPr>
          <a:xfrm>
            <a:off x="796413" y="6135329"/>
            <a:ext cx="75216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There isn’t a clear linear relationship between size and price.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 particular size (e.g., 14 inches) has both high and low prices, depending on other factors like product features, quality, or brand.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24EC02-6E0D-1CA7-0346-D0F00146E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012" y="351616"/>
            <a:ext cx="8335538" cy="4877481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8FEDF21A-987D-C6E9-F48C-32BD035AC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57" y="5948014"/>
            <a:ext cx="879279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There is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 clear linear relationship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between Weight and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Prices remain spread across the range of weights, suggesting weight does not strongly determine the price. </a:t>
            </a:r>
          </a:p>
        </p:txBody>
      </p:sp>
    </p:spTree>
    <p:extLst>
      <p:ext uri="{BB962C8B-B14F-4D97-AF65-F5344CB8AC3E}">
        <p14:creationId xmlns:p14="http://schemas.microsoft.com/office/powerpoint/2010/main" val="404425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F04F3-0101-51EC-C4C9-661D3BEB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21" y="1942653"/>
            <a:ext cx="14565758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2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A659BD-E12E-B021-AF8A-D1B6B702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4" y="202820"/>
            <a:ext cx="7754432" cy="398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0D83F-3EBB-43C1-CD7E-536689EB9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02820"/>
            <a:ext cx="8441241" cy="3982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E0E27-F9CE-8083-8511-004EA2FCF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04" y="4997073"/>
            <a:ext cx="8402223" cy="4658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010DEB-ECCD-99B8-3F7B-BCFA46EDE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4247" y="4606541"/>
            <a:ext cx="6420746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8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BDE05-D431-0DBE-AEEB-02447037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9" y="157657"/>
            <a:ext cx="18138131" cy="3924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31C44-15C3-6E3C-DE86-E418131B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82" y="4404019"/>
            <a:ext cx="16909235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/>
        </p:nvSpPr>
        <p:spPr>
          <a:xfrm>
            <a:off x="0" y="634969"/>
            <a:ext cx="18288000" cy="181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Data Wrangling &amp; Feature  Selection</a:t>
            </a:r>
            <a:endParaRPr sz="9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7E708-B8AB-8E2F-476C-DEDCE76118E3}"/>
              </a:ext>
            </a:extLst>
          </p:cNvPr>
          <p:cNvSpPr txBox="1"/>
          <p:nvPr/>
        </p:nvSpPr>
        <p:spPr>
          <a:xfrm>
            <a:off x="851719" y="2452070"/>
            <a:ext cx="1564803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3200" b="0" dirty="0">
                <a:solidFill>
                  <a:schemeClr val="bg1"/>
                </a:solidFill>
                <a:effectLst/>
                <a:latin typeface="+mn-lt"/>
              </a:rPr>
              <a:t>Based on the feature selection the columns remained are </a:t>
            </a:r>
            <a:r>
              <a:rPr lang="en-IN" sz="3200" i="0" dirty="0">
                <a:solidFill>
                  <a:schemeClr val="bg1"/>
                </a:solidFill>
                <a:effectLst/>
                <a:latin typeface="+mn-lt"/>
              </a:rPr>
              <a:t>Company, </a:t>
            </a:r>
            <a:r>
              <a:rPr lang="en-IN" sz="3200" i="0" dirty="0" err="1">
                <a:solidFill>
                  <a:schemeClr val="bg1"/>
                </a:solidFill>
                <a:effectLst/>
                <a:latin typeface="+mn-lt"/>
              </a:rPr>
              <a:t>typename</a:t>
            </a:r>
            <a:r>
              <a:rPr lang="en-IN" sz="3200" i="0" dirty="0">
                <a:solidFill>
                  <a:schemeClr val="bg1"/>
                </a:solidFill>
                <a:effectLst/>
                <a:latin typeface="+mn-lt"/>
              </a:rPr>
              <a:t>, Ram, Price, PPI, </a:t>
            </a:r>
            <a:r>
              <a:rPr lang="en-IN" sz="3200" i="0" dirty="0" err="1">
                <a:solidFill>
                  <a:schemeClr val="bg1"/>
                </a:solidFill>
                <a:effectLst/>
                <a:latin typeface="+mn-lt"/>
              </a:rPr>
              <a:t>cpu_brand</a:t>
            </a:r>
            <a:r>
              <a:rPr lang="en-IN" sz="3200" i="0" dirty="0">
                <a:solidFill>
                  <a:schemeClr val="bg1"/>
                </a:solidFill>
                <a:effectLst/>
                <a:latin typeface="+mn-lt"/>
              </a:rPr>
              <a:t>, </a:t>
            </a:r>
            <a:r>
              <a:rPr lang="en-IN" sz="3200" i="0" dirty="0" err="1">
                <a:solidFill>
                  <a:schemeClr val="bg1"/>
                </a:solidFill>
                <a:effectLst/>
                <a:latin typeface="+mn-lt"/>
              </a:rPr>
              <a:t>Clock_Speed_Category</a:t>
            </a:r>
            <a:r>
              <a:rPr lang="en-IN" sz="3200" i="0" dirty="0">
                <a:solidFill>
                  <a:schemeClr val="bg1"/>
                </a:solidFill>
                <a:effectLst/>
                <a:latin typeface="+mn-lt"/>
              </a:rPr>
              <a:t>, SSD, </a:t>
            </a:r>
            <a:r>
              <a:rPr lang="en-IN" sz="3200" i="0" dirty="0" err="1">
                <a:solidFill>
                  <a:schemeClr val="bg1"/>
                </a:solidFill>
                <a:effectLst/>
                <a:latin typeface="+mn-lt"/>
              </a:rPr>
              <a:t>Gpu_Brand</a:t>
            </a:r>
            <a:r>
              <a:rPr lang="en-IN" sz="3200" i="0" dirty="0">
                <a:solidFill>
                  <a:schemeClr val="bg1"/>
                </a:solidFill>
                <a:effectLst/>
                <a:latin typeface="+mn-lt"/>
              </a:rPr>
              <a:t>, </a:t>
            </a:r>
            <a:r>
              <a:rPr lang="en-IN" sz="3200" i="0" dirty="0" err="1">
                <a:solidFill>
                  <a:schemeClr val="bg1"/>
                </a:solidFill>
                <a:effectLst/>
                <a:latin typeface="+mn-lt"/>
              </a:rPr>
              <a:t>Op_Sys</a:t>
            </a:r>
            <a:r>
              <a:rPr lang="en-IN" sz="3200" i="0" dirty="0">
                <a:solidFill>
                  <a:schemeClr val="bg1"/>
                </a:solidFill>
                <a:effectLst/>
                <a:latin typeface="+mn-lt"/>
              </a:rPr>
              <a:t>, and </a:t>
            </a:r>
            <a:r>
              <a:rPr lang="en-IN" sz="3200" i="0" dirty="0" err="1">
                <a:solidFill>
                  <a:schemeClr val="bg1"/>
                </a:solidFill>
                <a:effectLst/>
                <a:latin typeface="+mn-lt"/>
              </a:rPr>
              <a:t>Weight_Category</a:t>
            </a:r>
            <a:r>
              <a:rPr lang="en-IN" sz="3200" i="0" dirty="0">
                <a:solidFill>
                  <a:schemeClr val="bg1"/>
                </a:solidFill>
                <a:effectLst/>
                <a:latin typeface="+mn-lt"/>
              </a:rPr>
              <a:t>.</a:t>
            </a:r>
            <a:endParaRPr lang="en-IN" sz="3200" dirty="0">
              <a:solidFill>
                <a:schemeClr val="bg1"/>
              </a:solidFill>
              <a:effectLst/>
              <a:latin typeface="+mn-lt"/>
            </a:endParaRP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Encoding: </a:t>
            </a:r>
            <a:r>
              <a:rPr lang="en-IN" sz="3200" b="0" dirty="0" err="1">
                <a:solidFill>
                  <a:schemeClr val="bg1"/>
                </a:solidFill>
                <a:effectLst/>
                <a:latin typeface="+mj-lt"/>
              </a:rPr>
              <a:t>DummyEncoding</a:t>
            </a:r>
            <a:r>
              <a:rPr lang="en-IN" sz="3200" b="0" dirty="0">
                <a:solidFill>
                  <a:schemeClr val="bg1"/>
                </a:solidFill>
                <a:effectLst/>
                <a:latin typeface="+mj-lt"/>
              </a:rPr>
              <a:t> for Company, TypeName, </a:t>
            </a:r>
            <a:r>
              <a:rPr lang="en-IN" sz="3200" b="0" dirty="0" err="1">
                <a:solidFill>
                  <a:schemeClr val="bg1"/>
                </a:solidFill>
                <a:effectLst/>
                <a:latin typeface="+mj-lt"/>
              </a:rPr>
              <a:t>Cpu_Brand</a:t>
            </a:r>
            <a:r>
              <a:rPr lang="en-IN" sz="3200" b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IN" sz="3200" b="0" dirty="0" err="1">
                <a:solidFill>
                  <a:schemeClr val="bg1"/>
                </a:solidFill>
                <a:effectLst/>
                <a:latin typeface="+mj-lt"/>
              </a:rPr>
              <a:t>Gpu_Brand</a:t>
            </a:r>
            <a:r>
              <a:rPr lang="en-IN" sz="3200" b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IN" sz="3200" b="0" dirty="0" err="1">
                <a:solidFill>
                  <a:schemeClr val="bg1"/>
                </a:solidFill>
                <a:effectLst/>
                <a:latin typeface="+mj-lt"/>
              </a:rPr>
              <a:t>Op_Sys</a:t>
            </a:r>
            <a:r>
              <a:rPr lang="en-IN" sz="3200" b="0" dirty="0">
                <a:solidFill>
                  <a:schemeClr val="bg1"/>
                </a:solidFill>
                <a:effectLst/>
                <a:latin typeface="+mj-lt"/>
              </a:rPr>
              <a:t> and </a:t>
            </a:r>
            <a:r>
              <a:rPr lang="en-US" sz="3200" b="0" dirty="0" err="1">
                <a:solidFill>
                  <a:schemeClr val="bg1"/>
                </a:solidFill>
                <a:effectLst/>
                <a:latin typeface="+mj-lt"/>
              </a:rPr>
              <a:t>Ordinalencoding</a:t>
            </a:r>
            <a:r>
              <a:rPr lang="en-US" sz="3200" b="0" dirty="0">
                <a:solidFill>
                  <a:schemeClr val="bg1"/>
                </a:solidFill>
                <a:effectLst/>
                <a:latin typeface="+mj-lt"/>
              </a:rPr>
              <a:t> for </a:t>
            </a:r>
            <a:r>
              <a:rPr lang="en-US" sz="3200" b="0" dirty="0" err="1">
                <a:solidFill>
                  <a:schemeClr val="bg1"/>
                </a:solidFill>
                <a:effectLst/>
                <a:latin typeface="+mj-lt"/>
              </a:rPr>
              <a:t>Clock_Speed_Category</a:t>
            </a:r>
            <a:r>
              <a:rPr lang="en-US" sz="3200" b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sz="3200" b="0" dirty="0" err="1">
                <a:solidFill>
                  <a:schemeClr val="bg1"/>
                </a:solidFill>
                <a:effectLst/>
                <a:latin typeface="+mj-lt"/>
              </a:rPr>
              <a:t>Weight_Category</a:t>
            </a:r>
            <a:r>
              <a:rPr lang="en-US" sz="3200" b="0" dirty="0"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Feature scaling: Used </a:t>
            </a:r>
            <a:r>
              <a:rPr lang="en-IN" sz="3200" b="0" dirty="0" err="1">
                <a:solidFill>
                  <a:schemeClr val="bg1"/>
                </a:solidFill>
                <a:effectLst/>
                <a:latin typeface="+mj-lt"/>
              </a:rPr>
              <a:t>StandarScaling</a:t>
            </a:r>
            <a:r>
              <a:rPr lang="en-IN" sz="3200" dirty="0">
                <a:solidFill>
                  <a:schemeClr val="bg1"/>
                </a:solidFill>
                <a:latin typeface="+mj-lt"/>
              </a:rPr>
              <a:t> for </a:t>
            </a:r>
            <a:r>
              <a:rPr lang="en-IN" sz="3200" b="0" dirty="0">
                <a:solidFill>
                  <a:schemeClr val="bg1"/>
                </a:solidFill>
                <a:effectLst/>
                <a:latin typeface="+mj-lt"/>
              </a:rPr>
              <a:t>Ram, PPI, SSD</a:t>
            </a:r>
            <a:r>
              <a:rPr lang="en-IN" sz="32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3200" b="0" dirty="0">
                <a:solidFill>
                  <a:schemeClr val="bg1"/>
                </a:solidFill>
                <a:effectLst/>
                <a:latin typeface="+mj-lt"/>
              </a:rPr>
              <a:t>Feature transforming: Applied Log Transformation on price as it is right skewed. </a:t>
            </a:r>
            <a:endParaRPr lang="en-US" sz="3200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3200" b="0" dirty="0">
              <a:solidFill>
                <a:schemeClr val="bg1"/>
              </a:solidFill>
              <a:effectLst/>
              <a:latin typeface="+mj-lt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1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/>
        </p:nvSpPr>
        <p:spPr>
          <a:xfrm>
            <a:off x="1028701" y="634969"/>
            <a:ext cx="5608074" cy="19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Modeling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D1A8DD-572D-9406-30D8-2CBE993C2854}"/>
              </a:ext>
            </a:extLst>
          </p:cNvPr>
          <p:cNvSpPr/>
          <p:nvPr/>
        </p:nvSpPr>
        <p:spPr>
          <a:xfrm>
            <a:off x="8288594" y="1920665"/>
            <a:ext cx="4306529" cy="17845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43C3E-AC96-EA8C-B62E-867AD0D3342E}"/>
              </a:ext>
            </a:extLst>
          </p:cNvPr>
          <p:cNvSpPr txBox="1"/>
          <p:nvPr/>
        </p:nvSpPr>
        <p:spPr>
          <a:xfrm rot="10800000" flipV="1">
            <a:off x="8288593" y="2120444"/>
            <a:ext cx="4306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Split the Data</a:t>
            </a:r>
          </a:p>
          <a:p>
            <a:r>
              <a:rPr lang="en-IN" sz="2800" dirty="0">
                <a:solidFill>
                  <a:schemeClr val="bg1"/>
                </a:solidFill>
              </a:rPr>
              <a:t>X=Independent </a:t>
            </a:r>
            <a:r>
              <a:rPr lang="en-IN" sz="2800" dirty="0" err="1">
                <a:solidFill>
                  <a:schemeClr val="bg1"/>
                </a:solidFill>
              </a:rPr>
              <a:t>Varaibles</a:t>
            </a:r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Y=Dependent variable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B4230B-F495-A425-A9CD-209833D2BFD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0441859" y="3705220"/>
            <a:ext cx="0" cy="9110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B6D4BD0-D838-CDF3-EBE2-4EECD22E4748}"/>
              </a:ext>
            </a:extLst>
          </p:cNvPr>
          <p:cNvSpPr/>
          <p:nvPr/>
        </p:nvSpPr>
        <p:spPr>
          <a:xfrm>
            <a:off x="8288594" y="4657169"/>
            <a:ext cx="4306529" cy="17845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269EB-DECA-2090-2D7A-1CEFEA9EAB7D}"/>
              </a:ext>
            </a:extLst>
          </p:cNvPr>
          <p:cNvSpPr txBox="1"/>
          <p:nvPr/>
        </p:nvSpPr>
        <p:spPr>
          <a:xfrm>
            <a:off x="8731045" y="4816026"/>
            <a:ext cx="4070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dirty="0" err="1">
                <a:solidFill>
                  <a:schemeClr val="bg1"/>
                </a:solidFill>
                <a:effectLst/>
                <a:latin typeface="+mj-lt"/>
              </a:rPr>
              <a:t>train_test_split</a:t>
            </a:r>
            <a:r>
              <a:rPr lang="en-IN" sz="2800" b="0" dirty="0">
                <a:solidFill>
                  <a:schemeClr val="bg1"/>
                </a:solidFill>
                <a:effectLst/>
                <a:latin typeface="+mj-lt"/>
              </a:rPr>
              <a:t>:</a:t>
            </a:r>
          </a:p>
          <a:p>
            <a:r>
              <a:rPr lang="en-IN" sz="2800" b="0" dirty="0">
                <a:solidFill>
                  <a:schemeClr val="bg1"/>
                </a:solidFill>
                <a:effectLst/>
                <a:latin typeface="+mj-lt"/>
              </a:rPr>
              <a:t>Train Data -80%</a:t>
            </a:r>
          </a:p>
          <a:p>
            <a:r>
              <a:rPr lang="en-IN" sz="2800" dirty="0">
                <a:solidFill>
                  <a:schemeClr val="bg1"/>
                </a:solidFill>
                <a:latin typeface="+mj-lt"/>
              </a:rPr>
              <a:t>Test Data – 20%</a:t>
            </a:r>
            <a:endParaRPr lang="en-IN" sz="2800" b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66DE3-6E47-81E1-9A9C-B8301FA2977A}"/>
              </a:ext>
            </a:extLst>
          </p:cNvPr>
          <p:cNvSpPr/>
          <p:nvPr/>
        </p:nvSpPr>
        <p:spPr>
          <a:xfrm>
            <a:off x="8288594" y="7408421"/>
            <a:ext cx="4306529" cy="17845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6A36BD-7B3D-CCD5-1464-1ADCB0CE62A9}"/>
              </a:ext>
            </a:extLst>
          </p:cNvPr>
          <p:cNvCxnSpPr>
            <a:cxnSpLocks/>
          </p:cNvCxnSpPr>
          <p:nvPr/>
        </p:nvCxnSpPr>
        <p:spPr>
          <a:xfrm>
            <a:off x="10432027" y="6441724"/>
            <a:ext cx="0" cy="9110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593B2D-8F24-E891-1369-B398606EF445}"/>
              </a:ext>
            </a:extLst>
          </p:cNvPr>
          <p:cNvSpPr txBox="1"/>
          <p:nvPr/>
        </p:nvSpPr>
        <p:spPr>
          <a:xfrm>
            <a:off x="8539316" y="7698658"/>
            <a:ext cx="3937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Apply Regression Models.</a:t>
            </a:r>
          </a:p>
        </p:txBody>
      </p:sp>
    </p:spTree>
    <p:extLst>
      <p:ext uri="{BB962C8B-B14F-4D97-AF65-F5344CB8AC3E}">
        <p14:creationId xmlns:p14="http://schemas.microsoft.com/office/powerpoint/2010/main" val="426133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0F468-9BB0-840E-BFF2-6C346F9D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74" y="931049"/>
            <a:ext cx="15074332" cy="74921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683E8D-2A18-B301-ED8A-77CADB81668C}"/>
              </a:ext>
            </a:extLst>
          </p:cNvPr>
          <p:cNvSpPr txBox="1"/>
          <p:nvPr/>
        </p:nvSpPr>
        <p:spPr>
          <a:xfrm>
            <a:off x="2846439" y="988141"/>
            <a:ext cx="70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83.6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037AA-B8F5-23AD-8FFC-35CEA27A0E9A}"/>
              </a:ext>
            </a:extLst>
          </p:cNvPr>
          <p:cNvSpPr txBox="1"/>
          <p:nvPr/>
        </p:nvSpPr>
        <p:spPr>
          <a:xfrm>
            <a:off x="5240594" y="1663715"/>
            <a:ext cx="70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74.1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7667C-6664-C56D-FF76-D1C7131AD726}"/>
              </a:ext>
            </a:extLst>
          </p:cNvPr>
          <p:cNvSpPr txBox="1"/>
          <p:nvPr/>
        </p:nvSpPr>
        <p:spPr>
          <a:xfrm>
            <a:off x="7615084" y="931049"/>
            <a:ext cx="70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85.0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C6707-7F39-5D4A-5BFB-B3801CAC832B}"/>
              </a:ext>
            </a:extLst>
          </p:cNvPr>
          <p:cNvSpPr txBox="1"/>
          <p:nvPr/>
        </p:nvSpPr>
        <p:spPr>
          <a:xfrm>
            <a:off x="10107562" y="1057363"/>
            <a:ext cx="70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83.5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4E97A-02A8-3037-BB28-283AFDB1F17B}"/>
              </a:ext>
            </a:extLst>
          </p:cNvPr>
          <p:cNvSpPr txBox="1"/>
          <p:nvPr/>
        </p:nvSpPr>
        <p:spPr>
          <a:xfrm>
            <a:off x="12383729" y="857308"/>
            <a:ext cx="70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86.0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27B3B-9AAB-A5DE-0D59-629A94E532CB}"/>
              </a:ext>
            </a:extLst>
          </p:cNvPr>
          <p:cNvSpPr txBox="1"/>
          <p:nvPr/>
        </p:nvSpPr>
        <p:spPr>
          <a:xfrm>
            <a:off x="14807381" y="931049"/>
            <a:ext cx="70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85.4</a:t>
            </a:r>
          </a:p>
        </p:txBody>
      </p:sp>
    </p:spTree>
    <p:extLst>
      <p:ext uri="{BB962C8B-B14F-4D97-AF65-F5344CB8AC3E}">
        <p14:creationId xmlns:p14="http://schemas.microsoft.com/office/powerpoint/2010/main" val="281564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96CA1A-4723-9C2B-7C69-359E7F65CE46}"/>
              </a:ext>
            </a:extLst>
          </p:cNvPr>
          <p:cNvSpPr txBox="1"/>
          <p:nvPr/>
        </p:nvSpPr>
        <p:spPr>
          <a:xfrm>
            <a:off x="663676" y="752168"/>
            <a:ext cx="9542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Hyper Parameter Tunning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DA18A-0C5D-A433-B2AC-83C7F752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36" y="2271251"/>
            <a:ext cx="9993120" cy="5891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EE00E0-56B5-B935-B9E6-B2D054DD2F19}"/>
              </a:ext>
            </a:extLst>
          </p:cNvPr>
          <p:cNvSpPr txBox="1"/>
          <p:nvPr/>
        </p:nvSpPr>
        <p:spPr>
          <a:xfrm>
            <a:off x="2934930" y="2244525"/>
            <a:ext cx="70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86.0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B15FF-2F1F-30DC-AEA8-54A03B0100C0}"/>
              </a:ext>
            </a:extLst>
          </p:cNvPr>
          <p:cNvSpPr txBox="1"/>
          <p:nvPr/>
        </p:nvSpPr>
        <p:spPr>
          <a:xfrm>
            <a:off x="5899354" y="2139383"/>
            <a:ext cx="70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87.1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FBAA4-8615-9DBF-E376-3F0B6ECFC8D3}"/>
              </a:ext>
            </a:extLst>
          </p:cNvPr>
          <p:cNvSpPr txBox="1"/>
          <p:nvPr/>
        </p:nvSpPr>
        <p:spPr>
          <a:xfrm>
            <a:off x="9040761" y="2256503"/>
            <a:ext cx="70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85.5</a:t>
            </a:r>
          </a:p>
        </p:txBody>
      </p:sp>
    </p:spTree>
    <p:extLst>
      <p:ext uri="{BB962C8B-B14F-4D97-AF65-F5344CB8AC3E}">
        <p14:creationId xmlns:p14="http://schemas.microsoft.com/office/powerpoint/2010/main" val="22453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9872225" y="3373928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9872225" y="6262384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9872225" y="756488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461" y="4162663"/>
            <a:ext cx="8428751" cy="590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 txBox="1"/>
          <p:nvPr/>
        </p:nvSpPr>
        <p:spPr>
          <a:xfrm>
            <a:off x="1257099" y="800136"/>
            <a:ext cx="7176900" cy="3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65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TABLE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65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CONTENTS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0761342" y="1263612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 dirty="0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 dirty="0"/>
          </a:p>
        </p:txBody>
      </p:sp>
      <p:sp>
        <p:nvSpPr>
          <p:cNvPr id="168" name="Google Shape;168;p10"/>
          <p:cNvSpPr txBox="1"/>
          <p:nvPr/>
        </p:nvSpPr>
        <p:spPr>
          <a:xfrm>
            <a:off x="10761342" y="3947132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10761342" y="6836829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12678654" y="1750876"/>
            <a:ext cx="484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99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dirty="0"/>
          </a:p>
        </p:txBody>
      </p:sp>
      <p:sp>
        <p:nvSpPr>
          <p:cNvPr id="171" name="Google Shape;171;p10"/>
          <p:cNvSpPr txBox="1"/>
          <p:nvPr/>
        </p:nvSpPr>
        <p:spPr>
          <a:xfrm>
            <a:off x="12678654" y="4515283"/>
            <a:ext cx="4843824" cy="79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99" dirty="0">
                <a:latin typeface="Lato"/>
                <a:ea typeface="Lato"/>
                <a:cs typeface="Lato"/>
                <a:sym typeface="Lato"/>
              </a:rPr>
              <a:t>ML Model Phases</a:t>
            </a:r>
            <a:endParaRPr dirty="0"/>
          </a:p>
        </p:txBody>
      </p:sp>
      <p:sp>
        <p:nvSpPr>
          <p:cNvPr id="172" name="Google Shape;172;p10"/>
          <p:cNvSpPr txBox="1"/>
          <p:nvPr/>
        </p:nvSpPr>
        <p:spPr>
          <a:xfrm>
            <a:off x="12678654" y="7395455"/>
            <a:ext cx="4843824" cy="79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99" dirty="0">
                <a:latin typeface="Lato"/>
                <a:ea typeface="Lato"/>
                <a:cs typeface="Lato"/>
                <a:sym typeface="Lato"/>
              </a:rPr>
              <a:t>Conclusion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A9835-BAF3-2BA9-0276-180CC0C8E1A6}"/>
              </a:ext>
            </a:extLst>
          </p:cNvPr>
          <p:cNvSpPr txBox="1"/>
          <p:nvPr/>
        </p:nvSpPr>
        <p:spPr>
          <a:xfrm>
            <a:off x="383458" y="693174"/>
            <a:ext cx="15367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Deployment</a:t>
            </a:r>
            <a:endParaRPr lang="en-IN" sz="6000" b="0" i="0" u="none" strike="noStrike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60E26-1B04-3DA8-46D3-E50E6DEFD5BE}"/>
              </a:ext>
            </a:extLst>
          </p:cNvPr>
          <p:cNvSpPr txBox="1"/>
          <p:nvPr/>
        </p:nvSpPr>
        <p:spPr>
          <a:xfrm>
            <a:off x="722670" y="2374490"/>
            <a:ext cx="1536781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After building a machine learning (ML) model, the next step is to deploy and integrate it into real-world data to make it useful in practical applications.</a:t>
            </a:r>
          </a:p>
          <a:p>
            <a:pPr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Pipeline: In machine learning, a </a:t>
            </a:r>
            <a:r>
              <a:rPr lang="en-US" sz="3200" b="1" dirty="0">
                <a:solidFill>
                  <a:schemeClr val="bg1"/>
                </a:solidFill>
              </a:rPr>
              <a:t>Pipeline</a:t>
            </a:r>
            <a:r>
              <a:rPr lang="en-US" sz="3200" dirty="0">
                <a:solidFill>
                  <a:schemeClr val="bg1"/>
                </a:solidFill>
              </a:rPr>
              <a:t> is a tool that helps streamline and automate the process of applying multiple steps (like preprocessing, feature engineering, and modeling) in a consistent and reproducible manner. It encapsulates the entire workflow into a single object, which can be used for training, validation, and prediction tasks.</a:t>
            </a:r>
          </a:p>
          <a:p>
            <a:pPr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600" b="0" dirty="0" err="1">
                <a:solidFill>
                  <a:schemeClr val="bg1"/>
                </a:solidFill>
                <a:effectLst/>
                <a:latin typeface="+mj-lt"/>
              </a:rPr>
              <a:t>Joblib</a:t>
            </a:r>
            <a:r>
              <a:rPr lang="en-US" sz="3600" b="0" dirty="0">
                <a:solidFill>
                  <a:schemeClr val="bg1"/>
                </a:solidFill>
                <a:effectLst/>
                <a:latin typeface="+mj-lt"/>
              </a:rPr>
              <a:t> is a Python library used primarily for saving (serializing) and loading (deserializing) machine learning models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6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DC6BBF-E404-C44B-0861-8F717F24AAA3}"/>
              </a:ext>
            </a:extLst>
          </p:cNvPr>
          <p:cNvSpPr txBox="1"/>
          <p:nvPr/>
        </p:nvSpPr>
        <p:spPr>
          <a:xfrm>
            <a:off x="693173" y="604685"/>
            <a:ext cx="16960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 Example: </a:t>
            </a:r>
            <a:r>
              <a:rPr lang="es-ES" sz="4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</a:rPr>
              <a:t>Mean Absolute Error (MAE): 0.03</a:t>
            </a:r>
            <a:endParaRPr lang="en-IN" sz="4800" dirty="0">
              <a:solidFill>
                <a:schemeClr val="accent3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BD3E0-0A6A-BF00-F162-16D6EB1F5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2" y="1833888"/>
            <a:ext cx="14400000" cy="81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8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D9167-031C-9097-A0B9-1CEE84D42FEE}"/>
              </a:ext>
            </a:extLst>
          </p:cNvPr>
          <p:cNvSpPr txBox="1"/>
          <p:nvPr/>
        </p:nvSpPr>
        <p:spPr>
          <a:xfrm>
            <a:off x="501445" y="811161"/>
            <a:ext cx="75216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2E302-E3FF-022A-B4F1-33C3E5C69E82}"/>
              </a:ext>
            </a:extLst>
          </p:cNvPr>
          <p:cNvSpPr txBox="1"/>
          <p:nvPr/>
        </p:nvSpPr>
        <p:spPr>
          <a:xfrm>
            <a:off x="943897" y="2684206"/>
            <a:ext cx="16813161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n-lt"/>
              </a:rPr>
              <a:t>Company, </a:t>
            </a:r>
            <a:r>
              <a:rPr lang="en-IN" sz="320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n-lt"/>
              </a:rPr>
              <a:t>typename</a:t>
            </a:r>
            <a:r>
              <a:rPr lang="en-IN" sz="320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n-lt"/>
              </a:rPr>
              <a:t>, Ram, Price, PPI, </a:t>
            </a:r>
            <a:r>
              <a:rPr lang="en-IN" sz="320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n-lt"/>
              </a:rPr>
              <a:t>cpu_brand</a:t>
            </a:r>
            <a:r>
              <a:rPr lang="en-IN" sz="320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n-lt"/>
              </a:rPr>
              <a:t>, SSD, and </a:t>
            </a:r>
            <a:r>
              <a:rPr lang="en-IN" sz="3200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n-lt"/>
              </a:rPr>
              <a:t>Gpu_Brand</a:t>
            </a:r>
            <a:r>
              <a:rPr lang="en-I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 are </a:t>
            </a:r>
            <a:r>
              <a:rPr lang="en-US" sz="32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features that have the most significant impact on laptop prices.</a:t>
            </a:r>
          </a:p>
          <a:p>
            <a:pPr>
              <a:buClr>
                <a:schemeClr val="bg1"/>
              </a:buClr>
            </a:pP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Predicting laptop prices for lesser-known brands can be challenging for an ML model with a lack of Training Data for Lesser-known brands.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Missing, incomplete, or outdated data can affect model accuracy.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Budget laptops may dominate the dataset, leading to the underrepresentation of high-end or niche models.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Roboto" panose="020000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</a:rPr>
              <a:t>Predicting the prices of newly released laptops not present in the training dataset is challenging because the model has no prior exposure to these configurations, features, or pricing strategies.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+mn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51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2D451D-A9B8-5DBA-4EF0-B476B91E5C6B}"/>
              </a:ext>
            </a:extLst>
          </p:cNvPr>
          <p:cNvSpPr txBox="1"/>
          <p:nvPr/>
        </p:nvSpPr>
        <p:spPr>
          <a:xfrm>
            <a:off x="3937819" y="2507225"/>
            <a:ext cx="81116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dirty="0">
                <a:solidFill>
                  <a:schemeClr val="accent3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Thank</a:t>
            </a:r>
          </a:p>
          <a:p>
            <a:pPr algn="ctr"/>
            <a:r>
              <a:rPr lang="en-IN" sz="13800" dirty="0">
                <a:solidFill>
                  <a:schemeClr val="accent3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          You</a:t>
            </a:r>
          </a:p>
        </p:txBody>
      </p:sp>
    </p:spTree>
    <p:extLst>
      <p:ext uri="{BB962C8B-B14F-4D97-AF65-F5344CB8AC3E}">
        <p14:creationId xmlns:p14="http://schemas.microsoft.com/office/powerpoint/2010/main" val="288299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1"/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178" name="Google Shape;178;p11"/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1"/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1"/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1"/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11"/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83" name="Google Shape;1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451" y="330970"/>
            <a:ext cx="12011669" cy="836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1"/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185" name="Google Shape;185;p11"/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</p:sp>
        <p:sp>
          <p:nvSpPr>
            <p:cNvPr id="186" name="Google Shape;186;p11"/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1"/>
          <p:cNvSpPr txBox="1"/>
          <p:nvPr/>
        </p:nvSpPr>
        <p:spPr>
          <a:xfrm>
            <a:off x="331466" y="7376960"/>
            <a:ext cx="32310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69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3562425" y="7375077"/>
            <a:ext cx="143940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69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2"/>
          <p:cNvGrpSpPr/>
          <p:nvPr/>
        </p:nvGrpSpPr>
        <p:grpSpPr>
          <a:xfrm>
            <a:off x="6052249" y="3092019"/>
            <a:ext cx="5588166" cy="5653652"/>
            <a:chOff x="0" y="-9525"/>
            <a:chExt cx="812800" cy="822325"/>
          </a:xfrm>
        </p:grpSpPr>
        <p:sp>
          <p:nvSpPr>
            <p:cNvPr id="194" name="Google Shape;194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2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12"/>
          <p:cNvGrpSpPr/>
          <p:nvPr/>
        </p:nvGrpSpPr>
        <p:grpSpPr>
          <a:xfrm>
            <a:off x="6052249" y="3059276"/>
            <a:ext cx="5588166" cy="5653652"/>
            <a:chOff x="0" y="-9525"/>
            <a:chExt cx="812800" cy="822325"/>
          </a:xfrm>
        </p:grpSpPr>
        <p:sp>
          <p:nvSpPr>
            <p:cNvPr id="197" name="Google Shape;197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2"/>
          <p:cNvSpPr txBox="1"/>
          <p:nvPr/>
        </p:nvSpPr>
        <p:spPr>
          <a:xfrm>
            <a:off x="6698482" y="3608674"/>
            <a:ext cx="4261377" cy="48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 a robust machine learning model that predicts laptop prices accurately.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aving a precise pricing model becomes crucial for both consumers and manufacturers.</a:t>
            </a:r>
            <a:endParaRPr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1028700" y="634969"/>
            <a:ext cx="11933913" cy="19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Problem Statement</a:t>
            </a:r>
            <a:r>
              <a:rPr lang="en-US" sz="10508" dirty="0">
                <a:solidFill>
                  <a:schemeClr val="accent3">
                    <a:lumMod val="60000"/>
                    <a:lumOff val="40000"/>
                  </a:schemeClr>
                </a:solidFill>
                <a:latin typeface="Rajdhani"/>
                <a:cs typeface="Rajdhani"/>
                <a:sym typeface="Rajdhani"/>
              </a:rPr>
              <a:t> 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0" name="Google Shape;21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434" y="3770996"/>
            <a:ext cx="1253275" cy="11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9188" y="3429000"/>
            <a:ext cx="1140575" cy="13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3"/>
          <p:cNvGrpSpPr/>
          <p:nvPr/>
        </p:nvGrpSpPr>
        <p:grpSpPr>
          <a:xfrm>
            <a:off x="283388" y="3053287"/>
            <a:ext cx="2412329" cy="3043076"/>
            <a:chOff x="0" y="0"/>
            <a:chExt cx="3216439" cy="4057435"/>
          </a:xfrm>
        </p:grpSpPr>
        <p:sp>
          <p:nvSpPr>
            <p:cNvPr id="218" name="Google Shape;218;p13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219" name="Google Shape;219;p13"/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20" name="Google Shape;22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3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3" name="Google Shape;223;p13"/>
          <p:cNvSpPr/>
          <p:nvPr/>
        </p:nvSpPr>
        <p:spPr>
          <a:xfrm>
            <a:off x="3576422" y="3126638"/>
            <a:ext cx="2412329" cy="3043076"/>
          </a:xfrm>
          <a:custGeom>
            <a:avLst/>
            <a:gdLst/>
            <a:ahLst/>
            <a:cxnLst/>
            <a:rect l="l" t="t" r="r" b="b"/>
            <a:pathLst>
              <a:path w="3216439" h="4057435" extrusionOk="0">
                <a:moveTo>
                  <a:pt x="0" y="0"/>
                </a:moveTo>
                <a:lnTo>
                  <a:pt x="3216439" y="0"/>
                </a:lnTo>
                <a:lnTo>
                  <a:pt x="3216439" y="4057435"/>
                </a:lnTo>
                <a:lnTo>
                  <a:pt x="0" y="40574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227" name="Google Shape;227;p13"/>
          <p:cNvGrpSpPr/>
          <p:nvPr/>
        </p:nvGrpSpPr>
        <p:grpSpPr>
          <a:xfrm>
            <a:off x="6663582" y="3156529"/>
            <a:ext cx="2412329" cy="3043076"/>
            <a:chOff x="0" y="0"/>
            <a:chExt cx="3216439" cy="4057435"/>
          </a:xfrm>
        </p:grpSpPr>
        <p:sp>
          <p:nvSpPr>
            <p:cNvPr id="228" name="Google Shape;228;p13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229" name="Google Shape;229;p13"/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2" name="Google Shape;232;p13"/>
          <p:cNvGrpSpPr/>
          <p:nvPr/>
        </p:nvGrpSpPr>
        <p:grpSpPr>
          <a:xfrm>
            <a:off x="9378615" y="3230080"/>
            <a:ext cx="2412329" cy="3043076"/>
            <a:chOff x="0" y="0"/>
            <a:chExt cx="3216439" cy="4057435"/>
          </a:xfrm>
        </p:grpSpPr>
        <p:sp>
          <p:nvSpPr>
            <p:cNvPr id="233" name="Google Shape;233;p13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234" name="Google Shape;234;p13"/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35" name="Google Shape;235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3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37" name="Google Shape;237;p13"/>
          <p:cNvCxnSpPr/>
          <p:nvPr/>
        </p:nvCxnSpPr>
        <p:spPr>
          <a:xfrm>
            <a:off x="0" y="6465139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F5F6F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8" name="Google Shape;238;p13"/>
          <p:cNvGrpSpPr/>
          <p:nvPr/>
        </p:nvGrpSpPr>
        <p:grpSpPr>
          <a:xfrm>
            <a:off x="4582465" y="6321701"/>
            <a:ext cx="405341" cy="410091"/>
            <a:chOff x="0" y="-9525"/>
            <a:chExt cx="812800" cy="822325"/>
          </a:xfrm>
        </p:grpSpPr>
        <p:sp>
          <p:nvSpPr>
            <p:cNvPr id="239" name="Google Shape;239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13"/>
          <p:cNvGrpSpPr/>
          <p:nvPr/>
        </p:nvGrpSpPr>
        <p:grpSpPr>
          <a:xfrm>
            <a:off x="10391302" y="6378316"/>
            <a:ext cx="405341" cy="410091"/>
            <a:chOff x="0" y="-9525"/>
            <a:chExt cx="812800" cy="822325"/>
          </a:xfrm>
        </p:grpSpPr>
        <p:sp>
          <p:nvSpPr>
            <p:cNvPr id="242" name="Google Shape;242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13"/>
          <p:cNvGrpSpPr/>
          <p:nvPr/>
        </p:nvGrpSpPr>
        <p:grpSpPr>
          <a:xfrm>
            <a:off x="7685201" y="6321701"/>
            <a:ext cx="405341" cy="429091"/>
            <a:chOff x="0" y="-47625"/>
            <a:chExt cx="812800" cy="860425"/>
          </a:xfrm>
        </p:grpSpPr>
        <p:sp>
          <p:nvSpPr>
            <p:cNvPr id="245" name="Google Shape;245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13"/>
          <p:cNvGrpSpPr/>
          <p:nvPr/>
        </p:nvGrpSpPr>
        <p:grpSpPr>
          <a:xfrm>
            <a:off x="1286883" y="6259589"/>
            <a:ext cx="405341" cy="429091"/>
            <a:chOff x="0" y="-47625"/>
            <a:chExt cx="812800" cy="860425"/>
          </a:xfrm>
        </p:grpSpPr>
        <p:sp>
          <p:nvSpPr>
            <p:cNvPr id="248" name="Google Shape;24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13"/>
          <p:cNvSpPr txBox="1"/>
          <p:nvPr/>
        </p:nvSpPr>
        <p:spPr>
          <a:xfrm>
            <a:off x="1028699" y="634969"/>
            <a:ext cx="14043949" cy="19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02. ML Model Phases</a:t>
            </a:r>
            <a:endParaRPr dirty="0"/>
          </a:p>
        </p:txBody>
      </p:sp>
      <p:sp>
        <p:nvSpPr>
          <p:cNvPr id="255" name="Google Shape;255;p13"/>
          <p:cNvSpPr txBox="1"/>
          <p:nvPr/>
        </p:nvSpPr>
        <p:spPr>
          <a:xfrm>
            <a:off x="3711184" y="6933764"/>
            <a:ext cx="2259900" cy="60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Cleaning</a:t>
            </a:r>
            <a:endParaRPr sz="1200" dirty="0"/>
          </a:p>
        </p:txBody>
      </p:sp>
      <p:sp>
        <p:nvSpPr>
          <p:cNvPr id="256" name="Google Shape;256;p13"/>
          <p:cNvSpPr txBox="1"/>
          <p:nvPr/>
        </p:nvSpPr>
        <p:spPr>
          <a:xfrm>
            <a:off x="9434627" y="6933764"/>
            <a:ext cx="1989351" cy="60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EDA</a:t>
            </a:r>
            <a:endParaRPr sz="1200" dirty="0"/>
          </a:p>
        </p:txBody>
      </p:sp>
      <p:sp>
        <p:nvSpPr>
          <p:cNvPr id="257" name="Google Shape;257;p13"/>
          <p:cNvSpPr txBox="1"/>
          <p:nvPr/>
        </p:nvSpPr>
        <p:spPr>
          <a:xfrm>
            <a:off x="11142556" y="6948981"/>
            <a:ext cx="3872867" cy="95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63024"/>
              </a:lnSpc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DataWrangling&amp;Selection</a:t>
            </a:r>
            <a:endParaRPr lang="en-US" sz="2400" dirty="0"/>
          </a:p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Google Shape;258;p13"/>
          <p:cNvSpPr txBox="1"/>
          <p:nvPr/>
        </p:nvSpPr>
        <p:spPr>
          <a:xfrm>
            <a:off x="14887521" y="6972614"/>
            <a:ext cx="3522761" cy="60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Modeling&amp;Deployment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F14E2-BCD5-A35F-5AF5-7FE4E2443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801" y="3676300"/>
            <a:ext cx="1496842" cy="1647021"/>
          </a:xfrm>
          <a:prstGeom prst="rect">
            <a:avLst/>
          </a:prstGeom>
        </p:spPr>
      </p:pic>
      <p:grpSp>
        <p:nvGrpSpPr>
          <p:cNvPr id="4" name="Google Shape;227;p13">
            <a:extLst>
              <a:ext uri="{FF2B5EF4-FFF2-40B4-BE49-F238E27FC236}">
                <a16:creationId xmlns:a16="http://schemas.microsoft.com/office/drawing/2014/main" id="{F978038D-8F1A-799A-41D2-31BB65BE9625}"/>
              </a:ext>
            </a:extLst>
          </p:cNvPr>
          <p:cNvGrpSpPr/>
          <p:nvPr/>
        </p:nvGrpSpPr>
        <p:grpSpPr>
          <a:xfrm>
            <a:off x="12453233" y="3121099"/>
            <a:ext cx="2412329" cy="3043076"/>
            <a:chOff x="-732408" y="196552"/>
            <a:chExt cx="3216439" cy="4057435"/>
          </a:xfrm>
        </p:grpSpPr>
        <p:sp>
          <p:nvSpPr>
            <p:cNvPr id="5" name="Google Shape;228;p13">
              <a:extLst>
                <a:ext uri="{FF2B5EF4-FFF2-40B4-BE49-F238E27FC236}">
                  <a16:creationId xmlns:a16="http://schemas.microsoft.com/office/drawing/2014/main" id="{8BB9C4A7-989E-0C26-207E-727A08FCE44B}"/>
                </a:ext>
              </a:extLst>
            </p:cNvPr>
            <p:cNvSpPr/>
            <p:nvPr/>
          </p:nvSpPr>
          <p:spPr>
            <a:xfrm>
              <a:off x="-732408" y="196552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8" name="Google Shape;231;p13">
              <a:extLst>
                <a:ext uri="{FF2B5EF4-FFF2-40B4-BE49-F238E27FC236}">
                  <a16:creationId xmlns:a16="http://schemas.microsoft.com/office/drawing/2014/main" id="{421F3E44-6020-51D0-CEAA-8794CF4C2A5B}"/>
                </a:ext>
              </a:extLst>
            </p:cNvPr>
            <p:cNvSpPr txBox="1"/>
            <p:nvPr/>
          </p:nvSpPr>
          <p:spPr>
            <a:xfrm>
              <a:off x="-26883" y="1003471"/>
              <a:ext cx="1805387" cy="2039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oogle Shape;244;p13">
            <a:extLst>
              <a:ext uri="{FF2B5EF4-FFF2-40B4-BE49-F238E27FC236}">
                <a16:creationId xmlns:a16="http://schemas.microsoft.com/office/drawing/2014/main" id="{3F3AD503-D026-45DC-258B-C73200704B33}"/>
              </a:ext>
            </a:extLst>
          </p:cNvPr>
          <p:cNvGrpSpPr/>
          <p:nvPr/>
        </p:nvGrpSpPr>
        <p:grpSpPr>
          <a:xfrm>
            <a:off x="13464744" y="6349158"/>
            <a:ext cx="405341" cy="429091"/>
            <a:chOff x="0" y="-47625"/>
            <a:chExt cx="812800" cy="860425"/>
          </a:xfrm>
        </p:grpSpPr>
        <p:sp>
          <p:nvSpPr>
            <p:cNvPr id="10" name="Google Shape;245;p13">
              <a:extLst>
                <a:ext uri="{FF2B5EF4-FFF2-40B4-BE49-F238E27FC236}">
                  <a16:creationId xmlns:a16="http://schemas.microsoft.com/office/drawing/2014/main" id="{A4A9AC42-4132-EDBF-96F9-2DE12AFF538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6;p13">
              <a:extLst>
                <a:ext uri="{FF2B5EF4-FFF2-40B4-BE49-F238E27FC236}">
                  <a16:creationId xmlns:a16="http://schemas.microsoft.com/office/drawing/2014/main" id="{46BBE9F4-0A5F-43E5-4DCA-D014FC5EAAFA}"/>
                </a:ext>
              </a:extLst>
            </p:cNvPr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Google Shape;255;p13">
            <a:extLst>
              <a:ext uri="{FF2B5EF4-FFF2-40B4-BE49-F238E27FC236}">
                <a16:creationId xmlns:a16="http://schemas.microsoft.com/office/drawing/2014/main" id="{74397946-13E1-9C3D-B926-93D4E01C4F07}"/>
              </a:ext>
            </a:extLst>
          </p:cNvPr>
          <p:cNvSpPr txBox="1"/>
          <p:nvPr/>
        </p:nvSpPr>
        <p:spPr>
          <a:xfrm>
            <a:off x="49956" y="6907830"/>
            <a:ext cx="3062935" cy="6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Understanding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3A6095-3A29-1090-9B49-F1B13DF34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9712" y="4015162"/>
            <a:ext cx="1075403" cy="901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82424A-1FE3-DEF8-20B4-76410D3BC7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740" y="3874901"/>
            <a:ext cx="1269841" cy="12698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CB8DC73-A3A4-5FF6-7885-982DD217D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2203" y="4063843"/>
            <a:ext cx="1230353" cy="1043415"/>
          </a:xfrm>
          <a:prstGeom prst="rect">
            <a:avLst/>
          </a:prstGeom>
        </p:spPr>
      </p:pic>
      <p:grpSp>
        <p:nvGrpSpPr>
          <p:cNvPr id="21" name="Google Shape;232;p13">
            <a:extLst>
              <a:ext uri="{FF2B5EF4-FFF2-40B4-BE49-F238E27FC236}">
                <a16:creationId xmlns:a16="http://schemas.microsoft.com/office/drawing/2014/main" id="{FFB9B379-9BE0-E634-9838-A29C790E73DE}"/>
              </a:ext>
            </a:extLst>
          </p:cNvPr>
          <p:cNvGrpSpPr/>
          <p:nvPr/>
        </p:nvGrpSpPr>
        <p:grpSpPr>
          <a:xfrm>
            <a:off x="15643974" y="3145614"/>
            <a:ext cx="2412329" cy="3043076"/>
            <a:chOff x="0" y="0"/>
            <a:chExt cx="3216439" cy="4057435"/>
          </a:xfrm>
        </p:grpSpPr>
        <p:sp>
          <p:nvSpPr>
            <p:cNvPr id="22" name="Google Shape;233;p13">
              <a:extLst>
                <a:ext uri="{FF2B5EF4-FFF2-40B4-BE49-F238E27FC236}">
                  <a16:creationId xmlns:a16="http://schemas.microsoft.com/office/drawing/2014/main" id="{256711CD-1987-8B99-0952-96F0BE2B5CA4}"/>
                </a:ext>
              </a:extLst>
            </p:cNvPr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23" name="Google Shape;234;p13">
              <a:extLst>
                <a:ext uri="{FF2B5EF4-FFF2-40B4-BE49-F238E27FC236}">
                  <a16:creationId xmlns:a16="http://schemas.microsoft.com/office/drawing/2014/main" id="{57CA5B2C-A955-31CE-3DC9-9E16CA19E13A}"/>
                </a:ext>
              </a:extLst>
            </p:cNvPr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4" name="Google Shape;235;p13">
                <a:extLst>
                  <a:ext uri="{FF2B5EF4-FFF2-40B4-BE49-F238E27FC236}">
                    <a16:creationId xmlns:a16="http://schemas.microsoft.com/office/drawing/2014/main" id="{66888265-2A4F-8D42-E952-D7E14926604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36;p13">
                <a:extLst>
                  <a:ext uri="{FF2B5EF4-FFF2-40B4-BE49-F238E27FC236}">
                    <a16:creationId xmlns:a16="http://schemas.microsoft.com/office/drawing/2014/main" id="{5A92B58D-CDFC-671B-02FC-856BAB28A573}"/>
                  </a:ext>
                </a:extLst>
              </p:cNvPr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" name="Google Shape;241;p13">
            <a:extLst>
              <a:ext uri="{FF2B5EF4-FFF2-40B4-BE49-F238E27FC236}">
                <a16:creationId xmlns:a16="http://schemas.microsoft.com/office/drawing/2014/main" id="{02BA2694-1097-7300-E4BD-2B15FEE8C0FD}"/>
              </a:ext>
            </a:extLst>
          </p:cNvPr>
          <p:cNvGrpSpPr/>
          <p:nvPr/>
        </p:nvGrpSpPr>
        <p:grpSpPr>
          <a:xfrm>
            <a:off x="16647469" y="6324075"/>
            <a:ext cx="405341" cy="410091"/>
            <a:chOff x="0" y="-9525"/>
            <a:chExt cx="812800" cy="822325"/>
          </a:xfrm>
        </p:grpSpPr>
        <p:sp>
          <p:nvSpPr>
            <p:cNvPr id="27" name="Google Shape;242;p13">
              <a:extLst>
                <a:ext uri="{FF2B5EF4-FFF2-40B4-BE49-F238E27FC236}">
                  <a16:creationId xmlns:a16="http://schemas.microsoft.com/office/drawing/2014/main" id="{99FC8511-DFF5-FF58-B662-B5C525BE9A3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3;p13">
              <a:extLst>
                <a:ext uri="{FF2B5EF4-FFF2-40B4-BE49-F238E27FC236}">
                  <a16:creationId xmlns:a16="http://schemas.microsoft.com/office/drawing/2014/main" id="{5C6EC232-647F-089C-DB8F-FF05C20A4913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56;p13">
            <a:extLst>
              <a:ext uri="{FF2B5EF4-FFF2-40B4-BE49-F238E27FC236}">
                <a16:creationId xmlns:a16="http://schemas.microsoft.com/office/drawing/2014/main" id="{1F613F04-2E71-6F45-60AC-12AA11FE76B3}"/>
              </a:ext>
            </a:extLst>
          </p:cNvPr>
          <p:cNvSpPr txBox="1"/>
          <p:nvPr/>
        </p:nvSpPr>
        <p:spPr>
          <a:xfrm>
            <a:off x="6030957" y="6917836"/>
            <a:ext cx="3677578" cy="60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US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eature Extraction</a:t>
            </a:r>
            <a:endParaRPr sz="12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491C9D6-DFF4-D7D4-A948-EF9AAF6D37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19666" y="3874900"/>
            <a:ext cx="1269841" cy="12698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CCD10D2-911B-CE2A-4AEF-09032C1CC5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6165" y="3915598"/>
            <a:ext cx="1219048" cy="12190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/>
        </p:nvSpPr>
        <p:spPr>
          <a:xfrm>
            <a:off x="1028700" y="634969"/>
            <a:ext cx="11522177" cy="19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Data Understanding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7E708-B8AB-8E2F-476C-DEDCE76118E3}"/>
              </a:ext>
            </a:extLst>
          </p:cNvPr>
          <p:cNvSpPr txBox="1"/>
          <p:nvPr/>
        </p:nvSpPr>
        <p:spPr>
          <a:xfrm>
            <a:off x="1135626" y="2979174"/>
            <a:ext cx="15648039" cy="387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Company,</a:t>
            </a:r>
            <a:r>
              <a:rPr lang="en-US" sz="5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TypeName,</a:t>
            </a:r>
            <a:r>
              <a:rPr lang="en-US" sz="5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Inches,</a:t>
            </a:r>
            <a:r>
              <a:rPr lang="en-US" sz="5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b="0" i="0" u="none" strike="noStrike" dirty="0" err="1">
                <a:solidFill>
                  <a:schemeClr val="bg1"/>
                </a:solidFill>
                <a:effectLst/>
                <a:latin typeface="+mn-lt"/>
              </a:rPr>
              <a:t>ScreenResolution</a:t>
            </a: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,</a:t>
            </a:r>
            <a:r>
              <a:rPr lang="en-US" sz="5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b="0" i="0" u="none" strike="noStrike" dirty="0" err="1">
                <a:solidFill>
                  <a:schemeClr val="bg1"/>
                </a:solidFill>
                <a:effectLst/>
                <a:latin typeface="+mn-lt"/>
              </a:rPr>
              <a:t>Cpu</a:t>
            </a: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,</a:t>
            </a:r>
            <a:r>
              <a:rPr lang="en-US" sz="5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Ram,</a:t>
            </a:r>
            <a:r>
              <a:rPr lang="en-US" sz="5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Memory,</a:t>
            </a:r>
            <a:r>
              <a:rPr lang="en-US" sz="5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b="0" i="0" u="none" strike="noStrike" dirty="0" err="1">
                <a:solidFill>
                  <a:schemeClr val="bg1"/>
                </a:solidFill>
                <a:effectLst/>
                <a:latin typeface="+mn-lt"/>
              </a:rPr>
              <a:t>Gpu</a:t>
            </a: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,</a:t>
            </a:r>
            <a:r>
              <a:rPr lang="en-US" sz="5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b="0" i="0" u="none" strike="noStrike" dirty="0" err="1">
                <a:solidFill>
                  <a:schemeClr val="bg1"/>
                </a:solidFill>
                <a:effectLst/>
                <a:latin typeface="+mn-lt"/>
              </a:rPr>
              <a:t>OpSys</a:t>
            </a: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,</a:t>
            </a:r>
            <a:r>
              <a:rPr lang="en-US" sz="5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Weight,</a:t>
            </a:r>
            <a:r>
              <a:rPr lang="en-US" sz="5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and</a:t>
            </a:r>
            <a:r>
              <a:rPr lang="en-US" sz="5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+mn-lt"/>
              </a:rPr>
              <a:t>Price are provided columns.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Understand what each column is informing.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Decide the target/Dependent and Independent variables.</a:t>
            </a:r>
          </a:p>
          <a:p>
            <a:pPr marL="457200" indent="-4572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The type of ML used depends on the target variable.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/>
        </p:nvSpPr>
        <p:spPr>
          <a:xfrm>
            <a:off x="1028700" y="634969"/>
            <a:ext cx="11522177" cy="19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Data </a:t>
            </a:r>
            <a:r>
              <a:rPr lang="en-US" sz="10508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Cleaning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7E708-B8AB-8E2F-476C-DEDCE76118E3}"/>
              </a:ext>
            </a:extLst>
          </p:cNvPr>
          <p:cNvSpPr txBox="1"/>
          <p:nvPr/>
        </p:nvSpPr>
        <p:spPr>
          <a:xfrm>
            <a:off x="855406" y="3008671"/>
            <a:ext cx="1564803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Remove the unnecessary columns, as your data contains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IN" sz="3200" b="0" dirty="0">
                <a:solidFill>
                  <a:schemeClr val="bg1"/>
                </a:solidFill>
                <a:effectLst/>
                <a:latin typeface="+mn-lt"/>
              </a:rPr>
              <a:t>'Unnamed: 0’, and 'Unnamed: 0.1’.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+mn-lt"/>
              </a:rPr>
              <a:t>Empty rows are removed.</a:t>
            </a:r>
            <a:endParaRPr lang="en-IN" sz="3200" b="0" dirty="0">
              <a:solidFill>
                <a:schemeClr val="bg1"/>
              </a:solidFill>
              <a:effectLst/>
              <a:latin typeface="+mn-lt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+mn-lt"/>
              </a:rPr>
              <a:t>Replaced the wrong values by checking every column and 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replacing them using the multivariate imputation</a:t>
            </a:r>
            <a:r>
              <a:rPr lang="en-IN" sz="3200" dirty="0">
                <a:solidFill>
                  <a:schemeClr val="bg1"/>
                </a:solidFill>
                <a:latin typeface="+mn-lt"/>
              </a:rPr>
              <a:t> technique.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+mn-lt"/>
              </a:rPr>
              <a:t>Checked the missing values.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3200" b="0" dirty="0">
                <a:solidFill>
                  <a:schemeClr val="bg1"/>
                </a:solidFill>
                <a:effectLst/>
                <a:latin typeface="+mn-lt"/>
              </a:rPr>
              <a:t>Duplicates are removed.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+mn-lt"/>
              </a:rPr>
              <a:t>Detecting and Handling the outliers are done using the Boxplot IQR method.</a:t>
            </a:r>
            <a:endParaRPr lang="en-IN" sz="3200" b="0" dirty="0">
              <a:solidFill>
                <a:schemeClr val="bg1"/>
              </a:solidFill>
              <a:effectLst/>
              <a:latin typeface="+mn-lt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4000" b="0" dirty="0">
              <a:solidFill>
                <a:schemeClr val="bg1"/>
              </a:solidFill>
              <a:effectLst/>
              <a:latin typeface="+mn-lt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2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/>
        </p:nvSpPr>
        <p:spPr>
          <a:xfrm>
            <a:off x="1028700" y="634969"/>
            <a:ext cx="11522177" cy="19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Feature Extraction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7E708-B8AB-8E2F-476C-DEDCE76118E3}"/>
              </a:ext>
            </a:extLst>
          </p:cNvPr>
          <p:cNvSpPr txBox="1"/>
          <p:nvPr/>
        </p:nvSpPr>
        <p:spPr>
          <a:xfrm>
            <a:off x="1028700" y="4070555"/>
            <a:ext cx="156480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Extract meaningful features to enhance model performance.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Consider creating new features that capture the essence of laptop pricing.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</a:rPr>
              <a:t> To improve the performance of the model extracted features should be non-redundant and provide a strong relationship with the target variable.</a:t>
            </a:r>
          </a:p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3200" b="0" i="0" u="none" strike="noStrike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4000" b="0" dirty="0">
              <a:solidFill>
                <a:schemeClr val="bg1"/>
              </a:solidFill>
              <a:effectLst/>
              <a:latin typeface="+mn-lt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0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/>
        </p:nvSpPr>
        <p:spPr>
          <a:xfrm>
            <a:off x="1028700" y="634969"/>
            <a:ext cx="16654616" cy="19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Exploratory </a:t>
            </a:r>
            <a:r>
              <a:rPr lang="en-US" sz="10508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D</a:t>
            </a:r>
            <a:r>
              <a:rPr lang="en-US" sz="10508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ata Analysis(EDA)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7E708-B8AB-8E2F-476C-DEDCE76118E3}"/>
              </a:ext>
            </a:extLst>
          </p:cNvPr>
          <p:cNvSpPr txBox="1"/>
          <p:nvPr/>
        </p:nvSpPr>
        <p:spPr>
          <a:xfrm>
            <a:off x="1028700" y="4070555"/>
            <a:ext cx="156480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EDA (Exploratory Data Analysis)</a:t>
            </a:r>
            <a:r>
              <a:rPr lang="en-US" sz="4000" dirty="0">
                <a:solidFill>
                  <a:schemeClr val="bg1"/>
                </a:solidFill>
                <a:latin typeface="+mn-lt"/>
              </a:rPr>
              <a:t> in machine learning is the process of examining and summarizing a dataset to uncover patterns, detect anomalies, and gain insights that inform model-building decisions.</a:t>
            </a:r>
            <a:endParaRPr lang="en-US" sz="3200" b="0" i="0" u="none" strike="noStrike" dirty="0">
              <a:solidFill>
                <a:schemeClr val="bg1"/>
              </a:solidFill>
              <a:effectLst/>
              <a:latin typeface="+mn-lt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4000" b="0" dirty="0">
              <a:solidFill>
                <a:schemeClr val="bg1"/>
              </a:solidFill>
              <a:effectLst/>
              <a:latin typeface="+mn-lt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0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739</Words>
  <Application>Microsoft Office PowerPoint</Application>
  <PresentationFormat>Custom</PresentationFormat>
  <Paragraphs>92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Rajdhani</vt:lpstr>
      <vt:lpstr>Lato</vt:lpstr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bhavana bha</cp:lastModifiedBy>
  <cp:revision>22</cp:revision>
  <dcterms:modified xsi:type="dcterms:W3CDTF">2024-12-22T08:08:14Z</dcterms:modified>
</cp:coreProperties>
</file>