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8" r:id="rId11"/>
    <p:sldId id="277" r:id="rId12"/>
  </p:sldIdLst>
  <p:sldSz cx="18288000" cy="10287000"/>
  <p:notesSz cx="6858000" cy="9144000"/>
  <p:embeddedFontLst>
    <p:embeddedFont>
      <p:font typeface="Clear Sans Regular" panose="020B0604020202020204" charset="0"/>
      <p:regular r:id="rId13"/>
    </p:embeddedFont>
    <p:embeddedFont>
      <p:font typeface="Lucida Bright" panose="02040602050505020304" pitchFamily="18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8775001"/>
            <a:ext cx="18288000" cy="1511999"/>
          </a:xfrm>
          <a:prstGeom prst="rect">
            <a:avLst/>
          </a:prstGeom>
          <a:solidFill>
            <a:srgbClr val="302B70"/>
          </a:solidFill>
        </p:spPr>
      </p:sp>
      <p:grpSp>
        <p:nvGrpSpPr>
          <p:cNvPr id="3" name="Group 3"/>
          <p:cNvGrpSpPr/>
          <p:nvPr/>
        </p:nvGrpSpPr>
        <p:grpSpPr>
          <a:xfrm>
            <a:off x="1479647" y="2221418"/>
            <a:ext cx="8170503" cy="5895644"/>
            <a:chOff x="0" y="47625"/>
            <a:chExt cx="10894004" cy="5901892"/>
          </a:xfrm>
        </p:grpSpPr>
        <p:sp>
          <p:nvSpPr>
            <p:cNvPr id="4" name="TextBox 4"/>
            <p:cNvSpPr txBox="1"/>
            <p:nvPr/>
          </p:nvSpPr>
          <p:spPr>
            <a:xfrm>
              <a:off x="0" y="47625"/>
              <a:ext cx="10894004" cy="32000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2649"/>
                </a:lnSpc>
              </a:pPr>
              <a:r>
                <a:rPr lang="en-US" sz="10200" dirty="0">
                  <a:solidFill>
                    <a:srgbClr val="302B70"/>
                  </a:solidFill>
                  <a:latin typeface="+mj-lt"/>
                  <a:ea typeface="HK Grotesk Bold"/>
                  <a:cs typeface="HK Grotesk Bold"/>
                  <a:sym typeface="HK Grotesk Bold"/>
                </a:rPr>
                <a:t>Amazon Sales Analysis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717106"/>
              <a:ext cx="10894004" cy="12324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spcBef>
                  <a:spcPct val="0"/>
                </a:spcBef>
              </a:pPr>
              <a:r>
                <a:rPr lang="en-US" sz="4000" dirty="0">
                  <a:solidFill>
                    <a:srgbClr val="302B70"/>
                  </a:solidFill>
                  <a:ea typeface="Clear Sans Regular"/>
                  <a:cs typeface="Clear Sans Regular"/>
                  <a:sym typeface="Clear Sans Regular"/>
                </a:rPr>
                <a:t>Bhavana </a:t>
              </a:r>
              <a:r>
                <a:rPr lang="en-US" sz="4000" dirty="0" err="1">
                  <a:solidFill>
                    <a:srgbClr val="302B70"/>
                  </a:solidFill>
                  <a:ea typeface="Clear Sans Regular"/>
                  <a:cs typeface="Clear Sans Regular"/>
                  <a:sym typeface="Clear Sans Regular"/>
                </a:rPr>
                <a:t>Balasa</a:t>
              </a:r>
              <a:endParaRPr lang="en-US" sz="4000" dirty="0">
                <a:solidFill>
                  <a:srgbClr val="302B70"/>
                </a:solidFill>
                <a:ea typeface="Clear Sans Regular"/>
                <a:cs typeface="Clear Sans Regular"/>
                <a:sym typeface="Clear Sans Regular"/>
              </a:endParaRPr>
            </a:p>
            <a:p>
              <a:pPr algn="r">
                <a:spcBef>
                  <a:spcPct val="0"/>
                </a:spcBef>
              </a:pPr>
              <a:r>
                <a:rPr lang="en-US" sz="4000" dirty="0">
                  <a:solidFill>
                    <a:srgbClr val="302B70"/>
                  </a:solidFill>
                  <a:ea typeface="Clear Sans Regular"/>
                  <a:cs typeface="Clear Sans Regular"/>
                  <a:sym typeface="Clear Sans Regular"/>
                </a:rPr>
                <a:t>S9322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14271742" y="4387501"/>
            <a:ext cx="2987558" cy="4459042"/>
          </a:xfrm>
          <a:custGeom>
            <a:avLst/>
            <a:gdLst/>
            <a:ahLst/>
            <a:cxnLst/>
            <a:rect l="l" t="t" r="r" b="b"/>
            <a:pathLst>
              <a:path w="2987558" h="4459042">
                <a:moveTo>
                  <a:pt x="0" y="0"/>
                </a:moveTo>
                <a:lnTo>
                  <a:pt x="2987558" y="0"/>
                </a:lnTo>
                <a:lnTo>
                  <a:pt x="2987558" y="4459041"/>
                </a:lnTo>
                <a:lnTo>
                  <a:pt x="0" y="44590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flipH="1">
            <a:off x="10476260" y="1028700"/>
            <a:ext cx="6783040" cy="9553578"/>
          </a:xfrm>
          <a:custGeom>
            <a:avLst/>
            <a:gdLst/>
            <a:ahLst/>
            <a:cxnLst/>
            <a:rect l="l" t="t" r="r" b="b"/>
            <a:pathLst>
              <a:path w="6783040" h="9553578">
                <a:moveTo>
                  <a:pt x="6783040" y="0"/>
                </a:moveTo>
                <a:lnTo>
                  <a:pt x="0" y="0"/>
                </a:lnTo>
                <a:lnTo>
                  <a:pt x="0" y="9553578"/>
                </a:lnTo>
                <a:lnTo>
                  <a:pt x="6783040" y="9553578"/>
                </a:lnTo>
                <a:lnTo>
                  <a:pt x="67830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0187860" y="1637939"/>
            <a:ext cx="2154826" cy="2154826"/>
          </a:xfrm>
          <a:custGeom>
            <a:avLst/>
            <a:gdLst/>
            <a:ahLst/>
            <a:cxnLst/>
            <a:rect l="l" t="t" r="r" b="b"/>
            <a:pathLst>
              <a:path w="2154826" h="2154826">
                <a:moveTo>
                  <a:pt x="0" y="0"/>
                </a:moveTo>
                <a:lnTo>
                  <a:pt x="2154826" y="0"/>
                </a:lnTo>
                <a:lnTo>
                  <a:pt x="2154826" y="2154826"/>
                </a:lnTo>
                <a:lnTo>
                  <a:pt x="0" y="21548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-112062"/>
            <a:ext cx="18516600" cy="10399062"/>
          </a:xfrm>
          <a:prstGeom prst="rect">
            <a:avLst/>
          </a:prstGeom>
          <a:solidFill>
            <a:srgbClr val="302B70"/>
          </a:solidFill>
        </p:spPr>
        <p:txBody>
          <a:bodyPr/>
          <a:lstStyle/>
          <a:p>
            <a:endParaRPr lang="en-IN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948534-8AA1-1AE7-A6D1-F579CE9569FA}"/>
              </a:ext>
            </a:extLst>
          </p:cNvPr>
          <p:cNvSpPr txBox="1"/>
          <p:nvPr/>
        </p:nvSpPr>
        <p:spPr>
          <a:xfrm>
            <a:off x="838200" y="2019300"/>
            <a:ext cx="7543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dirty="0">
                <a:solidFill>
                  <a:schemeClr val="bg1"/>
                </a:solidFill>
              </a:rPr>
              <a:t>Actionable</a:t>
            </a:r>
            <a:r>
              <a:rPr lang="en-IN" sz="8800" dirty="0"/>
              <a:t> </a:t>
            </a:r>
            <a:r>
              <a:rPr lang="en-IN" sz="8800" dirty="0">
                <a:solidFill>
                  <a:schemeClr val="bg1"/>
                </a:solidFill>
              </a:rPr>
              <a:t>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62D71-DDF6-85BC-88F5-E550279A1A2D}"/>
              </a:ext>
            </a:extLst>
          </p:cNvPr>
          <p:cNvSpPr txBox="1"/>
          <p:nvPr/>
        </p:nvSpPr>
        <p:spPr>
          <a:xfrm>
            <a:off x="10210800" y="419100"/>
            <a:ext cx="7543800" cy="944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Focus on promoting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Health and Beauty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products to increase their sales and ratings.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Leverage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Branch C's strong performance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to replicate successful strategies in other branches.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Increase engagement with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Normal customers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to convert them into members and boost overall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Optimize inventory and cost management during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January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as COGS tends to be higher in this month.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Consider expanding marketing campaigns targeting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Saturday evenings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to capitalize on peak sales times.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Analyze why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Branch B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lags in performance and ratings, and implement corrective measures. 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94664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ED56E8-8FAE-7DC0-7755-55D6172092E0}"/>
              </a:ext>
            </a:extLst>
          </p:cNvPr>
          <p:cNvSpPr txBox="1"/>
          <p:nvPr/>
        </p:nvSpPr>
        <p:spPr>
          <a:xfrm>
            <a:off x="5029200" y="3009900"/>
            <a:ext cx="86868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500" dirty="0">
                <a:solidFill>
                  <a:schemeClr val="accent4">
                    <a:lumMod val="75000"/>
                  </a:schemeClr>
                </a:solidFill>
                <a:latin typeface="Lucida Bright" panose="02040602050505020304" pitchFamily="18" charset="0"/>
              </a:rPr>
              <a:t>Thank </a:t>
            </a:r>
          </a:p>
          <a:p>
            <a:r>
              <a:rPr lang="en-IN" sz="11500" dirty="0">
                <a:solidFill>
                  <a:schemeClr val="accent4">
                    <a:lumMod val="75000"/>
                  </a:schemeClr>
                </a:solidFill>
                <a:latin typeface="Lucida Bright" panose="02040602050505020304" pitchFamily="18" charset="0"/>
              </a:rPr>
              <a:t>         You</a:t>
            </a:r>
          </a:p>
        </p:txBody>
      </p:sp>
    </p:spTree>
    <p:extLst>
      <p:ext uri="{BB962C8B-B14F-4D97-AF65-F5344CB8AC3E}">
        <p14:creationId xmlns:p14="http://schemas.microsoft.com/office/powerpoint/2010/main" val="295794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748" y="-35642"/>
            <a:ext cx="18288000" cy="9289887"/>
          </a:xfrm>
          <a:prstGeom prst="rect">
            <a:avLst/>
          </a:prstGeom>
          <a:solidFill>
            <a:srgbClr val="302B70"/>
          </a:solidFill>
        </p:spPr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948534-8AA1-1AE7-A6D1-F579CE9569FA}"/>
              </a:ext>
            </a:extLst>
          </p:cNvPr>
          <p:cNvSpPr txBox="1"/>
          <p:nvPr/>
        </p:nvSpPr>
        <p:spPr>
          <a:xfrm>
            <a:off x="914400" y="1181100"/>
            <a:ext cx="7543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>
                <a:solidFill>
                  <a:schemeClr val="bg1"/>
                </a:solidFill>
              </a:rPr>
              <a:t>Business  </a:t>
            </a:r>
          </a:p>
          <a:p>
            <a:r>
              <a:rPr lang="en-IN" sz="8800" dirty="0">
                <a:solidFill>
                  <a:schemeClr val="bg1"/>
                </a:solidFill>
              </a:rPr>
              <a:t>        Problem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EC9E14-903C-8E26-2B6D-0DD18B3844DC}"/>
              </a:ext>
            </a:extLst>
          </p:cNvPr>
          <p:cNvSpPr txBox="1"/>
          <p:nvPr/>
        </p:nvSpPr>
        <p:spPr>
          <a:xfrm>
            <a:off x="8991600" y="4609301"/>
            <a:ext cx="8915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The project aims</a:t>
            </a:r>
            <a:r>
              <a:rPr lang="en-US" sz="4400" b="0" i="0" dirty="0">
                <a:solidFill>
                  <a:schemeClr val="bg1"/>
                </a:solidFill>
                <a:effectLst/>
              </a:rPr>
              <a:t> to gain insight into Amazon's sales data to understand the factors affecting sales in different branches.</a:t>
            </a:r>
            <a:endParaRPr lang="en-IN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102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C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-19362"/>
            <a:ext cx="18288000" cy="9258300"/>
          </a:xfrm>
          <a:prstGeom prst="rect">
            <a:avLst/>
          </a:prstGeom>
          <a:solidFill>
            <a:srgbClr val="F0F2F6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B0D09C-09EF-A7C1-D5F2-E962BEFDDFB8}"/>
              </a:ext>
            </a:extLst>
          </p:cNvPr>
          <p:cNvSpPr txBox="1"/>
          <p:nvPr/>
        </p:nvSpPr>
        <p:spPr>
          <a:xfrm>
            <a:off x="533400" y="1421822"/>
            <a:ext cx="7924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>
                <a:solidFill>
                  <a:schemeClr val="accent4">
                    <a:lumMod val="75000"/>
                  </a:schemeClr>
                </a:solidFill>
              </a:rPr>
              <a:t>Data      Understanding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B97184-2CD6-9304-F46D-54E139565899}"/>
              </a:ext>
            </a:extLst>
          </p:cNvPr>
          <p:cNvSpPr txBox="1"/>
          <p:nvPr/>
        </p:nvSpPr>
        <p:spPr>
          <a:xfrm>
            <a:off x="9829802" y="4222589"/>
            <a:ext cx="81533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246"/>
                </a:solidFill>
              </a:rPr>
              <a:t>D</a:t>
            </a:r>
            <a:r>
              <a:rPr lang="en-US" sz="4000" b="0" i="0" dirty="0">
                <a:solidFill>
                  <a:srgbClr val="002246"/>
                </a:solidFill>
                <a:effectLst/>
              </a:rPr>
              <a:t>ataset contains sales transactions of three different branches of Amazon, respectively located in Mandalay, Yangon and Naypyitaw with 17 columns and 1000 rows.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02880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D6F7EA-B51F-44C4-6F1D-319A7CC55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790700"/>
            <a:ext cx="3886200" cy="792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0C04C5-71E0-57D0-01FC-ED6BA6E82FAD}"/>
              </a:ext>
            </a:extLst>
          </p:cNvPr>
          <p:cNvSpPr txBox="1"/>
          <p:nvPr/>
        </p:nvSpPr>
        <p:spPr>
          <a:xfrm>
            <a:off x="533400" y="3429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4">
                    <a:lumMod val="75000"/>
                  </a:schemeClr>
                </a:solidFill>
              </a:rPr>
              <a:t>ER Diagram:</a:t>
            </a:r>
          </a:p>
        </p:txBody>
      </p:sp>
    </p:spTree>
    <p:extLst>
      <p:ext uri="{BB962C8B-B14F-4D97-AF65-F5344CB8AC3E}">
        <p14:creationId xmlns:p14="http://schemas.microsoft.com/office/powerpoint/2010/main" val="2667321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748" y="-35642"/>
            <a:ext cx="18288000" cy="9289887"/>
          </a:xfrm>
          <a:prstGeom prst="rect">
            <a:avLst/>
          </a:prstGeom>
          <a:solidFill>
            <a:srgbClr val="302B70"/>
          </a:solidFill>
        </p:spPr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948534-8AA1-1AE7-A6D1-F579CE9569FA}"/>
              </a:ext>
            </a:extLst>
          </p:cNvPr>
          <p:cNvSpPr txBox="1"/>
          <p:nvPr/>
        </p:nvSpPr>
        <p:spPr>
          <a:xfrm>
            <a:off x="914400" y="1181100"/>
            <a:ext cx="7543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>
                <a:solidFill>
                  <a:schemeClr val="bg1"/>
                </a:solidFill>
              </a:rPr>
              <a:t>Exploratory Data Analysis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EC9E14-903C-8E26-2B6D-0DD18B3844DC}"/>
              </a:ext>
            </a:extLst>
          </p:cNvPr>
          <p:cNvSpPr txBox="1"/>
          <p:nvPr/>
        </p:nvSpPr>
        <p:spPr>
          <a:xfrm>
            <a:off x="8991600" y="4609301"/>
            <a:ext cx="8915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Exploratory Data Analysis (EDA) for </a:t>
            </a:r>
            <a:r>
              <a:rPr lang="en-US" sz="4400" b="1" dirty="0">
                <a:solidFill>
                  <a:schemeClr val="bg1"/>
                </a:solidFill>
              </a:rPr>
              <a:t>Amazon sales data </a:t>
            </a:r>
            <a:r>
              <a:rPr lang="en-US" sz="4400" dirty="0">
                <a:solidFill>
                  <a:schemeClr val="bg1"/>
                </a:solidFill>
              </a:rPr>
              <a:t>involves understanding the data and framework to answer each business question listed. </a:t>
            </a:r>
            <a:endParaRPr lang="en-IN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212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C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-19362"/>
            <a:ext cx="18288000" cy="9258300"/>
          </a:xfrm>
          <a:prstGeom prst="rect">
            <a:avLst/>
          </a:prstGeom>
          <a:solidFill>
            <a:srgbClr val="F0F2F6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B0D09C-09EF-A7C1-D5F2-E962BEFDDFB8}"/>
              </a:ext>
            </a:extLst>
          </p:cNvPr>
          <p:cNvSpPr txBox="1"/>
          <p:nvPr/>
        </p:nvSpPr>
        <p:spPr>
          <a:xfrm>
            <a:off x="533400" y="1421822"/>
            <a:ext cx="7924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>
                <a:solidFill>
                  <a:schemeClr val="accent4">
                    <a:lumMod val="75000"/>
                  </a:schemeClr>
                </a:solidFill>
              </a:rPr>
              <a:t>Product</a:t>
            </a:r>
          </a:p>
          <a:p>
            <a:r>
              <a:rPr lang="en-IN" sz="8800" dirty="0">
                <a:solidFill>
                  <a:schemeClr val="accent4">
                    <a:lumMod val="75000"/>
                  </a:schemeClr>
                </a:solidFill>
              </a:rPr>
              <a:t>        Analysis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B97184-2CD6-9304-F46D-54E139565899}"/>
              </a:ext>
            </a:extLst>
          </p:cNvPr>
          <p:cNvSpPr txBox="1"/>
          <p:nvPr/>
        </p:nvSpPr>
        <p:spPr>
          <a:xfrm>
            <a:off x="9829802" y="670248"/>
            <a:ext cx="8153398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400" dirty="0">
                <a:solidFill>
                  <a:schemeClr val="accent4">
                    <a:lumMod val="50000"/>
                  </a:schemeClr>
                </a:solidFill>
              </a:rPr>
              <a:t>There are 6 distinct product categories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400" dirty="0">
                <a:solidFill>
                  <a:schemeClr val="accent4">
                    <a:lumMod val="50000"/>
                  </a:schemeClr>
                </a:solidFill>
              </a:rPr>
              <a:t> The food and beverages category has the highest sales with 56144.96(17.38%).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400" dirty="0">
                <a:solidFill>
                  <a:schemeClr val="accent4">
                    <a:lumMod val="50000"/>
                  </a:schemeClr>
                </a:solidFill>
              </a:rPr>
              <a:t>Health and beauty sales are low compared to others.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400" dirty="0">
                <a:solidFill>
                  <a:schemeClr val="accent4">
                    <a:lumMod val="50000"/>
                  </a:schemeClr>
                </a:solidFill>
              </a:rPr>
              <a:t>The remaining product sales are also up to the mark.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400" dirty="0">
                <a:solidFill>
                  <a:schemeClr val="accent4">
                    <a:lumMod val="50000"/>
                  </a:schemeClr>
                </a:solidFill>
              </a:rPr>
              <a:t> More products are sold from branch 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400" dirty="0">
                <a:solidFill>
                  <a:schemeClr val="accent4">
                    <a:lumMod val="50000"/>
                  </a:schemeClr>
                </a:solidFill>
              </a:rPr>
              <a:t>Product categories associated with females are Fashion accessories and males with Health and beauty.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400" dirty="0">
                <a:solidFill>
                  <a:schemeClr val="accent4">
                    <a:lumMod val="50000"/>
                  </a:schemeClr>
                </a:solidFill>
              </a:rPr>
              <a:t>The average rating for food and beverages is 7.1 and Health and Beauty, and Fashion Accessories is 7.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99362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C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76200"/>
            <a:ext cx="18288000" cy="9258300"/>
          </a:xfrm>
          <a:prstGeom prst="rect">
            <a:avLst/>
          </a:prstGeom>
          <a:solidFill>
            <a:srgbClr val="F0F2F6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B0D09C-09EF-A7C1-D5F2-E962BEFDDFB8}"/>
              </a:ext>
            </a:extLst>
          </p:cNvPr>
          <p:cNvSpPr txBox="1"/>
          <p:nvPr/>
        </p:nvSpPr>
        <p:spPr>
          <a:xfrm>
            <a:off x="533400" y="1421822"/>
            <a:ext cx="7924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>
                <a:solidFill>
                  <a:schemeClr val="accent4">
                    <a:lumMod val="75000"/>
                  </a:schemeClr>
                </a:solidFill>
              </a:rPr>
              <a:t>Sales</a:t>
            </a:r>
          </a:p>
          <a:p>
            <a:r>
              <a:rPr lang="en-IN" sz="8800" dirty="0">
                <a:solidFill>
                  <a:schemeClr val="accent4">
                    <a:lumMod val="75000"/>
                  </a:schemeClr>
                </a:solidFill>
              </a:rPr>
              <a:t>        Analysis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B97184-2CD6-9304-F46D-54E139565899}"/>
              </a:ext>
            </a:extLst>
          </p:cNvPr>
          <p:cNvSpPr txBox="1"/>
          <p:nvPr/>
        </p:nvSpPr>
        <p:spPr>
          <a:xfrm>
            <a:off x="9842092" y="1638300"/>
            <a:ext cx="8153398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 Sales have noticed a down from January to February by 3% and  March sales are good.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Revenue generated by Naypyitaw city is higher than that of others, at 34%.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Cost of goods was recorded as high in January.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On the weekday Saturdays, evening time observed the high sales.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The Branch C performance is high by 34%.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698516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C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-19362"/>
            <a:ext cx="18288000" cy="9258300"/>
          </a:xfrm>
          <a:prstGeom prst="rect">
            <a:avLst/>
          </a:prstGeom>
          <a:solidFill>
            <a:srgbClr val="F0F2F6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B0D09C-09EF-A7C1-D5F2-E962BEFDDFB8}"/>
              </a:ext>
            </a:extLst>
          </p:cNvPr>
          <p:cNvSpPr txBox="1"/>
          <p:nvPr/>
        </p:nvSpPr>
        <p:spPr>
          <a:xfrm>
            <a:off x="533400" y="1421822"/>
            <a:ext cx="7924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>
                <a:solidFill>
                  <a:schemeClr val="accent4">
                    <a:lumMod val="75000"/>
                  </a:schemeClr>
                </a:solidFill>
              </a:rPr>
              <a:t>Customer</a:t>
            </a:r>
          </a:p>
          <a:p>
            <a:r>
              <a:rPr lang="en-IN" sz="8800" dirty="0">
                <a:solidFill>
                  <a:schemeClr val="accent4">
                    <a:lumMod val="75000"/>
                  </a:schemeClr>
                </a:solidFill>
              </a:rPr>
              <a:t>        Analysis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B97184-2CD6-9304-F46D-54E139565899}"/>
              </a:ext>
            </a:extLst>
          </p:cNvPr>
          <p:cNvSpPr txBox="1"/>
          <p:nvPr/>
        </p:nvSpPr>
        <p:spPr>
          <a:xfrm>
            <a:off x="9842092" y="1638300"/>
            <a:ext cx="815339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There are Normal and member customers.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Most of the sales are from Member customers.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Female customers are predominant in sales.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err="1"/>
              <a:t>Ewallet</a:t>
            </a:r>
            <a:r>
              <a:rPr lang="en-IN" sz="3200" dirty="0"/>
              <a:t> and cash is the most used payment mode.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888187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C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76200"/>
            <a:ext cx="18288000" cy="9258300"/>
          </a:xfrm>
          <a:prstGeom prst="rect">
            <a:avLst/>
          </a:prstGeom>
          <a:solidFill>
            <a:srgbClr val="F0F2F6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B0D09C-09EF-A7C1-D5F2-E962BEFDDFB8}"/>
              </a:ext>
            </a:extLst>
          </p:cNvPr>
          <p:cNvSpPr txBox="1"/>
          <p:nvPr/>
        </p:nvSpPr>
        <p:spPr>
          <a:xfrm>
            <a:off x="533400" y="1421822"/>
            <a:ext cx="7924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>
                <a:solidFill>
                  <a:schemeClr val="accent4">
                    <a:lumMod val="75000"/>
                  </a:schemeClr>
                </a:solidFill>
              </a:rPr>
              <a:t>Branch</a:t>
            </a:r>
          </a:p>
          <a:p>
            <a:r>
              <a:rPr lang="en-IN" sz="8800" dirty="0">
                <a:solidFill>
                  <a:schemeClr val="accent4">
                    <a:lumMod val="75000"/>
                  </a:schemeClr>
                </a:solidFill>
              </a:rPr>
              <a:t>        Analysis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B97184-2CD6-9304-F46D-54E139565899}"/>
              </a:ext>
            </a:extLst>
          </p:cNvPr>
          <p:cNvSpPr txBox="1"/>
          <p:nvPr/>
        </p:nvSpPr>
        <p:spPr>
          <a:xfrm>
            <a:off x="9842092" y="1638300"/>
            <a:ext cx="815339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Among the three branches branch C’s revenue performance is high by 34% and branches A and B by 33%.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More products are sold from branch 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The Naypyitaw city had 34% highest VAT.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Male customers are more in branches A and B, but females are more in branch 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The average rating from branches A and C is 7, and branch B is 6.8.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059306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447</Words>
  <Application>Microsoft Office PowerPoint</Application>
  <PresentationFormat>Custom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Lucida Bright</vt:lpstr>
      <vt:lpstr>Clear Sans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and Cream Illustrated Technology Sales Presentation</dc:title>
  <cp:lastModifiedBy>bhavana bha</cp:lastModifiedBy>
  <cp:revision>14</cp:revision>
  <dcterms:created xsi:type="dcterms:W3CDTF">2006-08-16T00:00:00Z</dcterms:created>
  <dcterms:modified xsi:type="dcterms:W3CDTF">2024-12-23T08:20:14Z</dcterms:modified>
  <dc:identifier>DAGYaeHJPlc</dc:identifier>
</cp:coreProperties>
</file>