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6"/>
  </p:notesMasterIdLst>
  <p:sldIdLst>
    <p:sldId id="256" r:id="rId2"/>
    <p:sldId id="258" r:id="rId3"/>
    <p:sldId id="259" r:id="rId4"/>
    <p:sldId id="267" r:id="rId5"/>
    <p:sldId id="296" r:id="rId6"/>
    <p:sldId id="263" r:id="rId7"/>
    <p:sldId id="297" r:id="rId8"/>
    <p:sldId id="299" r:id="rId9"/>
    <p:sldId id="300" r:id="rId10"/>
    <p:sldId id="301" r:id="rId11"/>
    <p:sldId id="302" r:id="rId12"/>
    <p:sldId id="303" r:id="rId13"/>
    <p:sldId id="304" r:id="rId14"/>
    <p:sldId id="305" r:id="rId15"/>
  </p:sldIdLst>
  <p:sldSz cx="9144000" cy="5143500" type="screen16x9"/>
  <p:notesSz cx="6858000" cy="9144000"/>
  <p:embeddedFontLst>
    <p:embeddedFont>
      <p:font typeface="Roboto Slab" pitchFamily="2" charset="0"/>
      <p:regular r:id="rId17"/>
      <p:bold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2A71CF-F392-4B52-95B1-061AD323A4C4}">
  <a:tblStyle styleId="{6D2A71CF-F392-4B52-95B1-061AD323A4C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FFFC36-EB66-4E8B-9EC2-F097ECC0E07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93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1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67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480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309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08409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391560" y="1560669"/>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OTP Verification System</a:t>
            </a:r>
            <a:endParaRPr dirty="0"/>
          </a:p>
        </p:txBody>
      </p:sp>
      <p:sp>
        <p:nvSpPr>
          <p:cNvPr id="3" name="TextBox 2">
            <a:extLst>
              <a:ext uri="{FF2B5EF4-FFF2-40B4-BE49-F238E27FC236}">
                <a16:creationId xmlns:a16="http://schemas.microsoft.com/office/drawing/2014/main" id="{00860604-6BB1-82C7-46E9-50ED9884CE80}"/>
              </a:ext>
            </a:extLst>
          </p:cNvPr>
          <p:cNvSpPr txBox="1"/>
          <p:nvPr/>
        </p:nvSpPr>
        <p:spPr>
          <a:xfrm>
            <a:off x="5010615" y="3642732"/>
            <a:ext cx="2222809" cy="1015663"/>
          </a:xfrm>
          <a:prstGeom prst="rect">
            <a:avLst/>
          </a:prstGeom>
          <a:noFill/>
        </p:spPr>
        <p:txBody>
          <a:bodyPr wrap="square" rtlCol="0">
            <a:spAutoFit/>
          </a:bodyPr>
          <a:lstStyle/>
          <a:p>
            <a:r>
              <a:rPr lang="en-IN" sz="2000" dirty="0">
                <a:solidFill>
                  <a:schemeClr val="accent5">
                    <a:lumMod val="25000"/>
                  </a:schemeClr>
                </a:solidFill>
                <a:latin typeface="Source Sans Pro" panose="020B0503030403020204" pitchFamily="34" charset="0"/>
                <a:ea typeface="Source Sans Pro" panose="020B0503030403020204" pitchFamily="34" charset="0"/>
              </a:rPr>
              <a:t>By</a:t>
            </a:r>
          </a:p>
          <a:p>
            <a:r>
              <a:rPr lang="en-IN" sz="2000" dirty="0">
                <a:solidFill>
                  <a:schemeClr val="accent5">
                    <a:lumMod val="25000"/>
                  </a:schemeClr>
                </a:solidFill>
                <a:latin typeface="Source Sans Pro" panose="020B0503030403020204" pitchFamily="34" charset="0"/>
                <a:ea typeface="Source Sans Pro" panose="020B0503030403020204" pitchFamily="34" charset="0"/>
              </a:rPr>
              <a:t>  Bhavana </a:t>
            </a:r>
            <a:r>
              <a:rPr lang="en-IN" sz="2000" dirty="0" err="1">
                <a:solidFill>
                  <a:schemeClr val="accent5">
                    <a:lumMod val="25000"/>
                  </a:schemeClr>
                </a:solidFill>
                <a:latin typeface="Source Sans Pro" panose="020B0503030403020204" pitchFamily="34" charset="0"/>
                <a:ea typeface="Source Sans Pro" panose="020B0503030403020204" pitchFamily="34" charset="0"/>
              </a:rPr>
              <a:t>Balasa</a:t>
            </a:r>
            <a:endParaRPr lang="en-IN" sz="2000" dirty="0">
              <a:solidFill>
                <a:schemeClr val="accent5">
                  <a:lumMod val="25000"/>
                </a:schemeClr>
              </a:solidFill>
              <a:latin typeface="Source Sans Pro" panose="020B0503030403020204" pitchFamily="34" charset="0"/>
              <a:ea typeface="Source Sans Pro" panose="020B0503030403020204" pitchFamily="34" charset="0"/>
            </a:endParaRPr>
          </a:p>
          <a:p>
            <a:r>
              <a:rPr lang="en-IN" sz="2000" dirty="0">
                <a:solidFill>
                  <a:schemeClr val="accent5">
                    <a:lumMod val="25000"/>
                  </a:schemeClr>
                </a:solidFill>
                <a:latin typeface="Source Sans Pro" panose="020B0503030403020204" pitchFamily="34" charset="0"/>
                <a:ea typeface="Source Sans Pro" panose="020B0503030403020204" pitchFamily="34" charset="0"/>
              </a:rPr>
              <a:t>  S9322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A6FDF8-E51E-E70E-3EEA-03D79EF903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TextBox 3">
            <a:extLst>
              <a:ext uri="{FF2B5EF4-FFF2-40B4-BE49-F238E27FC236}">
                <a16:creationId xmlns:a16="http://schemas.microsoft.com/office/drawing/2014/main" id="{50162893-2FED-D142-2827-FF42926E19B7}"/>
              </a:ext>
            </a:extLst>
          </p:cNvPr>
          <p:cNvSpPr txBox="1"/>
          <p:nvPr/>
        </p:nvSpPr>
        <p:spPr>
          <a:xfrm>
            <a:off x="330819" y="524108"/>
            <a:ext cx="2966225" cy="3315629"/>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AF4F594C-D630-4FE6-06F6-D18F49E30516}"/>
              </a:ext>
            </a:extLst>
          </p:cNvPr>
          <p:cNvPicPr>
            <a:picLocks noChangeAspect="1"/>
          </p:cNvPicPr>
          <p:nvPr/>
        </p:nvPicPr>
        <p:blipFill>
          <a:blip r:embed="rId3"/>
          <a:stretch>
            <a:fillRect/>
          </a:stretch>
        </p:blipFill>
        <p:spPr>
          <a:xfrm>
            <a:off x="-1" y="0"/>
            <a:ext cx="9144001" cy="5143451"/>
          </a:xfrm>
          <a:prstGeom prst="rect">
            <a:avLst/>
          </a:prstGeom>
        </p:spPr>
      </p:pic>
    </p:spTree>
    <p:extLst>
      <p:ext uri="{BB962C8B-B14F-4D97-AF65-F5344CB8AC3E}">
        <p14:creationId xmlns:p14="http://schemas.microsoft.com/office/powerpoint/2010/main" val="46954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48F558-0CC4-D2D6-98DD-470B736D4B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5F3D43F1-FE47-07ED-594C-B51DECDC4A9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4069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15123" y="1814267"/>
            <a:ext cx="7620000" cy="107018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a:t>       5. Constraints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269449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56134" y="501407"/>
            <a:ext cx="7748250" cy="3869871"/>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br>
              <a:rPr lang="en-IN" b="1" i="0" dirty="0">
                <a:effectLst/>
                <a:latin typeface="Source Sans Pro" panose="020B0503030403020204" pitchFamily="34" charset="0"/>
                <a:ea typeface="Source Sans Pro" panose="020B0503030403020204" pitchFamily="34" charset="0"/>
              </a:rPr>
            </a:br>
            <a:r>
              <a:rPr lang="en-IN" b="1" i="0" dirty="0">
                <a:effectLst/>
                <a:latin typeface="Source Sans Pro" panose="020B0503030403020204" pitchFamily="34" charset="0"/>
                <a:ea typeface="Source Sans Pro" panose="020B0503030403020204" pitchFamily="34" charset="0"/>
              </a:rPr>
              <a:t>          </a:t>
            </a:r>
            <a:endParaRPr dirty="0">
              <a:latin typeface="Source Sans Pro" panose="020B0503030403020204" pitchFamily="34" charset="0"/>
              <a:ea typeface="Source Sans Pro" panose="020B0503030403020204"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extBox 1">
            <a:extLst>
              <a:ext uri="{FF2B5EF4-FFF2-40B4-BE49-F238E27FC236}">
                <a16:creationId xmlns:a16="http://schemas.microsoft.com/office/drawing/2014/main" id="{6C537FDD-3AA7-F485-9229-304FB8F83D15}"/>
              </a:ext>
            </a:extLst>
          </p:cNvPr>
          <p:cNvSpPr txBox="1"/>
          <p:nvPr/>
        </p:nvSpPr>
        <p:spPr>
          <a:xfrm>
            <a:off x="657290" y="469910"/>
            <a:ext cx="8021444" cy="1710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rPr>
              <a:t>Emails might not reach the user instantly due to delays in the mail server.</a:t>
            </a:r>
          </a:p>
          <a:p>
            <a:pPr marL="285750" indent="-285750">
              <a:lnSpc>
                <a:spcPct val="150000"/>
              </a:lnSpc>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rPr>
              <a:t>SMTP Server may face downtime.</a:t>
            </a:r>
          </a:p>
          <a:p>
            <a:pPr marL="285750" indent="-285750">
              <a:lnSpc>
                <a:spcPct val="150000"/>
              </a:lnSpc>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rPr>
              <a:t>Security issues</a:t>
            </a:r>
          </a:p>
          <a:p>
            <a:pPr marL="285750" indent="-285750">
              <a:lnSpc>
                <a:spcPct val="150000"/>
              </a:lnSpc>
              <a:buFont typeface="Arial" panose="020B0604020202020204" pitchFamily="34" charset="0"/>
              <a:buChar char="•"/>
            </a:pPr>
            <a:r>
              <a:rPr lang="en-US" sz="1800" dirty="0">
                <a:latin typeface="Source Sans Pro" panose="020B0503030403020204" pitchFamily="34" charset="0"/>
                <a:ea typeface="Source Sans Pro" panose="020B0503030403020204" pitchFamily="34" charset="0"/>
              </a:rPr>
              <a:t>Email services like Gmail limit the number of daily or minute emails.</a:t>
            </a:r>
            <a:endParaRPr lang="en-IN"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00534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472C-FA2D-B282-30EA-5F2F37964F78}"/>
              </a:ext>
            </a:extLst>
          </p:cNvPr>
          <p:cNvSpPr>
            <a:spLocks noGrp="1"/>
          </p:cNvSpPr>
          <p:nvPr>
            <p:ph type="title"/>
          </p:nvPr>
        </p:nvSpPr>
        <p:spPr>
          <a:xfrm>
            <a:off x="786150" y="308120"/>
            <a:ext cx="7571700" cy="2561460"/>
          </a:xfrm>
        </p:spPr>
        <p:txBody>
          <a:bodyPr/>
          <a:lstStyle/>
          <a:p>
            <a:pPr algn="ctr"/>
            <a:r>
              <a:rPr lang="en-IN" sz="6000" dirty="0"/>
              <a:t>Thank You</a:t>
            </a:r>
          </a:p>
        </p:txBody>
      </p:sp>
      <p:sp>
        <p:nvSpPr>
          <p:cNvPr id="3" name="Slide Number Placeholder 2">
            <a:extLst>
              <a:ext uri="{FF2B5EF4-FFF2-40B4-BE49-F238E27FC236}">
                <a16:creationId xmlns:a16="http://schemas.microsoft.com/office/drawing/2014/main" id="{C3770436-8EC5-3002-1DB3-6426B3B78C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96919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1637500" y="592744"/>
            <a:ext cx="691920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t> </a:t>
            </a:r>
            <a:r>
              <a:rPr lang="en" sz="6000" b="1" dirty="0">
                <a:effectLst>
                  <a:outerShdw blurRad="38100" dist="38100" dir="2700000" algn="tl">
                    <a:srgbClr val="000000">
                      <a:alpha val="43137"/>
                    </a:srgbClr>
                  </a:outerShdw>
                </a:effectLst>
              </a:rPr>
              <a:t>Table OF Content</a:t>
            </a:r>
            <a:endParaRPr sz="6000" b="1" dirty="0">
              <a:effectLst>
                <a:outerShdw blurRad="38100" dist="38100" dir="2700000" algn="tl">
                  <a:srgbClr val="000000">
                    <a:alpha val="43137"/>
                  </a:srgbClr>
                </a:outerShdw>
              </a:effectLst>
            </a:endParaRPr>
          </a:p>
        </p:txBody>
      </p:sp>
      <p:sp>
        <p:nvSpPr>
          <p:cNvPr id="87" name="Google Shape;87;p14"/>
          <p:cNvSpPr txBox="1">
            <a:spLocks noGrp="1"/>
          </p:cNvSpPr>
          <p:nvPr>
            <p:ph type="body" idx="4294967295"/>
          </p:nvPr>
        </p:nvSpPr>
        <p:spPr>
          <a:xfrm>
            <a:off x="1927431" y="1937630"/>
            <a:ext cx="4302383" cy="3020945"/>
          </a:xfrm>
          <a:prstGeom prst="rect">
            <a:avLst/>
          </a:prstGeom>
        </p:spPr>
        <p:txBody>
          <a:bodyPr spcFirstLastPara="1" wrap="square" lIns="91425" tIns="91425" rIns="91425" bIns="91425" anchor="t" anchorCtr="0">
            <a:noAutofit/>
          </a:bodyPr>
          <a:lstStyle/>
          <a:p>
            <a:pPr marL="514350" lvl="0" indent="-514350" algn="l" rtl="0">
              <a:spcBef>
                <a:spcPts val="600"/>
              </a:spcBef>
              <a:spcAft>
                <a:spcPts val="0"/>
              </a:spcAft>
              <a:buClrTx/>
              <a:buAutoNum type="arabicPeriod"/>
            </a:pPr>
            <a:r>
              <a:rPr lang="en-IN" sz="2600" dirty="0"/>
              <a:t>Introduction</a:t>
            </a:r>
          </a:p>
          <a:p>
            <a:pPr marL="514350" lvl="0" indent="-514350" algn="l" rtl="0">
              <a:spcBef>
                <a:spcPts val="600"/>
              </a:spcBef>
              <a:spcAft>
                <a:spcPts val="0"/>
              </a:spcAft>
              <a:buClrTx/>
              <a:buFont typeface="+mj-lt"/>
              <a:buAutoNum type="arabicPeriod"/>
            </a:pPr>
            <a:r>
              <a:rPr lang="en-IN" sz="2600" dirty="0"/>
              <a:t>Tools and </a:t>
            </a:r>
            <a:r>
              <a:rPr lang="en-IN" sz="2600" dirty="0">
                <a:solidFill>
                  <a:schemeClr val="accent5">
                    <a:lumMod val="10000"/>
                  </a:schemeClr>
                </a:solidFill>
              </a:rPr>
              <a:t>Libraries</a:t>
            </a:r>
          </a:p>
          <a:p>
            <a:pPr marL="514350" lvl="0" indent="-514350" algn="l" rtl="0">
              <a:spcBef>
                <a:spcPts val="600"/>
              </a:spcBef>
              <a:spcAft>
                <a:spcPts val="0"/>
              </a:spcAft>
              <a:buClrTx/>
              <a:buFont typeface="+mj-lt"/>
              <a:buAutoNum type="arabicPeriod"/>
            </a:pPr>
            <a:r>
              <a:rPr lang="en-IN" sz="2600" dirty="0"/>
              <a:t>Process Flow Diagram</a:t>
            </a:r>
          </a:p>
          <a:p>
            <a:pPr marL="514350" lvl="0" indent="-514350" algn="l" rtl="0">
              <a:spcBef>
                <a:spcPts val="600"/>
              </a:spcBef>
              <a:spcAft>
                <a:spcPts val="0"/>
              </a:spcAft>
              <a:buClrTx/>
              <a:buFont typeface="+mj-lt"/>
              <a:buAutoNum type="arabicPeriod"/>
            </a:pPr>
            <a:r>
              <a:rPr lang="en-IN" sz="2600" dirty="0">
                <a:solidFill>
                  <a:schemeClr val="accent5">
                    <a:lumMod val="10000"/>
                  </a:schemeClr>
                </a:solidFill>
              </a:rPr>
              <a:t>Project Output Showcase</a:t>
            </a:r>
          </a:p>
          <a:p>
            <a:pPr marL="514350" lvl="0" indent="-514350" algn="l" rtl="0">
              <a:spcBef>
                <a:spcPts val="600"/>
              </a:spcBef>
              <a:spcAft>
                <a:spcPts val="0"/>
              </a:spcAft>
              <a:buClrTx/>
              <a:buFont typeface="+mj-lt"/>
              <a:buAutoNum type="arabicPeriod"/>
            </a:pPr>
            <a:r>
              <a:rPr lang="en-IN" sz="2600" dirty="0">
                <a:solidFill>
                  <a:schemeClr val="accent5">
                    <a:lumMod val="10000"/>
                  </a:schemeClr>
                </a:solidFill>
              </a:rPr>
              <a:t>Constraints</a:t>
            </a:r>
          </a:p>
          <a:p>
            <a:pPr marL="514350" lvl="0" indent="-514350" algn="l" rtl="0">
              <a:spcBef>
                <a:spcPts val="600"/>
              </a:spcBef>
              <a:spcAft>
                <a:spcPts val="0"/>
              </a:spcAft>
              <a:buClrTx/>
              <a:buFont typeface="+mj-lt"/>
              <a:buAutoNum type="arabicPeriod"/>
            </a:pPr>
            <a:endParaRPr lang="en-IN" sz="2600" dirty="0">
              <a:solidFill>
                <a:schemeClr val="accent5">
                  <a:lumMod val="10000"/>
                </a:schemeClr>
              </a:solidFill>
            </a:endParaRPr>
          </a:p>
          <a:p>
            <a:pPr marL="514350" lvl="0" indent="-514350" algn="l" rtl="0">
              <a:spcBef>
                <a:spcPts val="600"/>
              </a:spcBef>
              <a:spcAft>
                <a:spcPts val="0"/>
              </a:spcAft>
              <a:buAutoNum type="arabicPeriod"/>
            </a:pPr>
            <a:endParaRPr lang="en-IN" sz="2600" dirty="0">
              <a:solidFill>
                <a:schemeClr val="accent5">
                  <a:lumMod val="10000"/>
                </a:schemeClr>
              </a:solidFill>
            </a:endParaRPr>
          </a:p>
          <a:p>
            <a:pPr marL="514350" lvl="0" indent="-514350" algn="l" rtl="0">
              <a:spcBef>
                <a:spcPts val="600"/>
              </a:spcBef>
              <a:spcAft>
                <a:spcPts val="0"/>
              </a:spcAft>
              <a:buClrTx/>
              <a:buAutoNum type="arabicPeriod"/>
            </a:pPr>
            <a:endParaRPr lang="en-IN" sz="2600" dirty="0">
              <a:solidFill>
                <a:schemeClr val="accent5">
                  <a:lumMod val="10000"/>
                </a:schemeClr>
              </a:solidFill>
            </a:endParaRPr>
          </a:p>
          <a:p>
            <a:pPr marL="514350" lvl="0" indent="-514350" algn="l" rtl="0">
              <a:spcBef>
                <a:spcPts val="600"/>
              </a:spcBef>
              <a:spcAft>
                <a:spcPts val="0"/>
              </a:spcAft>
              <a:buAutoNum type="arabicPeriod"/>
            </a:pPr>
            <a:endParaRPr sz="2600" dirty="0"/>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2571784" y="1814267"/>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a:t>1. Introduction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56134" y="501407"/>
            <a:ext cx="7748250" cy="3869871"/>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n-IN" b="1" i="0" dirty="0">
                <a:effectLst/>
                <a:latin typeface="Source Sans Pro" panose="020B0503030403020204" pitchFamily="34" charset="0"/>
                <a:ea typeface="Source Sans Pro" panose="020B0503030403020204" pitchFamily="34" charset="0"/>
              </a:rPr>
              <a:t>Problem Statement:</a:t>
            </a:r>
            <a:br>
              <a:rPr lang="en-IN" b="1" i="0" dirty="0">
                <a:effectLst/>
                <a:latin typeface="Source Sans Pro" panose="020B0503030403020204" pitchFamily="34" charset="0"/>
                <a:ea typeface="Source Sans Pro" panose="020B0503030403020204" pitchFamily="34" charset="0"/>
              </a:rPr>
            </a:br>
            <a:r>
              <a:rPr lang="en-IN" b="1" i="0" dirty="0">
                <a:effectLst/>
                <a:latin typeface="Source Sans Pro" panose="020B0503030403020204" pitchFamily="34" charset="0"/>
                <a:ea typeface="Source Sans Pro" panose="020B0503030403020204" pitchFamily="34" charset="0"/>
              </a:rPr>
              <a:t>          </a:t>
            </a:r>
            <a:r>
              <a:rPr lang="en-IN" i="0" dirty="0">
                <a:solidFill>
                  <a:schemeClr val="tx1"/>
                </a:solidFill>
                <a:effectLst/>
                <a:latin typeface="Source Sans Pro" panose="020B0503030403020204" pitchFamily="34" charset="0"/>
                <a:ea typeface="Source Sans Pro" panose="020B0503030403020204" pitchFamily="34" charset="0"/>
              </a:rPr>
              <a:t>To develop an OTP verification system in Python. </a:t>
            </a:r>
            <a:r>
              <a:rPr lang="en-US" i="0" dirty="0">
                <a:solidFill>
                  <a:srgbClr val="0D0D0D"/>
                </a:solidFill>
                <a:effectLst/>
                <a:latin typeface="Source Sans Pro" panose="020B0503030403020204" pitchFamily="34" charset="0"/>
                <a:ea typeface="Source Sans Pro" panose="020B0503030403020204" pitchFamily="34" charset="0"/>
              </a:rPr>
              <a:t>The system should generate a 6-digit OTP and send it to the user's email address for verification. Upon receiving the OTP, the user should enter it into the system for validation. If the entered OTP matches the generated OTP, access should be granted; otherwise, the user should be allowed to re-enter the OTP by providing 5 chances. Although OTP does not match then access should be denied. </a:t>
            </a:r>
            <a:br>
              <a:rPr lang="en-US" i="0" dirty="0">
                <a:solidFill>
                  <a:srgbClr val="0D0D0D"/>
                </a:solidFill>
                <a:effectLst/>
                <a:latin typeface="Source Sans Pro" panose="020B0503030403020204" pitchFamily="34" charset="0"/>
                <a:ea typeface="Source Sans Pro" panose="020B0503030403020204" pitchFamily="34" charset="0"/>
              </a:rPr>
            </a:br>
            <a:endParaRPr dirty="0">
              <a:latin typeface="Source Sans Pro" panose="020B0503030403020204" pitchFamily="34" charset="0"/>
              <a:ea typeface="Source Sans Pro" panose="020B0503030403020204" pitchFamily="34"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992351" y="1814267"/>
            <a:ext cx="6412033"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a:t>2. Tools And Libraries</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52214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265747" y="178420"/>
            <a:ext cx="3555404" cy="379141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Tools:</a:t>
            </a:r>
          </a:p>
          <a:p>
            <a:pPr marL="342900" lvl="0" indent="-342900" algn="l" rtl="0">
              <a:spcBef>
                <a:spcPts val="600"/>
              </a:spcBef>
              <a:spcAft>
                <a:spcPts val="0"/>
              </a:spcAft>
              <a:buClr>
                <a:schemeClr val="tx1"/>
              </a:buClr>
              <a:buFont typeface="Arial" panose="020B0604020202020204" pitchFamily="34" charset="0"/>
              <a:buChar char="•"/>
            </a:pPr>
            <a:r>
              <a:rPr lang="en-IN" dirty="0">
                <a:solidFill>
                  <a:schemeClr val="accent6">
                    <a:lumMod val="75000"/>
                  </a:schemeClr>
                </a:solidFill>
              </a:rPr>
              <a:t>Visual Studio Code:</a:t>
            </a:r>
          </a:p>
          <a:p>
            <a:pPr marL="0" lvl="0" indent="0" algn="l" rtl="0">
              <a:spcBef>
                <a:spcPts val="600"/>
              </a:spcBef>
              <a:spcAft>
                <a:spcPts val="0"/>
              </a:spcAft>
              <a:buClr>
                <a:schemeClr val="tx1"/>
              </a:buClr>
              <a:buNone/>
            </a:pPr>
            <a:r>
              <a:rPr lang="en-IN" dirty="0"/>
              <a:t>       </a:t>
            </a:r>
            <a:r>
              <a:rPr lang="en-US" sz="1800" dirty="0"/>
              <a:t>is a popular and lightweight source-code editor developed by Microsoft. It's widely used for programming in various languages.</a:t>
            </a:r>
            <a:endParaRPr lang="en-IN" sz="1800" dirty="0"/>
          </a:p>
          <a:p>
            <a:pPr marL="0" lvl="0" indent="0" algn="l" rtl="0">
              <a:spcBef>
                <a:spcPts val="600"/>
              </a:spcBef>
              <a:spcAft>
                <a:spcPts val="0"/>
              </a:spcAft>
              <a:buNone/>
            </a:pPr>
            <a:endParaRPr b="1" dirty="0"/>
          </a:p>
        </p:txBody>
      </p:sp>
      <p:sp>
        <p:nvSpPr>
          <p:cNvPr id="134" name="Google Shape;134;p19"/>
          <p:cNvSpPr txBox="1">
            <a:spLocks noGrp="1"/>
          </p:cNvSpPr>
          <p:nvPr>
            <p:ph type="body" idx="2"/>
          </p:nvPr>
        </p:nvSpPr>
        <p:spPr>
          <a:xfrm>
            <a:off x="3902927" y="178420"/>
            <a:ext cx="3776546" cy="474743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Libraries:</a:t>
            </a:r>
          </a:p>
          <a:p>
            <a:pPr marL="342900" indent="-342900">
              <a:buClrTx/>
              <a:buFont typeface="Arial" panose="020B0604020202020204" pitchFamily="34" charset="0"/>
              <a:buChar char="•"/>
            </a:pPr>
            <a:r>
              <a:rPr lang="en-IN" dirty="0" err="1">
                <a:solidFill>
                  <a:schemeClr val="accent6">
                    <a:lumMod val="75000"/>
                  </a:schemeClr>
                </a:solidFill>
              </a:rPr>
              <a:t>Tkinter</a:t>
            </a:r>
            <a:r>
              <a:rPr lang="en-IN" dirty="0">
                <a:solidFill>
                  <a:schemeClr val="accent6">
                    <a:lumMod val="75000"/>
                  </a:schemeClr>
                </a:solidFill>
              </a:rPr>
              <a:t>: </a:t>
            </a:r>
            <a:r>
              <a:rPr lang="en-IN" sz="1800" dirty="0"/>
              <a:t>Used to create a Graphical User Interface(GUI). </a:t>
            </a:r>
            <a:endParaRPr lang="en-IN" dirty="0"/>
          </a:p>
          <a:p>
            <a:pPr marL="342900" indent="-342900">
              <a:buClrTx/>
              <a:buFont typeface="Arial" panose="020B0604020202020204" pitchFamily="34" charset="0"/>
              <a:buChar char="•"/>
            </a:pPr>
            <a:r>
              <a:rPr lang="en-IN" dirty="0">
                <a:solidFill>
                  <a:schemeClr val="accent6">
                    <a:lumMod val="75000"/>
                  </a:schemeClr>
                </a:solidFill>
              </a:rPr>
              <a:t>Random: </a:t>
            </a:r>
            <a:r>
              <a:rPr lang="en-US" sz="1800" dirty="0"/>
              <a:t>Is used to generate random numbers and make random selections.</a:t>
            </a:r>
            <a:endParaRPr lang="en-IN" dirty="0"/>
          </a:p>
          <a:p>
            <a:pPr marL="342900" indent="-342900">
              <a:buClrTx/>
              <a:buFont typeface="Arial" panose="020B0604020202020204" pitchFamily="34" charset="0"/>
              <a:buChar char="•"/>
            </a:pPr>
            <a:r>
              <a:rPr lang="en-IN" dirty="0" err="1">
                <a:solidFill>
                  <a:schemeClr val="accent6">
                    <a:lumMod val="75000"/>
                  </a:schemeClr>
                </a:solidFill>
              </a:rPr>
              <a:t>Yagmail</a:t>
            </a:r>
            <a:r>
              <a:rPr lang="en-IN" dirty="0">
                <a:solidFill>
                  <a:schemeClr val="accent6">
                    <a:lumMod val="75000"/>
                  </a:schemeClr>
                </a:solidFill>
              </a:rPr>
              <a:t>: </a:t>
            </a:r>
            <a:r>
              <a:rPr lang="en-IN" sz="1800" dirty="0"/>
              <a:t>simplifies sending emails via Gmail</a:t>
            </a:r>
            <a:r>
              <a:rPr lang="en-IN" dirty="0"/>
              <a:t>.</a:t>
            </a:r>
            <a:endParaRPr lang="en-IN" dirty="0">
              <a:solidFill>
                <a:schemeClr val="accent6">
                  <a:lumMod val="75000"/>
                </a:schemeClr>
              </a:solidFill>
            </a:endParaRPr>
          </a:p>
          <a:p>
            <a:pPr marL="342900" indent="-342900">
              <a:buClrTx/>
              <a:buFont typeface="Arial" panose="020B0604020202020204" pitchFamily="34" charset="0"/>
              <a:buChar char="•"/>
            </a:pPr>
            <a:r>
              <a:rPr lang="en-IN" dirty="0">
                <a:solidFill>
                  <a:schemeClr val="accent6">
                    <a:lumMod val="75000"/>
                  </a:schemeClr>
                </a:solidFill>
              </a:rPr>
              <a:t>PIL(Pillow): </a:t>
            </a:r>
            <a:r>
              <a:rPr lang="en-IN" sz="1800" dirty="0"/>
              <a:t>Python Imaging Library (PIL) </a:t>
            </a:r>
            <a:r>
              <a:rPr lang="en-US" sz="1800" dirty="0"/>
              <a:t>is designed to work with images.</a:t>
            </a:r>
            <a:endParaRPr lang="en-IN" dirty="0"/>
          </a:p>
          <a:p>
            <a:pPr marL="342900" indent="-342900">
              <a:buClrTx/>
              <a:buFont typeface="Arial" panose="020B0604020202020204" pitchFamily="34" charset="0"/>
              <a:buChar char="•"/>
            </a:pPr>
            <a:endParaRPr lang="en-IN" b="1" dirty="0"/>
          </a:p>
          <a:p>
            <a:pPr marL="342900" indent="-342900">
              <a:buClrTx/>
              <a:buFont typeface="Arial" panose="020B0604020202020204" pitchFamily="34" charset="0"/>
              <a:buChar char="•"/>
            </a:pPr>
            <a:endParaRPr lang="en" b="1" dirty="0"/>
          </a:p>
          <a:p>
            <a:pPr marL="342900" indent="-342900">
              <a:buClrTx/>
              <a:buFont typeface="Arial" panose="020B0604020202020204" pitchFamily="34" charset="0"/>
              <a:buChar char="•"/>
            </a:pPr>
            <a:endParaRPr lang="en" b="1" dirty="0"/>
          </a:p>
          <a:p>
            <a:pPr marL="342900" indent="-342900">
              <a:buClrTx/>
              <a:buFont typeface="Arial" panose="020B0604020202020204" pitchFamily="34" charset="0"/>
              <a:buChar char="•"/>
            </a:pPr>
            <a:endParaRPr lang="en" b="1" dirty="0"/>
          </a:p>
          <a:p>
            <a:pPr marL="0" lvl="0" indent="0" algn="l" rtl="0">
              <a:spcBef>
                <a:spcPts val="600"/>
              </a:spcBef>
              <a:spcAft>
                <a:spcPts val="0"/>
              </a:spcAft>
              <a:buNone/>
            </a:pPr>
            <a:endParaRPr b="1"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479395" y="1814267"/>
            <a:ext cx="6924989"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a:t>3. Process Flow Diagram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2697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A138EF-C236-9D34-4BDC-A29C1D6531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Rectangle: Rounded Corners 2">
            <a:extLst>
              <a:ext uri="{FF2B5EF4-FFF2-40B4-BE49-F238E27FC236}">
                <a16:creationId xmlns:a16="http://schemas.microsoft.com/office/drawing/2014/main" id="{9531413F-1EB0-D595-3440-896DC031A155}"/>
              </a:ext>
            </a:extLst>
          </p:cNvPr>
          <p:cNvSpPr/>
          <p:nvPr/>
        </p:nvSpPr>
        <p:spPr>
          <a:xfrm>
            <a:off x="2839844" y="59474"/>
            <a:ext cx="2096429" cy="65048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u="sng" dirty="0" err="1"/>
              <a:t>T</a:t>
            </a:r>
            <a:r>
              <a:rPr lang="en-IN" u="sng" dirty="0" err="1">
                <a:solidFill>
                  <a:schemeClr val="tx1"/>
                </a:solidFill>
              </a:rPr>
              <a:t>Main</a:t>
            </a:r>
            <a:r>
              <a:rPr lang="en-IN" u="sng" dirty="0">
                <a:solidFill>
                  <a:schemeClr val="tx1"/>
                </a:solidFill>
              </a:rPr>
              <a:t> Code</a:t>
            </a:r>
          </a:p>
          <a:p>
            <a:pPr algn="ctr"/>
            <a:r>
              <a:rPr lang="en-IN" dirty="0">
                <a:solidFill>
                  <a:schemeClr val="tx1"/>
                </a:solidFill>
                <a:latin typeface="Source Sans Pro" panose="020B0503030403020204" pitchFamily="34" charset="0"/>
                <a:ea typeface="Source Sans Pro" panose="020B0503030403020204" pitchFamily="34" charset="0"/>
              </a:rPr>
              <a:t>Create a window to enter a user’s email id.</a:t>
            </a:r>
            <a:endParaRPr lang="en-IN" dirty="0">
              <a:latin typeface="Source Sans Pro" panose="020B0503030403020204" pitchFamily="34" charset="0"/>
              <a:ea typeface="Source Sans Pro" panose="020B0503030403020204" pitchFamily="34" charset="0"/>
            </a:endParaRPr>
          </a:p>
        </p:txBody>
      </p:sp>
      <p:cxnSp>
        <p:nvCxnSpPr>
          <p:cNvPr id="5" name="Straight Arrow Connector 4">
            <a:extLst>
              <a:ext uri="{FF2B5EF4-FFF2-40B4-BE49-F238E27FC236}">
                <a16:creationId xmlns:a16="http://schemas.microsoft.com/office/drawing/2014/main" id="{36DBFADE-3A71-4017-52A5-6FB29235C6AC}"/>
              </a:ext>
            </a:extLst>
          </p:cNvPr>
          <p:cNvCxnSpPr>
            <a:cxnSpLocks/>
            <a:stCxn id="3" idx="2"/>
          </p:cNvCxnSpPr>
          <p:nvPr/>
        </p:nvCxnSpPr>
        <p:spPr>
          <a:xfrm>
            <a:off x="3888059" y="709962"/>
            <a:ext cx="0" cy="588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12242D10-F218-A984-5B74-6037B4E0A942}"/>
              </a:ext>
            </a:extLst>
          </p:cNvPr>
          <p:cNvSpPr/>
          <p:nvPr/>
        </p:nvSpPr>
        <p:spPr>
          <a:xfrm>
            <a:off x="2839844" y="1298746"/>
            <a:ext cx="2096429" cy="6504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u="sng" dirty="0" err="1"/>
              <a:t>T</a:t>
            </a:r>
            <a:r>
              <a:rPr lang="en-IN" u="sng" dirty="0" err="1">
                <a:solidFill>
                  <a:schemeClr val="tx1"/>
                </a:solidFill>
              </a:rPr>
              <a:t>send_otp</a:t>
            </a:r>
            <a:r>
              <a:rPr lang="en-IN" u="sng" dirty="0">
                <a:solidFill>
                  <a:schemeClr val="tx1"/>
                </a:solidFill>
              </a:rPr>
              <a:t>()</a:t>
            </a:r>
          </a:p>
          <a:p>
            <a:pPr algn="ctr"/>
            <a:r>
              <a:rPr lang="en-IN" dirty="0">
                <a:solidFill>
                  <a:schemeClr val="tx1"/>
                </a:solidFill>
                <a:latin typeface="Source Sans Pro" panose="020B0503030403020204" pitchFamily="34" charset="0"/>
                <a:ea typeface="Source Sans Pro" panose="020B0503030403020204" pitchFamily="34" charset="0"/>
              </a:rPr>
              <a:t>It sends a random OTP to the user’s email.</a:t>
            </a:r>
            <a:endParaRPr lang="en-IN" dirty="0">
              <a:latin typeface="Source Sans Pro" panose="020B0503030403020204" pitchFamily="34" charset="0"/>
              <a:ea typeface="Source Sans Pro" panose="020B0503030403020204" pitchFamily="34" charset="0"/>
            </a:endParaRPr>
          </a:p>
        </p:txBody>
      </p:sp>
      <p:sp>
        <p:nvSpPr>
          <p:cNvPr id="7" name="TextBox 6">
            <a:extLst>
              <a:ext uri="{FF2B5EF4-FFF2-40B4-BE49-F238E27FC236}">
                <a16:creationId xmlns:a16="http://schemas.microsoft.com/office/drawing/2014/main" id="{E941D62B-96A8-59F5-7A7F-EFA3B38F8DEF}"/>
              </a:ext>
            </a:extLst>
          </p:cNvPr>
          <p:cNvSpPr txBox="1"/>
          <p:nvPr/>
        </p:nvSpPr>
        <p:spPr>
          <a:xfrm>
            <a:off x="3951247" y="850465"/>
            <a:ext cx="2989880" cy="307777"/>
          </a:xfrm>
          <a:prstGeom prst="rect">
            <a:avLst/>
          </a:prstGeom>
          <a:noFill/>
        </p:spPr>
        <p:txBody>
          <a:bodyPr wrap="square" rtlCol="0">
            <a:spAutoFit/>
          </a:bodyPr>
          <a:lstStyle/>
          <a:p>
            <a:r>
              <a:rPr lang="en-IN" dirty="0"/>
              <a:t>By pressing the Send OTP button.</a:t>
            </a:r>
          </a:p>
        </p:txBody>
      </p:sp>
      <p:sp>
        <p:nvSpPr>
          <p:cNvPr id="10" name="Rectangle: Rounded Corners 9">
            <a:extLst>
              <a:ext uri="{FF2B5EF4-FFF2-40B4-BE49-F238E27FC236}">
                <a16:creationId xmlns:a16="http://schemas.microsoft.com/office/drawing/2014/main" id="{0AECF76A-D2E1-CEA5-636A-C888B9C1E68F}"/>
              </a:ext>
            </a:extLst>
          </p:cNvPr>
          <p:cNvSpPr/>
          <p:nvPr/>
        </p:nvSpPr>
        <p:spPr>
          <a:xfrm>
            <a:off x="2839844" y="2538017"/>
            <a:ext cx="2096429" cy="82965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u="sng" dirty="0" err="1"/>
              <a:t>T</a:t>
            </a:r>
            <a:r>
              <a:rPr lang="en-IN" u="sng" dirty="0" err="1">
                <a:solidFill>
                  <a:schemeClr val="tx1"/>
                </a:solidFill>
              </a:rPr>
              <a:t>verify_otp_window</a:t>
            </a:r>
            <a:r>
              <a:rPr lang="en-IN" u="sng" dirty="0">
                <a:solidFill>
                  <a:schemeClr val="tx1"/>
                </a:solidFill>
              </a:rPr>
              <a:t>()</a:t>
            </a:r>
          </a:p>
          <a:p>
            <a:pPr algn="ctr"/>
            <a:r>
              <a:rPr lang="en-IN" dirty="0">
                <a:solidFill>
                  <a:schemeClr val="tx1"/>
                </a:solidFill>
                <a:latin typeface="Source Sans Pro" panose="020B0503030403020204" pitchFamily="34" charset="0"/>
                <a:ea typeface="Source Sans Pro" panose="020B0503030403020204" pitchFamily="34" charset="0"/>
              </a:rPr>
              <a:t>It creates another window to provide received OTP</a:t>
            </a:r>
          </a:p>
        </p:txBody>
      </p:sp>
      <p:cxnSp>
        <p:nvCxnSpPr>
          <p:cNvPr id="14" name="Straight Arrow Connector 13">
            <a:extLst>
              <a:ext uri="{FF2B5EF4-FFF2-40B4-BE49-F238E27FC236}">
                <a16:creationId xmlns:a16="http://schemas.microsoft.com/office/drawing/2014/main" id="{73077448-8551-0F1A-9F2C-898BB281A045}"/>
              </a:ext>
            </a:extLst>
          </p:cNvPr>
          <p:cNvCxnSpPr>
            <a:cxnSpLocks/>
            <a:stCxn id="6" idx="2"/>
            <a:endCxn id="10" idx="0"/>
          </p:cNvCxnSpPr>
          <p:nvPr/>
        </p:nvCxnSpPr>
        <p:spPr>
          <a:xfrm>
            <a:off x="3888059" y="1949233"/>
            <a:ext cx="0" cy="588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1A208AC2-E4AE-0945-5118-3886723936D1}"/>
              </a:ext>
            </a:extLst>
          </p:cNvPr>
          <p:cNvSpPr txBox="1"/>
          <p:nvPr/>
        </p:nvSpPr>
        <p:spPr>
          <a:xfrm>
            <a:off x="4103648" y="2089736"/>
            <a:ext cx="1308408" cy="307777"/>
          </a:xfrm>
          <a:prstGeom prst="rect">
            <a:avLst/>
          </a:prstGeom>
          <a:noFill/>
        </p:spPr>
        <p:txBody>
          <a:bodyPr wrap="square" rtlCol="0">
            <a:spAutoFit/>
          </a:bodyPr>
          <a:lstStyle/>
          <a:p>
            <a:r>
              <a:rPr lang="en-IN" dirty="0"/>
              <a:t> Calls</a:t>
            </a:r>
          </a:p>
        </p:txBody>
      </p:sp>
      <p:cxnSp>
        <p:nvCxnSpPr>
          <p:cNvPr id="17" name="Straight Arrow Connector 16">
            <a:extLst>
              <a:ext uri="{FF2B5EF4-FFF2-40B4-BE49-F238E27FC236}">
                <a16:creationId xmlns:a16="http://schemas.microsoft.com/office/drawing/2014/main" id="{760DC115-37A3-8FCA-E4FE-DDE583B16F9F}"/>
              </a:ext>
            </a:extLst>
          </p:cNvPr>
          <p:cNvCxnSpPr>
            <a:cxnSpLocks/>
          </p:cNvCxnSpPr>
          <p:nvPr/>
        </p:nvCxnSpPr>
        <p:spPr>
          <a:xfrm>
            <a:off x="3888058" y="3367668"/>
            <a:ext cx="0" cy="588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Rounded Corners 17">
            <a:extLst>
              <a:ext uri="{FF2B5EF4-FFF2-40B4-BE49-F238E27FC236}">
                <a16:creationId xmlns:a16="http://schemas.microsoft.com/office/drawing/2014/main" id="{B1F21A26-3A45-7C9F-4273-18C627103DED}"/>
              </a:ext>
            </a:extLst>
          </p:cNvPr>
          <p:cNvSpPr/>
          <p:nvPr/>
        </p:nvSpPr>
        <p:spPr>
          <a:xfrm>
            <a:off x="2839843" y="3956452"/>
            <a:ext cx="2148468" cy="10541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u="sng" dirty="0" err="1">
                <a:solidFill>
                  <a:schemeClr val="tx1"/>
                </a:solidFill>
              </a:rPr>
              <a:t>Otp_verify</a:t>
            </a:r>
            <a:r>
              <a:rPr lang="en-IN" u="sng" dirty="0">
                <a:solidFill>
                  <a:schemeClr val="tx1"/>
                </a:solidFill>
              </a:rPr>
              <a:t>()</a:t>
            </a:r>
          </a:p>
          <a:p>
            <a:pPr algn="ctr"/>
            <a:r>
              <a:rPr lang="en-IN" dirty="0">
                <a:solidFill>
                  <a:schemeClr val="tx1"/>
                </a:solidFill>
              </a:rPr>
              <a:t>It validates the OTP and in case of incorrect OTP </a:t>
            </a:r>
            <a:r>
              <a:rPr lang="en-IN">
                <a:solidFill>
                  <a:schemeClr val="tx1"/>
                </a:solidFill>
              </a:rPr>
              <a:t>provides 3 </a:t>
            </a:r>
            <a:r>
              <a:rPr lang="en-IN" dirty="0">
                <a:solidFill>
                  <a:schemeClr val="tx1"/>
                </a:solidFill>
              </a:rPr>
              <a:t>attempts.</a:t>
            </a:r>
          </a:p>
        </p:txBody>
      </p:sp>
      <p:sp>
        <p:nvSpPr>
          <p:cNvPr id="19" name="TextBox 18">
            <a:extLst>
              <a:ext uri="{FF2B5EF4-FFF2-40B4-BE49-F238E27FC236}">
                <a16:creationId xmlns:a16="http://schemas.microsoft.com/office/drawing/2014/main" id="{4AA9FF0E-3E8E-4655-2455-035F1A31F390}"/>
              </a:ext>
            </a:extLst>
          </p:cNvPr>
          <p:cNvSpPr txBox="1"/>
          <p:nvPr/>
        </p:nvSpPr>
        <p:spPr>
          <a:xfrm>
            <a:off x="4020015" y="3502969"/>
            <a:ext cx="2633544" cy="307777"/>
          </a:xfrm>
          <a:prstGeom prst="rect">
            <a:avLst/>
          </a:prstGeom>
          <a:noFill/>
        </p:spPr>
        <p:txBody>
          <a:bodyPr wrap="square" rtlCol="0">
            <a:spAutoFit/>
          </a:bodyPr>
          <a:lstStyle/>
          <a:p>
            <a:r>
              <a:rPr lang="en-IN" dirty="0"/>
              <a:t>By pressing the Verify button.</a:t>
            </a:r>
          </a:p>
        </p:txBody>
      </p:sp>
    </p:spTree>
    <p:extLst>
      <p:ext uri="{BB962C8B-B14F-4D97-AF65-F5344CB8AC3E}">
        <p14:creationId xmlns:p14="http://schemas.microsoft.com/office/powerpoint/2010/main" val="106507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115123" y="1814267"/>
            <a:ext cx="7620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6000" dirty="0">
              <a:solidFill>
                <a:schemeClr val="accent4"/>
              </a:solidFill>
            </a:endParaRPr>
          </a:p>
          <a:p>
            <a:pPr marL="0" lvl="0" indent="0" algn="l" rtl="0">
              <a:spcBef>
                <a:spcPts val="0"/>
              </a:spcBef>
              <a:spcAft>
                <a:spcPts val="0"/>
              </a:spcAft>
              <a:buNone/>
            </a:pPr>
            <a:r>
              <a:rPr lang="en" dirty="0"/>
              <a:t>4. Project OutPut Showcase</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63576995"/>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341</Words>
  <Application>Microsoft Office PowerPoint</Application>
  <PresentationFormat>On-screen Show (16:9)</PresentationFormat>
  <Paragraphs>64</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Source Sans Pro</vt:lpstr>
      <vt:lpstr>Roboto Slab</vt:lpstr>
      <vt:lpstr>Cordelia template</vt:lpstr>
      <vt:lpstr>OTP Verification System</vt:lpstr>
      <vt:lpstr> Table OF Content</vt:lpstr>
      <vt:lpstr> 1. Introduction</vt:lpstr>
      <vt:lpstr>Problem Statement:           To develop an OTP verification system in Python. The system should generate a 6-digit OTP and send it to the user's email address for verification. Upon receiving the OTP, the user should enter it into the system for validation. If the entered OTP matches the generated OTP, access should be granted; otherwise, the user should be allowed to re-enter the OTP by providing 5 chances. Although OTP does not match then access should be denied.  </vt:lpstr>
      <vt:lpstr> 2. Tools And Libraries</vt:lpstr>
      <vt:lpstr>PowerPoint Presentation</vt:lpstr>
      <vt:lpstr> 3. Process Flow Diagram </vt:lpstr>
      <vt:lpstr>PowerPoint Presentation</vt:lpstr>
      <vt:lpstr> 4. Project OutPut Showcase</vt:lpstr>
      <vt:lpstr>PowerPoint Presentation</vt:lpstr>
      <vt:lpstr>PowerPoint Presentation</vt:lpstr>
      <vt:lpstr>        5. Constraints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bhavana bha</cp:lastModifiedBy>
  <cp:revision>13</cp:revision>
  <dcterms:modified xsi:type="dcterms:W3CDTF">2024-12-23T10:10:45Z</dcterms:modified>
</cp:coreProperties>
</file>