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0" r:id="rId2"/>
  </p:sldMasterIdLst>
  <p:notesMasterIdLst>
    <p:notesMasterId r:id="rId4"/>
  </p:notesMasterIdLst>
  <p:handoutMasterIdLst>
    <p:handoutMasterId r:id="rId5"/>
  </p:handoutMasterIdLst>
  <p:sldIdLst>
    <p:sldId id="257" r:id="rId3"/>
  </p:sldIdLst>
  <p:sldSz cx="21388388" cy="30275213"/>
  <p:notesSz cx="6858000" cy="9144000"/>
  <p:defaultText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265">
          <p15:clr>
            <a:srgbClr val="A4A3A4"/>
          </p15:clr>
        </p15:guide>
        <p15:guide id="3" orient="horz" pos="18541">
          <p15:clr>
            <a:srgbClr val="A4A3A4"/>
          </p15:clr>
        </p15:guide>
        <p15:guide id="5" pos="1319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89" autoAdjust="0"/>
    <p:restoredTop sz="94777" autoAdjust="0"/>
  </p:normalViewPr>
  <p:slideViewPr>
    <p:cSldViewPr snapToGrid="0" snapToObjects="1" showGuides="1">
      <p:cViewPr varScale="1">
        <p:scale>
          <a:sx n="18" d="100"/>
          <a:sy n="18" d="100"/>
        </p:scale>
        <p:origin x="2875" y="72"/>
      </p:cViewPr>
      <p:guideLst>
        <p:guide orient="horz" pos="265"/>
        <p:guide orient="horz" pos="18541"/>
        <p:guide pos="1319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4/23/2024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4/23/2024</a:t>
            </a:fld>
            <a:endParaRPr lang="en-US" dirty="0"/>
          </a:p>
        </p:txBody>
      </p:sp>
      <p:sp>
        <p:nvSpPr>
          <p:cNvPr id="4" name="Slide Image Placeholder 3"/>
          <p:cNvSpPr>
            <a:spLocks noGrp="1" noRot="1" noChangeAspect="1"/>
          </p:cNvSpPr>
          <p:nvPr>
            <p:ph type="sldImg" idx="2"/>
          </p:nvPr>
        </p:nvSpPr>
        <p:spPr>
          <a:xfrm>
            <a:off x="2217738" y="685800"/>
            <a:ext cx="242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3038715" rtl="0" eaLnBrk="1" latinLnBrk="0" hangingPunct="1">
      <a:defRPr sz="4100" kern="1200">
        <a:solidFill>
          <a:schemeClr val="tx1"/>
        </a:solidFill>
        <a:latin typeface="+mn-lt"/>
        <a:ea typeface="+mn-ea"/>
        <a:cs typeface="+mn-cs"/>
      </a:defRPr>
    </a:lvl1pPr>
    <a:lvl2pPr marL="1519358" algn="l" defTabSz="3038715" rtl="0" eaLnBrk="1" latinLnBrk="0" hangingPunct="1">
      <a:defRPr sz="4100" kern="1200">
        <a:solidFill>
          <a:schemeClr val="tx1"/>
        </a:solidFill>
        <a:latin typeface="+mn-lt"/>
        <a:ea typeface="+mn-ea"/>
        <a:cs typeface="+mn-cs"/>
      </a:defRPr>
    </a:lvl2pPr>
    <a:lvl3pPr marL="3038715" algn="l" defTabSz="3038715" rtl="0" eaLnBrk="1" latinLnBrk="0" hangingPunct="1">
      <a:defRPr sz="4100" kern="1200">
        <a:solidFill>
          <a:schemeClr val="tx1"/>
        </a:solidFill>
        <a:latin typeface="+mn-lt"/>
        <a:ea typeface="+mn-ea"/>
        <a:cs typeface="+mn-cs"/>
      </a:defRPr>
    </a:lvl3pPr>
    <a:lvl4pPr marL="4558071" algn="l" defTabSz="3038715" rtl="0" eaLnBrk="1" latinLnBrk="0" hangingPunct="1">
      <a:defRPr sz="4100" kern="1200">
        <a:solidFill>
          <a:schemeClr val="tx1"/>
        </a:solidFill>
        <a:latin typeface="+mn-lt"/>
        <a:ea typeface="+mn-ea"/>
        <a:cs typeface="+mn-cs"/>
      </a:defRPr>
    </a:lvl4pPr>
    <a:lvl5pPr marL="6077429" algn="l" defTabSz="3038715" rtl="0" eaLnBrk="1" latinLnBrk="0" hangingPunct="1">
      <a:defRPr sz="4100" kern="1200">
        <a:solidFill>
          <a:schemeClr val="tx1"/>
        </a:solidFill>
        <a:latin typeface="+mn-lt"/>
        <a:ea typeface="+mn-ea"/>
        <a:cs typeface="+mn-cs"/>
      </a:defRPr>
    </a:lvl5pPr>
    <a:lvl6pPr marL="7596786" algn="l" defTabSz="3038715" rtl="0" eaLnBrk="1" latinLnBrk="0" hangingPunct="1">
      <a:defRPr sz="4100" kern="1200">
        <a:solidFill>
          <a:schemeClr val="tx1"/>
        </a:solidFill>
        <a:latin typeface="+mn-lt"/>
        <a:ea typeface="+mn-ea"/>
        <a:cs typeface="+mn-cs"/>
      </a:defRPr>
    </a:lvl6pPr>
    <a:lvl7pPr marL="9116145" algn="l" defTabSz="3038715" rtl="0" eaLnBrk="1" latinLnBrk="0" hangingPunct="1">
      <a:defRPr sz="4100" kern="1200">
        <a:solidFill>
          <a:schemeClr val="tx1"/>
        </a:solidFill>
        <a:latin typeface="+mn-lt"/>
        <a:ea typeface="+mn-ea"/>
        <a:cs typeface="+mn-cs"/>
      </a:defRPr>
    </a:lvl7pPr>
    <a:lvl8pPr marL="10635501" algn="l" defTabSz="3038715" rtl="0" eaLnBrk="1" latinLnBrk="0" hangingPunct="1">
      <a:defRPr sz="4100" kern="1200">
        <a:solidFill>
          <a:schemeClr val="tx1"/>
        </a:solidFill>
        <a:latin typeface="+mn-lt"/>
        <a:ea typeface="+mn-ea"/>
        <a:cs typeface="+mn-cs"/>
      </a:defRPr>
    </a:lvl8pPr>
    <a:lvl9pPr marL="12154859" algn="l" defTabSz="3038715" rtl="0" eaLnBrk="1" latinLnBrk="0" hangingPunct="1">
      <a:defRPr sz="4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183462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1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0616" y="5365571"/>
            <a:ext cx="10101856"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49463" y="4842926"/>
            <a:ext cx="1009388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49461" y="13071318"/>
            <a:ext cx="1009634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0846594" y="4842926"/>
            <a:ext cx="1009375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0846594" y="5365571"/>
            <a:ext cx="10093752"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0846595" y="13087287"/>
            <a:ext cx="10090978"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0842726" y="13648379"/>
            <a:ext cx="10094847"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0854419" y="23617471"/>
            <a:ext cx="10085926"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0846595" y="24192709"/>
            <a:ext cx="1009097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0616" y="13633726"/>
            <a:ext cx="1010272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2890078" y="3554249"/>
            <a:ext cx="15608232" cy="769233"/>
          </a:xfrm>
          <a:prstGeom prst="rect">
            <a:avLst/>
          </a:prstGeom>
        </p:spPr>
        <p:txBody>
          <a:bodyPr lIns="54681" tIns="27341" rIns="54681" bIns="27341">
            <a:normAutofit/>
          </a:bodyPr>
          <a:lstStyle>
            <a:lvl1pPr marL="0" indent="0" algn="ctr">
              <a:buFontTx/>
              <a:buNone/>
              <a:defRPr sz="43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affiliations</a:t>
            </a:r>
          </a:p>
        </p:txBody>
      </p:sp>
      <p:sp>
        <p:nvSpPr>
          <p:cNvPr id="79" name="Text Placeholder 76"/>
          <p:cNvSpPr>
            <a:spLocks noGrp="1"/>
          </p:cNvSpPr>
          <p:nvPr>
            <p:ph type="body" sz="quarter" idx="151" hasCustomPrompt="1"/>
          </p:nvPr>
        </p:nvSpPr>
        <p:spPr>
          <a:xfrm>
            <a:off x="2890078" y="2235565"/>
            <a:ext cx="15608232" cy="1318684"/>
          </a:xfrm>
          <a:prstGeom prst="rect">
            <a:avLst/>
          </a:prstGeom>
        </p:spPr>
        <p:txBody>
          <a:bodyPr lIns="54681" tIns="27341" rIns="54681" bIns="27341" anchor="t" anchorCtr="1">
            <a:normAutofit/>
          </a:bodyPr>
          <a:lstStyle>
            <a:lvl1pPr marL="0" indent="0" algn="ctr">
              <a:buFontTx/>
              <a:buNone/>
              <a:defRPr sz="69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authors</a:t>
            </a:r>
          </a:p>
        </p:txBody>
      </p:sp>
      <p:sp>
        <p:nvSpPr>
          <p:cNvPr id="80" name="Text Placeholder 76"/>
          <p:cNvSpPr>
            <a:spLocks noGrp="1"/>
          </p:cNvSpPr>
          <p:nvPr>
            <p:ph type="body" sz="quarter" idx="153" hasCustomPrompt="1"/>
          </p:nvPr>
        </p:nvSpPr>
        <p:spPr>
          <a:xfrm>
            <a:off x="2890078" y="348658"/>
            <a:ext cx="15608232" cy="1886907"/>
          </a:xfrm>
          <a:prstGeom prst="rect">
            <a:avLst/>
          </a:prstGeom>
        </p:spPr>
        <p:txBody>
          <a:bodyPr lIns="54681" tIns="27341" rIns="54681" bIns="27341" anchor="t" anchorCtr="1">
            <a:normAutofit/>
          </a:bodyPr>
          <a:lstStyle>
            <a:lvl1pPr marL="0" indent="0" algn="ctr">
              <a:buFontTx/>
              <a:buNone/>
              <a:defRPr sz="9900" b="1">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0616" y="5365571"/>
            <a:ext cx="10101856"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49463" y="4842926"/>
            <a:ext cx="1009388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49461" y="13071318"/>
            <a:ext cx="1009634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0846594" y="4842926"/>
            <a:ext cx="1009375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0846594" y="5365571"/>
            <a:ext cx="10093752"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0846595" y="13087287"/>
            <a:ext cx="10090978"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0842726" y="13648379"/>
            <a:ext cx="10094847"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0854419" y="23617471"/>
            <a:ext cx="10085926"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0846595" y="24192709"/>
            <a:ext cx="1009097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0616" y="13633726"/>
            <a:ext cx="1010272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2890078" y="3554249"/>
            <a:ext cx="15608232" cy="769233"/>
          </a:xfrm>
          <a:prstGeom prst="rect">
            <a:avLst/>
          </a:prstGeom>
        </p:spPr>
        <p:txBody>
          <a:bodyPr lIns="54681" tIns="27341" rIns="54681" bIns="27341">
            <a:normAutofit/>
          </a:bodyPr>
          <a:lstStyle>
            <a:lvl1pPr marL="0" indent="0" algn="ctr">
              <a:buFontTx/>
              <a:buNone/>
              <a:defRPr sz="43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affiliations</a:t>
            </a:r>
          </a:p>
        </p:txBody>
      </p:sp>
      <p:sp>
        <p:nvSpPr>
          <p:cNvPr id="79" name="Text Placeholder 76"/>
          <p:cNvSpPr>
            <a:spLocks noGrp="1"/>
          </p:cNvSpPr>
          <p:nvPr>
            <p:ph type="body" sz="quarter" idx="151" hasCustomPrompt="1"/>
          </p:nvPr>
        </p:nvSpPr>
        <p:spPr>
          <a:xfrm>
            <a:off x="2890078" y="2235565"/>
            <a:ext cx="15608232" cy="1318684"/>
          </a:xfrm>
          <a:prstGeom prst="rect">
            <a:avLst/>
          </a:prstGeom>
        </p:spPr>
        <p:txBody>
          <a:bodyPr lIns="54681" tIns="27341" rIns="54681" bIns="27341" anchor="t" anchorCtr="1">
            <a:normAutofit/>
          </a:bodyPr>
          <a:lstStyle>
            <a:lvl1pPr marL="0" indent="0" algn="ctr">
              <a:buFontTx/>
              <a:buNone/>
              <a:defRPr sz="69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authors</a:t>
            </a:r>
          </a:p>
        </p:txBody>
      </p:sp>
      <p:sp>
        <p:nvSpPr>
          <p:cNvPr id="80" name="Text Placeholder 76"/>
          <p:cNvSpPr>
            <a:spLocks noGrp="1"/>
          </p:cNvSpPr>
          <p:nvPr>
            <p:ph type="body" sz="quarter" idx="153" hasCustomPrompt="1"/>
          </p:nvPr>
        </p:nvSpPr>
        <p:spPr>
          <a:xfrm>
            <a:off x="2890078" y="348658"/>
            <a:ext cx="15608232" cy="1886907"/>
          </a:xfrm>
          <a:prstGeom prst="rect">
            <a:avLst/>
          </a:prstGeom>
        </p:spPr>
        <p:txBody>
          <a:bodyPr lIns="54681" tIns="27341" rIns="54681" bIns="27341" anchor="t" anchorCtr="1">
            <a:normAutofit/>
          </a:bodyPr>
          <a:lstStyle>
            <a:lvl1pPr marL="0" indent="0" algn="ctr">
              <a:buFontTx/>
              <a:buNone/>
              <a:defRPr sz="9900" b="1">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title</a:t>
            </a:r>
          </a:p>
        </p:txBody>
      </p:sp>
    </p:spTree>
    <p:extLst>
      <p:ext uri="{BB962C8B-B14F-4D97-AF65-F5344CB8AC3E}">
        <p14:creationId xmlns:p14="http://schemas.microsoft.com/office/powerpoint/2010/main" val="3014640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086753" y="29699043"/>
            <a:ext cx="1578661" cy="230633"/>
          </a:xfrm>
          <a:prstGeom prst="rect">
            <a:avLst/>
          </a:prstGeom>
          <a:noFill/>
          <a:ln w="9525">
            <a:noFill/>
            <a:miter lim="800000"/>
            <a:headEnd/>
            <a:tailEnd/>
          </a:ln>
          <a:effectLst/>
        </p:spPr>
        <p:txBody>
          <a:bodyPr wrap="square" lIns="63187" tIns="31588" rIns="63187" bIns="31588">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graphicFrame>
        <p:nvGraphicFramePr>
          <p:cNvPr id="3" name="Table 2">
            <a:extLst>
              <a:ext uri="{FF2B5EF4-FFF2-40B4-BE49-F238E27FC236}">
                <a16:creationId xmlns:a16="http://schemas.microsoft.com/office/drawing/2014/main" id="{C74784A8-6F25-7449-9CCF-614BC1946BC7}"/>
              </a:ext>
            </a:extLst>
          </p:cNvPr>
          <p:cNvGraphicFramePr>
            <a:graphicFrameLocks noGrp="1"/>
          </p:cNvGraphicFramePr>
          <p:nvPr userDrawn="1">
            <p:extLst>
              <p:ext uri="{D42A27DB-BD31-4B8C-83A1-F6EECF244321}">
                <p14:modId xmlns:p14="http://schemas.microsoft.com/office/powerpoint/2010/main" val="1988771644"/>
              </p:ext>
            </p:extLst>
          </p:nvPr>
        </p:nvGraphicFramePr>
        <p:xfrm>
          <a:off x="-8726467" y="34253"/>
          <a:ext cx="8117859" cy="30210616"/>
        </p:xfrm>
        <a:graphic>
          <a:graphicData uri="http://schemas.openxmlformats.org/drawingml/2006/table">
            <a:tbl>
              <a:tblPr firstRow="1" bandRow="1">
                <a:tableStyleId>{5C22544A-7EE6-4342-B048-85BDC9FD1C3A}</a:tableStyleId>
              </a:tblPr>
              <a:tblGrid>
                <a:gridCol w="3480873">
                  <a:extLst>
                    <a:ext uri="{9D8B030D-6E8A-4147-A177-3AD203B41FA5}">
                      <a16:colId xmlns:a16="http://schemas.microsoft.com/office/drawing/2014/main" val="20000"/>
                    </a:ext>
                  </a:extLst>
                </a:gridCol>
                <a:gridCol w="4636986">
                  <a:extLst>
                    <a:ext uri="{9D8B030D-6E8A-4147-A177-3AD203B41FA5}">
                      <a16:colId xmlns:a16="http://schemas.microsoft.com/office/drawing/2014/main" val="20001"/>
                    </a:ext>
                  </a:extLst>
                </a:gridCol>
              </a:tblGrid>
              <a:tr h="1170739">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4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3598933">
                <a:tc gridSpan="2">
                  <a:txBody>
                    <a:bodyPr/>
                    <a:lstStyle/>
                    <a:p>
                      <a:pPr defTabSz="3765639"/>
                      <a:r>
                        <a:rPr lang="en-US" sz="1800" i="0" dirty="0">
                          <a:solidFill>
                            <a:srgbClr val="D9D9D9"/>
                          </a:solidFill>
                          <a:latin typeface="Arial"/>
                          <a:cs typeface="Arial"/>
                        </a:rPr>
                        <a:t>This PowerPoint template produces a </a:t>
                      </a:r>
                      <a:r>
                        <a:rPr lang="en-US" sz="1800" i="0" dirty="0">
                          <a:solidFill>
                            <a:srgbClr val="FFC000"/>
                          </a:solidFill>
                          <a:latin typeface="Arial"/>
                          <a:cs typeface="Arial"/>
                        </a:rPr>
                        <a:t>A1 </a:t>
                      </a:r>
                      <a:r>
                        <a:rPr lang="en-US" sz="18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the  </a:t>
                      </a:r>
                      <a:r>
                        <a:rPr lang="en-US" sz="1800" i="0" dirty="0">
                          <a:solidFill>
                            <a:srgbClr val="FFC000"/>
                          </a:solidFill>
                          <a:latin typeface="Arial"/>
                          <a:cs typeface="Arial"/>
                        </a:rPr>
                        <a:t>HELP DESK</a:t>
                      </a:r>
                      <a:r>
                        <a:rPr lang="en-US" sz="1800" i="0" baseline="0" dirty="0">
                          <a:solidFill>
                            <a:srgbClr val="D9D9D9"/>
                          </a:solidFill>
                          <a:latin typeface="Arial"/>
                          <a:cs typeface="Arial"/>
                        </a:rPr>
                        <a:t> </a:t>
                      </a:r>
                      <a:r>
                        <a:rPr lang="en-US" sz="1800" i="0" dirty="0">
                          <a:solidFill>
                            <a:srgbClr val="D9D9D9"/>
                          </a:solidFill>
                          <a:latin typeface="Arial"/>
                          <a:cs typeface="Arial"/>
                        </a:rPr>
                        <a:t>tab.</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To print your poster using our same-day professional printing service,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a:t>
                      </a:r>
                      <a:r>
                        <a:rPr lang="en-US" sz="1800" i="0" dirty="0">
                          <a:solidFill>
                            <a:srgbClr val="FFC000"/>
                          </a:solidFill>
                          <a:latin typeface="Arial"/>
                          <a:cs typeface="Arial"/>
                        </a:rPr>
                        <a:t>Order your poster</a:t>
                      </a:r>
                      <a:r>
                        <a:rPr lang="en-US" sz="1800" i="0" dirty="0">
                          <a:solidFill>
                            <a:srgbClr val="D9D9D9"/>
                          </a:solidFill>
                          <a:latin typeface="Arial"/>
                          <a:cs typeface="Arial"/>
                        </a:rPr>
                        <a:t>".</a:t>
                      </a:r>
                      <a:endParaRPr lang="en-US" sz="18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292704">
                <a:tc>
                  <a:txBody>
                    <a:bodyPr/>
                    <a:lstStyle/>
                    <a:p>
                      <a:pPr algn="ctr"/>
                      <a:endParaRPr lang="en-US" sz="1800" dirty="0">
                        <a:solidFill>
                          <a:srgbClr val="1F3A4E"/>
                        </a:solidFill>
                      </a:endParaRPr>
                    </a:p>
                    <a:p>
                      <a:pPr algn="ctr"/>
                      <a:endParaRPr lang="en-US" sz="1800" dirty="0">
                        <a:solidFill>
                          <a:srgbClr val="1F3A4E"/>
                        </a:solidFill>
                      </a:endParaRPr>
                    </a:p>
                    <a:p>
                      <a:pPr algn="ctr"/>
                      <a:r>
                        <a:rPr lang="en-US" sz="1800" dirty="0">
                          <a:solidFill>
                            <a:schemeClr val="bg1"/>
                          </a:solidFill>
                          <a:latin typeface="Arial" panose="020B0604020202020204" pitchFamily="34" charset="0"/>
                          <a:cs typeface="Arial" panose="020B0604020202020204" pitchFamily="34" charset="0"/>
                        </a:rPr>
                        <a:t>This is a poster template for a </a:t>
                      </a:r>
                      <a:br>
                        <a:rPr lang="en-US" sz="1800" dirty="0">
                          <a:solidFill>
                            <a:schemeClr val="bg1"/>
                          </a:solidFill>
                          <a:latin typeface="Arial" panose="020B0604020202020204" pitchFamily="34" charset="0"/>
                          <a:cs typeface="Arial" panose="020B0604020202020204" pitchFamily="34" charset="0"/>
                        </a:rPr>
                      </a:br>
                      <a:r>
                        <a:rPr lang="en-US" sz="3200" b="1" dirty="0">
                          <a:solidFill>
                            <a:srgbClr val="FFC000"/>
                          </a:solidFill>
                          <a:latin typeface="Arial" panose="020B0604020202020204" pitchFamily="34" charset="0"/>
                          <a:cs typeface="Arial" panose="020B0604020202020204" pitchFamily="34" charset="0"/>
                        </a:rPr>
                        <a:t>A1</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800" dirty="0">
                          <a:solidFill>
                            <a:srgbClr val="FFC000"/>
                          </a:solidFill>
                          <a:latin typeface="Arial" panose="020B0604020202020204" pitchFamily="34" charset="0"/>
                          <a:cs typeface="Arial" panose="020B0604020202020204" pitchFamily="34" charset="0"/>
                        </a:rPr>
                        <a:t>594mm x 841mm</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800" dirty="0">
                          <a:solidFill>
                            <a:srgbClr val="FFC000"/>
                          </a:solidFill>
                          <a:latin typeface="Arial" panose="020B0604020202020204" pitchFamily="34" charset="0"/>
                          <a:cs typeface="Arial" panose="020B0604020202020204" pitchFamily="34" charset="0"/>
                        </a:rPr>
                        <a:t>23.39 inches x 33.11 inches</a:t>
                      </a:r>
                      <a:br>
                        <a:rPr lang="en-US" sz="1800" dirty="0">
                          <a:solidFill>
                            <a:schemeClr val="bg1"/>
                          </a:solidFill>
                          <a:latin typeface="Arial" panose="020B0604020202020204" pitchFamily="34" charset="0"/>
                          <a:cs typeface="Arial" panose="020B0604020202020204" pitchFamily="34" charset="0"/>
                        </a:rPr>
                      </a:br>
                      <a:r>
                        <a:rPr lang="en-US" sz="1800" dirty="0">
                          <a:solidFill>
                            <a:schemeClr val="bg1"/>
                          </a:solidFill>
                          <a:latin typeface="Arial" panose="020B0604020202020204" pitchFamily="34" charset="0"/>
                          <a:cs typeface="Arial" panose="020B0604020202020204" pitchFamily="34" charset="0"/>
                        </a:rPr>
                        <a:t>research presentation poster</a:t>
                      </a:r>
                    </a:p>
                    <a:p>
                      <a:endParaRPr lang="en-US" sz="18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000" b="1" baseline="0" dirty="0">
                          <a:solidFill>
                            <a:srgbClr val="FFC000"/>
                          </a:solidFill>
                          <a:latin typeface="Arial" panose="020B0604020202020204" pitchFamily="34" charset="0"/>
                          <a:cs typeface="Arial" panose="020B0604020202020204" pitchFamily="34" charset="0"/>
                        </a:rPr>
                        <a:t>Important: Check the template size</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800" b="0" baseline="0" dirty="0">
                          <a:solidFill>
                            <a:srgbClr val="D9D9D9"/>
                          </a:solidFill>
                          <a:latin typeface="Arial" panose="020B0604020202020204" pitchFamily="34" charset="0"/>
                          <a:cs typeface="Arial" panose="020B0604020202020204" pitchFamily="34" charset="0"/>
                        </a:rPr>
                      </a:br>
                      <a:endParaRPr lang="en-US" sz="1800" b="0" baseline="0" dirty="0">
                        <a:solidFill>
                          <a:srgbClr val="FFC000"/>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8"/>
                  </a:ext>
                </a:extLst>
              </a:tr>
              <a:tr h="3340698">
                <a:tc>
                  <a:txBody>
                    <a:bodyPr/>
                    <a:lstStyle/>
                    <a:p>
                      <a:endParaRPr lang="en-US" sz="1800" dirty="0">
                        <a:solidFill>
                          <a:srgbClr val="1F3A4E"/>
                        </a:solidFill>
                      </a:endParaRPr>
                    </a:p>
                  </a:txBody>
                  <a:tcPr>
                    <a:blipFill rotWithShape="1">
                      <a:blip r:embed="rId3"/>
                      <a:stretch>
                        <a:fillRect/>
                      </a:stretch>
                    </a:blipFill>
                  </a:tcPr>
                </a:tc>
                <a:tc>
                  <a:txBody>
                    <a:bodyPr/>
                    <a:lstStyle/>
                    <a:p>
                      <a:pPr algn="l"/>
                      <a:r>
                        <a:rPr lang="en-US" sz="2000" b="1" baseline="0" dirty="0">
                          <a:solidFill>
                            <a:srgbClr val="FFC000"/>
                          </a:solidFill>
                          <a:latin typeface="Arial" panose="020B0604020202020204" pitchFamily="34" charset="0"/>
                          <a:cs typeface="Arial" panose="020B0604020202020204" pitchFamily="34" charset="0"/>
                        </a:rPr>
                        <a:t>How to </a:t>
                      </a:r>
                      <a:r>
                        <a:rPr lang="en-US" sz="3600" b="1" baseline="0" dirty="0">
                          <a:solidFill>
                            <a:srgbClr val="FFC000"/>
                          </a:solidFill>
                          <a:latin typeface="Arial" panose="020B0604020202020204" pitchFamily="34" charset="0"/>
                          <a:cs typeface="Arial" panose="020B0604020202020204" pitchFamily="34" charset="0"/>
                        </a:rPr>
                        <a:t>Zoom in </a:t>
                      </a:r>
                      <a:r>
                        <a:rPr lang="en-US" sz="2000" b="1" baseline="0" dirty="0">
                          <a:solidFill>
                            <a:srgbClr val="FFC000"/>
                          </a:solidFill>
                          <a:latin typeface="Arial" panose="020B0604020202020204" pitchFamily="34" charset="0"/>
                          <a:cs typeface="Arial" panose="020B0604020202020204" pitchFamily="34" charset="0"/>
                        </a:rPr>
                        <a:t>and </a:t>
                      </a:r>
                      <a:r>
                        <a:rPr lang="en-US" sz="1600" b="1" baseline="0" dirty="0">
                          <a:solidFill>
                            <a:srgbClr val="FFC000"/>
                          </a:solidFill>
                          <a:latin typeface="Arial" panose="020B0604020202020204" pitchFamily="34" charset="0"/>
                          <a:cs typeface="Arial" panose="020B0604020202020204" pitchFamily="34" charset="0"/>
                        </a:rPr>
                        <a:t>out</a:t>
                      </a:r>
                      <a:endParaRPr lang="en-US" sz="2000" b="1" baseline="0" dirty="0">
                        <a:solidFill>
                          <a:srgbClr val="FFC000"/>
                        </a:solidFill>
                        <a:latin typeface="Arial" panose="020B0604020202020204" pitchFamily="34" charset="0"/>
                        <a:cs typeface="Arial" panose="020B0604020202020204" pitchFamily="34" charset="0"/>
                      </a:endParaRPr>
                    </a:p>
                    <a:p>
                      <a:pPr algn="l"/>
                      <a:r>
                        <a:rPr lang="en-US" sz="18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1. </a:t>
                      </a:r>
                      <a:r>
                        <a:rPr lang="en-US" sz="18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2. </a:t>
                      </a:r>
                      <a:r>
                        <a:rPr lang="en-US" sz="18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994589">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000" b="1" baseline="0" dirty="0">
                          <a:solidFill>
                            <a:srgbClr val="FFC000"/>
                          </a:solidFill>
                          <a:latin typeface="Arial" panose="020B0604020202020204" pitchFamily="34" charset="0"/>
                          <a:cs typeface="Arial" panose="020B0604020202020204" pitchFamily="34" charset="0"/>
                        </a:rPr>
                        <a:t>Ruler and Guides</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945819">
                <a:tc>
                  <a:txBody>
                    <a:bodyPr/>
                    <a:lstStyle/>
                    <a:p>
                      <a:endParaRPr lang="en-US" sz="1800" dirty="0">
                        <a:solidFill>
                          <a:srgbClr val="1F3A4E"/>
                        </a:solidFill>
                      </a:endParaRPr>
                    </a:p>
                  </a:txBody>
                  <a:tcPr>
                    <a:blipFill rotWithShape="1">
                      <a:blip r:embed="rId4"/>
                      <a:stretch>
                        <a:fillRect/>
                      </a:stretch>
                    </a:blipFill>
                  </a:tcPr>
                </a:tc>
                <a:tc>
                  <a:txBody>
                    <a:bodyPr/>
                    <a:lstStyle/>
                    <a:p>
                      <a:pPr marL="0" lvl="1" indent="0" algn="l" defTabSz="114300"/>
                      <a:r>
                        <a:rPr lang="en-US" sz="2000" b="1" baseline="0" dirty="0">
                          <a:solidFill>
                            <a:srgbClr val="FFC000"/>
                          </a:solidFill>
                          <a:latin typeface="Arial" panose="020B0604020202020204" pitchFamily="34" charset="0"/>
                          <a:cs typeface="Arial" panose="020B0604020202020204" pitchFamily="34" charset="0"/>
                        </a:rPr>
                        <a:t>Headers and text containers</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208687">
                <a:tc gridSpan="2">
                  <a:txBody>
                    <a:bodyPr/>
                    <a:lstStyle/>
                    <a:p>
                      <a:r>
                        <a:rPr lang="en-US" sz="2000" b="1" dirty="0">
                          <a:solidFill>
                            <a:srgbClr val="FFC000"/>
                          </a:solidFill>
                          <a:latin typeface="Arial" panose="020B0604020202020204" pitchFamily="34" charset="0"/>
                          <a:cs typeface="Arial" panose="020B0604020202020204" pitchFamily="34" charset="0"/>
                        </a:rPr>
                        <a:t>Adding content to the poster</a:t>
                      </a:r>
                    </a:p>
                    <a:p>
                      <a:r>
                        <a:rPr lang="en-US" sz="18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8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8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12467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868684">
                <a:tc gridSpan="2">
                  <a:txBody>
                    <a:bodyPr/>
                    <a:lstStyle/>
                    <a:p>
                      <a:endParaRPr lang="en-US" sz="18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206781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259727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8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70EF0DC5-0CE8-8B48-8495-AC770E4326B0}"/>
              </a:ext>
            </a:extLst>
          </p:cNvPr>
          <p:cNvGraphicFramePr>
            <a:graphicFrameLocks noGrp="1"/>
          </p:cNvGraphicFramePr>
          <p:nvPr userDrawn="1">
            <p:extLst>
              <p:ext uri="{D42A27DB-BD31-4B8C-83A1-F6EECF244321}">
                <p14:modId xmlns:p14="http://schemas.microsoft.com/office/powerpoint/2010/main" val="2914211395"/>
              </p:ext>
            </p:extLst>
          </p:nvPr>
        </p:nvGraphicFramePr>
        <p:xfrm>
          <a:off x="21937684" y="-142032"/>
          <a:ext cx="8060660" cy="30430194"/>
        </p:xfrm>
        <a:graphic>
          <a:graphicData uri="http://schemas.openxmlformats.org/drawingml/2006/table">
            <a:tbl>
              <a:tblPr firstRow="1" bandRow="1">
                <a:tableStyleId>{5C22544A-7EE6-4342-B048-85BDC9FD1C3A}</a:tableStyleId>
              </a:tblPr>
              <a:tblGrid>
                <a:gridCol w="3162981">
                  <a:extLst>
                    <a:ext uri="{9D8B030D-6E8A-4147-A177-3AD203B41FA5}">
                      <a16:colId xmlns:a16="http://schemas.microsoft.com/office/drawing/2014/main" val="20000"/>
                    </a:ext>
                  </a:extLst>
                </a:gridCol>
                <a:gridCol w="950236">
                  <a:extLst>
                    <a:ext uri="{9D8B030D-6E8A-4147-A177-3AD203B41FA5}">
                      <a16:colId xmlns:a16="http://schemas.microsoft.com/office/drawing/2014/main" val="764104496"/>
                    </a:ext>
                  </a:extLst>
                </a:gridCol>
                <a:gridCol w="3947443">
                  <a:extLst>
                    <a:ext uri="{9D8B030D-6E8A-4147-A177-3AD203B41FA5}">
                      <a16:colId xmlns:a16="http://schemas.microsoft.com/office/drawing/2014/main" val="4164475170"/>
                    </a:ext>
                  </a:extLst>
                </a:gridCol>
              </a:tblGrid>
              <a:tr h="1192134">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4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727945">
                <a:tc gridSpan="3">
                  <a:txBody>
                    <a:bodyPr/>
                    <a:lstStyle/>
                    <a:p>
                      <a:pPr algn="l"/>
                      <a:r>
                        <a:rPr lang="en-US" sz="20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8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8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800" dirty="0">
                        <a:solidFill>
                          <a:srgbClr val="FFC000"/>
                        </a:solidFill>
                      </a:endParaRPr>
                    </a:p>
                    <a:p>
                      <a:pPr marL="0" indent="0" algn="l" defTabSz="114300"/>
                      <a:endParaRPr lang="en-US" sz="1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8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8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259477">
                <a:tc gridSpan="3">
                  <a:txBody>
                    <a:bodyPr/>
                    <a:lstStyle/>
                    <a:p>
                      <a:r>
                        <a:rPr lang="en-US" sz="2000" b="1" dirty="0">
                          <a:solidFill>
                            <a:srgbClr val="FFC000"/>
                          </a:solidFill>
                          <a:latin typeface="Arial" panose="020B0604020202020204" pitchFamily="34" charset="0"/>
                          <a:cs typeface="Arial" panose="020B0604020202020204" pitchFamily="34" charset="0"/>
                        </a:rPr>
                        <a:t>How to change the column layout configuration</a:t>
                      </a:r>
                    </a:p>
                    <a:p>
                      <a:r>
                        <a:rPr lang="en-US" sz="18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800" dirty="0">
                          <a:solidFill>
                            <a:srgbClr val="D9D9D9"/>
                          </a:solidFill>
                          <a:latin typeface="Arial" panose="020B0604020202020204" pitchFamily="34" charset="0"/>
                          <a:cs typeface="Arial" panose="020B0604020202020204" pitchFamily="34" charset="0"/>
                        </a:rPr>
                        <a:t>You can see a tutorial here: </a:t>
                      </a:r>
                      <a:r>
                        <a:rPr lang="en-US" sz="1800" u="sng" dirty="0">
                          <a:solidFill>
                            <a:srgbClr val="FFC000"/>
                          </a:solidFill>
                          <a:latin typeface="Arial" panose="020B0604020202020204" pitchFamily="34" charset="0"/>
                          <a:cs typeface="Arial" panose="020B0604020202020204" pitchFamily="34" charset="0"/>
                        </a:rPr>
                        <a:t>https://</a:t>
                      </a:r>
                      <a:r>
                        <a:rPr lang="en-US" sz="1800" u="sng" dirty="0" err="1">
                          <a:solidFill>
                            <a:srgbClr val="FFC000"/>
                          </a:solidFill>
                          <a:latin typeface="Arial" panose="020B0604020202020204" pitchFamily="34" charset="0"/>
                          <a:cs typeface="Arial" panose="020B0604020202020204" pitchFamily="34" charset="0"/>
                        </a:rPr>
                        <a:t>www.posterpresentations.com</a:t>
                      </a:r>
                      <a:r>
                        <a:rPr lang="en-US" sz="1800" u="sng" dirty="0">
                          <a:solidFill>
                            <a:srgbClr val="FFC000"/>
                          </a:solidFill>
                          <a:latin typeface="Arial" panose="020B0604020202020204" pitchFamily="34" charset="0"/>
                          <a:cs typeface="Arial" panose="020B0604020202020204" pitchFamily="34" charset="0"/>
                        </a:rPr>
                        <a:t>/how-to-change-the-column-</a:t>
                      </a:r>
                      <a:r>
                        <a:rPr lang="en-US" sz="18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1678544">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panose="020B0604020202020204" pitchFamily="34" charset="0"/>
                          <a:cs typeface="Arial" panose="020B0604020202020204" pitchFamily="34" charset="0"/>
                        </a:rPr>
                        <a:t>The Quick Start</a:t>
                      </a:r>
                      <a:r>
                        <a:rPr lang="en-US" sz="1800" baseline="0" noProof="0" dirty="0">
                          <a:solidFill>
                            <a:srgbClr val="D9D9D9"/>
                          </a:solidFill>
                          <a:latin typeface="Arial" panose="020B0604020202020204" pitchFamily="34" charset="0"/>
                          <a:cs typeface="Arial" panose="020B0604020202020204" pitchFamily="34" charset="0"/>
                        </a:rPr>
                        <a:t> Guides</a:t>
                      </a:r>
                      <a:r>
                        <a:rPr lang="en-US" sz="1800" noProof="0" dirty="0">
                          <a:solidFill>
                            <a:srgbClr val="D9D9D9"/>
                          </a:solidFill>
                          <a:latin typeface="Arial" panose="020B0604020202020204" pitchFamily="34" charset="0"/>
                          <a:cs typeface="Arial" panose="020B0604020202020204" pitchFamily="34" charset="0"/>
                        </a:rPr>
                        <a:t> </a:t>
                      </a:r>
                      <a:r>
                        <a:rPr lang="en-US" sz="1800" u="sng" noProof="0" dirty="0">
                          <a:solidFill>
                            <a:srgbClr val="D9D9D9"/>
                          </a:solidFill>
                          <a:latin typeface="Arial" panose="020B0604020202020204" pitchFamily="34" charset="0"/>
                          <a:cs typeface="Arial" panose="020B0604020202020204" pitchFamily="34" charset="0"/>
                        </a:rPr>
                        <a:t>are outside the template’s printable area</a:t>
                      </a:r>
                      <a:r>
                        <a:rPr lang="en-US" sz="1800" noProof="0" dirty="0">
                          <a:solidFill>
                            <a:srgbClr val="D9D9D9"/>
                          </a:solidFill>
                          <a:latin typeface="Arial" panose="020B0604020202020204" pitchFamily="34" charset="0"/>
                          <a:cs typeface="Arial" panose="020B0604020202020204" pitchFamily="34" charset="0"/>
                        </a:rPr>
                        <a:t> and they will not be on the printed poster</a:t>
                      </a:r>
                      <a:r>
                        <a:rPr lang="en-US" sz="18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dirty="0">
                          <a:solidFill>
                            <a:srgbClr val="D9D9D9"/>
                          </a:solidFill>
                          <a:latin typeface="Arial" panose="020B0604020202020204" pitchFamily="34" charset="0"/>
                          <a:cs typeface="Arial" panose="020B0604020202020204" pitchFamily="34" charset="0"/>
                        </a:rPr>
                        <a:t>To hide the guides click on the </a:t>
                      </a:r>
                      <a:r>
                        <a:rPr lang="en-US" sz="1800" b="1" baseline="0" noProof="0" dirty="0">
                          <a:solidFill>
                            <a:srgbClr val="D9D9D9"/>
                          </a:solidFill>
                          <a:latin typeface="Arial" panose="020B0604020202020204" pitchFamily="34" charset="0"/>
                          <a:cs typeface="Arial" panose="020B0604020202020204" pitchFamily="34" charset="0"/>
                        </a:rPr>
                        <a:t>Home</a:t>
                      </a:r>
                      <a:r>
                        <a:rPr lang="en-US" sz="18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800" b="1" baseline="0" noProof="0" dirty="0">
                          <a:solidFill>
                            <a:srgbClr val="D9D9D9"/>
                          </a:solidFill>
                          <a:latin typeface="Arial" panose="020B0604020202020204" pitchFamily="34" charset="0"/>
                          <a:cs typeface="Arial" panose="020B0604020202020204" pitchFamily="34" charset="0"/>
                        </a:rPr>
                        <a:t>Layout</a:t>
                      </a:r>
                      <a:r>
                        <a:rPr lang="en-US" sz="18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800" b="1" baseline="0" noProof="0" dirty="0">
                          <a:solidFill>
                            <a:srgbClr val="D9D9D9"/>
                          </a:solidFill>
                          <a:latin typeface="Arial" panose="020B0604020202020204" pitchFamily="34" charset="0"/>
                          <a:cs typeface="Arial" panose="020B0604020202020204" pitchFamily="34" charset="0"/>
                        </a:rPr>
                        <a:t>Without Guides </a:t>
                      </a:r>
                      <a:r>
                        <a:rPr lang="en-US" sz="1800" b="0" baseline="0" noProof="0" dirty="0">
                          <a:solidFill>
                            <a:srgbClr val="D9D9D9"/>
                          </a:solidFill>
                          <a:latin typeface="Arial" panose="020B0604020202020204" pitchFamily="34" charset="0"/>
                          <a:cs typeface="Arial" panose="020B0604020202020204" pitchFamily="34" charset="0"/>
                        </a:rPr>
                        <a:t>layout</a:t>
                      </a:r>
                      <a:r>
                        <a:rPr lang="en-US" sz="1800" baseline="0" noProof="0" dirty="0">
                          <a:solidFill>
                            <a:srgbClr val="D9D9D9"/>
                          </a:solidFill>
                          <a:latin typeface="Arial" panose="020B0604020202020204" pitchFamily="34" charset="0"/>
                          <a:cs typeface="Arial" panose="020B0604020202020204" pitchFamily="34" charset="0"/>
                        </a:rPr>
                        <a:t>.</a:t>
                      </a:r>
                      <a:endParaRPr lang="en-US" sz="1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544646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4626677">
                <a:tc>
                  <a:txBody>
                    <a:bodyPr/>
                    <a:lstStyle/>
                    <a:p>
                      <a:pPr rtl="0"/>
                      <a:r>
                        <a:rPr lang="en-US" sz="2400" b="1" dirty="0">
                          <a:solidFill>
                            <a:srgbClr val="FFC000"/>
                          </a:solidFill>
                          <a:latin typeface="Arial" panose="020B0604020202020204" pitchFamily="34" charset="0"/>
                          <a:cs typeface="Arial" panose="020B0604020202020204" pitchFamily="34" charset="0"/>
                        </a:rPr>
                        <a:t>How to</a:t>
                      </a:r>
                      <a:r>
                        <a:rPr lang="en-US" sz="2400" b="1" baseline="0" dirty="0">
                          <a:solidFill>
                            <a:srgbClr val="FFC000"/>
                          </a:solidFill>
                          <a:latin typeface="Arial" panose="020B0604020202020204" pitchFamily="34" charset="0"/>
                          <a:cs typeface="Arial" panose="020B0604020202020204" pitchFamily="34" charset="0"/>
                        </a:rPr>
                        <a:t> preview your poster prior to printing</a:t>
                      </a:r>
                      <a:endParaRPr lang="en-US" sz="2400" b="1" dirty="0">
                        <a:solidFill>
                          <a:srgbClr val="FFC000"/>
                        </a:solidFill>
                        <a:latin typeface="Arial" panose="020B0604020202020204" pitchFamily="34" charset="0"/>
                        <a:cs typeface="Arial" panose="020B0604020202020204" pitchFamily="34" charset="0"/>
                      </a:endParaRPr>
                    </a:p>
                    <a:p>
                      <a:pPr rtl="0"/>
                      <a:r>
                        <a:rPr lang="en-US" sz="2000" dirty="0">
                          <a:solidFill>
                            <a:srgbClr val="D9D9D9"/>
                          </a:solidFill>
                          <a:latin typeface="Arial" panose="020B0604020202020204" pitchFamily="34" charset="0"/>
                          <a:cs typeface="Arial" panose="020B0604020202020204" pitchFamily="34" charset="0"/>
                        </a:rPr>
                        <a:t>You can preview your poster at any time by pressing the </a:t>
                      </a:r>
                      <a:r>
                        <a:rPr lang="en-US" sz="2000" dirty="0">
                          <a:solidFill>
                            <a:srgbClr val="FFC000"/>
                          </a:solidFill>
                          <a:latin typeface="Arial" panose="020B0604020202020204" pitchFamily="34" charset="0"/>
                          <a:cs typeface="Arial" panose="020B0604020202020204" pitchFamily="34" charset="0"/>
                        </a:rPr>
                        <a:t>F5 key</a:t>
                      </a:r>
                      <a:r>
                        <a:rPr lang="en-US" sz="20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000" dirty="0">
                          <a:solidFill>
                            <a:srgbClr val="FFC000"/>
                          </a:solidFill>
                          <a:latin typeface="Arial" panose="020B0604020202020204" pitchFamily="34" charset="0"/>
                          <a:cs typeface="Arial" panose="020B0604020202020204" pitchFamily="34" charset="0"/>
                        </a:rPr>
                        <a:t>ESC key </a:t>
                      </a:r>
                      <a:r>
                        <a:rPr lang="en-US" sz="20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8800" b="1" dirty="0">
                          <a:solidFill>
                            <a:srgbClr val="D9D9D9"/>
                          </a:solidFill>
                          <a:latin typeface="Arial" panose="020B0604020202020204" pitchFamily="34" charset="0"/>
                          <a:cs typeface="Arial" panose="020B0604020202020204" pitchFamily="34" charset="0"/>
                        </a:rPr>
                        <a:t>F5</a:t>
                      </a:r>
                      <a:r>
                        <a:rPr lang="en-US" sz="1800" baseline="0" dirty="0">
                          <a:solidFill>
                            <a:srgbClr val="D9D9D9"/>
                          </a:solidFill>
                          <a:latin typeface="Arial" panose="020B0604020202020204" pitchFamily="34" charset="0"/>
                          <a:cs typeface="Arial" panose="020B0604020202020204" pitchFamily="34" charset="0"/>
                        </a:rPr>
                        <a:t> </a:t>
                      </a:r>
                      <a:endParaRPr lang="en-US" sz="1800" dirty="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308827">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When you are ready to have your poster printed go online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and click on the "</a:t>
                      </a:r>
                      <a:r>
                        <a:rPr lang="en-US" sz="1800" noProof="0" dirty="0">
                          <a:solidFill>
                            <a:srgbClr val="FFC000"/>
                          </a:solidFill>
                          <a:latin typeface="Arial"/>
                          <a:cs typeface="Arial"/>
                        </a:rPr>
                        <a:t>Order Your Poster</a:t>
                      </a:r>
                      <a:r>
                        <a:rPr lang="en-US" sz="18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800" noProof="0" dirty="0">
                          <a:solidFill>
                            <a:srgbClr val="D9D9D9"/>
                          </a:solidFill>
                          <a:latin typeface="Arial"/>
                          <a:cs typeface="Arial"/>
                        </a:rPr>
                      </a:br>
                      <a:r>
                        <a:rPr lang="en-US" sz="1800" noProof="0" dirty="0">
                          <a:solidFill>
                            <a:srgbClr val="D9D9D9"/>
                          </a:solidFill>
                          <a:latin typeface="Arial"/>
                          <a:cs typeface="Arial"/>
                        </a:rPr>
                        <a:t>Go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047130">
                <a:tc gridSpan="3">
                  <a:txBody>
                    <a:bodyPr/>
                    <a:lstStyle/>
                    <a:p>
                      <a:endParaRPr lang="en-US" sz="18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130052">
                <a:tc gridSpan="2">
                  <a:txBody>
                    <a:bodyPr/>
                    <a:lstStyle/>
                    <a:p>
                      <a:pPr>
                        <a:lnSpc>
                          <a:spcPts val="2600"/>
                        </a:lnSpc>
                      </a:pPr>
                      <a:r>
                        <a:rPr lang="en-US" sz="1800" dirty="0">
                          <a:solidFill>
                            <a:schemeClr val="bg1">
                              <a:lumMod val="85000"/>
                            </a:schemeClr>
                          </a:solidFill>
                          <a:latin typeface="Arial"/>
                          <a:cs typeface="Arial"/>
                        </a:rPr>
                        <a:t>© 2019</a:t>
                      </a:r>
                      <a:r>
                        <a:rPr lang="en-US" sz="1800" baseline="0" dirty="0">
                          <a:solidFill>
                            <a:schemeClr val="bg1">
                              <a:lumMod val="85000"/>
                            </a:schemeClr>
                          </a:solidFill>
                          <a:latin typeface="Arial"/>
                          <a:cs typeface="Arial"/>
                        </a:rPr>
                        <a:t> </a:t>
                      </a:r>
                      <a:r>
                        <a:rPr lang="en-US" sz="1800" dirty="0" err="1">
                          <a:solidFill>
                            <a:schemeClr val="bg1">
                              <a:lumMod val="85000"/>
                            </a:schemeClr>
                          </a:solidFill>
                          <a:latin typeface="Arial"/>
                          <a:cs typeface="Arial"/>
                        </a:rPr>
                        <a:t>PosterPresentations.com</a:t>
                      </a:r>
                      <a:br>
                        <a:rPr lang="en-US" sz="1800" dirty="0">
                          <a:solidFill>
                            <a:schemeClr val="bg1">
                              <a:lumMod val="85000"/>
                            </a:schemeClr>
                          </a:solidFill>
                          <a:latin typeface="Arial"/>
                          <a:cs typeface="Arial"/>
                        </a:rPr>
                      </a:br>
                      <a:r>
                        <a:rPr lang="en-US" sz="1800" dirty="0">
                          <a:solidFill>
                            <a:schemeClr val="bg1">
                              <a:lumMod val="85000"/>
                            </a:schemeClr>
                          </a:solidFill>
                          <a:latin typeface="Arial"/>
                          <a:cs typeface="Arial"/>
                        </a:rPr>
                        <a:t>2117 Fourth Street ,</a:t>
                      </a:r>
                      <a:r>
                        <a:rPr lang="en-US" sz="1800" baseline="0" dirty="0">
                          <a:solidFill>
                            <a:schemeClr val="bg1">
                              <a:lumMod val="85000"/>
                            </a:schemeClr>
                          </a:solidFill>
                          <a:latin typeface="Arial"/>
                          <a:cs typeface="Arial"/>
                        </a:rPr>
                        <a:t> STE C        </a:t>
                      </a:r>
                    </a:p>
                    <a:p>
                      <a:pPr>
                        <a:lnSpc>
                          <a:spcPts val="2600"/>
                        </a:lnSpc>
                      </a:pPr>
                      <a:r>
                        <a:rPr lang="en-US" sz="1800" baseline="0" dirty="0">
                          <a:solidFill>
                            <a:schemeClr val="bg1">
                              <a:lumMod val="85000"/>
                            </a:schemeClr>
                          </a:solidFill>
                          <a:latin typeface="Arial"/>
                          <a:cs typeface="Arial"/>
                        </a:rPr>
                        <a:t>Berkeley CA 94710 USA</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D0D0D0"/>
                          </a:solidFill>
                          <a:latin typeface="Arial"/>
                          <a:cs typeface="Arial"/>
                        </a:rPr>
                        <a:t>For complete tutorials</a:t>
                      </a:r>
                      <a:r>
                        <a:rPr lang="en-US" sz="1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400" b="1" dirty="0">
                          <a:solidFill>
                            <a:srgbClr val="FFC000"/>
                          </a:solidFill>
                          <a:latin typeface="Arial"/>
                          <a:cs typeface="Arial"/>
                        </a:rPr>
                        <a:t>https://</a:t>
                      </a:r>
                      <a:r>
                        <a:rPr lang="en-US" sz="1400" b="1" dirty="0" err="1">
                          <a:solidFill>
                            <a:srgbClr val="FFC000"/>
                          </a:solidFill>
                          <a:latin typeface="Arial"/>
                          <a:cs typeface="Arial"/>
                        </a:rPr>
                        <a:t>www.posterpresentations.com</a:t>
                      </a:r>
                      <a:r>
                        <a:rPr lang="en-US" sz="1400" b="1" dirty="0">
                          <a:solidFill>
                            <a:srgbClr val="FFC000"/>
                          </a:solidFill>
                          <a:latin typeface="Arial"/>
                          <a:cs typeface="Arial"/>
                        </a:rPr>
                        <a:t>/</a:t>
                      </a:r>
                      <a:r>
                        <a:rPr lang="en-US" sz="1400" b="1" dirty="0" err="1">
                          <a:solidFill>
                            <a:srgbClr val="FFC000"/>
                          </a:solidFill>
                          <a:latin typeface="Arial"/>
                          <a:cs typeface="Arial"/>
                        </a:rPr>
                        <a:t>helpdesk.html</a:t>
                      </a:r>
                      <a:endParaRPr lang="en-US" sz="9600"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086753" y="29699043"/>
            <a:ext cx="1578661" cy="230633"/>
          </a:xfrm>
          <a:prstGeom prst="rect">
            <a:avLst/>
          </a:prstGeom>
          <a:noFill/>
          <a:ln w="9525">
            <a:noFill/>
            <a:miter lim="800000"/>
            <a:headEnd/>
            <a:tailEnd/>
          </a:ln>
          <a:effectLst/>
        </p:spPr>
        <p:txBody>
          <a:bodyPr wrap="square" lIns="63187" tIns="31588" rIns="63187" bIns="31588">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3448820764"/>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hyperlink" Target="https://github.com/mathangpeddi/Laptop-Prices-Predictor" TargetMode="External"/><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hyperlink" Target="https://github.com/NehalGund/Laptop-Price-Prediction" TargetMode="External"/><Relationship Id="rId4" Type="http://schemas.openxmlformats.org/officeDocument/2006/relationships/hyperlink" Target="https://github.com/Paras-bakshi/laptop-price-Predicto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1182704-AF50-3B9A-3E39-7086A8E64ECE}"/>
              </a:ext>
            </a:extLst>
          </p:cNvPr>
          <p:cNvSpPr>
            <a:spLocks noGrp="1"/>
          </p:cNvSpPr>
          <p:nvPr>
            <p:ph type="body" sz="quarter" idx="10"/>
          </p:nvPr>
        </p:nvSpPr>
        <p:spPr>
          <a:xfrm>
            <a:off x="440616" y="5365571"/>
            <a:ext cx="10101856" cy="9072791"/>
          </a:xfrm>
        </p:spPr>
        <p:txBody>
          <a:bodyPr/>
          <a:lstStyle/>
          <a:p>
            <a:pPr marL="0" indent="0" algn="just">
              <a:buNone/>
            </a:pPr>
            <a:r>
              <a:rPr lang="en-US" sz="3600" dirty="0"/>
              <a:t>Machine learning techniques like multiple linear regression, decision tree, random forest, and KNN algorithms assist in predicting laptop prices accurately, helping customers make informed purchasing decisions for this essential device in our daily lives.</a:t>
            </a:r>
          </a:p>
          <a:p>
            <a:pPr marL="0" indent="0" algn="just">
              <a:buNone/>
            </a:pPr>
            <a:r>
              <a:rPr lang="en-US" sz="4000" dirty="0"/>
              <a:t>                        </a:t>
            </a:r>
            <a:r>
              <a:rPr lang="en-US" sz="2800" b="1" dirty="0">
                <a:solidFill>
                  <a:srgbClr val="002060"/>
                </a:solidFill>
              </a:rPr>
              <a:t>    </a:t>
            </a:r>
            <a:r>
              <a:rPr lang="en-US" sz="3600" b="1" u="sng" dirty="0">
                <a:solidFill>
                  <a:srgbClr val="002060"/>
                </a:solidFill>
              </a:rPr>
              <a:t>OVERVIEW</a:t>
            </a:r>
          </a:p>
          <a:p>
            <a:pPr marL="0" indent="0" algn="just">
              <a:buNone/>
            </a:pPr>
            <a:endParaRPr lang="en-US" sz="3600" dirty="0">
              <a:solidFill>
                <a:srgbClr val="002060"/>
              </a:solidFill>
            </a:endParaRPr>
          </a:p>
          <a:p>
            <a:pPr marL="0" indent="0" algn="just">
              <a:buNone/>
            </a:pPr>
            <a:r>
              <a:rPr lang="en-US" sz="3600" dirty="0">
                <a:solidFill>
                  <a:srgbClr val="002060"/>
                </a:solidFill>
              </a:rPr>
              <a:t>This model predicts salaries based on features like education level, years of experience, job title, and location using regression algorithms. After preprocessing, including handling missing values, feature encoding, and scaling, the model undergoes training and evaluation .	</a:t>
            </a:r>
            <a:r>
              <a:rPr lang="en-US" sz="3600" dirty="0"/>
              <a:t>                                       </a:t>
            </a:r>
            <a:endParaRPr lang="en-US" sz="3600" u="sng" dirty="0"/>
          </a:p>
          <a:p>
            <a:pPr marL="0" indent="0" algn="just">
              <a:buNone/>
            </a:pPr>
            <a:endParaRPr lang="en-US" sz="3200" b="1" u="sng" dirty="0">
              <a:latin typeface="+mj-lt"/>
            </a:endParaRPr>
          </a:p>
        </p:txBody>
      </p:sp>
      <p:sp>
        <p:nvSpPr>
          <p:cNvPr id="3" name="Text Placeholder 2">
            <a:extLst>
              <a:ext uri="{FF2B5EF4-FFF2-40B4-BE49-F238E27FC236}">
                <a16:creationId xmlns:a16="http://schemas.microsoft.com/office/drawing/2014/main" id="{B69F6BD6-8582-6B80-3FC6-55C6169A8BA0}"/>
              </a:ext>
            </a:extLst>
          </p:cNvPr>
          <p:cNvSpPr>
            <a:spLocks noGrp="1"/>
          </p:cNvSpPr>
          <p:nvPr>
            <p:ph type="body" sz="quarter" idx="11"/>
          </p:nvPr>
        </p:nvSpPr>
        <p:spPr>
          <a:xfrm>
            <a:off x="449463" y="4785018"/>
            <a:ext cx="10093882" cy="681848"/>
          </a:xfrm>
        </p:spPr>
        <p:txBody>
          <a:bodyPr/>
          <a:lstStyle/>
          <a:p>
            <a:r>
              <a:rPr lang="en-IN" sz="3600" dirty="0">
                <a:latin typeface="Times New Roman" panose="02020603050405020304" pitchFamily="18" charset="0"/>
                <a:cs typeface="Times New Roman" panose="02020603050405020304" pitchFamily="18" charset="0"/>
              </a:rPr>
              <a:t>INTRODUCTION</a:t>
            </a:r>
          </a:p>
        </p:txBody>
      </p:sp>
      <p:sp>
        <p:nvSpPr>
          <p:cNvPr id="4" name="Text Placeholder 3">
            <a:extLst>
              <a:ext uri="{FF2B5EF4-FFF2-40B4-BE49-F238E27FC236}">
                <a16:creationId xmlns:a16="http://schemas.microsoft.com/office/drawing/2014/main" id="{0566D63C-0F73-1B9C-91F3-8E789550CB81}"/>
              </a:ext>
            </a:extLst>
          </p:cNvPr>
          <p:cNvSpPr>
            <a:spLocks noGrp="1"/>
          </p:cNvSpPr>
          <p:nvPr>
            <p:ph type="body" sz="quarter" idx="20"/>
          </p:nvPr>
        </p:nvSpPr>
        <p:spPr>
          <a:xfrm>
            <a:off x="758070" y="14261730"/>
            <a:ext cx="10096349" cy="743404"/>
          </a:xfrm>
        </p:spPr>
        <p:txBody>
          <a:bodyPr/>
          <a:lstStyle/>
          <a:p>
            <a:r>
              <a:rPr lang="en-IN" sz="4000" dirty="0"/>
              <a:t>PROBLEM STATEMENT</a:t>
            </a:r>
          </a:p>
        </p:txBody>
      </p:sp>
      <p:sp>
        <p:nvSpPr>
          <p:cNvPr id="5" name="Text Placeholder 4">
            <a:extLst>
              <a:ext uri="{FF2B5EF4-FFF2-40B4-BE49-F238E27FC236}">
                <a16:creationId xmlns:a16="http://schemas.microsoft.com/office/drawing/2014/main" id="{BCA9CFA9-C760-48DC-A71F-42ADF9234FB7}"/>
              </a:ext>
            </a:extLst>
          </p:cNvPr>
          <p:cNvSpPr>
            <a:spLocks noGrp="1"/>
          </p:cNvSpPr>
          <p:nvPr>
            <p:ph type="body" sz="quarter" idx="25"/>
          </p:nvPr>
        </p:nvSpPr>
        <p:spPr>
          <a:xfrm>
            <a:off x="10846594" y="4763140"/>
            <a:ext cx="10093752" cy="681848"/>
          </a:xfrm>
        </p:spPr>
        <p:txBody>
          <a:bodyPr/>
          <a:lstStyle/>
          <a:p>
            <a:r>
              <a:rPr lang="en-IN" sz="3600" dirty="0">
                <a:latin typeface="Times New Roman" panose="02020603050405020304" pitchFamily="18" charset="0"/>
                <a:cs typeface="Times New Roman" panose="02020603050405020304" pitchFamily="18" charset="0"/>
              </a:rPr>
              <a:t>LIMITATIONS</a:t>
            </a:r>
          </a:p>
        </p:txBody>
      </p:sp>
      <p:sp>
        <p:nvSpPr>
          <p:cNvPr id="6" name="Text Placeholder 5">
            <a:extLst>
              <a:ext uri="{FF2B5EF4-FFF2-40B4-BE49-F238E27FC236}">
                <a16:creationId xmlns:a16="http://schemas.microsoft.com/office/drawing/2014/main" id="{8B1FA982-D3D5-E02F-C989-779518FE6562}"/>
              </a:ext>
            </a:extLst>
          </p:cNvPr>
          <p:cNvSpPr>
            <a:spLocks noGrp="1"/>
          </p:cNvSpPr>
          <p:nvPr>
            <p:ph type="body" sz="quarter" idx="26"/>
          </p:nvPr>
        </p:nvSpPr>
        <p:spPr>
          <a:xfrm>
            <a:off x="10846594" y="5365571"/>
            <a:ext cx="10093752" cy="6228935"/>
          </a:xfrm>
        </p:spPr>
        <p:txBody>
          <a:bodyPr/>
          <a:lstStyle/>
          <a:p>
            <a:pPr algn="just">
              <a:spcBef>
                <a:spcPts val="600"/>
              </a:spcBef>
              <a:spcAft>
                <a:spcPts val="600"/>
              </a:spcAft>
            </a:pPr>
            <a:r>
              <a:rPr lang="en-US" sz="3600" b="0" i="0" dirty="0">
                <a:solidFill>
                  <a:schemeClr val="accent1">
                    <a:lumMod val="50000"/>
                  </a:schemeClr>
                </a:solidFill>
                <a:effectLst/>
                <a:highlight>
                  <a:srgbClr val="FFFFFF"/>
                </a:highlight>
              </a:rPr>
              <a:t>Limited data: Salary or price prediction models need vast amounts of data to be accurate. Lack of data can lead to misleading results. Model bias: Models can inherit biases from the data used to train them. This could lead to unfair salary predictions or inaccurate price estimates.</a:t>
            </a:r>
          </a:p>
          <a:p>
            <a:pPr algn="just">
              <a:spcBef>
                <a:spcPts val="600"/>
              </a:spcBef>
              <a:spcAft>
                <a:spcPts val="600"/>
              </a:spcAft>
            </a:pPr>
            <a:endParaRPr lang="en-US" sz="3200" b="0" i="0" dirty="0">
              <a:solidFill>
                <a:schemeClr val="accent1">
                  <a:lumMod val="50000"/>
                </a:schemeClr>
              </a:solidFill>
              <a:effectLst/>
              <a:highlight>
                <a:srgbClr val="FFFFFF"/>
              </a:highlight>
            </a:endParaRPr>
          </a:p>
          <a:p>
            <a:pPr algn="just">
              <a:spcBef>
                <a:spcPts val="600"/>
              </a:spcBef>
              <a:spcAft>
                <a:spcPts val="600"/>
              </a:spcAft>
            </a:pPr>
            <a:endParaRPr lang="en-US" sz="3200" b="0" i="0" dirty="0">
              <a:solidFill>
                <a:schemeClr val="accent1">
                  <a:lumMod val="50000"/>
                </a:schemeClr>
              </a:solidFill>
              <a:effectLst/>
              <a:highlight>
                <a:srgbClr val="FFFFFF"/>
              </a:highlight>
            </a:endParaRPr>
          </a:p>
          <a:p>
            <a:pPr algn="just">
              <a:spcBef>
                <a:spcPts val="600"/>
              </a:spcBef>
              <a:spcAft>
                <a:spcPts val="600"/>
              </a:spcAft>
            </a:pPr>
            <a:endParaRPr lang="en-US" sz="3200" b="0" i="0" dirty="0">
              <a:solidFill>
                <a:schemeClr val="accent1">
                  <a:lumMod val="50000"/>
                </a:schemeClr>
              </a:solidFill>
              <a:effectLst/>
              <a:highlight>
                <a:srgbClr val="FFFFFF"/>
              </a:highlight>
            </a:endParaRPr>
          </a:p>
          <a:p>
            <a:pPr algn="just">
              <a:spcBef>
                <a:spcPts val="600"/>
              </a:spcBef>
              <a:spcAft>
                <a:spcPts val="600"/>
              </a:spcAft>
            </a:pPr>
            <a:endParaRPr lang="en-US" sz="3200" b="0" i="0" dirty="0">
              <a:solidFill>
                <a:schemeClr val="accent1">
                  <a:lumMod val="50000"/>
                </a:schemeClr>
              </a:solidFill>
              <a:effectLst/>
              <a:highlight>
                <a:srgbClr val="FFFFFF"/>
              </a:highlight>
            </a:endParaRPr>
          </a:p>
        </p:txBody>
      </p:sp>
      <p:sp>
        <p:nvSpPr>
          <p:cNvPr id="7" name="Text Placeholder 6">
            <a:extLst>
              <a:ext uri="{FF2B5EF4-FFF2-40B4-BE49-F238E27FC236}">
                <a16:creationId xmlns:a16="http://schemas.microsoft.com/office/drawing/2014/main" id="{521E098F-58DB-F00E-4613-9B298B03BB2B}"/>
              </a:ext>
            </a:extLst>
          </p:cNvPr>
          <p:cNvSpPr>
            <a:spLocks noGrp="1"/>
          </p:cNvSpPr>
          <p:nvPr>
            <p:ph type="body" sz="quarter" idx="27"/>
          </p:nvPr>
        </p:nvSpPr>
        <p:spPr>
          <a:xfrm>
            <a:off x="10771677" y="8993790"/>
            <a:ext cx="10090978" cy="743404"/>
          </a:xfrm>
        </p:spPr>
        <p:txBody>
          <a:bodyPr/>
          <a:lstStyle/>
          <a:p>
            <a:r>
              <a:rPr lang="en-IN" sz="4000" dirty="0">
                <a:latin typeface="Times New Roman" panose="02020603050405020304" pitchFamily="18" charset="0"/>
                <a:cs typeface="Times New Roman" panose="02020603050405020304" pitchFamily="18" charset="0"/>
              </a:rPr>
              <a:t>PROPOSED METHODOLOGY</a:t>
            </a:r>
          </a:p>
        </p:txBody>
      </p:sp>
      <p:sp>
        <p:nvSpPr>
          <p:cNvPr id="8" name="Text Placeholder 7">
            <a:extLst>
              <a:ext uri="{FF2B5EF4-FFF2-40B4-BE49-F238E27FC236}">
                <a16:creationId xmlns:a16="http://schemas.microsoft.com/office/drawing/2014/main" id="{3AE4C882-4C51-D567-9AA5-792E3B03ADEE}"/>
              </a:ext>
            </a:extLst>
          </p:cNvPr>
          <p:cNvSpPr>
            <a:spLocks noGrp="1"/>
          </p:cNvSpPr>
          <p:nvPr>
            <p:ph type="body" sz="quarter" idx="28"/>
          </p:nvPr>
        </p:nvSpPr>
        <p:spPr>
          <a:xfrm>
            <a:off x="10854419" y="9936106"/>
            <a:ext cx="10094847" cy="3089614"/>
          </a:xfrm>
        </p:spPr>
        <p:txBody>
          <a:bodyPr/>
          <a:lstStyle/>
          <a:p>
            <a:pPr algn="just"/>
            <a:r>
              <a:rPr lang="en-US" sz="3600" dirty="0">
                <a:solidFill>
                  <a:schemeClr val="accent1">
                    <a:lumMod val="50000"/>
                  </a:schemeClr>
                </a:solidFill>
              </a:rPr>
              <a:t>Accuracy depends on the quality of the data.</a:t>
            </a:r>
            <a:br>
              <a:rPr lang="en-US" sz="3600" dirty="0">
                <a:solidFill>
                  <a:schemeClr val="accent1">
                    <a:lumMod val="50000"/>
                  </a:schemeClr>
                </a:solidFill>
              </a:rPr>
            </a:br>
            <a:r>
              <a:rPr lang="en-US" sz="3600" dirty="0">
                <a:solidFill>
                  <a:schemeClr val="accent1">
                    <a:lumMod val="50000"/>
                  </a:schemeClr>
                </a:solidFill>
              </a:rPr>
              <a:t>With large data, the prediction stage might be slow.</a:t>
            </a:r>
            <a:br>
              <a:rPr lang="en-US" sz="3600" dirty="0">
                <a:solidFill>
                  <a:schemeClr val="accent1">
                    <a:lumMod val="50000"/>
                  </a:schemeClr>
                </a:solidFill>
              </a:rPr>
            </a:br>
            <a:r>
              <a:rPr lang="en-US" sz="3600" dirty="0">
                <a:solidFill>
                  <a:schemeClr val="accent1">
                    <a:lumMod val="50000"/>
                  </a:schemeClr>
                </a:solidFill>
              </a:rPr>
              <a:t>Sensitive to the scale of the data and features.</a:t>
            </a:r>
            <a:br>
              <a:rPr lang="en-US" sz="3600" dirty="0">
                <a:solidFill>
                  <a:schemeClr val="accent1">
                    <a:lumMod val="50000"/>
                  </a:schemeClr>
                </a:solidFill>
              </a:rPr>
            </a:br>
            <a:r>
              <a:rPr lang="en-US" sz="3600" dirty="0">
                <a:solidFill>
                  <a:schemeClr val="accent1">
                    <a:lumMod val="50000"/>
                  </a:schemeClr>
                </a:solidFill>
              </a:rPr>
              <a:t>Require high memory – need to store all of  training   </a:t>
            </a:r>
            <a:br>
              <a:rPr lang="en-US" sz="3600" dirty="0">
                <a:solidFill>
                  <a:schemeClr val="accent1">
                    <a:lumMod val="50000"/>
                  </a:schemeClr>
                </a:solidFill>
              </a:rPr>
            </a:br>
            <a:r>
              <a:rPr lang="en-US" sz="3600" dirty="0">
                <a:solidFill>
                  <a:schemeClr val="accent1">
                    <a:lumMod val="50000"/>
                  </a:schemeClr>
                </a:solidFill>
              </a:rPr>
              <a:t>data .</a:t>
            </a:r>
            <a:endParaRPr lang="en-IN" sz="3600" dirty="0">
              <a:solidFill>
                <a:schemeClr val="accent1">
                  <a:lumMod val="50000"/>
                </a:schemeClr>
              </a:solidFill>
            </a:endParaRPr>
          </a:p>
        </p:txBody>
      </p:sp>
      <p:sp>
        <p:nvSpPr>
          <p:cNvPr id="9" name="Text Placeholder 8">
            <a:extLst>
              <a:ext uri="{FF2B5EF4-FFF2-40B4-BE49-F238E27FC236}">
                <a16:creationId xmlns:a16="http://schemas.microsoft.com/office/drawing/2014/main" id="{2F19E10F-165A-B5CF-2966-C15322EFE1F2}"/>
              </a:ext>
            </a:extLst>
          </p:cNvPr>
          <p:cNvSpPr>
            <a:spLocks noGrp="1"/>
          </p:cNvSpPr>
          <p:nvPr>
            <p:ph type="body" sz="quarter" idx="29"/>
          </p:nvPr>
        </p:nvSpPr>
        <p:spPr>
          <a:xfrm>
            <a:off x="10845046" y="22061324"/>
            <a:ext cx="10085926" cy="743404"/>
          </a:xfrm>
        </p:spPr>
        <p:txBody>
          <a:bodyPr/>
          <a:lstStyle/>
          <a:p>
            <a:r>
              <a:rPr lang="en-IN" sz="4000" dirty="0">
                <a:latin typeface="Times New Roman" panose="02020603050405020304" pitchFamily="18" charset="0"/>
                <a:cs typeface="Times New Roman" panose="02020603050405020304" pitchFamily="18" charset="0"/>
              </a:rPr>
              <a:t>REFERENCES</a:t>
            </a:r>
          </a:p>
        </p:txBody>
      </p:sp>
      <p:sp>
        <p:nvSpPr>
          <p:cNvPr id="10" name="Text Placeholder 9">
            <a:extLst>
              <a:ext uri="{FF2B5EF4-FFF2-40B4-BE49-F238E27FC236}">
                <a16:creationId xmlns:a16="http://schemas.microsoft.com/office/drawing/2014/main" id="{A1ADF8DA-7DCA-D206-F60D-E10FC2DC431B}"/>
              </a:ext>
            </a:extLst>
          </p:cNvPr>
          <p:cNvSpPr>
            <a:spLocks noGrp="1"/>
          </p:cNvSpPr>
          <p:nvPr>
            <p:ph type="body" sz="quarter" idx="30"/>
          </p:nvPr>
        </p:nvSpPr>
        <p:spPr>
          <a:xfrm>
            <a:off x="10694193" y="22716410"/>
            <a:ext cx="10395347" cy="7078398"/>
          </a:xfrm>
        </p:spPr>
        <p:txBody>
          <a:bodyPr/>
          <a:lstStyle/>
          <a:p>
            <a:pPr algn="just">
              <a:buFont typeface="Wingdings" panose="05000000000000000000" pitchFamily="2" charset="2"/>
              <a:buChar char="Ø"/>
            </a:pPr>
            <a:r>
              <a:rPr lang="en-IN" sz="3600" dirty="0">
                <a:solidFill>
                  <a:srgbClr val="00B0F0"/>
                </a:solidFill>
                <a:hlinkClick r:id="rId3">
                  <a:extLst>
                    <a:ext uri="{A12FA001-AC4F-418D-AE19-62706E023703}">
                      <ahyp:hlinkClr xmlns:ahyp="http://schemas.microsoft.com/office/drawing/2018/hyperlinkcolor" val="tx"/>
                    </a:ext>
                  </a:extLst>
                </a:hlinkClick>
              </a:rPr>
              <a:t>https://github.com/mathangpeddi/Laptop-Prices-Predictor</a:t>
            </a:r>
            <a:endParaRPr lang="en-IN" sz="3600" dirty="0">
              <a:solidFill>
                <a:srgbClr val="00B0F0"/>
              </a:solidFill>
            </a:endParaRPr>
          </a:p>
          <a:p>
            <a:pPr algn="just">
              <a:buFont typeface="Wingdings" panose="05000000000000000000" pitchFamily="2" charset="2"/>
              <a:buChar char="Ø"/>
            </a:pPr>
            <a:r>
              <a:rPr lang="en-IN" sz="3600" dirty="0">
                <a:solidFill>
                  <a:srgbClr val="00B0F0"/>
                </a:solidFill>
                <a:hlinkClick r:id="rId4">
                  <a:extLst>
                    <a:ext uri="{A12FA001-AC4F-418D-AE19-62706E023703}">
                      <ahyp:hlinkClr xmlns:ahyp="http://schemas.microsoft.com/office/drawing/2018/hyperlinkcolor" val="tx"/>
                    </a:ext>
                  </a:extLst>
                </a:hlinkClick>
              </a:rPr>
              <a:t>https://github.com/Paras-bakshi/laptop-price-Predictor</a:t>
            </a:r>
            <a:endParaRPr lang="en-IN" sz="3600" dirty="0">
              <a:solidFill>
                <a:srgbClr val="00B0F0"/>
              </a:solidFill>
            </a:endParaRPr>
          </a:p>
          <a:p>
            <a:pPr algn="just">
              <a:buFont typeface="Wingdings" panose="05000000000000000000" pitchFamily="2" charset="2"/>
              <a:buChar char="Ø"/>
            </a:pPr>
            <a:r>
              <a:rPr lang="en-IN" sz="3600" dirty="0">
                <a:solidFill>
                  <a:srgbClr val="00B0F0"/>
                </a:solidFill>
                <a:hlinkClick r:id="rId5">
                  <a:extLst>
                    <a:ext uri="{A12FA001-AC4F-418D-AE19-62706E023703}">
                      <ahyp:hlinkClr xmlns:ahyp="http://schemas.microsoft.com/office/drawing/2018/hyperlinkcolor" val="tx"/>
                    </a:ext>
                  </a:extLst>
                </a:hlinkClick>
              </a:rPr>
              <a:t>https://github.com/NehalGund/Laptop-Price-Prediction</a:t>
            </a:r>
            <a:endParaRPr lang="en-IN" sz="3600" dirty="0">
              <a:solidFill>
                <a:srgbClr val="00B0F0"/>
              </a:solidFill>
            </a:endParaRPr>
          </a:p>
          <a:p>
            <a:endParaRPr lang="en-IN" sz="3600" dirty="0">
              <a:solidFill>
                <a:schemeClr val="accent1">
                  <a:lumMod val="50000"/>
                </a:schemeClr>
              </a:solidFill>
              <a:highlight>
                <a:srgbClr val="FFFFFF"/>
              </a:highlight>
              <a:latin typeface="Arial" panose="020B0604020202020204" pitchFamily="34" charset="0"/>
            </a:endParaRPr>
          </a:p>
          <a:p>
            <a:r>
              <a:rPr lang="en-IN" sz="3600" dirty="0">
                <a:solidFill>
                  <a:srgbClr val="002060"/>
                </a:solidFill>
              </a:rPr>
              <a:t> </a:t>
            </a:r>
            <a:r>
              <a:rPr lang="en-IN" sz="3600" dirty="0">
                <a:solidFill>
                  <a:schemeClr val="accent1">
                    <a:lumMod val="50000"/>
                  </a:schemeClr>
                </a:solidFill>
              </a:rPr>
              <a:t>HOD, CSAI Dept.  - </a:t>
            </a:r>
            <a:r>
              <a:rPr lang="en-IN" sz="3600" dirty="0" err="1">
                <a:solidFill>
                  <a:schemeClr val="accent1">
                    <a:lumMod val="50000"/>
                  </a:schemeClr>
                </a:solidFill>
              </a:rPr>
              <a:t>Dr.</a:t>
            </a:r>
            <a:r>
              <a:rPr lang="en-IN" sz="3600" dirty="0">
                <a:solidFill>
                  <a:schemeClr val="accent1">
                    <a:lumMod val="50000"/>
                  </a:schemeClr>
                </a:solidFill>
              </a:rPr>
              <a:t> M. </a:t>
            </a:r>
            <a:r>
              <a:rPr lang="en-IN" sz="3600" dirty="0" err="1">
                <a:solidFill>
                  <a:schemeClr val="accent1">
                    <a:lumMod val="50000"/>
                  </a:schemeClr>
                </a:solidFill>
              </a:rPr>
              <a:t>Sheshikala</a:t>
            </a:r>
            <a:endParaRPr lang="en-IN" sz="3600" dirty="0">
              <a:solidFill>
                <a:schemeClr val="accent1">
                  <a:lumMod val="50000"/>
                </a:schemeClr>
              </a:solidFill>
            </a:endParaRPr>
          </a:p>
          <a:p>
            <a:r>
              <a:rPr lang="en-IN" sz="3600" dirty="0">
                <a:solidFill>
                  <a:schemeClr val="accent1">
                    <a:lumMod val="50000"/>
                  </a:schemeClr>
                </a:solidFill>
              </a:rPr>
              <a:t>PROJECT GUIDE - </a:t>
            </a:r>
            <a:r>
              <a:rPr lang="en-IN" sz="3600" dirty="0" err="1"/>
              <a:t>Dr.K.Rajchandar</a:t>
            </a:r>
            <a:r>
              <a:rPr lang="en-IN" sz="3600" dirty="0"/>
              <a:t> Sir ,</a:t>
            </a:r>
            <a:r>
              <a:rPr lang="en-IN" sz="3600" dirty="0" err="1">
                <a:solidFill>
                  <a:schemeClr val="accent1">
                    <a:lumMod val="50000"/>
                  </a:schemeClr>
                </a:solidFill>
              </a:rPr>
              <a:t>Asst.Prof</a:t>
            </a:r>
            <a:r>
              <a:rPr lang="en-IN" sz="3600" dirty="0">
                <a:solidFill>
                  <a:schemeClr val="accent1">
                    <a:lumMod val="50000"/>
                  </a:schemeClr>
                </a:solidFill>
              </a:rPr>
              <a:t>., CSE Dept</a:t>
            </a:r>
          </a:p>
          <a:p>
            <a:r>
              <a:rPr lang="en-IN" sz="3600" dirty="0">
                <a:solidFill>
                  <a:schemeClr val="accent1">
                    <a:lumMod val="50000"/>
                  </a:schemeClr>
                </a:solidFill>
              </a:rPr>
              <a:t>CO-ORDINATOR – </a:t>
            </a:r>
            <a:r>
              <a:rPr lang="en-IN" sz="3600" dirty="0" err="1">
                <a:solidFill>
                  <a:schemeClr val="accent1">
                    <a:lumMod val="50000"/>
                  </a:schemeClr>
                </a:solidFill>
              </a:rPr>
              <a:t>P.Praveen</a:t>
            </a:r>
            <a:r>
              <a:rPr lang="en-IN" sz="3600" dirty="0">
                <a:solidFill>
                  <a:schemeClr val="accent1">
                    <a:lumMod val="50000"/>
                  </a:schemeClr>
                </a:solidFill>
              </a:rPr>
              <a:t> , Prof., CSAI Dept</a:t>
            </a:r>
          </a:p>
        </p:txBody>
      </p:sp>
      <p:sp>
        <p:nvSpPr>
          <p:cNvPr id="11" name="Text Placeholder 10">
            <a:extLst>
              <a:ext uri="{FF2B5EF4-FFF2-40B4-BE49-F238E27FC236}">
                <a16:creationId xmlns:a16="http://schemas.microsoft.com/office/drawing/2014/main" id="{707012D9-5395-8A33-8C58-431CEF7EB55B}"/>
              </a:ext>
            </a:extLst>
          </p:cNvPr>
          <p:cNvSpPr>
            <a:spLocks noGrp="1"/>
          </p:cNvSpPr>
          <p:nvPr>
            <p:ph type="body" sz="quarter" idx="96"/>
          </p:nvPr>
        </p:nvSpPr>
        <p:spPr>
          <a:xfrm>
            <a:off x="995939" y="15251182"/>
            <a:ext cx="9698255" cy="12803043"/>
          </a:xfrm>
        </p:spPr>
        <p:txBody>
          <a:bodyPr/>
          <a:lstStyle/>
          <a:p>
            <a:pPr algn="just">
              <a:buNone/>
            </a:pPr>
            <a:r>
              <a:rPr lang="en-US" sz="3600" dirty="0">
                <a:solidFill>
                  <a:schemeClr val="accent1">
                    <a:lumMod val="50000"/>
                  </a:schemeClr>
                </a:solidFill>
                <a:latin typeface="Times New Roman" panose="02020603050405020304" pitchFamily="18" charset="0"/>
                <a:cs typeface="Times New Roman" panose="02020603050405020304" pitchFamily="18" charset="0"/>
              </a:rPr>
              <a:t>In laptop stores, a lot of people don't know the details of different laptops, like how much each model costs and what price range they should be looking at to get the features they want.</a:t>
            </a:r>
          </a:p>
          <a:p>
            <a:pPr algn="just">
              <a:buNone/>
            </a:pPr>
            <a:endParaRPr lang="en-US" sz="3600" dirty="0">
              <a:solidFill>
                <a:schemeClr val="accent1">
                  <a:lumMod val="50000"/>
                </a:schemeClr>
              </a:solidFill>
              <a:latin typeface="Times New Roman" panose="02020603050405020304" pitchFamily="18" charset="0"/>
              <a:cs typeface="Times New Roman" panose="02020603050405020304" pitchFamily="18" charset="0"/>
            </a:endParaRPr>
          </a:p>
          <a:p>
            <a:pPr algn="just">
              <a:buNone/>
            </a:pPr>
            <a:r>
              <a:rPr lang="en-US" sz="3200" b="1">
                <a:solidFill>
                  <a:schemeClr val="accent1">
                    <a:lumMod val="50000"/>
                  </a:schemeClr>
                </a:solidFill>
              </a:rPr>
              <a:t>                               </a:t>
            </a:r>
            <a:r>
              <a:rPr lang="en-IN" sz="3600" b="1" u="sng"/>
              <a:t>OBJECTIVES</a:t>
            </a:r>
            <a:endParaRPr lang="en-IN" sz="3600" b="1" u="sng" dirty="0"/>
          </a:p>
          <a:p>
            <a:pPr algn="just">
              <a:buNone/>
            </a:pPr>
            <a:r>
              <a:rPr lang="en-US" sz="3600" b="0" i="0" dirty="0">
                <a:solidFill>
                  <a:schemeClr val="accent1">
                    <a:lumMod val="50000"/>
                  </a:schemeClr>
                </a:solidFill>
                <a:effectLst/>
                <a:highlight>
                  <a:srgbClr val="FFFFFF"/>
                </a:highlight>
              </a:rPr>
              <a:t>The main objective of our project is to predict the laptop by asking some basic questions to the user to know what type of laptop the user needs For above we predict the price of the laptop that is close to the real ones .</a:t>
            </a:r>
          </a:p>
          <a:p>
            <a:pPr algn="just">
              <a:buNone/>
            </a:pPr>
            <a:r>
              <a:rPr lang="en-US" sz="3200" b="1" dirty="0">
                <a:solidFill>
                  <a:schemeClr val="accent1">
                    <a:lumMod val="50000"/>
                  </a:schemeClr>
                </a:solidFill>
                <a:highlight>
                  <a:srgbClr val="FFFFFF"/>
                </a:highlight>
                <a:latin typeface="+mn-lt"/>
              </a:rPr>
              <a:t>	  </a:t>
            </a:r>
            <a:r>
              <a:rPr lang="en-US" sz="3600" b="1" u="sng" dirty="0">
                <a:highlight>
                  <a:srgbClr val="FFFFFF"/>
                </a:highlight>
              </a:rPr>
              <a:t>MODELS USED</a:t>
            </a:r>
          </a:p>
          <a:p>
            <a:pPr algn="just"/>
            <a:r>
              <a:rPr lang="en-US" sz="3600" dirty="0">
                <a:solidFill>
                  <a:schemeClr val="accent1">
                    <a:lumMod val="50000"/>
                  </a:schemeClr>
                </a:solidFill>
                <a:highlight>
                  <a:srgbClr val="FFFFFF"/>
                </a:highlight>
              </a:rPr>
              <a:t>W</a:t>
            </a:r>
            <a:r>
              <a:rPr lang="en-US" sz="3600" b="0" i="0" dirty="0">
                <a:solidFill>
                  <a:schemeClr val="accent1">
                    <a:lumMod val="50000"/>
                  </a:schemeClr>
                </a:solidFill>
                <a:effectLst/>
                <a:highlight>
                  <a:srgbClr val="FFFFFF"/>
                </a:highlight>
              </a:rPr>
              <a:t>e used some of the Machine Learning Models. </a:t>
            </a:r>
            <a:r>
              <a:rPr lang="en-US" sz="3600" dirty="0">
                <a:solidFill>
                  <a:schemeClr val="accent1">
                    <a:lumMod val="50000"/>
                  </a:schemeClr>
                </a:solidFill>
                <a:highlight>
                  <a:srgbClr val="FFFFFF"/>
                </a:highlight>
              </a:rPr>
              <a:t>Multiple linear regression ,Random Forest , Decision tree and KNN.</a:t>
            </a:r>
          </a:p>
          <a:p>
            <a:pPr algn="just"/>
            <a:r>
              <a:rPr lang="en-US" sz="3600" b="1" dirty="0">
                <a:solidFill>
                  <a:schemeClr val="accent1">
                    <a:lumMod val="50000"/>
                  </a:schemeClr>
                </a:solidFill>
                <a:highlight>
                  <a:srgbClr val="FFFFFF"/>
                </a:highlight>
              </a:rPr>
              <a:t>The accuracies are resulted as:</a:t>
            </a:r>
          </a:p>
          <a:p>
            <a:pPr algn="just"/>
            <a:endParaRPr lang="en-US" sz="3200" b="1" dirty="0">
              <a:solidFill>
                <a:schemeClr val="accent1">
                  <a:lumMod val="50000"/>
                </a:schemeClr>
              </a:solidFill>
              <a:highlight>
                <a:srgbClr val="FFFFFF"/>
              </a:highlight>
            </a:endParaRPr>
          </a:p>
          <a:p>
            <a:pPr algn="just"/>
            <a:endParaRPr lang="en-US" sz="3200" b="1" dirty="0">
              <a:solidFill>
                <a:schemeClr val="accent1">
                  <a:lumMod val="50000"/>
                </a:schemeClr>
              </a:solidFill>
              <a:highlight>
                <a:srgbClr val="FFFFFF"/>
              </a:highlight>
            </a:endParaRPr>
          </a:p>
          <a:p>
            <a:pPr algn="just"/>
            <a:endParaRPr lang="en-US" sz="3200" b="1" dirty="0">
              <a:solidFill>
                <a:schemeClr val="accent1">
                  <a:lumMod val="50000"/>
                </a:schemeClr>
              </a:solidFill>
              <a:highlight>
                <a:srgbClr val="FFFFFF"/>
              </a:highlight>
            </a:endParaRPr>
          </a:p>
          <a:p>
            <a:pPr algn="just"/>
            <a:endParaRPr lang="en-US" sz="3200" b="1" dirty="0">
              <a:solidFill>
                <a:schemeClr val="accent1">
                  <a:lumMod val="50000"/>
                </a:schemeClr>
              </a:solidFill>
              <a:highlight>
                <a:srgbClr val="FFFFFF"/>
              </a:highlight>
            </a:endParaRPr>
          </a:p>
          <a:p>
            <a:pPr algn="just"/>
            <a:endParaRPr lang="en-IN" sz="3200" b="1" dirty="0">
              <a:solidFill>
                <a:schemeClr val="accent1">
                  <a:lumMod val="50000"/>
                </a:schemeClr>
              </a:solidFill>
            </a:endParaRPr>
          </a:p>
        </p:txBody>
      </p:sp>
      <p:sp>
        <p:nvSpPr>
          <p:cNvPr id="12" name="Text Placeholder 11">
            <a:extLst>
              <a:ext uri="{FF2B5EF4-FFF2-40B4-BE49-F238E27FC236}">
                <a16:creationId xmlns:a16="http://schemas.microsoft.com/office/drawing/2014/main" id="{025A9A48-69A5-93DA-2560-F5F6B60A59B4}"/>
              </a:ext>
            </a:extLst>
          </p:cNvPr>
          <p:cNvSpPr>
            <a:spLocks noGrp="1"/>
          </p:cNvSpPr>
          <p:nvPr>
            <p:ph type="body" sz="quarter" idx="150"/>
          </p:nvPr>
        </p:nvSpPr>
        <p:spPr>
          <a:xfrm>
            <a:off x="298847" y="1986653"/>
            <a:ext cx="4303633" cy="805267"/>
          </a:xfrm>
        </p:spPr>
        <p:txBody>
          <a:bodyPr>
            <a:normAutofit/>
          </a:bodyPr>
          <a:lstStyle/>
          <a:p>
            <a:r>
              <a:rPr lang="en-IN" sz="4000" dirty="0">
                <a:solidFill>
                  <a:schemeClr val="tx1"/>
                </a:solidFill>
              </a:rPr>
              <a:t>Batch no:114</a:t>
            </a:r>
          </a:p>
        </p:txBody>
      </p:sp>
      <p:sp>
        <p:nvSpPr>
          <p:cNvPr id="13" name="Text Placeholder 12">
            <a:extLst>
              <a:ext uri="{FF2B5EF4-FFF2-40B4-BE49-F238E27FC236}">
                <a16:creationId xmlns:a16="http://schemas.microsoft.com/office/drawing/2014/main" id="{C84F0AF6-90CA-A66F-86DF-CDCA34CD079E}"/>
              </a:ext>
            </a:extLst>
          </p:cNvPr>
          <p:cNvSpPr>
            <a:spLocks noGrp="1"/>
          </p:cNvSpPr>
          <p:nvPr>
            <p:ph type="body" sz="quarter" idx="151"/>
          </p:nvPr>
        </p:nvSpPr>
        <p:spPr>
          <a:xfrm rot="10800000" flipV="1">
            <a:off x="2890078" y="2509298"/>
            <a:ext cx="15608232" cy="2024152"/>
          </a:xfrm>
        </p:spPr>
        <p:txBody>
          <a:bodyPr>
            <a:normAutofit fontScale="92500" lnSpcReduction="10000"/>
          </a:bodyPr>
          <a:lstStyle/>
          <a:p>
            <a:pPr algn="just"/>
            <a:r>
              <a:rPr lang="en-IN" sz="4200" dirty="0">
                <a:solidFill>
                  <a:schemeClr val="tx1"/>
                </a:solidFill>
              </a:rPr>
              <a:t>2103A52065-P.BHAVANA</a:t>
            </a:r>
          </a:p>
          <a:p>
            <a:pPr algn="just"/>
            <a:r>
              <a:rPr lang="en-IN" sz="4200" dirty="0">
                <a:solidFill>
                  <a:schemeClr val="tx1"/>
                </a:solidFill>
              </a:rPr>
              <a:t>2103A52063-H.DHARANI</a:t>
            </a:r>
          </a:p>
          <a:p>
            <a:pPr algn="just"/>
            <a:r>
              <a:rPr lang="en-IN" sz="4200" dirty="0">
                <a:solidFill>
                  <a:schemeClr val="tx1"/>
                </a:solidFill>
              </a:rPr>
              <a:t>2103A52156-V.SHIVANI</a:t>
            </a:r>
          </a:p>
          <a:p>
            <a:pPr algn="just"/>
            <a:endParaRPr lang="en-IN" sz="14400" dirty="0">
              <a:solidFill>
                <a:schemeClr val="tx1"/>
              </a:solidFill>
            </a:endParaRPr>
          </a:p>
          <a:p>
            <a:pPr algn="just"/>
            <a:endParaRPr lang="en-IN" sz="4300" dirty="0"/>
          </a:p>
          <a:p>
            <a:pPr algn="just"/>
            <a:endParaRPr lang="en-IN" dirty="0"/>
          </a:p>
        </p:txBody>
      </p:sp>
      <p:sp>
        <p:nvSpPr>
          <p:cNvPr id="14" name="Text Placeholder 13">
            <a:extLst>
              <a:ext uri="{FF2B5EF4-FFF2-40B4-BE49-F238E27FC236}">
                <a16:creationId xmlns:a16="http://schemas.microsoft.com/office/drawing/2014/main" id="{26EB0AB4-5BB7-B4E8-4B2B-24378D1B9CF4}"/>
              </a:ext>
            </a:extLst>
          </p:cNvPr>
          <p:cNvSpPr>
            <a:spLocks noGrp="1"/>
          </p:cNvSpPr>
          <p:nvPr>
            <p:ph type="body" sz="quarter" idx="153"/>
          </p:nvPr>
        </p:nvSpPr>
        <p:spPr/>
        <p:txBody>
          <a:bodyPr>
            <a:normAutofit/>
          </a:bodyPr>
          <a:lstStyle/>
          <a:p>
            <a:r>
              <a:rPr lang="en-US" dirty="0">
                <a:solidFill>
                  <a:schemeClr val="accent1">
                    <a:lumMod val="50000"/>
                  </a:schemeClr>
                </a:solidFill>
              </a:rPr>
              <a:t>LAPTOP PRICE PREDICTION</a:t>
            </a:r>
            <a:endParaRPr lang="en-IN" dirty="0">
              <a:solidFill>
                <a:schemeClr val="accent1">
                  <a:lumMod val="50000"/>
                </a:schemeClr>
              </a:solidFill>
            </a:endParaRPr>
          </a:p>
        </p:txBody>
      </p:sp>
      <p:pic>
        <p:nvPicPr>
          <p:cNvPr id="16" name="Picture 15">
            <a:extLst>
              <a:ext uri="{FF2B5EF4-FFF2-40B4-BE49-F238E27FC236}">
                <a16:creationId xmlns:a16="http://schemas.microsoft.com/office/drawing/2014/main" id="{002D8965-8D8B-842E-7319-FC5567E16EB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658589" y="281566"/>
            <a:ext cx="2430952" cy="2274094"/>
          </a:xfrm>
          <a:prstGeom prst="rect">
            <a:avLst/>
          </a:prstGeom>
        </p:spPr>
      </p:pic>
      <p:sp>
        <p:nvSpPr>
          <p:cNvPr id="23" name="Text Placeholder 8">
            <a:extLst>
              <a:ext uri="{FF2B5EF4-FFF2-40B4-BE49-F238E27FC236}">
                <a16:creationId xmlns:a16="http://schemas.microsoft.com/office/drawing/2014/main" id="{B9BACE8F-E9E2-A7CB-969A-BCCD890D1246}"/>
              </a:ext>
            </a:extLst>
          </p:cNvPr>
          <p:cNvSpPr txBox="1">
            <a:spLocks/>
          </p:cNvSpPr>
          <p:nvPr/>
        </p:nvSpPr>
        <p:spPr>
          <a:xfrm>
            <a:off x="10694194" y="17755593"/>
            <a:ext cx="10085926" cy="743404"/>
          </a:xfrm>
          <a:prstGeom prst="rect">
            <a:avLst/>
          </a:prstGeom>
          <a:noFill/>
        </p:spPr>
        <p:txBody>
          <a:bodyPr wrap="square" lIns="63307" tIns="63307" rIns="63307" bIns="63307" anchor="ctr" anchorCtr="0">
            <a:spAutoFit/>
          </a:bodyPr>
          <a:lstStyle>
            <a:lvl1pPr marL="0" indent="0" algn="ctr" defTabSz="3038715" rtl="0" eaLnBrk="1" latinLnBrk="0" hangingPunct="1">
              <a:spcBef>
                <a:spcPct val="20000"/>
              </a:spcBef>
              <a:buFont typeface="Arial" pitchFamily="34" charset="0"/>
              <a:buNone/>
              <a:defRPr sz="2800" b="1" u="sng" kern="1200" baseline="0">
                <a:solidFill>
                  <a:schemeClr val="accent5">
                    <a:lumMod val="50000"/>
                  </a:schemeClr>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a:lstStyle>
          <a:p>
            <a:r>
              <a:rPr lang="en-IN" sz="4000" dirty="0">
                <a:latin typeface="Times New Roman" panose="02020603050405020304" pitchFamily="18" charset="0"/>
                <a:cs typeface="Times New Roman" panose="02020603050405020304" pitchFamily="18" charset="0"/>
              </a:rPr>
              <a:t>CONCLUSION</a:t>
            </a:r>
          </a:p>
        </p:txBody>
      </p:sp>
      <p:sp>
        <p:nvSpPr>
          <p:cNvPr id="24" name="Text Placeholder 7">
            <a:extLst>
              <a:ext uri="{FF2B5EF4-FFF2-40B4-BE49-F238E27FC236}">
                <a16:creationId xmlns:a16="http://schemas.microsoft.com/office/drawing/2014/main" id="{3011AA60-240C-86B4-02E7-C9FA3AF17534}"/>
              </a:ext>
            </a:extLst>
          </p:cNvPr>
          <p:cNvSpPr txBox="1">
            <a:spLocks/>
          </p:cNvSpPr>
          <p:nvPr/>
        </p:nvSpPr>
        <p:spPr>
          <a:xfrm>
            <a:off x="10994694" y="18382916"/>
            <a:ext cx="10094847" cy="3643612"/>
          </a:xfrm>
          <a:prstGeom prst="rect">
            <a:avLst/>
          </a:prstGeom>
        </p:spPr>
        <p:txBody>
          <a:bodyPr wrap="square" lIns="158267" tIns="158267" rIns="158267" bIns="158267">
            <a:spAutoFit/>
          </a:bodyPr>
          <a:lstStyle>
            <a:lvl1pPr marL="0" indent="0" algn="l" defTabSz="3038715" rtl="0" eaLnBrk="1" latinLnBrk="0" hangingPunct="1">
              <a:spcBef>
                <a:spcPct val="20000"/>
              </a:spcBef>
              <a:buFont typeface="Arial" pitchFamily="34" charset="0"/>
              <a:buNone/>
              <a:defRPr sz="20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028732" indent="-395666"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2pPr>
            <a:lvl3pPr marL="1424397" indent="-395666"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3pPr>
            <a:lvl4pPr marL="1859630" indent="-435233"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4pPr>
            <a:lvl5pPr marL="2176163" indent="-316533"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a:lstStyle>
          <a:p>
            <a:pPr algn="just"/>
            <a:r>
              <a:rPr lang="en-US" sz="3600" dirty="0">
                <a:effectLst/>
                <a:latin typeface="Times New Roman" panose="02020603050405020304" pitchFamily="18" charset="0"/>
                <a:ea typeface="SimSun" panose="02010600030101010101" pitchFamily="2" charset="-122"/>
              </a:rPr>
              <a:t>Our website predicts laptop prices based on user-desired configurations using the Decision Tree algorithm, aiding students in selecting ideal laptop specifications. By leveraging this tool, students can make informed purchasing decisions tailored to their needs and buying power.</a:t>
            </a:r>
            <a:endParaRPr lang="en-IN" sz="3600" dirty="0">
              <a:solidFill>
                <a:schemeClr val="accent1">
                  <a:lumMod val="50000"/>
                </a:schemeClr>
              </a:solidFill>
            </a:endParaRPr>
          </a:p>
        </p:txBody>
      </p:sp>
      <p:sp>
        <p:nvSpPr>
          <p:cNvPr id="25" name="Text Placeholder 8">
            <a:extLst>
              <a:ext uri="{FF2B5EF4-FFF2-40B4-BE49-F238E27FC236}">
                <a16:creationId xmlns:a16="http://schemas.microsoft.com/office/drawing/2014/main" id="{B9B301A3-DB2C-7D67-1252-FED922656DD0}"/>
              </a:ext>
            </a:extLst>
          </p:cNvPr>
          <p:cNvSpPr txBox="1">
            <a:spLocks/>
          </p:cNvSpPr>
          <p:nvPr/>
        </p:nvSpPr>
        <p:spPr>
          <a:xfrm>
            <a:off x="10863340" y="26367055"/>
            <a:ext cx="10085926" cy="743404"/>
          </a:xfrm>
          <a:prstGeom prst="rect">
            <a:avLst/>
          </a:prstGeom>
          <a:noFill/>
        </p:spPr>
        <p:txBody>
          <a:bodyPr wrap="square" lIns="63307" tIns="63307" rIns="63307" bIns="63307" anchor="ctr" anchorCtr="0">
            <a:spAutoFit/>
          </a:bodyPr>
          <a:lstStyle>
            <a:lvl1pPr marL="0" indent="0" algn="ctr" defTabSz="3038715" rtl="0" eaLnBrk="1" latinLnBrk="0" hangingPunct="1">
              <a:spcBef>
                <a:spcPct val="20000"/>
              </a:spcBef>
              <a:buFont typeface="Arial" pitchFamily="34" charset="0"/>
              <a:buNone/>
              <a:defRPr sz="2800" b="1" u="sng" kern="1200" baseline="0">
                <a:solidFill>
                  <a:schemeClr val="accent5">
                    <a:lumMod val="50000"/>
                  </a:schemeClr>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a:lstStyle>
          <a:p>
            <a:r>
              <a:rPr lang="en-IN" sz="4000" dirty="0">
                <a:latin typeface="Times New Roman" panose="02020603050405020304" pitchFamily="18" charset="0"/>
                <a:cs typeface="Times New Roman" panose="02020603050405020304" pitchFamily="18" charset="0"/>
              </a:rPr>
              <a:t>ACKNOWLEDGEMENT</a:t>
            </a:r>
          </a:p>
        </p:txBody>
      </p:sp>
      <p:pic>
        <p:nvPicPr>
          <p:cNvPr id="19" name="Picture 18">
            <a:extLst>
              <a:ext uri="{FF2B5EF4-FFF2-40B4-BE49-F238E27FC236}">
                <a16:creationId xmlns:a16="http://schemas.microsoft.com/office/drawing/2014/main" id="{CD7BB689-70E3-B9EA-DF91-5A3F32D2DDB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50663" y="25099880"/>
            <a:ext cx="7193280" cy="4912236"/>
          </a:xfrm>
          <a:prstGeom prst="rect">
            <a:avLst/>
          </a:prstGeom>
        </p:spPr>
      </p:pic>
      <p:pic>
        <p:nvPicPr>
          <p:cNvPr id="20" name="Picture 6" descr="Laptop Price Prediction by Machine Learning | by Pinaki Subhra Bhattacharya  | Analytics Vidhya | Medium">
            <a:extLst>
              <a:ext uri="{FF2B5EF4-FFF2-40B4-BE49-F238E27FC236}">
                <a16:creationId xmlns:a16="http://schemas.microsoft.com/office/drawing/2014/main" id="{2C9B2EB6-A978-6F0B-761F-C7ADD36ED68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42827" y="13021306"/>
            <a:ext cx="7498080" cy="4394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2088974"/>
      </p:ext>
    </p:extLst>
  </p:cSld>
  <p:clrMapOvr>
    <a:masterClrMapping/>
  </p:clrMapOvr>
</p:sld>
</file>

<file path=ppt/theme/theme1.xml><?xml version="1.0" encoding="utf-8"?>
<a:theme xmlns:a="http://schemas.openxmlformats.org/drawingml/2006/main" name="A1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2093</TotalTime>
  <Words>436</Words>
  <Application>Microsoft Office PowerPoint</Application>
  <PresentationFormat>Custom</PresentationFormat>
  <Paragraphs>40</Paragraphs>
  <Slides>1</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vt:i4>
      </vt:variant>
    </vt:vector>
  </HeadingPairs>
  <TitlesOfParts>
    <vt:vector size="9" baseType="lpstr">
      <vt:lpstr>Arial</vt:lpstr>
      <vt:lpstr>Arial Black</vt:lpstr>
      <vt:lpstr>Calibri</vt:lpstr>
      <vt:lpstr>Times New Roman</vt:lpstr>
      <vt:lpstr>Trebuchet MS</vt:lpstr>
      <vt:lpstr>Wingdings</vt:lpstr>
      <vt:lpstr>A1 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A1 PowerPoint Presentation</dc:title>
  <dc:subject>Research poster presentation template</dc:subject>
  <dc:creator>PosterPresentations.com</dc:creator>
  <cp:keywords>A1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Bhavana Chowdary</cp:lastModifiedBy>
  <cp:revision>38</cp:revision>
  <dcterms:created xsi:type="dcterms:W3CDTF">2012-02-10T00:21:22Z</dcterms:created>
  <dcterms:modified xsi:type="dcterms:W3CDTF">2024-04-23T15:51:05Z</dcterms:modified>
  <cp:category>Research poster templates</cp:category>
</cp:coreProperties>
</file>