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63" r:id="rId3"/>
    <p:sldId id="258" r:id="rId4"/>
    <p:sldId id="259" r:id="rId5"/>
    <p:sldId id="264" r:id="rId6"/>
    <p:sldId id="266" r:id="rId7"/>
    <p:sldId id="275" r:id="rId8"/>
    <p:sldId id="277" r:id="rId9"/>
    <p:sldId id="274" r:id="rId10"/>
    <p:sldId id="268" r:id="rId11"/>
    <p:sldId id="269" r:id="rId12"/>
    <p:sldId id="260" r:id="rId13"/>
    <p:sldId id="279" r:id="rId14"/>
    <p:sldId id="287" r:id="rId15"/>
    <p:sldId id="280" r:id="rId16"/>
    <p:sldId id="281" r:id="rId17"/>
    <p:sldId id="282" r:id="rId18"/>
    <p:sldId id="283" r:id="rId19"/>
    <p:sldId id="284" r:id="rId20"/>
    <p:sldId id="285" r:id="rId21"/>
    <p:sldId id="286" r:id="rId22"/>
    <p:sldId id="288" r:id="rId23"/>
    <p:sldId id="261" r:id="rId24"/>
  </p:sldIdLst>
  <p:sldSz cx="9144000" cy="6858000" type="screen4x3"/>
  <p:notesSz cx="6858000" cy="9144000"/>
  <p:embeddedFontLst>
    <p:embeddedFont>
      <p:font typeface="Garamond" pitchFamily="18" charset="0"/>
      <p:regular r:id="rId26"/>
      <p:bold r:id="rId27"/>
      <p:italic r:id="rId28"/>
    </p:embeddedFont>
    <p:embeddedFont>
      <p:font typeface="Gautami" pitchFamily="34" charset="0"/>
      <p:regular r:id="rId29"/>
      <p:bold r:id="rId30"/>
    </p:embeddedFont>
    <p:embeddedFont>
      <p:font typeface="Ribeye" charset="0"/>
      <p:regular r:id="rId31"/>
    </p:embeddedFont>
    <p:embeddedFont>
      <p:font typeface="Calibri"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34" y="2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1"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82"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83"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4"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685"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86"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59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59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048601"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048602"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05" name="Google Shape;12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8606"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048609" name="Google Shape;13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8610"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048619"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8620"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048582"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3145729" name="Google Shape;19;p2"/>
          <p:cNvCxnSpPr>
            <a:cxnSpLocks/>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1048583"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4"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lvl2pPr>
            <a:lvl3pPr lvl="2" algn="l">
              <a:spcBef>
                <a:spcPts val="360"/>
              </a:spcBef>
              <a:spcAft>
                <a:spcPts val="0"/>
              </a:spcAft>
              <a:buSzPts val="1170"/>
              <a:buChar char="■"/>
            </a:lvl3pPr>
            <a:lvl4pPr lvl="3" algn="l">
              <a:spcBef>
                <a:spcPts val="360"/>
              </a:spcBef>
              <a:spcAft>
                <a:spcPts val="0"/>
              </a:spcAft>
              <a:buSzPts val="1260"/>
              <a:buChar char="❑"/>
            </a:lvl4pPr>
            <a:lvl5pPr lvl="4" algn="l">
              <a:spcBef>
                <a:spcPts val="360"/>
              </a:spcBef>
              <a:spcAft>
                <a:spcPts val="0"/>
              </a:spcAft>
              <a:buSzPts val="1350"/>
              <a:buChar char="▪"/>
            </a:lvl5pPr>
            <a:lvl6pPr lvl="5" algn="l">
              <a:spcBef>
                <a:spcPts val="360"/>
              </a:spcBef>
              <a:spcAft>
                <a:spcPts val="0"/>
              </a:spcAft>
              <a:buSzPts val="1350"/>
              <a:buChar char="▪"/>
            </a:lvl6pPr>
            <a:lvl7pPr lvl="6" algn="l">
              <a:spcBef>
                <a:spcPts val="360"/>
              </a:spcBef>
              <a:spcAft>
                <a:spcPts val="0"/>
              </a:spcAft>
              <a:buSzPts val="1350"/>
              <a:buChar char="▪"/>
            </a:lvl7pPr>
            <a:lvl8pPr lvl="7" algn="l">
              <a:spcBef>
                <a:spcPts val="360"/>
              </a:spcBef>
              <a:spcAft>
                <a:spcPts val="0"/>
              </a:spcAft>
              <a:buSzPts val="1350"/>
              <a:buChar char="▪"/>
            </a:lvl8pPr>
            <a:lvl9pPr lvl="8" algn="l">
              <a:spcBef>
                <a:spcPts val="360"/>
              </a:spcBef>
              <a:spcAft>
                <a:spcPts val="0"/>
              </a:spcAft>
              <a:buSzPts val="1350"/>
              <a:buChar char="▪"/>
            </a:lvl9pPr>
          </a:lstStyle>
          <a:p>
            <a:endParaRPr/>
          </a:p>
        </p:txBody>
      </p:sp>
      <p:sp>
        <p:nvSpPr>
          <p:cNvPr id="1048585"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6"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7"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1048658"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9"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60"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1"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2"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1048632"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3"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34"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5"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6"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1048654"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5"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6"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7"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1048625"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6"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27"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28"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29"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0"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1"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8669"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0"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671"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48672"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3"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4"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097153" name="Google Shape;26;p3" descr="image001.png"/>
          <p:cNvPicPr preferRelativeResize="0">
            <a:picLocks/>
          </p:cNvPicPr>
          <p:nvPr/>
        </p:nvPicPr>
        <p:blipFill rotWithShape="1">
          <a:blip r:embed="rId2">
            <a:alphaModFix/>
          </a:blip>
          <a:srcRect/>
          <a:stretch>
            <a:fillRect/>
          </a:stretch>
        </p:blipFill>
        <p:spPr>
          <a:xfrm>
            <a:off x="8229600" y="228600"/>
            <a:ext cx="774700" cy="774700"/>
          </a:xfrm>
          <a:prstGeom prst="rect">
            <a:avLst/>
          </a:prstGeom>
          <a:noFill/>
          <a:ln>
            <a:noFill/>
          </a:ln>
        </p:spPr>
      </p:pic>
      <p:sp>
        <p:nvSpPr>
          <p:cNvPr id="1048594"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lvl1pPr>
            <a:lvl2pPr marL="914400" lvl="1" indent="-297180" algn="l">
              <a:spcBef>
                <a:spcPts val="360"/>
              </a:spcBef>
              <a:spcAft>
                <a:spcPts val="0"/>
              </a:spcAft>
              <a:buSzPts val="1080"/>
              <a:buChar char="❑"/>
            </a:lvl2pPr>
            <a:lvl3pPr marL="1371600" lvl="2" indent="-302894" algn="l">
              <a:spcBef>
                <a:spcPts val="360"/>
              </a:spcBef>
              <a:spcAft>
                <a:spcPts val="0"/>
              </a:spcAft>
              <a:buSzPts val="1170"/>
              <a:buChar char="■"/>
            </a:lvl3pPr>
            <a:lvl4pPr marL="1828800" lvl="3" indent="-308610" algn="l">
              <a:spcBef>
                <a:spcPts val="360"/>
              </a:spcBef>
              <a:spcAft>
                <a:spcPts val="0"/>
              </a:spcAft>
              <a:buSzPts val="1260"/>
              <a:buChar char="❑"/>
            </a:lvl4pPr>
            <a:lvl5pPr marL="2286000" lvl="4" indent="-314325" algn="l">
              <a:spcBef>
                <a:spcPts val="360"/>
              </a:spcBef>
              <a:spcAft>
                <a:spcPts val="0"/>
              </a:spcAft>
              <a:buSzPts val="1350"/>
              <a:buChar char="▪"/>
            </a:lvl5pPr>
            <a:lvl6pPr marL="2743200" lvl="5" indent="-314325" algn="l">
              <a:spcBef>
                <a:spcPts val="360"/>
              </a:spcBef>
              <a:spcAft>
                <a:spcPts val="0"/>
              </a:spcAft>
              <a:buSzPts val="1350"/>
              <a:buChar char="▪"/>
            </a:lvl6pPr>
            <a:lvl7pPr marL="3200400" lvl="6" indent="-314325" algn="l">
              <a:spcBef>
                <a:spcPts val="360"/>
              </a:spcBef>
              <a:spcAft>
                <a:spcPts val="0"/>
              </a:spcAft>
              <a:buSzPts val="1350"/>
              <a:buChar char="▪"/>
            </a:lvl7pPr>
            <a:lvl8pPr marL="3657600" lvl="7" indent="-314325" algn="l">
              <a:spcBef>
                <a:spcPts val="360"/>
              </a:spcBef>
              <a:spcAft>
                <a:spcPts val="0"/>
              </a:spcAft>
              <a:buSzPts val="1350"/>
              <a:buChar char="▪"/>
            </a:lvl8pPr>
            <a:lvl9pPr marL="4114800" lvl="8" indent="-314325" algn="l">
              <a:spcBef>
                <a:spcPts val="360"/>
              </a:spcBef>
              <a:spcAft>
                <a:spcPts val="0"/>
              </a:spcAft>
              <a:buSzPts val="1350"/>
              <a:buChar char="▪"/>
            </a:lvl9pPr>
          </a:lstStyle>
          <a:p>
            <a:endParaRPr/>
          </a:p>
        </p:txBody>
      </p:sp>
      <p:sp>
        <p:nvSpPr>
          <p:cNvPr id="1048596"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7"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8"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1048611"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2"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1048613"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4"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15"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1048663"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4"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1048665"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1048666"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7"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8"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1048643"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4"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1048645"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1048646"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1048647"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1048648"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9"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0"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1048621"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2"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3"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4"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2097154" name="Google Shape;60;p8" descr="image001.png"/>
          <p:cNvPicPr preferRelativeResize="0">
            <a:picLocks/>
          </p:cNvPicPr>
          <p:nvPr/>
        </p:nvPicPr>
        <p:blipFill rotWithShape="1">
          <a:blip r:embed="rId2">
            <a:alphaModFix/>
          </a:blip>
          <a:srcRect/>
          <a:stretch>
            <a:fillRect/>
          </a:stretch>
        </p:blipFill>
        <p:spPr>
          <a:xfrm>
            <a:off x="8293100" y="76200"/>
            <a:ext cx="774700" cy="774700"/>
          </a:xfrm>
          <a:prstGeom prst="rect">
            <a:avLst/>
          </a:prstGeom>
          <a:noFill/>
          <a:ln>
            <a:noFill/>
          </a:ln>
        </p:spPr>
      </p:pic>
      <p:sp>
        <p:nvSpPr>
          <p:cNvPr id="104865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104867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104867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104867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1048637"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8"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048639"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1048640"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1"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2"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048577"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48578"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579"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580"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048581"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3145728" name="Google Shape;16;p1"/>
          <p:cNvCxnSpPr>
            <a:cxnSpLocks/>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048588"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102870" marR="51435" lvl="0" indent="-102870" algn="ctr" rtl="0">
              <a:spcBef>
                <a:spcPts val="1300"/>
              </a:spcBef>
              <a:spcAft>
                <a:spcPts val="0"/>
              </a:spcAft>
              <a:buClr>
                <a:schemeClr val="dk1"/>
              </a:buClr>
              <a:buSzPts val="1100"/>
              <a:buFont typeface="Arial"/>
              <a:buNone/>
            </a:pPr>
            <a:r>
              <a:rPr lang="en-US" sz="3600" b="1" dirty="0" smtClean="0">
                <a:solidFill>
                  <a:srgbClr val="38761D"/>
                </a:solidFill>
                <a:latin typeface="Times New Roman"/>
                <a:ea typeface="Times New Roman"/>
                <a:cs typeface="Times New Roman"/>
                <a:sym typeface="Times New Roman"/>
              </a:rPr>
              <a:t>TRANSLATING</a:t>
            </a:r>
            <a:r>
              <a:rPr lang="en-US" sz="3600" b="1" dirty="0" smtClean="0">
                <a:solidFill>
                  <a:srgbClr val="38761D"/>
                </a:solidFill>
                <a:latin typeface="Times New Roman"/>
                <a:ea typeface="Times New Roman"/>
                <a:cs typeface="Times New Roman"/>
                <a:sym typeface="Times New Roman"/>
              </a:rPr>
              <a:t> TELUGU IMAGE </a:t>
            </a:r>
            <a:r>
              <a:rPr lang="en-US" sz="3600" b="1" dirty="0">
                <a:solidFill>
                  <a:srgbClr val="38761D"/>
                </a:solidFill>
                <a:latin typeface="Times New Roman"/>
                <a:ea typeface="Times New Roman"/>
                <a:cs typeface="Times New Roman"/>
                <a:sym typeface="Times New Roman"/>
              </a:rPr>
              <a:t>WORD </a:t>
            </a:r>
            <a:r>
              <a:rPr lang="en-US" sz="3600" b="1" dirty="0" smtClean="0">
                <a:solidFill>
                  <a:srgbClr val="38761D"/>
                </a:solidFill>
                <a:latin typeface="Times New Roman"/>
                <a:ea typeface="Times New Roman"/>
                <a:cs typeface="Times New Roman"/>
                <a:sym typeface="Times New Roman"/>
              </a:rPr>
              <a:t>TO ITS MEANINGFUL </a:t>
            </a:r>
            <a:r>
              <a:rPr lang="en-US" sz="3600" b="1" dirty="0">
                <a:solidFill>
                  <a:srgbClr val="38761D"/>
                </a:solidFill>
                <a:latin typeface="Times New Roman"/>
                <a:ea typeface="Times New Roman"/>
                <a:cs typeface="Times New Roman"/>
                <a:sym typeface="Times New Roman"/>
              </a:rPr>
              <a:t>ENGLISH WORD</a:t>
            </a:r>
            <a:endParaRPr sz="3600" dirty="0">
              <a:solidFill>
                <a:srgbClr val="38761D"/>
              </a:solidFill>
            </a:endParaRPr>
          </a:p>
        </p:txBody>
      </p:sp>
      <p:sp>
        <p:nvSpPr>
          <p:cNvPr id="1048589"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300"/>
              <a:buNone/>
            </a:pPr>
            <a:r>
              <a:rPr lang="en-US" sz="2000" b="1" dirty="0">
                <a:latin typeface="Times New Roman"/>
                <a:ea typeface="Times New Roman"/>
                <a:cs typeface="Times New Roman"/>
                <a:sym typeface="Times New Roman"/>
              </a:rPr>
              <a:t>Batch No: A-15				   Project Guide:</a:t>
            </a:r>
            <a:endParaRPr lang="zh-CN" altLang="en-US" dirty="0"/>
          </a:p>
          <a:p>
            <a:pPr marL="0" lvl="0" indent="0" algn="l" rtl="0">
              <a:spcBef>
                <a:spcPts val="320"/>
              </a:spcBef>
              <a:spcAft>
                <a:spcPts val="0"/>
              </a:spcAft>
              <a:buSzPts val="1040"/>
              <a:buNone/>
            </a:pPr>
            <a:r>
              <a:rPr lang="en-US" sz="1600" dirty="0">
                <a:latin typeface="Times New Roman"/>
                <a:ea typeface="Times New Roman"/>
                <a:cs typeface="Times New Roman"/>
                <a:sym typeface="Times New Roman"/>
              </a:rPr>
              <a:t>D. </a:t>
            </a:r>
            <a:r>
              <a:rPr lang="en-US" sz="1600" dirty="0" err="1">
                <a:latin typeface="Times New Roman"/>
                <a:ea typeface="Times New Roman"/>
                <a:cs typeface="Times New Roman"/>
                <a:sym typeface="Times New Roman"/>
              </a:rPr>
              <a:t>Bhavana</a:t>
            </a:r>
            <a:r>
              <a:rPr lang="en-US" sz="1600" dirty="0">
                <a:latin typeface="Times New Roman"/>
                <a:ea typeface="Times New Roman"/>
                <a:cs typeface="Times New Roman"/>
                <a:sym typeface="Times New Roman"/>
              </a:rPr>
              <a:t> (164G1A0515)                                                   </a:t>
            </a:r>
            <a:r>
              <a:rPr lang="en-US" sz="1800" b="1" dirty="0" err="1">
                <a:latin typeface="Times New Roman"/>
                <a:ea typeface="Times New Roman"/>
                <a:cs typeface="Times New Roman"/>
                <a:sym typeface="Times New Roman"/>
              </a:rPr>
              <a:t>Mrs.S.L.Sailaja</a:t>
            </a:r>
            <a:r>
              <a:rPr lang="en-US" sz="1800" b="1"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  ( Ph. D)</a:t>
            </a:r>
            <a:endParaRPr sz="1300" baseline="-25000" dirty="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N. </a:t>
            </a:r>
            <a:r>
              <a:rPr lang="en-US" sz="1600" dirty="0" err="1">
                <a:latin typeface="Times New Roman"/>
                <a:ea typeface="Times New Roman"/>
                <a:cs typeface="Times New Roman"/>
                <a:sym typeface="Times New Roman"/>
              </a:rPr>
              <a:t>Harika</a:t>
            </a:r>
            <a:r>
              <a:rPr lang="en-US" sz="1600" dirty="0">
                <a:latin typeface="Times New Roman"/>
                <a:ea typeface="Times New Roman"/>
                <a:cs typeface="Times New Roman"/>
                <a:sym typeface="Times New Roman"/>
              </a:rPr>
              <a:t>  (164G1A0528)                                                                       Assistant Professor.</a:t>
            </a:r>
            <a:endParaRPr sz="1600" dirty="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Arbaaz</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Dilkush</a:t>
            </a:r>
            <a:r>
              <a:rPr lang="en-US" sz="1600" dirty="0">
                <a:latin typeface="Times New Roman"/>
                <a:ea typeface="Times New Roman"/>
                <a:cs typeface="Times New Roman"/>
                <a:sym typeface="Times New Roman"/>
              </a:rPr>
              <a:t> Mohammad(164G1A0506)</a:t>
            </a:r>
            <a:endParaRPr sz="1600" dirty="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M . </a:t>
            </a:r>
            <a:r>
              <a:rPr lang="en-US" sz="1600" dirty="0" err="1">
                <a:latin typeface="Times New Roman"/>
                <a:ea typeface="Times New Roman"/>
                <a:cs typeface="Times New Roman"/>
                <a:sym typeface="Times New Roman"/>
              </a:rPr>
              <a:t>Lakshmi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Madhav</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krishna</a:t>
            </a:r>
            <a:r>
              <a:rPr lang="en-US" sz="1600" dirty="0">
                <a:latin typeface="Times New Roman"/>
                <a:ea typeface="Times New Roman"/>
                <a:cs typeface="Times New Roman"/>
                <a:sym typeface="Times New Roman"/>
              </a:rPr>
              <a:t>  (164G1A0545)</a:t>
            </a:r>
          </a:p>
          <a:p>
            <a:pPr marL="0" lvl="0" indent="0" algn="l" rtl="0">
              <a:spcBef>
                <a:spcPts val="320"/>
              </a:spcBef>
              <a:spcAft>
                <a:spcPts val="0"/>
              </a:spcAft>
              <a:buSzPts val="1040"/>
              <a:buNone/>
            </a:pPr>
            <a:r>
              <a:rPr lang="en-US"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p:txBody>
      </p:sp>
      <p:sp>
        <p:nvSpPr>
          <p:cNvPr id="1048590"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097152" name="Google Shape;118;p16"/>
          <p:cNvPicPr preferRelativeResize="0">
            <a:picLocks/>
          </p:cNvPicPr>
          <p:nvPr/>
        </p:nvPicPr>
        <p:blipFill rotWithShape="1">
          <a:blip r:embed="rId3">
            <a:alphaModFix/>
          </a:blip>
          <a:srcRect/>
          <a:stretch>
            <a:fill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Text Placeholder 2"/>
          <p:cNvSpPr>
            <a:spLocks noGrp="1"/>
          </p:cNvSpPr>
          <p:nvPr>
            <p:ph type="body" idx="1"/>
          </p:nvPr>
        </p:nvSpPr>
        <p:spPr>
          <a:xfrm>
            <a:off x="409903" y="1245477"/>
            <a:ext cx="8283931" cy="4958376"/>
          </a:xfrm>
        </p:spPr>
        <p:txBody>
          <a:bodyPr/>
          <a:lstStyle/>
          <a:p>
            <a:pPr algn="just">
              <a:buNone/>
            </a:pPr>
            <a:r>
              <a:rPr lang="en-IN" sz="2400" dirty="0">
                <a:latin typeface="+mn-lt"/>
                <a:cs typeface="Times New Roman" pitchFamily="18" charset="0"/>
              </a:rPr>
              <a:t>   We are proposing a model which will take images with Telugu words in it and then convert it into its English  meaningful word at offline.</a:t>
            </a:r>
          </a:p>
          <a:p>
            <a:pPr algn="just">
              <a:buNone/>
            </a:pPr>
            <a:endParaRPr lang="en-IN" sz="900" dirty="0"/>
          </a:p>
          <a:p>
            <a:pPr algn="just">
              <a:buNone/>
            </a:pPr>
            <a:endParaRPr lang="en-IN" sz="900" dirty="0"/>
          </a:p>
          <a:p>
            <a:pPr algn="just">
              <a:buNone/>
            </a:pPr>
            <a:r>
              <a:rPr lang="en-IN" sz="2400" b="1" dirty="0"/>
              <a:t>Advantages:</a:t>
            </a:r>
          </a:p>
          <a:p>
            <a:pPr algn="just"/>
            <a:endParaRPr lang="en-IN" sz="800" dirty="0"/>
          </a:p>
          <a:p>
            <a:pPr algn="just">
              <a:buNone/>
            </a:pPr>
            <a:r>
              <a:rPr lang="en-IN" sz="2400" dirty="0"/>
              <a:t>	People who are unable to understand Telugu, like tourists and what to understand our culture and monuments, this model can help them read and understand Telugu posts.</a:t>
            </a:r>
            <a:endParaRPr lang="en-US" sz="2400" dirty="0"/>
          </a:p>
          <a:p>
            <a:pPr algn="just">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699892"/>
          </a:xfrm>
        </p:spPr>
        <p:txBody>
          <a:bodyPr/>
          <a:lstStyle/>
          <a:p>
            <a:r>
              <a:rPr lang="en-US" dirty="0"/>
              <a:t>Project Planning</a:t>
            </a:r>
          </a:p>
        </p:txBody>
      </p:sp>
      <p:sp>
        <p:nvSpPr>
          <p:cNvPr id="3" name="Text Placeholder 2"/>
          <p:cNvSpPr>
            <a:spLocks noGrp="1"/>
          </p:cNvSpPr>
          <p:nvPr>
            <p:ph type="body" idx="1"/>
          </p:nvPr>
        </p:nvSpPr>
        <p:spPr>
          <a:xfrm>
            <a:off x="457200" y="1181686"/>
            <a:ext cx="8229600" cy="4949239"/>
          </a:xfrm>
        </p:spPr>
        <p:txBody>
          <a:bodyPr/>
          <a:lstStyle/>
          <a:p>
            <a:pPr algn="just">
              <a:buNone/>
            </a:pPr>
            <a:r>
              <a:rPr lang="en-IN" b="1" dirty="0">
                <a:latin typeface="Times New Roman" pitchFamily="18" charset="0"/>
                <a:cs typeface="Times New Roman" pitchFamily="18" charset="0"/>
              </a:rPr>
              <a:t>Time Schedule</a:t>
            </a:r>
          </a:p>
          <a:p>
            <a:pPr algn="just">
              <a:buNone/>
            </a:pPr>
            <a:endParaRPr lang="en-IN" sz="3200" b="1" dirty="0">
              <a:latin typeface="Times New Roman" pitchFamily="18" charset="0"/>
              <a:cs typeface="Times New Roman" pitchFamily="18" charset="0"/>
            </a:endParaRPr>
          </a:p>
          <a:p>
            <a:pPr algn="just">
              <a:buNone/>
            </a:pPr>
            <a:endParaRPr lang="en-US" sz="3200" dirty="0">
              <a:latin typeface="Times New Roman" pitchFamily="18" charset="0"/>
              <a:cs typeface="Times New Roman" pitchFamily="18" charset="0"/>
            </a:endParaRPr>
          </a:p>
          <a:p>
            <a:endParaRPr lang="en-US" dirty="0"/>
          </a:p>
        </p:txBody>
      </p:sp>
      <p:graphicFrame>
        <p:nvGraphicFramePr>
          <p:cNvPr id="4" name="Table 4">
            <a:extLst>
              <a:ext uri="{FF2B5EF4-FFF2-40B4-BE49-F238E27FC236}">
                <a16:creationId xmlns:a16="http://schemas.microsoft.com/office/drawing/2014/main" xmlns="" id="{9845B5F0-3768-4D8A-96A1-F315A676B732}"/>
              </a:ext>
            </a:extLst>
          </p:cNvPr>
          <p:cNvGraphicFramePr>
            <a:graphicFrameLocks noGrp="1"/>
          </p:cNvGraphicFramePr>
          <p:nvPr>
            <p:extLst>
              <p:ext uri="{D42A27DB-BD31-4B8C-83A1-F6EECF244321}">
                <p14:modId xmlns:p14="http://schemas.microsoft.com/office/powerpoint/2010/main" xmlns="" val="2094915095"/>
              </p:ext>
            </p:extLst>
          </p:nvPr>
        </p:nvGraphicFramePr>
        <p:xfrm>
          <a:off x="689317" y="2110154"/>
          <a:ext cx="6893170" cy="3824068"/>
        </p:xfrm>
        <a:graphic>
          <a:graphicData uri="http://schemas.openxmlformats.org/drawingml/2006/table">
            <a:tbl>
              <a:tblPr firstRow="1" bandRow="1">
                <a:tableStyleId>{5C22544A-7EE6-4342-B048-85BDC9FD1C3A}</a:tableStyleId>
              </a:tblPr>
              <a:tblGrid>
                <a:gridCol w="3042706">
                  <a:extLst>
                    <a:ext uri="{9D8B030D-6E8A-4147-A177-3AD203B41FA5}">
                      <a16:colId xmlns:a16="http://schemas.microsoft.com/office/drawing/2014/main" xmlns="" val="3517955772"/>
                    </a:ext>
                  </a:extLst>
                </a:gridCol>
                <a:gridCol w="3850464">
                  <a:extLst>
                    <a:ext uri="{9D8B030D-6E8A-4147-A177-3AD203B41FA5}">
                      <a16:colId xmlns:a16="http://schemas.microsoft.com/office/drawing/2014/main" xmlns="" val="3127458499"/>
                    </a:ext>
                  </a:extLst>
                </a:gridCol>
              </a:tblGrid>
              <a:tr h="628357">
                <a:tc>
                  <a:txBody>
                    <a:bodyPr/>
                    <a:lstStyle/>
                    <a:p>
                      <a:r>
                        <a:rPr lang="en-IN"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           TASK</a:t>
                      </a:r>
                      <a:endParaRPr lang="te-IN" sz="2400" b="1" dirty="0">
                        <a:latin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DATE</a:t>
                      </a:r>
                      <a:endParaRPr lang="te-IN" sz="2400" dirty="0">
                        <a:latin typeface="Times New Roman" panose="02020603050405020304" pitchFamily="18" charset="0"/>
                      </a:endParaRPr>
                    </a:p>
                  </a:txBody>
                  <a:tcPr/>
                </a:tc>
                <a:extLst>
                  <a:ext uri="{0D108BD9-81ED-4DB2-BD59-A6C34878D82A}">
                    <a16:rowId xmlns:a16="http://schemas.microsoft.com/office/drawing/2014/main" xmlns="" val="3139115481"/>
                  </a:ext>
                </a:extLst>
              </a:tr>
              <a:tr h="628357">
                <a:tc>
                  <a:txBody>
                    <a:bodyPr/>
                    <a:lstStyle/>
                    <a:p>
                      <a:r>
                        <a:rPr lang="en-IN" sz="1800" dirty="0">
                          <a:latin typeface="Times New Roman" panose="02020603050405020304" pitchFamily="18" charset="0"/>
                          <a:cs typeface="Times New Roman" panose="02020603050405020304" pitchFamily="18" charset="0"/>
                        </a:rPr>
                        <a:t>Software Installation &amp; Requirements Gathering</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27-01-2020</a:t>
                      </a:r>
                      <a:endParaRPr lang="te-IN" sz="1800" dirty="0">
                        <a:latin typeface="Times New Roman" panose="02020603050405020304" pitchFamily="18" charset="0"/>
                      </a:endParaRPr>
                    </a:p>
                  </a:txBody>
                  <a:tcPr/>
                </a:tc>
                <a:extLst>
                  <a:ext uri="{0D108BD9-81ED-4DB2-BD59-A6C34878D82A}">
                    <a16:rowId xmlns:a16="http://schemas.microsoft.com/office/drawing/2014/main" xmlns="" val="1956692832"/>
                  </a:ext>
                </a:extLst>
              </a:tr>
              <a:tr h="628357">
                <a:tc>
                  <a:txBody>
                    <a:bodyPr/>
                    <a:lstStyle/>
                    <a:p>
                      <a:r>
                        <a:rPr lang="en-IN" sz="1800" dirty="0">
                          <a:latin typeface="Times New Roman" panose="02020603050405020304" pitchFamily="18" charset="0"/>
                          <a:cs typeface="Times New Roman" panose="02020603050405020304" pitchFamily="18" charset="0"/>
                        </a:rPr>
                        <a:t>Analysis &amp; Design</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05-02-2020</a:t>
                      </a:r>
                      <a:endParaRPr lang="te-IN" sz="1800" dirty="0">
                        <a:latin typeface="Times New Roman" panose="02020603050405020304" pitchFamily="18" charset="0"/>
                      </a:endParaRPr>
                    </a:p>
                  </a:txBody>
                  <a:tcPr/>
                </a:tc>
                <a:extLst>
                  <a:ext uri="{0D108BD9-81ED-4DB2-BD59-A6C34878D82A}">
                    <a16:rowId xmlns:a16="http://schemas.microsoft.com/office/drawing/2014/main" xmlns="" val="1559897730"/>
                  </a:ext>
                </a:extLst>
              </a:tr>
              <a:tr h="628357">
                <a:tc>
                  <a:txBody>
                    <a:bodyPr/>
                    <a:lstStyle/>
                    <a:p>
                      <a:r>
                        <a:rPr lang="en-IN" sz="1800" dirty="0">
                          <a:latin typeface="Times New Roman" panose="02020603050405020304" pitchFamily="18" charset="0"/>
                          <a:cs typeface="Times New Roman" panose="02020603050405020304" pitchFamily="18" charset="0"/>
                        </a:rPr>
                        <a:t>Implementation</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28-02-2020</a:t>
                      </a:r>
                      <a:endParaRPr lang="te-IN" sz="1800" dirty="0">
                        <a:latin typeface="Times New Roman" panose="02020603050405020304" pitchFamily="18" charset="0"/>
                      </a:endParaRPr>
                    </a:p>
                  </a:txBody>
                  <a:tcPr/>
                </a:tc>
                <a:extLst>
                  <a:ext uri="{0D108BD9-81ED-4DB2-BD59-A6C34878D82A}">
                    <a16:rowId xmlns:a16="http://schemas.microsoft.com/office/drawing/2014/main" xmlns="" val="863752516"/>
                  </a:ext>
                </a:extLst>
              </a:tr>
              <a:tr h="628357">
                <a:tc>
                  <a:txBody>
                    <a:bodyPr/>
                    <a:lstStyle/>
                    <a:p>
                      <a:r>
                        <a:rPr lang="en-IN" sz="1800" dirty="0">
                          <a:latin typeface="Times New Roman" panose="02020603050405020304" pitchFamily="18" charset="0"/>
                          <a:cs typeface="Times New Roman" panose="02020603050405020304" pitchFamily="18" charset="0"/>
                        </a:rPr>
                        <a:t>Testing</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20-03-2020</a:t>
                      </a:r>
                      <a:endParaRPr lang="te-IN" sz="1800" dirty="0">
                        <a:latin typeface="Times New Roman" panose="02020603050405020304" pitchFamily="18" charset="0"/>
                      </a:endParaRPr>
                    </a:p>
                  </a:txBody>
                  <a:tcPr/>
                </a:tc>
                <a:extLst>
                  <a:ext uri="{0D108BD9-81ED-4DB2-BD59-A6C34878D82A}">
                    <a16:rowId xmlns:a16="http://schemas.microsoft.com/office/drawing/2014/main" xmlns="" val="1681929511"/>
                  </a:ext>
                </a:extLst>
              </a:tr>
              <a:tr h="628357">
                <a:tc>
                  <a:txBody>
                    <a:bodyPr/>
                    <a:lstStyle/>
                    <a:p>
                      <a:r>
                        <a:rPr lang="en-IN" sz="1800" dirty="0">
                          <a:latin typeface="Times New Roman" panose="02020603050405020304" pitchFamily="18" charset="0"/>
                          <a:cs typeface="Times New Roman" panose="02020603050405020304" pitchFamily="18" charset="0"/>
                        </a:rPr>
                        <a:t>Documentation &amp; Verification</a:t>
                      </a:r>
                      <a:endParaRPr lang="te-IN" sz="1800" dirty="0">
                        <a:latin typeface="Times New Roman" panose="02020603050405020304" pitchFamily="18" charset="0"/>
                      </a:endParaRPr>
                    </a:p>
                  </a:txBody>
                  <a:tcPr/>
                </a:tc>
                <a:tc>
                  <a:txBody>
                    <a:bodyPr/>
                    <a:lstStyle/>
                    <a:p>
                      <a:pPr algn="ctr"/>
                      <a:r>
                        <a:rPr lang="en-IN" sz="1800" dirty="0">
                          <a:latin typeface="Times New Roman" panose="02020603050405020304" pitchFamily="18" charset="0"/>
                        </a:rPr>
                        <a:t>05-04-2020</a:t>
                      </a:r>
                      <a:endParaRPr lang="te-IN" sz="1800" dirty="0">
                        <a:latin typeface="Times New Roman" panose="02020603050405020304" pitchFamily="18" charset="0"/>
                      </a:endParaRPr>
                    </a:p>
                  </a:txBody>
                  <a:tcPr/>
                </a:tc>
                <a:extLst>
                  <a:ext uri="{0D108BD9-81ED-4DB2-BD59-A6C34878D82A}">
                    <a16:rowId xmlns:a16="http://schemas.microsoft.com/office/drawing/2014/main" xmlns="" val="2359815587"/>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048607" name="Google Shape;135;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Requirements</a:t>
            </a:r>
          </a:p>
        </p:txBody>
      </p:sp>
      <p:sp>
        <p:nvSpPr>
          <p:cNvPr id="1048608" name="Google Shape;136;p19"/>
          <p:cNvSpPr txBox="1">
            <a:spLocks noGrp="1"/>
          </p:cNvSpPr>
          <p:nvPr>
            <p:ph type="body" idx="1"/>
          </p:nvPr>
        </p:nvSpPr>
        <p:spPr>
          <a:xfrm>
            <a:off x="580875" y="1330375"/>
            <a:ext cx="81060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50"/>
              <a:buNone/>
            </a:pPr>
            <a:r>
              <a:rPr lang="en-US" sz="3600" dirty="0">
                <a:solidFill>
                  <a:schemeClr val="tx1"/>
                </a:solidFill>
                <a:latin typeface="Times New Roman"/>
                <a:ea typeface="Times New Roman"/>
                <a:cs typeface="Times New Roman"/>
                <a:sym typeface="Times New Roman"/>
              </a:rPr>
              <a:t>Software Requirements:</a:t>
            </a:r>
            <a:endParaRPr sz="3600" dirty="0">
              <a:solidFill>
                <a:schemeClr val="tx1"/>
              </a:solidFill>
              <a:latin typeface="Times New Roman"/>
              <a:ea typeface="Times New Roman"/>
              <a:cs typeface="Times New Roman"/>
              <a:sym typeface="Times New Roman"/>
            </a:endParaRPr>
          </a:p>
          <a:p>
            <a:pPr marL="342900" lvl="0" indent="-342900" algn="l" rtl="0">
              <a:spcBef>
                <a:spcPts val="0"/>
              </a:spcBef>
              <a:spcAft>
                <a:spcPts val="0"/>
              </a:spcAft>
              <a:buSzPts val="1950"/>
              <a:buNone/>
            </a:pPr>
            <a:endParaRPr sz="900" dirty="0">
              <a:solidFill>
                <a:schemeClr val="accent6"/>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Operating Systems - Windows, Linux</a:t>
            </a:r>
            <a:endParaRPr sz="2800" dirty="0">
              <a:solidFill>
                <a:srgbClr val="000000"/>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Platform - Python 3.7</a:t>
            </a:r>
            <a:endParaRPr sz="2800" dirty="0">
              <a:solidFill>
                <a:srgbClr val="000000"/>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Programming - Python</a:t>
            </a:r>
            <a:endParaRPr sz="2800" dirty="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3600" dirty="0">
                <a:solidFill>
                  <a:schemeClr val="tx1"/>
                </a:solidFill>
                <a:latin typeface="Times New Roman"/>
                <a:ea typeface="Times New Roman"/>
                <a:cs typeface="Times New Roman"/>
                <a:sym typeface="Times New Roman"/>
              </a:rPr>
              <a:t>Hardware Requirements:</a:t>
            </a:r>
            <a:endParaRPr sz="36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chemeClr val="accent6"/>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i3 processor</a:t>
            </a:r>
            <a:endParaRPr sz="2800" dirty="0">
              <a:solidFill>
                <a:srgbClr val="000000"/>
              </a:solidFill>
              <a:latin typeface="Times New Roman"/>
              <a:ea typeface="Times New Roman"/>
              <a:cs typeface="Times New Roman"/>
              <a:sym typeface="Times New Roman"/>
            </a:endParaRPr>
          </a:p>
          <a:p>
            <a:pPr marL="457200" lvl="0" indent="-302895" algn="l" rtl="0">
              <a:spcBef>
                <a:spcPts val="0"/>
              </a:spcBef>
              <a:spcAft>
                <a:spcPts val="0"/>
              </a:spcAft>
              <a:buClr>
                <a:srgbClr val="000000"/>
              </a:buClr>
              <a:buSzPts val="1170"/>
              <a:buFont typeface="Wingdings" pitchFamily="2" charset="2"/>
              <a:buChar char="v"/>
            </a:pPr>
            <a:r>
              <a:rPr lang="en-US" sz="2800" dirty="0">
                <a:solidFill>
                  <a:srgbClr val="000000"/>
                </a:solidFill>
                <a:latin typeface="Times New Roman"/>
                <a:ea typeface="Times New Roman"/>
                <a:cs typeface="Times New Roman"/>
                <a:sym typeface="Times New Roman"/>
              </a:rPr>
              <a:t>4GB RAM</a:t>
            </a:r>
            <a:endParaRPr sz="28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000000"/>
              </a:solidFill>
              <a:latin typeface="Times New Roman"/>
              <a:ea typeface="Times New Roman"/>
              <a:cs typeface="Times New Roman"/>
              <a:sym typeface="Times New Roman"/>
            </a:endParaRPr>
          </a:p>
          <a:p>
            <a:pPr marL="342900" lvl="0" indent="-342900" algn="l" rtl="0">
              <a:spcBef>
                <a:spcPts val="600"/>
              </a:spcBef>
              <a:spcAft>
                <a:spcPts val="0"/>
              </a:spcAft>
              <a:buSzPts val="1950"/>
              <a:buNone/>
            </a:pPr>
            <a:endParaRPr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 Placeholder 2"/>
          <p:cNvSpPr>
            <a:spLocks noGrp="1"/>
          </p:cNvSpPr>
          <p:nvPr>
            <p:ph type="body" idx="1"/>
          </p:nvPr>
        </p:nvSpPr>
        <p:spPr/>
        <p:txBody>
          <a:bodyPr/>
          <a:lstStyle/>
          <a:p>
            <a:r>
              <a:rPr lang="en-US" sz="2400" dirty="0" smtClean="0">
                <a:latin typeface="Times New Roman" pitchFamily="18" charset="0"/>
                <a:cs typeface="Times New Roman" pitchFamily="18" charset="0"/>
              </a:rPr>
              <a:t>The input image should not exceed the dimensions of 400 * 600.</a:t>
            </a:r>
          </a:p>
          <a:p>
            <a:r>
              <a:rPr lang="en-US" sz="2400" dirty="0" smtClean="0">
                <a:latin typeface="Times New Roman" pitchFamily="18" charset="0"/>
                <a:cs typeface="Times New Roman" pitchFamily="18" charset="0"/>
              </a:rPr>
              <a:t>The image with one word performs good.</a:t>
            </a:r>
          </a:p>
          <a:p>
            <a:r>
              <a:rPr lang="en-US" sz="2400" dirty="0" smtClean="0">
                <a:latin typeface="Times New Roman" pitchFamily="18" charset="0"/>
                <a:cs typeface="Times New Roman" pitchFamily="18" charset="0"/>
              </a:rPr>
              <a:t>The image should be in .jpg or .jpeg format.</a:t>
            </a:r>
          </a:p>
          <a:p>
            <a:endParaRPr lang="en-US" sz="2000" dirty="0"/>
          </a:p>
        </p:txBody>
      </p:sp>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Text Placeholder 2"/>
          <p:cNvSpPr>
            <a:spLocks noGrp="1"/>
          </p:cNvSpPr>
          <p:nvPr>
            <p:ph type="body" idx="1"/>
          </p:nvPr>
        </p:nvSpPr>
        <p:spPr/>
        <p:txBody>
          <a:bodyPr/>
          <a:lstStyle/>
          <a:p>
            <a:r>
              <a:rPr lang="en-US" dirty="0" smtClean="0"/>
              <a:t> </a:t>
            </a:r>
            <a:r>
              <a:rPr lang="en-US" sz="2400" dirty="0" smtClean="0">
                <a:latin typeface="Times New Roman" pitchFamily="18" charset="0"/>
                <a:cs typeface="Times New Roman" pitchFamily="18" charset="0"/>
              </a:rPr>
              <a:t>Data Flow Diagram(DFD)  : Level-0</a:t>
            </a:r>
            <a:endParaRPr lang="en-US" sz="2400" dirty="0">
              <a:latin typeface="Times New Roman" pitchFamily="18" charset="0"/>
              <a:cs typeface="Times New Roman" pitchFamily="18" charset="0"/>
            </a:endParaRPr>
          </a:p>
        </p:txBody>
      </p:sp>
      <p:pic>
        <p:nvPicPr>
          <p:cNvPr id="5" name="Picture 4" descr="level 0 pic.PNG"/>
          <p:cNvPicPr>
            <a:picLocks noChangeAspect="1"/>
          </p:cNvPicPr>
          <p:nvPr/>
        </p:nvPicPr>
        <p:blipFill>
          <a:blip r:embed="rId2"/>
          <a:stretch>
            <a:fillRect/>
          </a:stretch>
        </p:blipFill>
        <p:spPr>
          <a:xfrm>
            <a:off x="1122485" y="2518907"/>
            <a:ext cx="7467153" cy="229224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277813"/>
            <a:ext cx="8264769" cy="833535"/>
          </a:xfrm>
        </p:spPr>
        <p:txBody>
          <a:bodyPr/>
          <a:lstStyle/>
          <a:p>
            <a:r>
              <a:rPr lang="en-US" dirty="0" smtClean="0"/>
              <a:t> Contd…</a:t>
            </a:r>
            <a:endParaRPr lang="en-US" dirty="0"/>
          </a:p>
        </p:txBody>
      </p:sp>
      <p:sp>
        <p:nvSpPr>
          <p:cNvPr id="3" name="Text Placeholder 2"/>
          <p:cNvSpPr>
            <a:spLocks noGrp="1"/>
          </p:cNvSpPr>
          <p:nvPr>
            <p:ph type="body" idx="1"/>
          </p:nvPr>
        </p:nvSpPr>
        <p:spPr>
          <a:xfrm>
            <a:off x="372793" y="1192238"/>
            <a:ext cx="8229600" cy="4530725"/>
          </a:xfrm>
        </p:spPr>
        <p:txBody>
          <a:bodyPr/>
          <a:lstStyle/>
          <a:p>
            <a:r>
              <a:rPr lang="en-US" sz="2400" dirty="0" smtClean="0">
                <a:latin typeface="Times New Roman" pitchFamily="18" charset="0"/>
                <a:cs typeface="Times New Roman" pitchFamily="18" charset="0"/>
              </a:rPr>
              <a:t>DFD Level-1</a:t>
            </a:r>
            <a:endParaRPr lang="en-US" sz="2400" dirty="0">
              <a:latin typeface="Times New Roman" pitchFamily="18" charset="0"/>
              <a:cs typeface="Times New Roman" pitchFamily="18" charset="0"/>
            </a:endParaRPr>
          </a:p>
        </p:txBody>
      </p:sp>
      <p:pic>
        <p:nvPicPr>
          <p:cNvPr id="1026" name="Picture 2" descr="C:\Users\Bharath1\Desktop\level-1.PNG"/>
          <p:cNvPicPr>
            <a:picLocks noChangeAspect="1" noChangeArrowheads="1"/>
          </p:cNvPicPr>
          <p:nvPr/>
        </p:nvPicPr>
        <p:blipFill>
          <a:blip r:embed="rId2"/>
          <a:srcRect/>
          <a:stretch>
            <a:fillRect/>
          </a:stretch>
        </p:blipFill>
        <p:spPr bwMode="auto">
          <a:xfrm>
            <a:off x="952818" y="1711645"/>
            <a:ext cx="6770345" cy="4456477"/>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4" name="Text Placeholder 2"/>
          <p:cNvSpPr>
            <a:spLocks noGrp="1"/>
          </p:cNvSpPr>
          <p:nvPr>
            <p:ph type="body" idx="1"/>
          </p:nvPr>
        </p:nvSpPr>
        <p:spPr>
          <a:xfrm>
            <a:off x="457200" y="1195754"/>
            <a:ext cx="8229600" cy="4935171"/>
          </a:xfrm>
        </p:spPr>
        <p:txBody>
          <a:bodyPr/>
          <a:lstStyle/>
          <a:p>
            <a:pPr algn="just"/>
            <a:r>
              <a:rPr lang="en-US" sz="2000" dirty="0" smtClean="0">
                <a:latin typeface="Times New Roman" pitchFamily="18" charset="0"/>
                <a:cs typeface="Times New Roman" pitchFamily="18" charset="0"/>
              </a:rPr>
              <a:t>Our project is an attempt to recognize the Telugu text of an image and to convert into its Meaningful English word. Here we have to upload the image and it will convert the Telugu text to its  meaningful English word. </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 1 : </a:t>
            </a:r>
            <a:r>
              <a:rPr lang="en-US" sz="2000" dirty="0" smtClean="0">
                <a:latin typeface="Times New Roman" pitchFamily="18" charset="0"/>
                <a:cs typeface="Times New Roman" pitchFamily="18" charset="0"/>
              </a:rPr>
              <a:t>After Running the application can see the template of the Project.</a:t>
            </a:r>
          </a:p>
          <a:p>
            <a:pPr algn="just"/>
            <a:endParaRPr lang="en-US" sz="2000" b="1" dirty="0"/>
          </a:p>
        </p:txBody>
      </p:sp>
      <p:pic>
        <p:nvPicPr>
          <p:cNvPr id="5" name="Picture 4" descr="Screenshot (17).png"/>
          <p:cNvPicPr>
            <a:picLocks noChangeAspect="1"/>
          </p:cNvPicPr>
          <p:nvPr/>
        </p:nvPicPr>
        <p:blipFill>
          <a:blip r:embed="rId2"/>
          <a:stretch>
            <a:fillRect/>
          </a:stretch>
        </p:blipFill>
        <p:spPr>
          <a:xfrm>
            <a:off x="2518117" y="4004361"/>
            <a:ext cx="3967090" cy="213911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77814"/>
            <a:ext cx="8250701" cy="692858"/>
          </a:xfrm>
        </p:spPr>
        <p:txBody>
          <a:bodyPr/>
          <a:lstStyle/>
          <a:p>
            <a:r>
              <a:rPr lang="en-US" dirty="0" smtClean="0"/>
              <a:t> Contd…</a:t>
            </a:r>
            <a:endParaRPr lang="en-US" dirty="0"/>
          </a:p>
        </p:txBody>
      </p:sp>
      <p:sp>
        <p:nvSpPr>
          <p:cNvPr id="3" name="Text Placeholder 2"/>
          <p:cNvSpPr>
            <a:spLocks noGrp="1"/>
          </p:cNvSpPr>
          <p:nvPr>
            <p:ph type="body" idx="1"/>
          </p:nvPr>
        </p:nvSpPr>
        <p:spPr>
          <a:xfrm>
            <a:off x="457200" y="1012874"/>
            <a:ext cx="8229600" cy="5118051"/>
          </a:xfrm>
        </p:spPr>
        <p:txBody>
          <a:bodyPr/>
          <a:lstStyle/>
          <a:p>
            <a:pPr algn="just"/>
            <a:r>
              <a:rPr lang="en-US" sz="2000" b="1" dirty="0" smtClean="0">
                <a:latin typeface="Times New Roman" pitchFamily="18" charset="0"/>
                <a:cs typeface="Times New Roman" pitchFamily="18" charset="0"/>
              </a:rPr>
              <a:t>Step 2 :</a:t>
            </a:r>
            <a:r>
              <a:rPr lang="en-US" sz="2000" dirty="0" smtClean="0">
                <a:latin typeface="Times New Roman" pitchFamily="18" charset="0"/>
                <a:cs typeface="Times New Roman" pitchFamily="18" charset="0"/>
              </a:rPr>
              <a:t> When we click on Browse button to upload the image ,then we have to select on image from the location. </a:t>
            </a:r>
          </a:p>
          <a:p>
            <a:endParaRPr lang="en-US" sz="2000" b="1" dirty="0"/>
          </a:p>
        </p:txBody>
      </p:sp>
      <p:pic>
        <p:nvPicPr>
          <p:cNvPr id="5" name="Picture 4" descr="Screenshot (22).png"/>
          <p:cNvPicPr>
            <a:picLocks noChangeAspect="1"/>
          </p:cNvPicPr>
          <p:nvPr/>
        </p:nvPicPr>
        <p:blipFill>
          <a:blip r:embed="rId2"/>
          <a:stretch>
            <a:fillRect/>
          </a:stretch>
        </p:blipFill>
        <p:spPr>
          <a:xfrm>
            <a:off x="2152357" y="2237514"/>
            <a:ext cx="4642340" cy="342839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Text Placeholder 2"/>
          <p:cNvSpPr>
            <a:spLocks noGrp="1"/>
          </p:cNvSpPr>
          <p:nvPr>
            <p:ph type="body" idx="1"/>
          </p:nvPr>
        </p:nvSpPr>
        <p:spPr/>
        <p:txBody>
          <a:bodyPr/>
          <a:lstStyle/>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1.jpeg</a:t>
            </a:r>
          </a:p>
          <a:p>
            <a:pPr>
              <a:buNone/>
            </a:pPr>
            <a:endParaRPr lang="en-US" sz="20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The image that we are uploading should have the dimensions of </a:t>
            </a:r>
            <a:r>
              <a:rPr lang="en-US" sz="2000" dirty="0" err="1" smtClean="0">
                <a:latin typeface="Times New Roman" pitchFamily="18" charset="0"/>
                <a:cs typeface="Times New Roman" pitchFamily="18" charset="0"/>
              </a:rPr>
              <a:t>upto</a:t>
            </a:r>
            <a:r>
              <a:rPr lang="en-US" sz="2000" dirty="0" smtClean="0">
                <a:latin typeface="Times New Roman" pitchFamily="18" charset="0"/>
                <a:cs typeface="Times New Roman" pitchFamily="18" charset="0"/>
              </a:rPr>
              <a:t> 400 X 600.</a:t>
            </a:r>
          </a:p>
          <a:p>
            <a:pPr>
              <a:buFont typeface="Wingdings" pitchFamily="2" charset="2"/>
              <a:buChar char="§"/>
            </a:pPr>
            <a:r>
              <a:rPr lang="en-US" sz="2000" dirty="0" smtClean="0">
                <a:latin typeface="Times New Roman" pitchFamily="18" charset="0"/>
                <a:cs typeface="Times New Roman" pitchFamily="18" charset="0"/>
              </a:rPr>
              <a:t>The image should be in the .jpg or .jpeg format.</a:t>
            </a:r>
            <a:endParaRPr lang="en-US" sz="2000" dirty="0">
              <a:latin typeface="Times New Roman" pitchFamily="18" charset="0"/>
              <a:cs typeface="Times New Roman" pitchFamily="18" charset="0"/>
            </a:endParaRPr>
          </a:p>
        </p:txBody>
      </p:sp>
      <p:pic>
        <p:nvPicPr>
          <p:cNvPr id="4" name="Picture 3" descr="1.jpg"/>
          <p:cNvPicPr>
            <a:picLocks noChangeAspect="1"/>
          </p:cNvPicPr>
          <p:nvPr/>
        </p:nvPicPr>
        <p:blipFill>
          <a:blip r:embed="rId2"/>
          <a:stretch>
            <a:fillRect/>
          </a:stretch>
        </p:blipFill>
        <p:spPr>
          <a:xfrm>
            <a:off x="2560320" y="1462049"/>
            <a:ext cx="3559125" cy="126819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Contd…</a:t>
            </a:r>
            <a:endParaRPr lang="en-US" dirty="0"/>
          </a:p>
        </p:txBody>
      </p:sp>
      <p:sp>
        <p:nvSpPr>
          <p:cNvPr id="3" name="Text Placeholder 2"/>
          <p:cNvSpPr>
            <a:spLocks noGrp="1"/>
          </p:cNvSpPr>
          <p:nvPr>
            <p:ph type="body" idx="1"/>
          </p:nvPr>
        </p:nvSpPr>
        <p:spPr/>
        <p:txBody>
          <a:bodyPr/>
          <a:lstStyle/>
          <a:p>
            <a:pPr algn="just"/>
            <a:r>
              <a:rPr lang="en-US" sz="2000" b="1" dirty="0" smtClean="0">
                <a:latin typeface="Times New Roman" pitchFamily="18" charset="0"/>
                <a:cs typeface="Times New Roman" pitchFamily="18" charset="0"/>
              </a:rPr>
              <a:t>Step 3 :</a:t>
            </a:r>
            <a:r>
              <a:rPr lang="en-US" sz="2000" dirty="0" smtClean="0">
                <a:latin typeface="Times New Roman" pitchFamily="18" charset="0"/>
                <a:cs typeface="Times New Roman" pitchFamily="18" charset="0"/>
              </a:rPr>
              <a:t> After uploading the image, the application will enables the   convert  Button. </a:t>
            </a:r>
          </a:p>
          <a:p>
            <a:endParaRPr lang="en-US" sz="2000" b="1" dirty="0" smtClean="0"/>
          </a:p>
          <a:p>
            <a:endParaRPr lang="en-US" sz="2000" b="1" dirty="0"/>
          </a:p>
        </p:txBody>
      </p:sp>
      <p:pic>
        <p:nvPicPr>
          <p:cNvPr id="4" name="Picture 3" descr="Screenshot (23).png"/>
          <p:cNvPicPr>
            <a:picLocks noChangeAspect="1"/>
          </p:cNvPicPr>
          <p:nvPr/>
        </p:nvPicPr>
        <p:blipFill>
          <a:blip r:embed="rId2"/>
          <a:stretch>
            <a:fillRect/>
          </a:stretch>
        </p:blipFill>
        <p:spPr>
          <a:xfrm>
            <a:off x="1544540" y="2644727"/>
            <a:ext cx="6127364" cy="327777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Text Placeholder 2"/>
          <p:cNvSpPr>
            <a:spLocks noGrp="1"/>
          </p:cNvSpPr>
          <p:nvPr>
            <p:ph type="body" idx="1"/>
          </p:nvPr>
        </p:nvSpPr>
        <p:spPr/>
        <p:txBody>
          <a:bodyPr/>
          <a:lstStyle/>
          <a:p>
            <a:r>
              <a:rPr lang="en-IN" sz="2400" dirty="0">
                <a:latin typeface="Times New Roman" pitchFamily="18" charset="0"/>
                <a:cs typeface="Times New Roman" pitchFamily="18" charset="0"/>
              </a:rPr>
              <a:t>Abstract</a:t>
            </a:r>
          </a:p>
          <a:p>
            <a:r>
              <a:rPr lang="en-IN" sz="2400" dirty="0">
                <a:latin typeface="Times New Roman" pitchFamily="18" charset="0"/>
                <a:cs typeface="Times New Roman" pitchFamily="18" charset="0"/>
              </a:rPr>
              <a:t>Problem Statement</a:t>
            </a:r>
          </a:p>
          <a:p>
            <a:r>
              <a:rPr lang="en-IN" sz="2400" dirty="0">
                <a:latin typeface="Times New Roman" pitchFamily="18" charset="0"/>
                <a:cs typeface="Times New Roman" pitchFamily="18" charset="0"/>
              </a:rPr>
              <a:t>Literature Survey</a:t>
            </a:r>
          </a:p>
          <a:p>
            <a:r>
              <a:rPr lang="en-IN" sz="2400" dirty="0">
                <a:latin typeface="Times New Roman" pitchFamily="18" charset="0"/>
                <a:cs typeface="Times New Roman" pitchFamily="18" charset="0"/>
              </a:rPr>
              <a:t>Proposed </a:t>
            </a:r>
            <a:r>
              <a:rPr lang="en-IN" sz="2400" dirty="0" smtClean="0">
                <a:latin typeface="Times New Roman" pitchFamily="18" charset="0"/>
                <a:cs typeface="Times New Roman" pitchFamily="18" charset="0"/>
              </a:rPr>
              <a:t>System</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Project Planning</a:t>
            </a:r>
          </a:p>
          <a:p>
            <a:r>
              <a:rPr lang="en-IN" sz="2400" dirty="0" smtClean="0">
                <a:latin typeface="Times New Roman" pitchFamily="18" charset="0"/>
                <a:cs typeface="Times New Roman" pitchFamily="18" charset="0"/>
              </a:rPr>
              <a:t>Requirements</a:t>
            </a:r>
          </a:p>
          <a:p>
            <a:r>
              <a:rPr lang="en-IN" sz="2400" dirty="0" smtClean="0">
                <a:latin typeface="Times New Roman" pitchFamily="18" charset="0"/>
                <a:cs typeface="Times New Roman" pitchFamily="18" charset="0"/>
              </a:rPr>
              <a:t>Limitations</a:t>
            </a:r>
          </a:p>
          <a:p>
            <a:r>
              <a:rPr lang="en-IN" sz="2400" dirty="0" smtClean="0">
                <a:latin typeface="Times New Roman" pitchFamily="18" charset="0"/>
                <a:cs typeface="Times New Roman" pitchFamily="18" charset="0"/>
              </a:rPr>
              <a:t>Design</a:t>
            </a:r>
          </a:p>
          <a:p>
            <a:r>
              <a:rPr lang="en-IN" sz="2400" dirty="0" smtClean="0">
                <a:latin typeface="Times New Roman" pitchFamily="18" charset="0"/>
                <a:cs typeface="Times New Roman" pitchFamily="18" charset="0"/>
              </a:rPr>
              <a:t>Implementation</a:t>
            </a:r>
          </a:p>
          <a:p>
            <a:r>
              <a:rPr lang="en-IN" sz="2400" dirty="0" smtClean="0">
                <a:latin typeface="Times New Roman" pitchFamily="18" charset="0"/>
                <a:cs typeface="Times New Roman" pitchFamily="18" charset="0"/>
              </a:rPr>
              <a:t>Previous </a:t>
            </a:r>
            <a:r>
              <a:rPr lang="en-IN" sz="2400" dirty="0" smtClean="0">
                <a:latin typeface="Times New Roman" pitchFamily="18" charset="0"/>
                <a:cs typeface="Times New Roman" pitchFamily="18" charset="0"/>
              </a:rPr>
              <a:t>R</a:t>
            </a:r>
            <a:r>
              <a:rPr lang="en-IN" sz="2400" dirty="0" smtClean="0">
                <a:latin typeface="Times New Roman" pitchFamily="18" charset="0"/>
                <a:cs typeface="Times New Roman" pitchFamily="18" charset="0"/>
              </a:rPr>
              <a:t>eview Queries</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Text Placeholder 2"/>
          <p:cNvSpPr>
            <a:spLocks noGrp="1"/>
          </p:cNvSpPr>
          <p:nvPr>
            <p:ph type="body" idx="1"/>
          </p:nvPr>
        </p:nvSpPr>
        <p:spPr>
          <a:xfrm>
            <a:off x="372794" y="998806"/>
            <a:ext cx="8229600" cy="5118052"/>
          </a:xfrm>
        </p:spPr>
        <p:txBody>
          <a:bodyPr/>
          <a:lstStyle/>
          <a:p>
            <a:r>
              <a:rPr lang="en-US" sz="2000" dirty="0" smtClean="0">
                <a:latin typeface="Times New Roman" pitchFamily="18" charset="0"/>
                <a:cs typeface="Times New Roman" pitchFamily="18" charset="0"/>
              </a:rPr>
              <a:t>After clicking on convert button the process undergoes as mentioned below:</a:t>
            </a:r>
          </a:p>
          <a:p>
            <a:pPr>
              <a:buNone/>
            </a:pPr>
            <a:r>
              <a:rPr lang="en-US" sz="2000" dirty="0" smtClean="0">
                <a:latin typeface="Times New Roman" pitchFamily="18" charset="0"/>
                <a:cs typeface="Times New Roman" pitchFamily="18" charset="0"/>
              </a:rPr>
              <a:t>           Using cv2 module the uploaded image can perform the grayscale conversion , threshold and Morphological operations.</a:t>
            </a:r>
          </a:p>
          <a:p>
            <a:pPr>
              <a:buFont typeface="Courier New" pitchFamily="49" charset="0"/>
              <a:buChar char="o"/>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Grayscale Conversion :</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cv2.cvtColor( img,cv2.COLOR_RGB2GRAY)</a:t>
            </a:r>
          </a:p>
          <a:p>
            <a:pPr>
              <a:buFont typeface="Courier New" pitchFamily="49" charset="0"/>
              <a:buChar char="o"/>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Threshold Conversion :</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cv2.threshold(img,127,255,cv2.THRESH_BINARY)</a:t>
            </a:r>
          </a:p>
          <a:p>
            <a:pPr>
              <a:buFont typeface="Courier New" pitchFamily="49" charset="0"/>
              <a:buChar char="o"/>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Morphological Operations :</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There are two morphological operations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Erosion :</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cv2.erode(</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kernel, iterations=1)</a:t>
            </a:r>
            <a:r>
              <a:rPr lang="en-US" sz="2000" dirty="0" smtClean="0"/>
              <a:t> </a:t>
            </a:r>
          </a:p>
          <a:p>
            <a:pPr>
              <a:buNone/>
            </a:pPr>
            <a:r>
              <a:rPr lang="en-US" sz="2000" dirty="0" smtClean="0"/>
              <a:t>			</a:t>
            </a:r>
            <a:r>
              <a:rPr lang="en-US" sz="2000" b="1" dirty="0" smtClean="0">
                <a:latin typeface="Times New Roman" pitchFamily="18" charset="0"/>
                <a:cs typeface="Times New Roman" pitchFamily="18" charset="0"/>
              </a:rPr>
              <a:t>Dilation :</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cv2.dilate(</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kernel, iterations=1)</a:t>
            </a:r>
            <a:endParaRPr lang="en-US" sz="2000" b="1" dirty="0" smtClean="0">
              <a:latin typeface="Times New Roman" pitchFamily="18" charset="0"/>
              <a:cs typeface="Times New Roman" pitchFamily="18" charset="0"/>
            </a:endParaRPr>
          </a:p>
          <a:p>
            <a:pPr>
              <a:buNone/>
            </a:pPr>
            <a:r>
              <a:rPr lang="en-US" sz="2000" dirty="0" smtClean="0"/>
              <a:t/>
            </a:r>
            <a:br>
              <a:rPr lang="en-US" sz="2000" dirty="0" smtClean="0"/>
            </a:br>
            <a:endParaRPr lang="en-US" sz="2000" dirty="0" smtClean="0"/>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Contd…</a:t>
            </a:r>
            <a:endParaRPr lang="en-US" dirty="0"/>
          </a:p>
        </p:txBody>
      </p:sp>
      <p:sp>
        <p:nvSpPr>
          <p:cNvPr id="3" name="Text Placeholder 2"/>
          <p:cNvSpPr>
            <a:spLocks noGrp="1"/>
          </p:cNvSpPr>
          <p:nvPr>
            <p:ph type="body" idx="1"/>
          </p:nvPr>
        </p:nvSpPr>
        <p:spPr/>
        <p:txBody>
          <a:bodyPr/>
          <a:lstStyle/>
          <a:p>
            <a:pPr algn="just"/>
            <a:r>
              <a:rPr lang="en-US" sz="2000" b="1" dirty="0" smtClean="0">
                <a:latin typeface="Times New Roman" pitchFamily="18" charset="0"/>
                <a:cs typeface="Times New Roman" pitchFamily="18" charset="0"/>
              </a:rPr>
              <a:t>Step 4 : </a:t>
            </a:r>
            <a:r>
              <a:rPr lang="en-US" sz="2000" dirty="0" smtClean="0">
                <a:latin typeface="Times New Roman" pitchFamily="18" charset="0"/>
                <a:cs typeface="Times New Roman" pitchFamily="18" charset="0"/>
              </a:rPr>
              <a:t>After processing the image, we can see the English word output of the input Telugu image.</a:t>
            </a:r>
          </a:p>
          <a:p>
            <a:endParaRPr lang="en-US" sz="2000" b="1" dirty="0"/>
          </a:p>
        </p:txBody>
      </p:sp>
      <p:pic>
        <p:nvPicPr>
          <p:cNvPr id="4" name="Picture 3" descr="Screenshot (24).png"/>
          <p:cNvPicPr>
            <a:picLocks noChangeAspect="1"/>
          </p:cNvPicPr>
          <p:nvPr/>
        </p:nvPicPr>
        <p:blipFill>
          <a:blip r:embed="rId2"/>
          <a:stretch>
            <a:fillRect/>
          </a:stretch>
        </p:blipFill>
        <p:spPr>
          <a:xfrm>
            <a:off x="1589649" y="2446434"/>
            <a:ext cx="6091313" cy="324476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Review Queries</a:t>
            </a:r>
            <a:endParaRPr lang="en-US"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Change the Title. (Digitalized or Image)</a:t>
            </a:r>
          </a:p>
          <a:p>
            <a:r>
              <a:rPr lang="en-US" sz="2000" dirty="0" smtClean="0">
                <a:latin typeface="Times New Roman" pitchFamily="18" charset="0"/>
                <a:cs typeface="Times New Roman" pitchFamily="18" charset="0"/>
              </a:rPr>
              <a:t>Dimensions of the Image.</a:t>
            </a:r>
          </a:p>
          <a:p>
            <a:r>
              <a:rPr lang="en-US" sz="2000" dirty="0" smtClean="0">
                <a:latin typeface="Times New Roman" pitchFamily="18" charset="0"/>
                <a:cs typeface="Times New Roman" pitchFamily="18" charset="0"/>
              </a:rPr>
              <a:t>Limitations should mention in the ppt.</a:t>
            </a:r>
          </a:p>
          <a:p>
            <a:r>
              <a:rPr lang="en-US" sz="2000" dirty="0" smtClean="0">
                <a:latin typeface="Times New Roman" pitchFamily="18" charset="0"/>
                <a:cs typeface="Times New Roman" pitchFamily="18" charset="0"/>
              </a:rPr>
              <a:t>Input of the project (Digitalized or Handwritten).</a:t>
            </a:r>
          </a:p>
          <a:p>
            <a:r>
              <a:rPr lang="en-US" sz="2000" dirty="0" smtClean="0">
                <a:latin typeface="Times New Roman" pitchFamily="18" charset="0"/>
                <a:cs typeface="Times New Roman" pitchFamily="18" charset="0"/>
              </a:rPr>
              <a:t>Mention the algorithm technique that are using in the project</a:t>
            </a:r>
            <a:r>
              <a:rPr lang="en-US" sz="2400" dirty="0" smtClean="0">
                <a:latin typeface="Times New Roman" pitchFamily="18" charset="0"/>
                <a:cs typeface="Times New Roman" pitchFamily="18" charset="0"/>
              </a:rPr>
              <a:t>.</a:t>
            </a:r>
          </a:p>
        </p:txBody>
      </p:sp>
    </p:spTree>
  </p:cSld>
  <p:clrMapOvr>
    <a:masterClrMapping/>
  </p:clrMapOvr>
  <mc:AlternateContent xmlns:mc="http://schemas.openxmlformats.org/markup-compatibility/2006">
    <mc:Choice xmlns=""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048616" name="Google Shape;141;p20"/>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p>
        </p:txBody>
      </p:sp>
      <p:sp>
        <p:nvSpPr>
          <p:cNvPr id="1048617" name="Google Shape;142;p20"/>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p>
        </p:txBody>
      </p:sp>
      <p:sp>
        <p:nvSpPr>
          <p:cNvPr id="1048618" name="Google Shape;143;p20"/>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48599" name="Google Shape;123;p1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Abstract </a:t>
            </a:r>
          </a:p>
        </p:txBody>
      </p:sp>
      <p:sp>
        <p:nvSpPr>
          <p:cNvPr id="1048600" name="Google Shape;124;p17"/>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560"/>
              <a:buNone/>
            </a:pPr>
            <a:r>
              <a:rPr lang="en-US" sz="2400" b="1" dirty="0"/>
              <a:t> </a:t>
            </a:r>
            <a:endParaRPr sz="2400" dirty="0"/>
          </a:p>
          <a:p>
            <a:pPr marL="457200" lvl="0" indent="-381000" algn="just" rtl="0">
              <a:spcBef>
                <a:spcPts val="0"/>
              </a:spcBef>
              <a:spcAft>
                <a:spcPts val="0"/>
              </a:spcAft>
              <a:buSzPts val="2400"/>
              <a:buChar char="❖"/>
            </a:pPr>
            <a:r>
              <a:rPr lang="en-US" sz="2400" dirty="0"/>
              <a:t>Telugu is the language spoken by more than 100 million</a:t>
            </a:r>
            <a:endParaRPr sz="2400" dirty="0"/>
          </a:p>
          <a:p>
            <a:pPr marL="457200" lvl="0" indent="0" algn="just" rtl="0">
              <a:spcBef>
                <a:spcPts val="0"/>
              </a:spcBef>
              <a:spcAft>
                <a:spcPts val="0"/>
              </a:spcAft>
              <a:buNone/>
            </a:pPr>
            <a:r>
              <a:rPr lang="en-US" sz="2400" dirty="0" smtClean="0"/>
              <a:t>People in </a:t>
            </a:r>
            <a:r>
              <a:rPr lang="en-US" sz="2400" dirty="0"/>
              <a:t>South India. Telugu script consists of rounded</a:t>
            </a:r>
            <a:endParaRPr sz="2400" dirty="0"/>
          </a:p>
          <a:p>
            <a:pPr marL="457200" lvl="0" indent="0" algn="just" rtl="0">
              <a:spcBef>
                <a:spcPts val="0"/>
              </a:spcBef>
              <a:spcAft>
                <a:spcPts val="0"/>
              </a:spcAft>
              <a:buNone/>
            </a:pPr>
            <a:r>
              <a:rPr lang="en-US" sz="2400" dirty="0"/>
              <a:t>characters with no horizontal and vertical lines as in Hindi</a:t>
            </a:r>
            <a:endParaRPr sz="2400" dirty="0"/>
          </a:p>
          <a:p>
            <a:pPr marL="457200" lvl="0" indent="0" algn="just" rtl="0">
              <a:spcBef>
                <a:spcPts val="0"/>
              </a:spcBef>
              <a:spcAft>
                <a:spcPts val="0"/>
              </a:spcAft>
              <a:buNone/>
            </a:pPr>
            <a:r>
              <a:rPr lang="en-US" sz="2400" dirty="0"/>
              <a:t>script.</a:t>
            </a:r>
            <a:endParaRPr sz="2400" dirty="0"/>
          </a:p>
          <a:p>
            <a:pPr marL="457200" lvl="0" indent="0" algn="just" rtl="0">
              <a:spcBef>
                <a:spcPts val="0"/>
              </a:spcBef>
              <a:spcAft>
                <a:spcPts val="0"/>
              </a:spcAft>
              <a:buNone/>
            </a:pPr>
            <a:endParaRPr sz="2400" dirty="0"/>
          </a:p>
          <a:p>
            <a:pPr marL="457200" lvl="0" indent="-381000" algn="just" rtl="0">
              <a:spcBef>
                <a:spcPts val="0"/>
              </a:spcBef>
              <a:spcAft>
                <a:spcPts val="0"/>
              </a:spcAft>
              <a:buSzPts val="2400"/>
              <a:buChar char="❖"/>
            </a:pPr>
            <a:r>
              <a:rPr lang="en-US" sz="2400" dirty="0"/>
              <a:t>Here, in our project, the digitalized Telugu word can be given as input by creating some dataset of Telugu words.</a:t>
            </a:r>
            <a:endParaRPr sz="2400" dirty="0"/>
          </a:p>
          <a:p>
            <a:pPr marL="457200" lvl="0" indent="0" algn="just" rtl="0">
              <a:spcBef>
                <a:spcPts val="0"/>
              </a:spcBef>
              <a:spcAft>
                <a:spcPts val="0"/>
              </a:spcAft>
              <a:buNone/>
            </a:pPr>
            <a:endParaRPr sz="2400" dirty="0"/>
          </a:p>
          <a:p>
            <a:pPr marL="457200" lvl="0" indent="-381000" algn="just" rtl="0">
              <a:spcBef>
                <a:spcPts val="0"/>
              </a:spcBef>
              <a:spcAft>
                <a:spcPts val="0"/>
              </a:spcAft>
              <a:buSzPts val="2400"/>
              <a:buChar char="❖"/>
            </a:pPr>
            <a:r>
              <a:rPr lang="en-US" sz="2400" dirty="0"/>
              <a:t>Preprocessing, feature-extraction, classification and segmentation, all these processes are performed on a digitalized Telugu word which is given as an input.</a:t>
            </a:r>
            <a:endParaRPr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48603" name="Google Shape;129;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Contd.. </a:t>
            </a:r>
          </a:p>
        </p:txBody>
      </p:sp>
      <p:sp>
        <p:nvSpPr>
          <p:cNvPr id="1048604" name="Google Shape;130;p18"/>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457200" lvl="0" indent="0" algn="just" rtl="0">
              <a:spcBef>
                <a:spcPts val="0"/>
              </a:spcBef>
              <a:spcAft>
                <a:spcPts val="0"/>
              </a:spcAft>
              <a:buNone/>
            </a:pPr>
            <a:endParaRPr sz="2400" dirty="0"/>
          </a:p>
          <a:p>
            <a:pPr marL="457200" lvl="0" indent="-381000" algn="just" rtl="0">
              <a:spcBef>
                <a:spcPts val="0"/>
              </a:spcBef>
              <a:spcAft>
                <a:spcPts val="0"/>
              </a:spcAft>
              <a:buSzPts val="2400"/>
              <a:buFont typeface="Arial"/>
              <a:buChar char="❖"/>
            </a:pPr>
            <a:r>
              <a:rPr lang="en-US" sz="2400" dirty="0"/>
              <a:t>The output can be given as an English word for the recognized  Telugu word.</a:t>
            </a:r>
            <a:endParaRPr sz="2400" dirty="0"/>
          </a:p>
          <a:p>
            <a:pPr marL="457200" lvl="0" indent="0" algn="just" rtl="0">
              <a:spcBef>
                <a:spcPts val="0"/>
              </a:spcBef>
              <a:spcAft>
                <a:spcPts val="0"/>
              </a:spcAft>
              <a:buNone/>
            </a:pPr>
            <a:endParaRPr sz="2400" dirty="0"/>
          </a:p>
          <a:p>
            <a:pPr marL="457200" lvl="0" indent="-381000" algn="just" rtl="0">
              <a:spcBef>
                <a:spcPts val="0"/>
              </a:spcBef>
              <a:spcAft>
                <a:spcPts val="0"/>
              </a:spcAft>
              <a:buSzPts val="2400"/>
              <a:buFont typeface="Arial"/>
              <a:buChar char="❖"/>
            </a:pPr>
            <a:r>
              <a:rPr lang="en-US" sz="2400" dirty="0"/>
              <a:t>The objective of the project is to convert the digitalized Telugu word to its English meaning word.</a:t>
            </a:r>
            <a:endParaRPr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457200" y="1195754"/>
            <a:ext cx="8229600" cy="4935171"/>
          </a:xfrm>
        </p:spPr>
        <p:txBody>
          <a:bodyPr/>
          <a:lstStyle/>
          <a:p>
            <a:pPr algn="just"/>
            <a:r>
              <a:rPr lang="en-IN" sz="2400" dirty="0"/>
              <a:t>There are 56 characters and several compound characters are possible in Telugu.</a:t>
            </a:r>
          </a:p>
          <a:p>
            <a:pPr marL="154305" indent="0" algn="just">
              <a:buNone/>
            </a:pPr>
            <a:endParaRPr lang="en-IN" sz="2400" dirty="0"/>
          </a:p>
          <a:p>
            <a:pPr algn="just"/>
            <a:r>
              <a:rPr lang="en-IN" sz="2400" dirty="0"/>
              <a:t>The objective of this work is to recognize the basic printed characters of Telugu scripts/words and convert it into English. Due to the segmentation and pre-processing errors some of the characters could not be recognized by this system but overall performance of the system with clean background will results good.</a:t>
            </a:r>
          </a:p>
          <a:p>
            <a:pPr algn="just"/>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Text Placeholder 2"/>
          <p:cNvSpPr>
            <a:spLocks noGrp="1"/>
          </p:cNvSpPr>
          <p:nvPr>
            <p:ph type="body" idx="1"/>
          </p:nvPr>
        </p:nvSpPr>
        <p:spPr/>
        <p:txBody>
          <a:bodyPr/>
          <a:lstStyle/>
          <a:p>
            <a:pPr>
              <a:buNone/>
            </a:pPr>
            <a:r>
              <a:rPr lang="en-US" sz="2800" b="1" dirty="0"/>
              <a:t>Existing System :</a:t>
            </a:r>
          </a:p>
          <a:p>
            <a:pPr>
              <a:buNone/>
            </a:pPr>
            <a:endParaRPr lang="en-US" sz="800" dirty="0"/>
          </a:p>
          <a:p>
            <a:pPr algn="just">
              <a:buNone/>
            </a:pPr>
            <a:r>
              <a:rPr lang="en-IN" sz="2400" dirty="0"/>
              <a:t>	Currently, all the existing system works on foreign languages like Spanish, English, Chinese. In India, languages like Tamil, Hindi and Marathi are well known for this kind of development when compared with Telugu. Since Telugu is our regional language and due to some illiteracy problem, Telugu has been selected for this project.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C51BE-5AC2-48E4-8BC1-DE48D64F29D8}"/>
              </a:ext>
            </a:extLst>
          </p:cNvPr>
          <p:cNvSpPr>
            <a:spLocks noGrp="1"/>
          </p:cNvSpPr>
          <p:nvPr>
            <p:ph type="title"/>
          </p:nvPr>
        </p:nvSpPr>
        <p:spPr/>
        <p:txBody>
          <a:bodyPr/>
          <a:lstStyle/>
          <a:p>
            <a:r>
              <a:rPr lang="en-US" dirty="0" err="1"/>
              <a:t>Contd</a:t>
            </a:r>
            <a:r>
              <a:rPr lang="en-US" dirty="0"/>
              <a:t>…</a:t>
            </a:r>
            <a:endParaRPr lang="te-IN" dirty="0"/>
          </a:p>
        </p:txBody>
      </p:sp>
      <p:sp>
        <p:nvSpPr>
          <p:cNvPr id="3" name="Text Placeholder 2">
            <a:extLst>
              <a:ext uri="{FF2B5EF4-FFF2-40B4-BE49-F238E27FC236}">
                <a16:creationId xmlns:a16="http://schemas.microsoft.com/office/drawing/2014/main" xmlns="" id="{883530B3-76F9-4F8B-B5FC-7FEDD02D38A0}"/>
              </a:ext>
            </a:extLst>
          </p:cNvPr>
          <p:cNvSpPr>
            <a:spLocks noGrp="1"/>
          </p:cNvSpPr>
          <p:nvPr>
            <p:ph type="body" idx="1"/>
          </p:nvPr>
        </p:nvSpPr>
        <p:spPr>
          <a:xfrm>
            <a:off x="457200" y="1252026"/>
            <a:ext cx="8229600" cy="4878900"/>
          </a:xfrm>
        </p:spPr>
        <p:txBody>
          <a:bodyPr/>
          <a:lstStyle/>
          <a:p>
            <a:r>
              <a:rPr lang="en-US" sz="2400" b="1" dirty="0" smtClean="0"/>
              <a:t>Optical Character Recognition (OCR) for Telugu: Database, Algorithm and Application by Chandra </a:t>
            </a:r>
            <a:r>
              <a:rPr lang="en-US" sz="2400" b="1" dirty="0" err="1" smtClean="0"/>
              <a:t>Prakash</a:t>
            </a:r>
            <a:r>
              <a:rPr lang="en-US" sz="2400" b="1" dirty="0" smtClean="0"/>
              <a:t> </a:t>
            </a:r>
            <a:r>
              <a:rPr lang="en-US" sz="2400" b="1" dirty="0" err="1" smtClean="0"/>
              <a:t>Konkimalla</a:t>
            </a:r>
            <a:r>
              <a:rPr lang="en-US" sz="2400" b="1" dirty="0" smtClean="0"/>
              <a:t>, </a:t>
            </a:r>
            <a:r>
              <a:rPr lang="en-US" sz="2400" b="1" dirty="0" err="1" smtClean="0"/>
              <a:t>Manikanta</a:t>
            </a:r>
            <a:r>
              <a:rPr lang="en-US" sz="2400" b="1" dirty="0" smtClean="0"/>
              <a:t> </a:t>
            </a:r>
            <a:r>
              <a:rPr lang="en-US" sz="2400" b="1" dirty="0" err="1" smtClean="0"/>
              <a:t>Srikar</a:t>
            </a:r>
            <a:r>
              <a:rPr lang="en-US" sz="2400" b="1" dirty="0" smtClean="0"/>
              <a:t> </a:t>
            </a:r>
            <a:r>
              <a:rPr lang="en-US" sz="2400" b="1" dirty="0" err="1" smtClean="0"/>
              <a:t>Yellapragada</a:t>
            </a:r>
            <a:r>
              <a:rPr lang="en-US" sz="2400" b="1" dirty="0" smtClean="0"/>
              <a:t>, </a:t>
            </a:r>
            <a:r>
              <a:rPr lang="en-US" sz="2400" b="1" dirty="0" err="1" smtClean="0"/>
              <a:t>Trishal</a:t>
            </a:r>
            <a:r>
              <a:rPr lang="en-US" sz="2400" b="1" dirty="0" smtClean="0"/>
              <a:t> </a:t>
            </a:r>
            <a:r>
              <a:rPr lang="en-US" sz="2400" b="1" dirty="0" err="1" smtClean="0"/>
              <a:t>Gayam</a:t>
            </a:r>
            <a:r>
              <a:rPr lang="en-US" sz="2400" b="1" dirty="0" smtClean="0"/>
              <a:t>, </a:t>
            </a:r>
            <a:r>
              <a:rPr lang="en-US" sz="2400" b="1" dirty="0" err="1" smtClean="0"/>
              <a:t>Souraj</a:t>
            </a:r>
            <a:r>
              <a:rPr lang="en-US" sz="2400" b="1" dirty="0" smtClean="0"/>
              <a:t> </a:t>
            </a:r>
            <a:r>
              <a:rPr lang="en-US" sz="2400" b="1" dirty="0" err="1" smtClean="0"/>
              <a:t>Mandal</a:t>
            </a:r>
            <a:r>
              <a:rPr lang="en-US" sz="2400" b="1" dirty="0" smtClean="0"/>
              <a:t>, </a:t>
            </a:r>
            <a:r>
              <a:rPr lang="en-US" sz="2400" b="1" dirty="0" err="1" smtClean="0"/>
              <a:t>Sumohana</a:t>
            </a:r>
            <a:r>
              <a:rPr lang="en-US" sz="2400" b="1" dirty="0" smtClean="0"/>
              <a:t> S. </a:t>
            </a:r>
            <a:r>
              <a:rPr lang="en-US" sz="2400" b="1" dirty="0" err="1" smtClean="0"/>
              <a:t>Channappayya</a:t>
            </a:r>
            <a:endParaRPr lang="en-US" sz="2400" b="1" dirty="0" smtClean="0"/>
          </a:p>
          <a:p>
            <a:pPr>
              <a:buNone/>
            </a:pPr>
            <a:r>
              <a:rPr lang="en-US" sz="2400" dirty="0" smtClean="0"/>
              <a:t>	</a:t>
            </a:r>
          </a:p>
          <a:p>
            <a:pPr>
              <a:buNone/>
            </a:pPr>
            <a:r>
              <a:rPr lang="en-US" sz="2400" dirty="0" smtClean="0"/>
              <a:t>	Telugu is a Dravidian language spoken by more than 80 million people worldwide. The optical character recognition (OCR) of the Telugu script has wide ranging applications including education, health-care, administration etc. The beautiful Telugu script however is very different from Germanic scripts like English and German.</a:t>
            </a:r>
            <a:endParaRPr lang="en-US" sz="2400" dirty="0"/>
          </a:p>
        </p:txBody>
      </p:sp>
    </p:spTree>
    <p:extLst>
      <p:ext uri="{BB962C8B-B14F-4D97-AF65-F5344CB8AC3E}">
        <p14:creationId xmlns:p14="http://schemas.microsoft.com/office/powerpoint/2010/main" xmlns="" val="383737759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6114A-D6A7-40EE-8977-774BE0A1048E}"/>
              </a:ext>
            </a:extLst>
          </p:cNvPr>
          <p:cNvSpPr>
            <a:spLocks noGrp="1"/>
          </p:cNvSpPr>
          <p:nvPr>
            <p:ph type="title"/>
          </p:nvPr>
        </p:nvSpPr>
        <p:spPr/>
        <p:txBody>
          <a:bodyPr/>
          <a:lstStyle/>
          <a:p>
            <a:r>
              <a:rPr lang="en-US" dirty="0" err="1"/>
              <a:t>Contd</a:t>
            </a:r>
            <a:r>
              <a:rPr lang="en-US" dirty="0"/>
              <a:t>…</a:t>
            </a:r>
            <a:endParaRPr lang="te-IN" dirty="0"/>
          </a:p>
        </p:txBody>
      </p:sp>
      <p:sp>
        <p:nvSpPr>
          <p:cNvPr id="3" name="Text Placeholder 2">
            <a:extLst>
              <a:ext uri="{FF2B5EF4-FFF2-40B4-BE49-F238E27FC236}">
                <a16:creationId xmlns:a16="http://schemas.microsoft.com/office/drawing/2014/main" xmlns="" id="{E27B7EFC-F3E1-48B9-9711-4CCC8A07C26A}"/>
              </a:ext>
            </a:extLst>
          </p:cNvPr>
          <p:cNvSpPr>
            <a:spLocks noGrp="1"/>
          </p:cNvSpPr>
          <p:nvPr>
            <p:ph type="body" idx="1"/>
          </p:nvPr>
        </p:nvSpPr>
        <p:spPr/>
        <p:txBody>
          <a:bodyPr/>
          <a:lstStyle/>
          <a:p>
            <a:pPr marL="154305" indent="0">
              <a:buNone/>
            </a:pPr>
            <a:r>
              <a:rPr lang="en-US" sz="2400" dirty="0" smtClean="0"/>
              <a:t>This makes the use of transfer learning of OCR solutions to Telugu a non-trivial task. To address the challenge of OCR for Telugu, we make three contributions in this work: (</a:t>
            </a:r>
            <a:r>
              <a:rPr lang="en-US" sz="2400" dirty="0" err="1" smtClean="0"/>
              <a:t>i</a:t>
            </a:r>
            <a:r>
              <a:rPr lang="en-US" sz="2400" dirty="0" smtClean="0"/>
              <a:t>) a database of Telugu characters, (ii) a deep learning based OCR algorithm, and (iii) a client server solution for the online deployment of the algorithm. For the benefit of the Telugu people and the research community.</a:t>
            </a:r>
            <a:endParaRPr lang="te-IN" sz="2400" dirty="0"/>
          </a:p>
        </p:txBody>
      </p:sp>
    </p:spTree>
    <p:extLst>
      <p:ext uri="{BB962C8B-B14F-4D97-AF65-F5344CB8AC3E}">
        <p14:creationId xmlns:p14="http://schemas.microsoft.com/office/powerpoint/2010/main" xmlns="" val="2730218704"/>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Text Placeholder 2"/>
          <p:cNvSpPr>
            <a:spLocks noGrp="1"/>
          </p:cNvSpPr>
          <p:nvPr>
            <p:ph type="body" idx="1"/>
          </p:nvPr>
        </p:nvSpPr>
        <p:spPr/>
        <p:txBody>
          <a:bodyPr/>
          <a:lstStyle/>
          <a:p>
            <a:pPr>
              <a:buNone/>
            </a:pPr>
            <a:r>
              <a:rPr lang="en-US" sz="2400" dirty="0"/>
              <a:t>	</a:t>
            </a:r>
            <a:r>
              <a:rPr lang="en-US" sz="2400" b="1" dirty="0"/>
              <a:t>“A Study on Recognition Methods of Telugu Numerals and Characters”, Ch. N. Manisha, E. </a:t>
            </a:r>
            <a:r>
              <a:rPr lang="en-US" sz="2400" b="1" dirty="0" err="1"/>
              <a:t>Sreenivasa</a:t>
            </a:r>
            <a:r>
              <a:rPr lang="en-US" sz="2400" b="1" dirty="0"/>
              <a:t> Reddy, Y.K. </a:t>
            </a:r>
            <a:r>
              <a:rPr lang="en-US" sz="2400" b="1" dirty="0" err="1"/>
              <a:t>Sundara</a:t>
            </a:r>
            <a:r>
              <a:rPr lang="en-US" sz="2400" b="1" dirty="0"/>
              <a:t> Krishna.</a:t>
            </a:r>
          </a:p>
          <a:p>
            <a:pPr>
              <a:buNone/>
            </a:pPr>
            <a:endParaRPr lang="en-US" sz="2400" b="1" dirty="0"/>
          </a:p>
          <a:p>
            <a:pPr>
              <a:buNone/>
            </a:pPr>
            <a:r>
              <a:rPr lang="en-US" sz="2400" dirty="0"/>
              <a:t>	Recognition of Characters in digital data is a very big challenging issue for the researchers. Recognition of printed Telugu digital documents is a more complicated issue. The digital format of hardcopy of a document is called document image. This paper analyzes the various methods to recognize the numerals and characters of Telugu language. </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649</Words>
  <Application>Microsoft Office PowerPoint</Application>
  <PresentationFormat>On-screen Show (4:3)</PresentationFormat>
  <Paragraphs>141</Paragraphs>
  <Slides>23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Times New Roman</vt:lpstr>
      <vt:lpstr>Garamond</vt:lpstr>
      <vt:lpstr>Noto Sans Symbols</vt:lpstr>
      <vt:lpstr>Gautami</vt:lpstr>
      <vt:lpstr>Wingdings</vt:lpstr>
      <vt:lpstr>Courier New</vt:lpstr>
      <vt:lpstr>Ribeye</vt:lpstr>
      <vt:lpstr>Calibri</vt:lpstr>
      <vt:lpstr>Theme1</vt:lpstr>
      <vt:lpstr>TRANSLATING TELUGU IMAGE WORD TO ITS MEANINGFUL ENGLISH WORD</vt:lpstr>
      <vt:lpstr>Contents</vt:lpstr>
      <vt:lpstr>Abstract </vt:lpstr>
      <vt:lpstr>Contd.. </vt:lpstr>
      <vt:lpstr>Problem Statement</vt:lpstr>
      <vt:lpstr>Literature Survey</vt:lpstr>
      <vt:lpstr>Contd…</vt:lpstr>
      <vt:lpstr>Contd…</vt:lpstr>
      <vt:lpstr>Contd…</vt:lpstr>
      <vt:lpstr>Proposed System</vt:lpstr>
      <vt:lpstr>Project Planning</vt:lpstr>
      <vt:lpstr>Requirements</vt:lpstr>
      <vt:lpstr>Limitations</vt:lpstr>
      <vt:lpstr>Design</vt:lpstr>
      <vt:lpstr> Contd…</vt:lpstr>
      <vt:lpstr>Implementation</vt:lpstr>
      <vt:lpstr> Contd…</vt:lpstr>
      <vt:lpstr> Contd…</vt:lpstr>
      <vt:lpstr> Contd…</vt:lpstr>
      <vt:lpstr> Contd…</vt:lpstr>
      <vt:lpstr> Contd…</vt:lpstr>
      <vt:lpstr>Previous Review Queries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DIGITAL TELUGU WORD TO ENGLISH PLAIN TEXT</dc:title>
  <dc:creator>HRY-AL00</dc:creator>
  <cp:lastModifiedBy>Bharath1</cp:lastModifiedBy>
  <cp:revision>150</cp:revision>
  <dcterms:created xsi:type="dcterms:W3CDTF">2019-12-26T05:03:40Z</dcterms:created>
  <dcterms:modified xsi:type="dcterms:W3CDTF">2020-03-18T08:56:27Z</dcterms:modified>
</cp:coreProperties>
</file>