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7" r:id="rId2"/>
    <p:sldId id="263" r:id="rId3"/>
    <p:sldId id="258" r:id="rId4"/>
    <p:sldId id="259" r:id="rId5"/>
    <p:sldId id="264" r:id="rId6"/>
    <p:sldId id="266" r:id="rId7"/>
    <p:sldId id="275" r:id="rId8"/>
    <p:sldId id="277" r:id="rId9"/>
    <p:sldId id="274" r:id="rId10"/>
    <p:sldId id="268" r:id="rId11"/>
    <p:sldId id="270" r:id="rId12"/>
    <p:sldId id="269" r:id="rId13"/>
    <p:sldId id="260" r:id="rId14"/>
    <p:sldId id="261" r:id="rId15"/>
  </p:sldIdLst>
  <p:sldSz cx="9144000" cy="6858000" type="screen4x3"/>
  <p:notesSz cx="6858000" cy="9144000"/>
  <p:embeddedFontLst>
    <p:embeddedFont>
      <p:font typeface="Garamond" pitchFamily="18" charset="0"/>
      <p:regular r:id="rId17"/>
      <p:bold r:id="rId18"/>
      <p:italic r:id="rId19"/>
    </p:embeddedFont>
    <p:embeddedFont>
      <p:font typeface="Gautami" pitchFamily="34" charset="0"/>
      <p:regular r:id="rId20"/>
      <p:bold r:id="rId21"/>
    </p:embeddedFont>
    <p:embeddedFont>
      <p:font typeface="Ribeye" charset="0"/>
      <p:regular r:id="rId22"/>
    </p:embeddedFont>
    <p:embeddedFont>
      <p:font typeface="Calibri"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1"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8682"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8683"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84"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685"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8686"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04859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59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59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048601" name="Google Shape;12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048602" name="Google Shape;12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048605" name="Google Shape;12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8606" name="Google Shape;12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048609" name="Google Shape;13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8610" name="Google Shape;13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048619" name="Google Shape;13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8620" name="Google Shape;13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048582" name="Google Shape;18;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3145729" name="Google Shape;19;p2"/>
          <p:cNvCxnSpPr>
            <a:cxnSpLocks/>
          </p:cNvCxnSpPr>
          <p:nvPr/>
        </p:nvCxnSpPr>
        <p:spPr>
          <a:xfrm>
            <a:off x="1981200" y="3962400"/>
            <a:ext cx="6511925" cy="0"/>
          </a:xfrm>
          <a:prstGeom prst="straightConnector1">
            <a:avLst/>
          </a:prstGeom>
          <a:noFill/>
          <a:ln w="19050" cap="flat" cmpd="sng">
            <a:solidFill>
              <a:schemeClr val="accent1"/>
            </a:solidFill>
            <a:prstDash val="solid"/>
            <a:round/>
            <a:headEnd type="none" w="med" len="med"/>
            <a:tailEnd type="none" w="med" len="med"/>
          </a:ln>
        </p:spPr>
      </p:cxnSp>
      <p:sp>
        <p:nvSpPr>
          <p:cNvPr id="1048583" name="Google Shape;20;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5000"/>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84" name="Google Shape;21;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lvl2pPr>
            <a:lvl3pPr lvl="2" algn="l">
              <a:spcBef>
                <a:spcPts val="360"/>
              </a:spcBef>
              <a:spcAft>
                <a:spcPts val="0"/>
              </a:spcAft>
              <a:buSzPts val="1170"/>
              <a:buChar char="■"/>
            </a:lvl3pPr>
            <a:lvl4pPr lvl="3" algn="l">
              <a:spcBef>
                <a:spcPts val="360"/>
              </a:spcBef>
              <a:spcAft>
                <a:spcPts val="0"/>
              </a:spcAft>
              <a:buSzPts val="1260"/>
              <a:buChar char="❑"/>
            </a:lvl4pPr>
            <a:lvl5pPr lvl="4" algn="l">
              <a:spcBef>
                <a:spcPts val="360"/>
              </a:spcBef>
              <a:spcAft>
                <a:spcPts val="0"/>
              </a:spcAft>
              <a:buSzPts val="1350"/>
              <a:buChar char="▪"/>
            </a:lvl5pPr>
            <a:lvl6pPr lvl="5" algn="l">
              <a:spcBef>
                <a:spcPts val="360"/>
              </a:spcBef>
              <a:spcAft>
                <a:spcPts val="0"/>
              </a:spcAft>
              <a:buSzPts val="1350"/>
              <a:buChar char="▪"/>
            </a:lvl6pPr>
            <a:lvl7pPr lvl="6" algn="l">
              <a:spcBef>
                <a:spcPts val="360"/>
              </a:spcBef>
              <a:spcAft>
                <a:spcPts val="0"/>
              </a:spcAft>
              <a:buSzPts val="1350"/>
              <a:buChar char="▪"/>
            </a:lvl7pPr>
            <a:lvl8pPr lvl="7" algn="l">
              <a:spcBef>
                <a:spcPts val="360"/>
              </a:spcBef>
              <a:spcAft>
                <a:spcPts val="0"/>
              </a:spcAft>
              <a:buSzPts val="1350"/>
              <a:buChar char="▪"/>
            </a:lvl8pPr>
            <a:lvl9pPr lvl="8" algn="l">
              <a:spcBef>
                <a:spcPts val="360"/>
              </a:spcBef>
              <a:spcAft>
                <a:spcPts val="0"/>
              </a:spcAft>
              <a:buSzPts val="1350"/>
              <a:buChar char="▪"/>
            </a:lvl9pPr>
          </a:lstStyle>
          <a:p>
            <a:endParaRPr/>
          </a:p>
        </p:txBody>
      </p:sp>
      <p:sp>
        <p:nvSpPr>
          <p:cNvPr id="1048585" name="Google Shape;22;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86" name="Google Shape;23;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87" name="Google Shape;24;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1048658" name="Google Shape;79;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59" name="Google Shape;80;p11"/>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lvl1pPr>
            <a:lvl2pPr marL="914400" lvl="1" indent="-297180" algn="l">
              <a:spcBef>
                <a:spcPts val="360"/>
              </a:spcBef>
              <a:spcAft>
                <a:spcPts val="0"/>
              </a:spcAft>
              <a:buSzPts val="1080"/>
              <a:buChar char="❑"/>
            </a:lvl2pPr>
            <a:lvl3pPr marL="1371600" lvl="2" indent="-302894" algn="l">
              <a:spcBef>
                <a:spcPts val="360"/>
              </a:spcBef>
              <a:spcAft>
                <a:spcPts val="0"/>
              </a:spcAft>
              <a:buSzPts val="1170"/>
              <a:buChar char="■"/>
            </a:lvl3pPr>
            <a:lvl4pPr marL="1828800" lvl="3" indent="-308610" algn="l">
              <a:spcBef>
                <a:spcPts val="360"/>
              </a:spcBef>
              <a:spcAft>
                <a:spcPts val="0"/>
              </a:spcAft>
              <a:buSzPts val="1260"/>
              <a:buChar char="❑"/>
            </a:lvl4pPr>
            <a:lvl5pPr marL="2286000" lvl="4" indent="-314325" algn="l">
              <a:spcBef>
                <a:spcPts val="360"/>
              </a:spcBef>
              <a:spcAft>
                <a:spcPts val="0"/>
              </a:spcAft>
              <a:buSzPts val="1350"/>
              <a:buChar char="▪"/>
            </a:lvl5pPr>
            <a:lvl6pPr marL="2743200" lvl="5" indent="-314325" algn="l">
              <a:spcBef>
                <a:spcPts val="360"/>
              </a:spcBef>
              <a:spcAft>
                <a:spcPts val="0"/>
              </a:spcAft>
              <a:buSzPts val="1350"/>
              <a:buChar char="▪"/>
            </a:lvl6pPr>
            <a:lvl7pPr marL="3200400" lvl="6" indent="-314325" algn="l">
              <a:spcBef>
                <a:spcPts val="360"/>
              </a:spcBef>
              <a:spcAft>
                <a:spcPts val="0"/>
              </a:spcAft>
              <a:buSzPts val="1350"/>
              <a:buChar char="▪"/>
            </a:lvl7pPr>
            <a:lvl8pPr marL="3657600" lvl="7" indent="-314325" algn="l">
              <a:spcBef>
                <a:spcPts val="360"/>
              </a:spcBef>
              <a:spcAft>
                <a:spcPts val="0"/>
              </a:spcAft>
              <a:buSzPts val="1350"/>
              <a:buChar char="▪"/>
            </a:lvl8pPr>
            <a:lvl9pPr marL="4114800" lvl="8" indent="-314325" algn="l">
              <a:spcBef>
                <a:spcPts val="360"/>
              </a:spcBef>
              <a:spcAft>
                <a:spcPts val="0"/>
              </a:spcAft>
              <a:buSzPts val="1350"/>
              <a:buChar char="▪"/>
            </a:lvl9pPr>
          </a:lstStyle>
          <a:p>
            <a:endParaRPr/>
          </a:p>
        </p:txBody>
      </p:sp>
      <p:sp>
        <p:nvSpPr>
          <p:cNvPr id="1048660" name="Google Shape;81;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1" name="Google Shape;82;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2" name="Google Shape;83;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1048632" name="Google Shape;85;p1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33" name="Google Shape;86;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lvl1pPr>
            <a:lvl2pPr marL="914400" lvl="1" indent="-297180" algn="l">
              <a:spcBef>
                <a:spcPts val="360"/>
              </a:spcBef>
              <a:spcAft>
                <a:spcPts val="0"/>
              </a:spcAft>
              <a:buSzPts val="1080"/>
              <a:buChar char="❑"/>
            </a:lvl2pPr>
            <a:lvl3pPr marL="1371600" lvl="2" indent="-302894" algn="l">
              <a:spcBef>
                <a:spcPts val="360"/>
              </a:spcBef>
              <a:spcAft>
                <a:spcPts val="0"/>
              </a:spcAft>
              <a:buSzPts val="1170"/>
              <a:buChar char="■"/>
            </a:lvl3pPr>
            <a:lvl4pPr marL="1828800" lvl="3" indent="-308610" algn="l">
              <a:spcBef>
                <a:spcPts val="360"/>
              </a:spcBef>
              <a:spcAft>
                <a:spcPts val="0"/>
              </a:spcAft>
              <a:buSzPts val="1260"/>
              <a:buChar char="❑"/>
            </a:lvl4pPr>
            <a:lvl5pPr marL="2286000" lvl="4" indent="-314325" algn="l">
              <a:spcBef>
                <a:spcPts val="360"/>
              </a:spcBef>
              <a:spcAft>
                <a:spcPts val="0"/>
              </a:spcAft>
              <a:buSzPts val="1350"/>
              <a:buChar char="▪"/>
            </a:lvl5pPr>
            <a:lvl6pPr marL="2743200" lvl="5" indent="-314325" algn="l">
              <a:spcBef>
                <a:spcPts val="360"/>
              </a:spcBef>
              <a:spcAft>
                <a:spcPts val="0"/>
              </a:spcAft>
              <a:buSzPts val="1350"/>
              <a:buChar char="▪"/>
            </a:lvl6pPr>
            <a:lvl7pPr marL="3200400" lvl="6" indent="-314325" algn="l">
              <a:spcBef>
                <a:spcPts val="360"/>
              </a:spcBef>
              <a:spcAft>
                <a:spcPts val="0"/>
              </a:spcAft>
              <a:buSzPts val="1350"/>
              <a:buChar char="▪"/>
            </a:lvl7pPr>
            <a:lvl8pPr marL="3657600" lvl="7" indent="-314325" algn="l">
              <a:spcBef>
                <a:spcPts val="360"/>
              </a:spcBef>
              <a:spcAft>
                <a:spcPts val="0"/>
              </a:spcAft>
              <a:buSzPts val="1350"/>
              <a:buChar char="▪"/>
            </a:lvl8pPr>
            <a:lvl9pPr marL="4114800" lvl="8" indent="-314325" algn="l">
              <a:spcBef>
                <a:spcPts val="360"/>
              </a:spcBef>
              <a:spcAft>
                <a:spcPts val="0"/>
              </a:spcAft>
              <a:buSzPts val="1350"/>
              <a:buChar char="▪"/>
            </a:lvl9pPr>
          </a:lstStyle>
          <a:p>
            <a:endParaRPr/>
          </a:p>
        </p:txBody>
      </p:sp>
      <p:sp>
        <p:nvSpPr>
          <p:cNvPr id="1048634" name="Google Shape;87;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35"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36" name="Google Shape;89;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1048654" name="Google Shape;91;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55" name="Google Shape;9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56" name="Google Shape;9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57" name="Google Shape;9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1048625" name="Google Shape;96;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26" name="Google Shape;97;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lvl1pPr>
            <a:lvl2pPr marL="914400" lvl="1" indent="-297180" algn="l">
              <a:spcBef>
                <a:spcPts val="360"/>
              </a:spcBef>
              <a:spcAft>
                <a:spcPts val="0"/>
              </a:spcAft>
              <a:buSzPts val="1080"/>
              <a:buChar char="❑"/>
            </a:lvl2pPr>
            <a:lvl3pPr marL="1371600" lvl="2" indent="-302894" algn="l">
              <a:spcBef>
                <a:spcPts val="360"/>
              </a:spcBef>
              <a:spcAft>
                <a:spcPts val="0"/>
              </a:spcAft>
              <a:buSzPts val="1170"/>
              <a:buChar char="■"/>
            </a:lvl3pPr>
            <a:lvl4pPr marL="1828800" lvl="3" indent="-308610" algn="l">
              <a:spcBef>
                <a:spcPts val="360"/>
              </a:spcBef>
              <a:spcAft>
                <a:spcPts val="0"/>
              </a:spcAft>
              <a:buSzPts val="1260"/>
              <a:buChar char="❑"/>
            </a:lvl4pPr>
            <a:lvl5pPr marL="2286000" lvl="4" indent="-314325" algn="l">
              <a:spcBef>
                <a:spcPts val="360"/>
              </a:spcBef>
              <a:spcAft>
                <a:spcPts val="0"/>
              </a:spcAft>
              <a:buSzPts val="1350"/>
              <a:buChar char="▪"/>
            </a:lvl5pPr>
            <a:lvl6pPr marL="2743200" lvl="5" indent="-314325" algn="l">
              <a:spcBef>
                <a:spcPts val="360"/>
              </a:spcBef>
              <a:spcAft>
                <a:spcPts val="0"/>
              </a:spcAft>
              <a:buSzPts val="1350"/>
              <a:buChar char="▪"/>
            </a:lvl6pPr>
            <a:lvl7pPr marL="3200400" lvl="6" indent="-314325" algn="l">
              <a:spcBef>
                <a:spcPts val="360"/>
              </a:spcBef>
              <a:spcAft>
                <a:spcPts val="0"/>
              </a:spcAft>
              <a:buSzPts val="1350"/>
              <a:buChar char="▪"/>
            </a:lvl7pPr>
            <a:lvl8pPr marL="3657600" lvl="7" indent="-314325" algn="l">
              <a:spcBef>
                <a:spcPts val="360"/>
              </a:spcBef>
              <a:spcAft>
                <a:spcPts val="0"/>
              </a:spcAft>
              <a:buSzPts val="1350"/>
              <a:buChar char="▪"/>
            </a:lvl8pPr>
            <a:lvl9pPr marL="4114800" lvl="8" indent="-314325" algn="l">
              <a:spcBef>
                <a:spcPts val="360"/>
              </a:spcBef>
              <a:spcAft>
                <a:spcPts val="0"/>
              </a:spcAft>
              <a:buSzPts val="1350"/>
              <a:buChar char="▪"/>
            </a:lvl9pPr>
          </a:lstStyle>
          <a:p>
            <a:endParaRPr/>
          </a:p>
        </p:txBody>
      </p:sp>
      <p:sp>
        <p:nvSpPr>
          <p:cNvPr id="1048627" name="Google Shape;98;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lvl1pPr>
            <a:lvl2pPr marL="914400" lvl="1" indent="-297180" algn="l">
              <a:spcBef>
                <a:spcPts val="360"/>
              </a:spcBef>
              <a:spcAft>
                <a:spcPts val="0"/>
              </a:spcAft>
              <a:buSzPts val="1080"/>
              <a:buChar char="❑"/>
            </a:lvl2pPr>
            <a:lvl3pPr marL="1371600" lvl="2" indent="-302894" algn="l">
              <a:spcBef>
                <a:spcPts val="360"/>
              </a:spcBef>
              <a:spcAft>
                <a:spcPts val="0"/>
              </a:spcAft>
              <a:buSzPts val="1170"/>
              <a:buChar char="■"/>
            </a:lvl3pPr>
            <a:lvl4pPr marL="1828800" lvl="3" indent="-308610" algn="l">
              <a:spcBef>
                <a:spcPts val="360"/>
              </a:spcBef>
              <a:spcAft>
                <a:spcPts val="0"/>
              </a:spcAft>
              <a:buSzPts val="1260"/>
              <a:buChar char="❑"/>
            </a:lvl4pPr>
            <a:lvl5pPr marL="2286000" lvl="4" indent="-314325" algn="l">
              <a:spcBef>
                <a:spcPts val="360"/>
              </a:spcBef>
              <a:spcAft>
                <a:spcPts val="0"/>
              </a:spcAft>
              <a:buSzPts val="1350"/>
              <a:buChar char="▪"/>
            </a:lvl5pPr>
            <a:lvl6pPr marL="2743200" lvl="5" indent="-314325" algn="l">
              <a:spcBef>
                <a:spcPts val="360"/>
              </a:spcBef>
              <a:spcAft>
                <a:spcPts val="0"/>
              </a:spcAft>
              <a:buSzPts val="1350"/>
              <a:buChar char="▪"/>
            </a:lvl6pPr>
            <a:lvl7pPr marL="3200400" lvl="6" indent="-314325" algn="l">
              <a:spcBef>
                <a:spcPts val="360"/>
              </a:spcBef>
              <a:spcAft>
                <a:spcPts val="0"/>
              </a:spcAft>
              <a:buSzPts val="1350"/>
              <a:buChar char="▪"/>
            </a:lvl7pPr>
            <a:lvl8pPr marL="3657600" lvl="7" indent="-314325" algn="l">
              <a:spcBef>
                <a:spcPts val="360"/>
              </a:spcBef>
              <a:spcAft>
                <a:spcPts val="0"/>
              </a:spcAft>
              <a:buSzPts val="1350"/>
              <a:buChar char="▪"/>
            </a:lvl8pPr>
            <a:lvl9pPr marL="4114800" lvl="8" indent="-314325" algn="l">
              <a:spcBef>
                <a:spcPts val="360"/>
              </a:spcBef>
              <a:spcAft>
                <a:spcPts val="0"/>
              </a:spcAft>
              <a:buSzPts val="1350"/>
              <a:buChar char="▪"/>
            </a:lvl9pPr>
          </a:lstStyle>
          <a:p>
            <a:endParaRPr/>
          </a:p>
        </p:txBody>
      </p:sp>
      <p:sp>
        <p:nvSpPr>
          <p:cNvPr id="1048628" name="Google Shape;99;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lvl1pPr>
            <a:lvl2pPr marL="914400" lvl="1" indent="-297180" algn="l">
              <a:spcBef>
                <a:spcPts val="360"/>
              </a:spcBef>
              <a:spcAft>
                <a:spcPts val="0"/>
              </a:spcAft>
              <a:buSzPts val="1080"/>
              <a:buChar char="❑"/>
            </a:lvl2pPr>
            <a:lvl3pPr marL="1371600" lvl="2" indent="-302894" algn="l">
              <a:spcBef>
                <a:spcPts val="360"/>
              </a:spcBef>
              <a:spcAft>
                <a:spcPts val="0"/>
              </a:spcAft>
              <a:buSzPts val="1170"/>
              <a:buChar char="■"/>
            </a:lvl3pPr>
            <a:lvl4pPr marL="1828800" lvl="3" indent="-308610" algn="l">
              <a:spcBef>
                <a:spcPts val="360"/>
              </a:spcBef>
              <a:spcAft>
                <a:spcPts val="0"/>
              </a:spcAft>
              <a:buSzPts val="1260"/>
              <a:buChar char="❑"/>
            </a:lvl4pPr>
            <a:lvl5pPr marL="2286000" lvl="4" indent="-314325" algn="l">
              <a:spcBef>
                <a:spcPts val="360"/>
              </a:spcBef>
              <a:spcAft>
                <a:spcPts val="0"/>
              </a:spcAft>
              <a:buSzPts val="1350"/>
              <a:buChar char="▪"/>
            </a:lvl5pPr>
            <a:lvl6pPr marL="2743200" lvl="5" indent="-314325" algn="l">
              <a:spcBef>
                <a:spcPts val="360"/>
              </a:spcBef>
              <a:spcAft>
                <a:spcPts val="0"/>
              </a:spcAft>
              <a:buSzPts val="1350"/>
              <a:buChar char="▪"/>
            </a:lvl6pPr>
            <a:lvl7pPr marL="3200400" lvl="6" indent="-314325" algn="l">
              <a:spcBef>
                <a:spcPts val="360"/>
              </a:spcBef>
              <a:spcAft>
                <a:spcPts val="0"/>
              </a:spcAft>
              <a:buSzPts val="1350"/>
              <a:buChar char="▪"/>
            </a:lvl7pPr>
            <a:lvl8pPr marL="3657600" lvl="7" indent="-314325" algn="l">
              <a:spcBef>
                <a:spcPts val="360"/>
              </a:spcBef>
              <a:spcAft>
                <a:spcPts val="0"/>
              </a:spcAft>
              <a:buSzPts val="1350"/>
              <a:buChar char="▪"/>
            </a:lvl8pPr>
            <a:lvl9pPr marL="4114800" lvl="8" indent="-314325" algn="l">
              <a:spcBef>
                <a:spcPts val="360"/>
              </a:spcBef>
              <a:spcAft>
                <a:spcPts val="0"/>
              </a:spcAft>
              <a:buSzPts val="1350"/>
              <a:buChar char="▪"/>
            </a:lvl9pPr>
          </a:lstStyle>
          <a:p>
            <a:endParaRPr/>
          </a:p>
        </p:txBody>
      </p:sp>
      <p:sp>
        <p:nvSpPr>
          <p:cNvPr id="1048629" name="Google Shape;100;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30" name="Google Shape;101;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31" name="Google Shape;102;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8669" name="Google Shape;104;p1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0" name="Google Shape;105;p1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lvl1pPr>
            <a:lvl2pPr marL="914400" lvl="1" indent="-297180" algn="l">
              <a:spcBef>
                <a:spcPts val="360"/>
              </a:spcBef>
              <a:spcAft>
                <a:spcPts val="0"/>
              </a:spcAft>
              <a:buSzPts val="1080"/>
              <a:buChar char="❑"/>
            </a:lvl2pPr>
            <a:lvl3pPr marL="1371600" lvl="2" indent="-302894" algn="l">
              <a:spcBef>
                <a:spcPts val="360"/>
              </a:spcBef>
              <a:spcAft>
                <a:spcPts val="0"/>
              </a:spcAft>
              <a:buSzPts val="1170"/>
              <a:buChar char="■"/>
            </a:lvl3pPr>
            <a:lvl4pPr marL="1828800" lvl="3" indent="-308610" algn="l">
              <a:spcBef>
                <a:spcPts val="360"/>
              </a:spcBef>
              <a:spcAft>
                <a:spcPts val="0"/>
              </a:spcAft>
              <a:buSzPts val="1260"/>
              <a:buChar char="❑"/>
            </a:lvl4pPr>
            <a:lvl5pPr marL="2286000" lvl="4" indent="-314325" algn="l">
              <a:spcBef>
                <a:spcPts val="360"/>
              </a:spcBef>
              <a:spcAft>
                <a:spcPts val="0"/>
              </a:spcAft>
              <a:buSzPts val="1350"/>
              <a:buChar char="▪"/>
            </a:lvl5pPr>
            <a:lvl6pPr marL="2743200" lvl="5" indent="-314325" algn="l">
              <a:spcBef>
                <a:spcPts val="360"/>
              </a:spcBef>
              <a:spcAft>
                <a:spcPts val="0"/>
              </a:spcAft>
              <a:buSzPts val="1350"/>
              <a:buChar char="▪"/>
            </a:lvl6pPr>
            <a:lvl7pPr marL="3200400" lvl="6" indent="-314325" algn="l">
              <a:spcBef>
                <a:spcPts val="360"/>
              </a:spcBef>
              <a:spcAft>
                <a:spcPts val="0"/>
              </a:spcAft>
              <a:buSzPts val="1350"/>
              <a:buChar char="▪"/>
            </a:lvl7pPr>
            <a:lvl8pPr marL="3657600" lvl="7" indent="-314325" algn="l">
              <a:spcBef>
                <a:spcPts val="360"/>
              </a:spcBef>
              <a:spcAft>
                <a:spcPts val="0"/>
              </a:spcAft>
              <a:buSzPts val="1350"/>
              <a:buChar char="▪"/>
            </a:lvl8pPr>
            <a:lvl9pPr marL="4114800" lvl="8" indent="-314325" algn="l">
              <a:spcBef>
                <a:spcPts val="360"/>
              </a:spcBef>
              <a:spcAft>
                <a:spcPts val="0"/>
              </a:spcAft>
              <a:buSzPts val="1350"/>
              <a:buChar char="▪"/>
            </a:lvl9pPr>
          </a:lstStyle>
          <a:p>
            <a:endParaRPr/>
          </a:p>
        </p:txBody>
      </p:sp>
      <p:sp>
        <p:nvSpPr>
          <p:cNvPr id="1048671" name="Google Shape;106;p15"/>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48672" name="Google Shape;107;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3" name="Google Shape;10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4" name="Google Shape;109;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097153" name="Google Shape;26;p3" descr="image001.png"/>
          <p:cNvPicPr preferRelativeResize="0">
            <a:picLocks/>
          </p:cNvPicPr>
          <p:nvPr/>
        </p:nvPicPr>
        <p:blipFill rotWithShape="1">
          <a:blip r:embed="rId2">
            <a:alphaModFix/>
          </a:blip>
          <a:srcRect/>
          <a:stretch>
            <a:fillRect/>
          </a:stretch>
        </p:blipFill>
        <p:spPr>
          <a:xfrm>
            <a:off x="8229600" y="228600"/>
            <a:ext cx="774700" cy="774700"/>
          </a:xfrm>
          <a:prstGeom prst="rect">
            <a:avLst/>
          </a:prstGeom>
          <a:noFill/>
          <a:ln>
            <a:noFill/>
          </a:ln>
        </p:spPr>
      </p:pic>
      <p:sp>
        <p:nvSpPr>
          <p:cNvPr id="1048594" name="Google Shape;2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28;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lvl1pPr>
            <a:lvl2pPr marL="914400" lvl="1" indent="-297180" algn="l">
              <a:spcBef>
                <a:spcPts val="360"/>
              </a:spcBef>
              <a:spcAft>
                <a:spcPts val="0"/>
              </a:spcAft>
              <a:buSzPts val="1080"/>
              <a:buChar char="❑"/>
            </a:lvl2pPr>
            <a:lvl3pPr marL="1371600" lvl="2" indent="-302894" algn="l">
              <a:spcBef>
                <a:spcPts val="360"/>
              </a:spcBef>
              <a:spcAft>
                <a:spcPts val="0"/>
              </a:spcAft>
              <a:buSzPts val="1170"/>
              <a:buChar char="■"/>
            </a:lvl3pPr>
            <a:lvl4pPr marL="1828800" lvl="3" indent="-308610" algn="l">
              <a:spcBef>
                <a:spcPts val="360"/>
              </a:spcBef>
              <a:spcAft>
                <a:spcPts val="0"/>
              </a:spcAft>
              <a:buSzPts val="1260"/>
              <a:buChar char="❑"/>
            </a:lvl4pPr>
            <a:lvl5pPr marL="2286000" lvl="4" indent="-314325" algn="l">
              <a:spcBef>
                <a:spcPts val="360"/>
              </a:spcBef>
              <a:spcAft>
                <a:spcPts val="0"/>
              </a:spcAft>
              <a:buSzPts val="1350"/>
              <a:buChar char="▪"/>
            </a:lvl5pPr>
            <a:lvl6pPr marL="2743200" lvl="5" indent="-314325" algn="l">
              <a:spcBef>
                <a:spcPts val="360"/>
              </a:spcBef>
              <a:spcAft>
                <a:spcPts val="0"/>
              </a:spcAft>
              <a:buSzPts val="1350"/>
              <a:buChar char="▪"/>
            </a:lvl6pPr>
            <a:lvl7pPr marL="3200400" lvl="6" indent="-314325" algn="l">
              <a:spcBef>
                <a:spcPts val="360"/>
              </a:spcBef>
              <a:spcAft>
                <a:spcPts val="0"/>
              </a:spcAft>
              <a:buSzPts val="1350"/>
              <a:buChar char="▪"/>
            </a:lvl7pPr>
            <a:lvl8pPr marL="3657600" lvl="7" indent="-314325" algn="l">
              <a:spcBef>
                <a:spcPts val="360"/>
              </a:spcBef>
              <a:spcAft>
                <a:spcPts val="0"/>
              </a:spcAft>
              <a:buSzPts val="1350"/>
              <a:buChar char="▪"/>
            </a:lvl8pPr>
            <a:lvl9pPr marL="4114800" lvl="8" indent="-314325" algn="l">
              <a:spcBef>
                <a:spcPts val="360"/>
              </a:spcBef>
              <a:spcAft>
                <a:spcPts val="0"/>
              </a:spcAft>
              <a:buSzPts val="1350"/>
              <a:buChar char="▪"/>
            </a:lvl9pPr>
          </a:lstStyle>
          <a:p>
            <a:endParaRPr/>
          </a:p>
        </p:txBody>
      </p:sp>
      <p:sp>
        <p:nvSpPr>
          <p:cNvPr id="1048596" name="Google Shape;29;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7" name="Google Shape;30;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8" name="Google Shape;31;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1048611" name="Google Shape;3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12" name="Google Shape;3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SzPts val="108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050"/>
              <a:buNone/>
              <a:defRPr sz="1400"/>
            </a:lvl5pPr>
            <a:lvl6pPr marL="2743200" lvl="5" indent="-228600" algn="l">
              <a:spcBef>
                <a:spcPts val="280"/>
              </a:spcBef>
              <a:spcAft>
                <a:spcPts val="0"/>
              </a:spcAft>
              <a:buSzPts val="1050"/>
              <a:buNone/>
              <a:defRPr sz="1400"/>
            </a:lvl6pPr>
            <a:lvl7pPr marL="3200400" lvl="6" indent="-228600" algn="l">
              <a:spcBef>
                <a:spcPts val="280"/>
              </a:spcBef>
              <a:spcAft>
                <a:spcPts val="0"/>
              </a:spcAft>
              <a:buSzPts val="1050"/>
              <a:buNone/>
              <a:defRPr sz="1400"/>
            </a:lvl7pPr>
            <a:lvl8pPr marL="3657600" lvl="7" indent="-228600" algn="l">
              <a:spcBef>
                <a:spcPts val="280"/>
              </a:spcBef>
              <a:spcAft>
                <a:spcPts val="0"/>
              </a:spcAft>
              <a:buSzPts val="1050"/>
              <a:buNone/>
              <a:defRPr sz="1400"/>
            </a:lvl8pPr>
            <a:lvl9pPr marL="4114800" lvl="8" indent="-228600" algn="l">
              <a:spcBef>
                <a:spcPts val="280"/>
              </a:spcBef>
              <a:spcAft>
                <a:spcPts val="0"/>
              </a:spcAft>
              <a:buSzPts val="1050"/>
              <a:buNone/>
              <a:defRPr sz="1400"/>
            </a:lvl9pPr>
          </a:lstStyle>
          <a:p>
            <a:endParaRPr/>
          </a:p>
        </p:txBody>
      </p:sp>
      <p:sp>
        <p:nvSpPr>
          <p:cNvPr id="1048613" name="Google Shape;35;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14" name="Google Shape;36;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15" name="Google Shape;37;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1048663" name="Google Shape;39;p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4" name="Google Shape;40;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1048665" name="Google Shape;41;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1048666" name="Google Shape;42;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7"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8" name="Google Shape;44;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1048643" name="Google Shape;4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44" name="Google Shape;47;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1048645" name="Google Shape;48;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1048646" name="Google Shape;49;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1048647" name="Google Shape;50;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1048648" name="Google Shape;51;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49" name="Google Shape;52;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50" name="Google Shape;53;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1048621" name="Google Shape;55;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22" name="Google Shape;56;p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23" name="Google Shape;57;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24" name="Google Shape;58;p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2097154" name="Google Shape;60;p8" descr="image001.png"/>
          <p:cNvPicPr preferRelativeResize="0">
            <a:picLocks/>
          </p:cNvPicPr>
          <p:nvPr/>
        </p:nvPicPr>
        <p:blipFill rotWithShape="1">
          <a:blip r:embed="rId2">
            <a:alphaModFix/>
          </a:blip>
          <a:srcRect/>
          <a:stretch>
            <a:fillRect/>
          </a:stretch>
        </p:blipFill>
        <p:spPr>
          <a:xfrm>
            <a:off x="8293100" y="76200"/>
            <a:ext cx="774700" cy="774700"/>
          </a:xfrm>
          <a:prstGeom prst="rect">
            <a:avLst/>
          </a:prstGeom>
          <a:noFill/>
          <a:ln>
            <a:noFill/>
          </a:ln>
        </p:spPr>
      </p:pic>
      <p:sp>
        <p:nvSpPr>
          <p:cNvPr id="1048651" name="Google Shape;61;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52" name="Google Shape;62;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53" name="Google Shape;63;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1048675" name="Google Shape;6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6" name="Google Shape;6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335280" algn="l">
              <a:spcBef>
                <a:spcPts val="560"/>
              </a:spcBef>
              <a:spcAft>
                <a:spcPts val="0"/>
              </a:spcAft>
              <a:buSzPts val="168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1048677" name="Google Shape;6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1048678" name="Google Shape;68;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9" name="Google Shape;6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0" name="Google Shape;70;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1048637" name="Google Shape;7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38" name="Google Shape;7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1048639" name="Google Shape;7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1048640" name="Google Shape;75;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41" name="Google Shape;7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42" name="Google Shape;77;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048577" name="Google Shape;11;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48578" name="Google Shape;12;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8579"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8580" name="Google Shape;14;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rtl="0">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rtl="0">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rtl="0">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rtl="0">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rtl="0">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rtl="0">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rtl="0">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rtl="0">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
        <p:nvSpPr>
          <p:cNvPr id="1048581" name="Google Shape;15;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3145728" name="Google Shape;16;p1"/>
          <p:cNvCxnSpPr>
            <a:cxnSpLocks/>
          </p:cNvCxnSpPr>
          <p:nvPr/>
        </p:nvCxnSpPr>
        <p:spPr>
          <a:xfrm>
            <a:off x="457200" y="6172200"/>
            <a:ext cx="8229600" cy="0"/>
          </a:xfrm>
          <a:prstGeom prst="straightConnector1">
            <a:avLst/>
          </a:prstGeom>
          <a:noFill/>
          <a:ln w="19050" cap="flat" cmpd="sng">
            <a:solidFill>
              <a:schemeClr val="accen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048588" name="Google Shape;115;p16"/>
          <p:cNvSpPr txBox="1">
            <a:spLocks noGrp="1"/>
          </p:cNvSpPr>
          <p:nvPr>
            <p:ph type="ctrTitle"/>
          </p:nvPr>
        </p:nvSpPr>
        <p:spPr>
          <a:xfrm>
            <a:off x="762000" y="1295400"/>
            <a:ext cx="7623175" cy="1752600"/>
          </a:xfrm>
          <a:prstGeom prst="rect">
            <a:avLst/>
          </a:prstGeom>
          <a:noFill/>
          <a:ln>
            <a:noFill/>
          </a:ln>
        </p:spPr>
        <p:txBody>
          <a:bodyPr spcFirstLastPara="1" wrap="square" lIns="91425" tIns="45700" rIns="91425" bIns="45700" anchor="t" anchorCtr="0">
            <a:noAutofit/>
          </a:bodyPr>
          <a:lstStyle/>
          <a:p>
            <a:pPr marL="102870" marR="51435" lvl="0" indent="-102870" algn="ctr" rtl="0">
              <a:spcBef>
                <a:spcPts val="1300"/>
              </a:spcBef>
              <a:spcAft>
                <a:spcPts val="0"/>
              </a:spcAft>
              <a:buClr>
                <a:schemeClr val="dk1"/>
              </a:buClr>
              <a:buSzPts val="1100"/>
              <a:buFont typeface="Arial"/>
              <a:buNone/>
            </a:pPr>
            <a:r>
              <a:rPr lang="en-US" sz="3600" b="1" dirty="0">
                <a:solidFill>
                  <a:srgbClr val="38761D"/>
                </a:solidFill>
                <a:latin typeface="Times New Roman"/>
                <a:ea typeface="Times New Roman"/>
                <a:cs typeface="Times New Roman"/>
                <a:sym typeface="Times New Roman"/>
              </a:rPr>
              <a:t>CONVERTING DIGITAL TELUGU WORD TO ENGLISH WORD</a:t>
            </a:r>
            <a:endParaRPr sz="3600" dirty="0">
              <a:solidFill>
                <a:srgbClr val="38761D"/>
              </a:solidFill>
            </a:endParaRPr>
          </a:p>
        </p:txBody>
      </p:sp>
      <p:sp>
        <p:nvSpPr>
          <p:cNvPr id="1048589" name="Google Shape;116;p16"/>
          <p:cNvSpPr txBox="1">
            <a:spLocks noGrp="1"/>
          </p:cNvSpPr>
          <p:nvPr>
            <p:ph type="subTitle" idx="1"/>
          </p:nvPr>
        </p:nvSpPr>
        <p:spPr>
          <a:xfrm>
            <a:off x="685800" y="4114800"/>
            <a:ext cx="7848600" cy="16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300"/>
              <a:buNone/>
            </a:pPr>
            <a:r>
              <a:rPr lang="en-US" sz="2000" b="1" dirty="0">
                <a:latin typeface="Times New Roman"/>
                <a:ea typeface="Times New Roman"/>
                <a:cs typeface="Times New Roman"/>
                <a:sym typeface="Times New Roman"/>
              </a:rPr>
              <a:t>Batch No: A-15				   Project Guide:</a:t>
            </a:r>
            <a:endParaRPr lang="zh-CN" altLang="en-US" dirty="0"/>
          </a:p>
          <a:p>
            <a:pPr marL="0" lvl="0" indent="0" algn="l" rtl="0">
              <a:spcBef>
                <a:spcPts val="320"/>
              </a:spcBef>
              <a:spcAft>
                <a:spcPts val="0"/>
              </a:spcAft>
              <a:buSzPts val="1040"/>
              <a:buNone/>
            </a:pPr>
            <a:r>
              <a:rPr lang="en-US" sz="1600" dirty="0">
                <a:latin typeface="Times New Roman"/>
                <a:ea typeface="Times New Roman"/>
                <a:cs typeface="Times New Roman"/>
                <a:sym typeface="Times New Roman"/>
              </a:rPr>
              <a:t>D. </a:t>
            </a:r>
            <a:r>
              <a:rPr lang="en-US" sz="1600" dirty="0" err="1">
                <a:latin typeface="Times New Roman"/>
                <a:ea typeface="Times New Roman"/>
                <a:cs typeface="Times New Roman"/>
                <a:sym typeface="Times New Roman"/>
              </a:rPr>
              <a:t>Bhavana</a:t>
            </a:r>
            <a:r>
              <a:rPr lang="en-US" sz="1600" dirty="0">
                <a:latin typeface="Times New Roman"/>
                <a:ea typeface="Times New Roman"/>
                <a:cs typeface="Times New Roman"/>
                <a:sym typeface="Times New Roman"/>
              </a:rPr>
              <a:t> (164G1A0515)                                                   </a:t>
            </a:r>
            <a:r>
              <a:rPr lang="en-US" sz="1800" b="1" dirty="0" err="1">
                <a:latin typeface="Times New Roman"/>
                <a:ea typeface="Times New Roman"/>
                <a:cs typeface="Times New Roman"/>
                <a:sym typeface="Times New Roman"/>
              </a:rPr>
              <a:t>Mrs.S.L.Sailaja</a:t>
            </a:r>
            <a:r>
              <a:rPr lang="en-US" sz="1800" b="1"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M.Tech</a:t>
            </a:r>
            <a:r>
              <a:rPr lang="en-US" sz="1300" dirty="0">
                <a:latin typeface="Times New Roman"/>
                <a:ea typeface="Times New Roman"/>
                <a:cs typeface="Times New Roman"/>
                <a:sym typeface="Times New Roman"/>
              </a:rPr>
              <a:t>  ( Ph. D)</a:t>
            </a:r>
            <a:endParaRPr sz="1300" baseline="-25000" dirty="0">
              <a:latin typeface="Times New Roman"/>
              <a:ea typeface="Times New Roman"/>
              <a:cs typeface="Times New Roman"/>
              <a:sym typeface="Times New Roman"/>
            </a:endParaRPr>
          </a:p>
          <a:p>
            <a:pPr marL="0" lvl="0" indent="0" algn="l" rtl="0">
              <a:spcBef>
                <a:spcPts val="320"/>
              </a:spcBef>
              <a:spcAft>
                <a:spcPts val="0"/>
              </a:spcAft>
              <a:buSzPts val="1040"/>
              <a:buFont typeface="Noto Sans Symbols"/>
              <a:buNone/>
            </a:pPr>
            <a:r>
              <a:rPr lang="en-US" sz="1600" dirty="0">
                <a:latin typeface="Times New Roman"/>
                <a:ea typeface="Times New Roman"/>
                <a:cs typeface="Times New Roman"/>
                <a:sym typeface="Times New Roman"/>
              </a:rPr>
              <a:t>N. </a:t>
            </a:r>
            <a:r>
              <a:rPr lang="en-US" sz="1600" dirty="0" err="1">
                <a:latin typeface="Times New Roman"/>
                <a:ea typeface="Times New Roman"/>
                <a:cs typeface="Times New Roman"/>
                <a:sym typeface="Times New Roman"/>
              </a:rPr>
              <a:t>Harika</a:t>
            </a:r>
            <a:r>
              <a:rPr lang="en-US" sz="1600" dirty="0">
                <a:latin typeface="Times New Roman"/>
                <a:ea typeface="Times New Roman"/>
                <a:cs typeface="Times New Roman"/>
                <a:sym typeface="Times New Roman"/>
              </a:rPr>
              <a:t>  (164G1A0528)                                                                       Assistant Professor.</a:t>
            </a:r>
            <a:endParaRPr sz="1600" dirty="0">
              <a:latin typeface="Times New Roman"/>
              <a:ea typeface="Times New Roman"/>
              <a:cs typeface="Times New Roman"/>
              <a:sym typeface="Times New Roman"/>
            </a:endParaRPr>
          </a:p>
          <a:p>
            <a:pPr marL="0" lvl="0" indent="0" algn="l" rtl="0">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Arbaaz</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Dilkush</a:t>
            </a:r>
            <a:r>
              <a:rPr lang="en-US" sz="1600" dirty="0">
                <a:latin typeface="Times New Roman"/>
                <a:ea typeface="Times New Roman"/>
                <a:cs typeface="Times New Roman"/>
                <a:sym typeface="Times New Roman"/>
              </a:rPr>
              <a:t> Mohammad(164G1A0506)</a:t>
            </a:r>
            <a:endParaRPr sz="1600" dirty="0">
              <a:latin typeface="Times New Roman"/>
              <a:ea typeface="Times New Roman"/>
              <a:cs typeface="Times New Roman"/>
              <a:sym typeface="Times New Roman"/>
            </a:endParaRPr>
          </a:p>
          <a:p>
            <a:pPr marL="0" lvl="0" indent="0" algn="l" rtl="0">
              <a:spcBef>
                <a:spcPts val="320"/>
              </a:spcBef>
              <a:spcAft>
                <a:spcPts val="0"/>
              </a:spcAft>
              <a:buSzPts val="1040"/>
              <a:buFont typeface="Noto Sans Symbols"/>
              <a:buNone/>
            </a:pPr>
            <a:r>
              <a:rPr lang="en-US" sz="1600" dirty="0">
                <a:latin typeface="Times New Roman"/>
                <a:ea typeface="Times New Roman"/>
                <a:cs typeface="Times New Roman"/>
                <a:sym typeface="Times New Roman"/>
              </a:rPr>
              <a:t>M . </a:t>
            </a:r>
            <a:r>
              <a:rPr lang="en-US" sz="1600" dirty="0" err="1">
                <a:latin typeface="Times New Roman"/>
                <a:ea typeface="Times New Roman"/>
                <a:cs typeface="Times New Roman"/>
                <a:sym typeface="Times New Roman"/>
              </a:rPr>
              <a:t>Lakshmi</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Madhav</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krishna</a:t>
            </a:r>
            <a:r>
              <a:rPr lang="en-US" sz="1600" dirty="0">
                <a:latin typeface="Times New Roman"/>
                <a:ea typeface="Times New Roman"/>
                <a:cs typeface="Times New Roman"/>
                <a:sym typeface="Times New Roman"/>
              </a:rPr>
              <a:t>  (164G1A0545)</a:t>
            </a:r>
          </a:p>
          <a:p>
            <a:pPr marL="0" lvl="0" indent="0" algn="l" rtl="0">
              <a:spcBef>
                <a:spcPts val="320"/>
              </a:spcBef>
              <a:spcAft>
                <a:spcPts val="0"/>
              </a:spcAft>
              <a:buSzPts val="1040"/>
              <a:buNone/>
            </a:pPr>
            <a:r>
              <a:rPr lang="en-US" sz="1600" dirty="0">
                <a:latin typeface="Times New Roman"/>
                <a:ea typeface="Times New Roman"/>
                <a:cs typeface="Times New Roman"/>
                <a:sym typeface="Times New Roman"/>
              </a:rPr>
              <a:t>		</a:t>
            </a:r>
            <a:endParaRPr sz="1600" dirty="0">
              <a:latin typeface="Times New Roman"/>
              <a:ea typeface="Times New Roman"/>
              <a:cs typeface="Times New Roman"/>
              <a:sym typeface="Times New Roman"/>
            </a:endParaRPr>
          </a:p>
        </p:txBody>
      </p:sp>
      <p:sp>
        <p:nvSpPr>
          <p:cNvPr id="1048590" name="Google Shape;117;p16"/>
          <p:cNvSpPr txBox="1"/>
          <p:nvPr/>
        </p:nvSpPr>
        <p:spPr>
          <a:xfrm>
            <a:off x="1447800" y="5967412"/>
            <a:ext cx="7086600" cy="1016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a:solidFill>
                  <a:schemeClr val="dk1"/>
                </a:solidFill>
                <a:latin typeface="Arial"/>
                <a:ea typeface="Arial"/>
                <a:cs typeface="Arial"/>
                <a:sym typeface="Arial"/>
              </a:rPr>
              <a:t>Srinivasa Ramanujan Institute of Technology</a:t>
            </a:r>
          </a:p>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Department of Computer Science &amp; Engineering</a:t>
            </a: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097152" name="Google Shape;118;p16"/>
          <p:cNvPicPr preferRelativeResize="0">
            <a:picLocks/>
          </p:cNvPicPr>
          <p:nvPr/>
        </p:nvPicPr>
        <p:blipFill rotWithShape="1">
          <a:blip r:embed="rId3">
            <a:alphaModFix/>
          </a:blip>
          <a:srcRect/>
          <a:stretch>
            <a:fill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slow" p14:dur="20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Text Placeholder 2"/>
          <p:cNvSpPr>
            <a:spLocks noGrp="1"/>
          </p:cNvSpPr>
          <p:nvPr>
            <p:ph type="body" idx="1"/>
          </p:nvPr>
        </p:nvSpPr>
        <p:spPr>
          <a:xfrm>
            <a:off x="409903" y="1245477"/>
            <a:ext cx="8283931" cy="4958376"/>
          </a:xfrm>
        </p:spPr>
        <p:txBody>
          <a:bodyPr/>
          <a:lstStyle/>
          <a:p>
            <a:pPr algn="just">
              <a:buNone/>
            </a:pPr>
            <a:r>
              <a:rPr lang="en-IN" sz="2400" dirty="0">
                <a:latin typeface="+mn-lt"/>
                <a:cs typeface="Times New Roman" pitchFamily="18" charset="0"/>
              </a:rPr>
              <a:t>   We are proposing a model which will take images with Telugu words in it and then convert it into its English  meaningful word at offline.</a:t>
            </a:r>
          </a:p>
          <a:p>
            <a:pPr algn="just">
              <a:buNone/>
            </a:pPr>
            <a:endParaRPr lang="en-IN" sz="900" dirty="0"/>
          </a:p>
          <a:p>
            <a:pPr algn="just">
              <a:buNone/>
            </a:pPr>
            <a:endParaRPr lang="en-IN" sz="900" dirty="0"/>
          </a:p>
          <a:p>
            <a:pPr algn="just">
              <a:buNone/>
            </a:pPr>
            <a:r>
              <a:rPr lang="en-IN" sz="2400" b="1" dirty="0"/>
              <a:t>Advantages:</a:t>
            </a:r>
          </a:p>
          <a:p>
            <a:pPr algn="just"/>
            <a:endParaRPr lang="en-IN" sz="800" dirty="0"/>
          </a:p>
          <a:p>
            <a:pPr algn="just">
              <a:buNone/>
            </a:pPr>
            <a:r>
              <a:rPr lang="en-IN" sz="2400" dirty="0"/>
              <a:t>	People who are unable to understand Telugu, like tourists and what to understand our culture and monuments, this model can help them read and understand Telugu posts.</a:t>
            </a:r>
            <a:endParaRPr lang="en-US" sz="2400" dirty="0"/>
          </a:p>
          <a:p>
            <a:pPr algn="just">
              <a:buNone/>
            </a:pP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4" name="Rectangle 3"/>
          <p:cNvSpPr/>
          <p:nvPr/>
        </p:nvSpPr>
        <p:spPr>
          <a:xfrm>
            <a:off x="1702191" y="1842868"/>
            <a:ext cx="4867421" cy="590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Pre-processing</a:t>
            </a:r>
          </a:p>
        </p:txBody>
      </p:sp>
      <p:sp>
        <p:nvSpPr>
          <p:cNvPr id="5" name="Rectangle 4"/>
          <p:cNvSpPr/>
          <p:nvPr/>
        </p:nvSpPr>
        <p:spPr>
          <a:xfrm>
            <a:off x="1716258" y="2743200"/>
            <a:ext cx="4811151" cy="5627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Segmentation</a:t>
            </a:r>
          </a:p>
        </p:txBody>
      </p:sp>
      <p:sp>
        <p:nvSpPr>
          <p:cNvPr id="6" name="Rectangle 5"/>
          <p:cNvSpPr/>
          <p:nvPr/>
        </p:nvSpPr>
        <p:spPr>
          <a:xfrm>
            <a:off x="1730326" y="3629466"/>
            <a:ext cx="4754880" cy="6049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Feature Extraction &amp; Selection</a:t>
            </a:r>
          </a:p>
        </p:txBody>
      </p:sp>
      <p:sp>
        <p:nvSpPr>
          <p:cNvPr id="7" name="Rectangle 6"/>
          <p:cNvSpPr/>
          <p:nvPr/>
        </p:nvSpPr>
        <p:spPr>
          <a:xfrm>
            <a:off x="1730326" y="4572001"/>
            <a:ext cx="4768948" cy="5345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Classification</a:t>
            </a:r>
          </a:p>
        </p:txBody>
      </p:sp>
      <p:sp>
        <p:nvSpPr>
          <p:cNvPr id="8" name="Rectangle 7"/>
          <p:cNvSpPr/>
          <p:nvPr/>
        </p:nvSpPr>
        <p:spPr>
          <a:xfrm>
            <a:off x="1716259" y="5486401"/>
            <a:ext cx="4712676" cy="5064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Translation</a:t>
            </a:r>
          </a:p>
        </p:txBody>
      </p:sp>
      <p:cxnSp>
        <p:nvCxnSpPr>
          <p:cNvPr id="12" name="Straight Arrow Connector 11"/>
          <p:cNvCxnSpPr>
            <a:stCxn id="4" idx="2"/>
            <a:endCxn id="5" idx="0"/>
          </p:cNvCxnSpPr>
          <p:nvPr/>
        </p:nvCxnSpPr>
        <p:spPr>
          <a:xfrm flipH="1">
            <a:off x="4121834" y="2433711"/>
            <a:ext cx="14068" cy="309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7" idx="0"/>
          </p:cNvCxnSpPr>
          <p:nvPr/>
        </p:nvCxnSpPr>
        <p:spPr>
          <a:xfrm>
            <a:off x="4107766" y="4234376"/>
            <a:ext cx="7034" cy="337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a:endCxn id="6" idx="0"/>
          </p:cNvCxnSpPr>
          <p:nvPr/>
        </p:nvCxnSpPr>
        <p:spPr>
          <a:xfrm flipH="1">
            <a:off x="4107766" y="3305908"/>
            <a:ext cx="14068" cy="323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flipH="1">
            <a:off x="4107766" y="5106573"/>
            <a:ext cx="7034" cy="393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4"/>
            <a:ext cx="8229600" cy="699892"/>
          </a:xfrm>
        </p:spPr>
        <p:txBody>
          <a:bodyPr/>
          <a:lstStyle/>
          <a:p>
            <a:r>
              <a:rPr lang="en-US" dirty="0"/>
              <a:t>Project Planning</a:t>
            </a:r>
          </a:p>
        </p:txBody>
      </p:sp>
      <p:sp>
        <p:nvSpPr>
          <p:cNvPr id="3" name="Text Placeholder 2"/>
          <p:cNvSpPr>
            <a:spLocks noGrp="1"/>
          </p:cNvSpPr>
          <p:nvPr>
            <p:ph type="body" idx="1"/>
          </p:nvPr>
        </p:nvSpPr>
        <p:spPr>
          <a:xfrm>
            <a:off x="457200" y="1181686"/>
            <a:ext cx="8229600" cy="4949239"/>
          </a:xfrm>
        </p:spPr>
        <p:txBody>
          <a:bodyPr/>
          <a:lstStyle/>
          <a:p>
            <a:pPr algn="just">
              <a:buNone/>
            </a:pPr>
            <a:r>
              <a:rPr lang="en-IN" b="1" dirty="0">
                <a:latin typeface="Times New Roman" pitchFamily="18" charset="0"/>
                <a:cs typeface="Times New Roman" pitchFamily="18" charset="0"/>
              </a:rPr>
              <a:t>Time Schedule</a:t>
            </a:r>
          </a:p>
          <a:p>
            <a:pPr algn="just">
              <a:buNone/>
            </a:pPr>
            <a:endParaRPr lang="en-IN" sz="3200" b="1" dirty="0">
              <a:latin typeface="Times New Roman" pitchFamily="18" charset="0"/>
              <a:cs typeface="Times New Roman" pitchFamily="18" charset="0"/>
            </a:endParaRPr>
          </a:p>
          <a:p>
            <a:pPr algn="just">
              <a:buNone/>
            </a:pPr>
            <a:endParaRPr lang="en-US" sz="3200" dirty="0">
              <a:latin typeface="Times New Roman" pitchFamily="18" charset="0"/>
              <a:cs typeface="Times New Roman" pitchFamily="18" charset="0"/>
            </a:endParaRPr>
          </a:p>
          <a:p>
            <a:endParaRPr lang="en-US" dirty="0"/>
          </a:p>
        </p:txBody>
      </p:sp>
      <p:graphicFrame>
        <p:nvGraphicFramePr>
          <p:cNvPr id="4" name="Table 4">
            <a:extLst>
              <a:ext uri="{FF2B5EF4-FFF2-40B4-BE49-F238E27FC236}">
                <a16:creationId xmlns:a16="http://schemas.microsoft.com/office/drawing/2014/main" xmlns="" id="{9845B5F0-3768-4D8A-96A1-F315A676B732}"/>
              </a:ext>
            </a:extLst>
          </p:cNvPr>
          <p:cNvGraphicFramePr>
            <a:graphicFrameLocks noGrp="1"/>
          </p:cNvGraphicFramePr>
          <p:nvPr>
            <p:extLst>
              <p:ext uri="{D42A27DB-BD31-4B8C-83A1-F6EECF244321}">
                <p14:modId xmlns:p14="http://schemas.microsoft.com/office/powerpoint/2010/main" xmlns="" val="2094915095"/>
              </p:ext>
            </p:extLst>
          </p:nvPr>
        </p:nvGraphicFramePr>
        <p:xfrm>
          <a:off x="689317" y="2110154"/>
          <a:ext cx="6893170" cy="3824068"/>
        </p:xfrm>
        <a:graphic>
          <a:graphicData uri="http://schemas.openxmlformats.org/drawingml/2006/table">
            <a:tbl>
              <a:tblPr firstRow="1" bandRow="1">
                <a:tableStyleId>{5C22544A-7EE6-4342-B048-85BDC9FD1C3A}</a:tableStyleId>
              </a:tblPr>
              <a:tblGrid>
                <a:gridCol w="3042706">
                  <a:extLst>
                    <a:ext uri="{9D8B030D-6E8A-4147-A177-3AD203B41FA5}">
                      <a16:colId xmlns:a16="http://schemas.microsoft.com/office/drawing/2014/main" xmlns="" val="3517955772"/>
                    </a:ext>
                  </a:extLst>
                </a:gridCol>
                <a:gridCol w="3850464">
                  <a:extLst>
                    <a:ext uri="{9D8B030D-6E8A-4147-A177-3AD203B41FA5}">
                      <a16:colId xmlns:a16="http://schemas.microsoft.com/office/drawing/2014/main" xmlns="" val="3127458499"/>
                    </a:ext>
                  </a:extLst>
                </a:gridCol>
              </a:tblGrid>
              <a:tr h="628357">
                <a:tc>
                  <a:txBody>
                    <a:bodyPr/>
                    <a:lstStyle/>
                    <a:p>
                      <a:r>
                        <a:rPr lang="en-IN"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           TASK</a:t>
                      </a:r>
                      <a:endParaRPr lang="te-IN" sz="2400" b="1" dirty="0">
                        <a:latin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DATE</a:t>
                      </a:r>
                      <a:endParaRPr lang="te-IN" sz="2400" dirty="0">
                        <a:latin typeface="Times New Roman" panose="02020603050405020304" pitchFamily="18" charset="0"/>
                      </a:endParaRPr>
                    </a:p>
                  </a:txBody>
                  <a:tcPr/>
                </a:tc>
                <a:extLst>
                  <a:ext uri="{0D108BD9-81ED-4DB2-BD59-A6C34878D82A}">
                    <a16:rowId xmlns:a16="http://schemas.microsoft.com/office/drawing/2014/main" xmlns="" val="3139115481"/>
                  </a:ext>
                </a:extLst>
              </a:tr>
              <a:tr h="628357">
                <a:tc>
                  <a:txBody>
                    <a:bodyPr/>
                    <a:lstStyle/>
                    <a:p>
                      <a:r>
                        <a:rPr lang="en-IN" sz="1800" dirty="0">
                          <a:latin typeface="Times New Roman" panose="02020603050405020304" pitchFamily="18" charset="0"/>
                          <a:cs typeface="Times New Roman" panose="02020603050405020304" pitchFamily="18" charset="0"/>
                        </a:rPr>
                        <a:t>Software Installation &amp; Requirements Gathering</a:t>
                      </a:r>
                      <a:endParaRPr lang="te-IN" sz="1800" dirty="0">
                        <a:latin typeface="Times New Roman" panose="02020603050405020304" pitchFamily="18" charset="0"/>
                      </a:endParaRPr>
                    </a:p>
                  </a:txBody>
                  <a:tcPr/>
                </a:tc>
                <a:tc>
                  <a:txBody>
                    <a:bodyPr/>
                    <a:lstStyle/>
                    <a:p>
                      <a:pPr algn="ctr"/>
                      <a:r>
                        <a:rPr lang="en-IN" sz="1800" dirty="0">
                          <a:latin typeface="Times New Roman" panose="02020603050405020304" pitchFamily="18" charset="0"/>
                        </a:rPr>
                        <a:t>27-01-2020</a:t>
                      </a:r>
                      <a:endParaRPr lang="te-IN" sz="1800" dirty="0">
                        <a:latin typeface="Times New Roman" panose="02020603050405020304" pitchFamily="18" charset="0"/>
                      </a:endParaRPr>
                    </a:p>
                  </a:txBody>
                  <a:tcPr/>
                </a:tc>
                <a:extLst>
                  <a:ext uri="{0D108BD9-81ED-4DB2-BD59-A6C34878D82A}">
                    <a16:rowId xmlns:a16="http://schemas.microsoft.com/office/drawing/2014/main" xmlns="" val="1956692832"/>
                  </a:ext>
                </a:extLst>
              </a:tr>
              <a:tr h="628357">
                <a:tc>
                  <a:txBody>
                    <a:bodyPr/>
                    <a:lstStyle/>
                    <a:p>
                      <a:r>
                        <a:rPr lang="en-IN" sz="1800" dirty="0">
                          <a:latin typeface="Times New Roman" panose="02020603050405020304" pitchFamily="18" charset="0"/>
                          <a:cs typeface="Times New Roman" panose="02020603050405020304" pitchFamily="18" charset="0"/>
                        </a:rPr>
                        <a:t>Analysis &amp; Design</a:t>
                      </a:r>
                      <a:endParaRPr lang="te-IN" sz="1800" dirty="0">
                        <a:latin typeface="Times New Roman" panose="02020603050405020304" pitchFamily="18" charset="0"/>
                      </a:endParaRPr>
                    </a:p>
                  </a:txBody>
                  <a:tcPr/>
                </a:tc>
                <a:tc>
                  <a:txBody>
                    <a:bodyPr/>
                    <a:lstStyle/>
                    <a:p>
                      <a:pPr algn="ctr"/>
                      <a:r>
                        <a:rPr lang="en-IN" sz="1800" dirty="0">
                          <a:latin typeface="Times New Roman" panose="02020603050405020304" pitchFamily="18" charset="0"/>
                        </a:rPr>
                        <a:t>05-02-2020</a:t>
                      </a:r>
                      <a:endParaRPr lang="te-IN" sz="1800" dirty="0">
                        <a:latin typeface="Times New Roman" panose="02020603050405020304" pitchFamily="18" charset="0"/>
                      </a:endParaRPr>
                    </a:p>
                  </a:txBody>
                  <a:tcPr/>
                </a:tc>
                <a:extLst>
                  <a:ext uri="{0D108BD9-81ED-4DB2-BD59-A6C34878D82A}">
                    <a16:rowId xmlns:a16="http://schemas.microsoft.com/office/drawing/2014/main" xmlns="" val="1559897730"/>
                  </a:ext>
                </a:extLst>
              </a:tr>
              <a:tr h="628357">
                <a:tc>
                  <a:txBody>
                    <a:bodyPr/>
                    <a:lstStyle/>
                    <a:p>
                      <a:r>
                        <a:rPr lang="en-IN" sz="1800" dirty="0">
                          <a:latin typeface="Times New Roman" panose="02020603050405020304" pitchFamily="18" charset="0"/>
                          <a:cs typeface="Times New Roman" panose="02020603050405020304" pitchFamily="18" charset="0"/>
                        </a:rPr>
                        <a:t>Implementation</a:t>
                      </a:r>
                      <a:endParaRPr lang="te-IN" sz="1800" dirty="0">
                        <a:latin typeface="Times New Roman" panose="02020603050405020304" pitchFamily="18" charset="0"/>
                      </a:endParaRPr>
                    </a:p>
                  </a:txBody>
                  <a:tcPr/>
                </a:tc>
                <a:tc>
                  <a:txBody>
                    <a:bodyPr/>
                    <a:lstStyle/>
                    <a:p>
                      <a:pPr algn="ctr"/>
                      <a:r>
                        <a:rPr lang="en-IN" sz="1800" dirty="0">
                          <a:latin typeface="Times New Roman" panose="02020603050405020304" pitchFamily="18" charset="0"/>
                        </a:rPr>
                        <a:t>28-02-2020</a:t>
                      </a:r>
                      <a:endParaRPr lang="te-IN" sz="1800" dirty="0">
                        <a:latin typeface="Times New Roman" panose="02020603050405020304" pitchFamily="18" charset="0"/>
                      </a:endParaRPr>
                    </a:p>
                  </a:txBody>
                  <a:tcPr/>
                </a:tc>
                <a:extLst>
                  <a:ext uri="{0D108BD9-81ED-4DB2-BD59-A6C34878D82A}">
                    <a16:rowId xmlns:a16="http://schemas.microsoft.com/office/drawing/2014/main" xmlns="" val="863752516"/>
                  </a:ext>
                </a:extLst>
              </a:tr>
              <a:tr h="628357">
                <a:tc>
                  <a:txBody>
                    <a:bodyPr/>
                    <a:lstStyle/>
                    <a:p>
                      <a:r>
                        <a:rPr lang="en-IN" sz="1800" dirty="0">
                          <a:latin typeface="Times New Roman" panose="02020603050405020304" pitchFamily="18" charset="0"/>
                          <a:cs typeface="Times New Roman" panose="02020603050405020304" pitchFamily="18" charset="0"/>
                        </a:rPr>
                        <a:t>Testing</a:t>
                      </a:r>
                      <a:endParaRPr lang="te-IN" sz="1800" dirty="0">
                        <a:latin typeface="Times New Roman" panose="02020603050405020304" pitchFamily="18" charset="0"/>
                      </a:endParaRPr>
                    </a:p>
                  </a:txBody>
                  <a:tcPr/>
                </a:tc>
                <a:tc>
                  <a:txBody>
                    <a:bodyPr/>
                    <a:lstStyle/>
                    <a:p>
                      <a:pPr algn="ctr"/>
                      <a:r>
                        <a:rPr lang="en-IN" sz="1800" dirty="0">
                          <a:latin typeface="Times New Roman" panose="02020603050405020304" pitchFamily="18" charset="0"/>
                        </a:rPr>
                        <a:t>20-03-2020</a:t>
                      </a:r>
                      <a:endParaRPr lang="te-IN" sz="1800" dirty="0">
                        <a:latin typeface="Times New Roman" panose="02020603050405020304" pitchFamily="18" charset="0"/>
                      </a:endParaRPr>
                    </a:p>
                  </a:txBody>
                  <a:tcPr/>
                </a:tc>
                <a:extLst>
                  <a:ext uri="{0D108BD9-81ED-4DB2-BD59-A6C34878D82A}">
                    <a16:rowId xmlns:a16="http://schemas.microsoft.com/office/drawing/2014/main" xmlns="" val="1681929511"/>
                  </a:ext>
                </a:extLst>
              </a:tr>
              <a:tr h="628357">
                <a:tc>
                  <a:txBody>
                    <a:bodyPr/>
                    <a:lstStyle/>
                    <a:p>
                      <a:r>
                        <a:rPr lang="en-IN" sz="1800" dirty="0">
                          <a:latin typeface="Times New Roman" panose="02020603050405020304" pitchFamily="18" charset="0"/>
                          <a:cs typeface="Times New Roman" panose="02020603050405020304" pitchFamily="18" charset="0"/>
                        </a:rPr>
                        <a:t>Documentation &amp; Verification</a:t>
                      </a:r>
                      <a:endParaRPr lang="te-IN" sz="1800" dirty="0">
                        <a:latin typeface="Times New Roman" panose="02020603050405020304" pitchFamily="18" charset="0"/>
                      </a:endParaRPr>
                    </a:p>
                  </a:txBody>
                  <a:tcPr/>
                </a:tc>
                <a:tc>
                  <a:txBody>
                    <a:bodyPr/>
                    <a:lstStyle/>
                    <a:p>
                      <a:pPr algn="ctr"/>
                      <a:r>
                        <a:rPr lang="en-IN" sz="1800" dirty="0">
                          <a:latin typeface="Times New Roman" panose="02020603050405020304" pitchFamily="18" charset="0"/>
                        </a:rPr>
                        <a:t>05-04-2020</a:t>
                      </a:r>
                      <a:endParaRPr lang="te-IN" sz="1800" dirty="0">
                        <a:latin typeface="Times New Roman" panose="02020603050405020304" pitchFamily="18" charset="0"/>
                      </a:endParaRPr>
                    </a:p>
                  </a:txBody>
                  <a:tcPr/>
                </a:tc>
                <a:extLst>
                  <a:ext uri="{0D108BD9-81ED-4DB2-BD59-A6C34878D82A}">
                    <a16:rowId xmlns:a16="http://schemas.microsoft.com/office/drawing/2014/main" xmlns="" val="2359815587"/>
                  </a:ext>
                </a:extLst>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048607" name="Google Shape;135;p19"/>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Requirements</a:t>
            </a:r>
          </a:p>
        </p:txBody>
      </p:sp>
      <p:sp>
        <p:nvSpPr>
          <p:cNvPr id="1048608" name="Google Shape;136;p19"/>
          <p:cNvSpPr txBox="1">
            <a:spLocks noGrp="1"/>
          </p:cNvSpPr>
          <p:nvPr>
            <p:ph type="body" idx="1"/>
          </p:nvPr>
        </p:nvSpPr>
        <p:spPr>
          <a:xfrm>
            <a:off x="580875" y="1330375"/>
            <a:ext cx="8106000" cy="48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50"/>
              <a:buNone/>
            </a:pPr>
            <a:r>
              <a:rPr lang="en-US" sz="3600" dirty="0">
                <a:solidFill>
                  <a:schemeClr val="tx1"/>
                </a:solidFill>
                <a:latin typeface="Times New Roman"/>
                <a:ea typeface="Times New Roman"/>
                <a:cs typeface="Times New Roman"/>
                <a:sym typeface="Times New Roman"/>
              </a:rPr>
              <a:t>Software Requirements:</a:t>
            </a:r>
            <a:endParaRPr sz="3600" dirty="0">
              <a:solidFill>
                <a:schemeClr val="tx1"/>
              </a:solidFill>
              <a:latin typeface="Times New Roman"/>
              <a:ea typeface="Times New Roman"/>
              <a:cs typeface="Times New Roman"/>
              <a:sym typeface="Times New Roman"/>
            </a:endParaRPr>
          </a:p>
          <a:p>
            <a:pPr marL="342900" lvl="0" indent="-342900" algn="l" rtl="0">
              <a:spcBef>
                <a:spcPts val="0"/>
              </a:spcBef>
              <a:spcAft>
                <a:spcPts val="0"/>
              </a:spcAft>
              <a:buSzPts val="1950"/>
              <a:buNone/>
            </a:pPr>
            <a:endParaRPr sz="900" dirty="0">
              <a:solidFill>
                <a:schemeClr val="accent6"/>
              </a:solidFill>
              <a:latin typeface="Times New Roman"/>
              <a:ea typeface="Times New Roman"/>
              <a:cs typeface="Times New Roman"/>
              <a:sym typeface="Times New Roman"/>
            </a:endParaRPr>
          </a:p>
          <a:p>
            <a:pPr marL="457200" lvl="0" indent="-302895" algn="l" rtl="0">
              <a:spcBef>
                <a:spcPts val="0"/>
              </a:spcBef>
              <a:spcAft>
                <a:spcPts val="0"/>
              </a:spcAft>
              <a:buClr>
                <a:srgbClr val="000000"/>
              </a:buClr>
              <a:buSzPts val="1170"/>
              <a:buFont typeface="Wingdings" pitchFamily="2" charset="2"/>
              <a:buChar char="v"/>
            </a:pPr>
            <a:r>
              <a:rPr lang="en-US" sz="2800" dirty="0">
                <a:solidFill>
                  <a:srgbClr val="000000"/>
                </a:solidFill>
                <a:latin typeface="Times New Roman"/>
                <a:ea typeface="Times New Roman"/>
                <a:cs typeface="Times New Roman"/>
                <a:sym typeface="Times New Roman"/>
              </a:rPr>
              <a:t>Operating Systems - Windows, Linux</a:t>
            </a:r>
            <a:endParaRPr sz="2800" dirty="0">
              <a:solidFill>
                <a:srgbClr val="000000"/>
              </a:solidFill>
              <a:latin typeface="Times New Roman"/>
              <a:ea typeface="Times New Roman"/>
              <a:cs typeface="Times New Roman"/>
              <a:sym typeface="Times New Roman"/>
            </a:endParaRPr>
          </a:p>
          <a:p>
            <a:pPr marL="457200" lvl="0" indent="-302895" algn="l" rtl="0">
              <a:spcBef>
                <a:spcPts val="0"/>
              </a:spcBef>
              <a:spcAft>
                <a:spcPts val="0"/>
              </a:spcAft>
              <a:buClr>
                <a:srgbClr val="000000"/>
              </a:buClr>
              <a:buSzPts val="1170"/>
              <a:buFont typeface="Wingdings" pitchFamily="2" charset="2"/>
              <a:buChar char="v"/>
            </a:pPr>
            <a:r>
              <a:rPr lang="en-US" sz="2800" dirty="0">
                <a:solidFill>
                  <a:srgbClr val="000000"/>
                </a:solidFill>
                <a:latin typeface="Times New Roman"/>
                <a:ea typeface="Times New Roman"/>
                <a:cs typeface="Times New Roman"/>
                <a:sym typeface="Times New Roman"/>
              </a:rPr>
              <a:t>Platform - Python 3.7</a:t>
            </a:r>
            <a:endParaRPr sz="2800" dirty="0">
              <a:solidFill>
                <a:srgbClr val="000000"/>
              </a:solidFill>
              <a:latin typeface="Times New Roman"/>
              <a:ea typeface="Times New Roman"/>
              <a:cs typeface="Times New Roman"/>
              <a:sym typeface="Times New Roman"/>
            </a:endParaRPr>
          </a:p>
          <a:p>
            <a:pPr marL="457200" lvl="0" indent="-302895" algn="l" rtl="0">
              <a:spcBef>
                <a:spcPts val="0"/>
              </a:spcBef>
              <a:spcAft>
                <a:spcPts val="0"/>
              </a:spcAft>
              <a:buClr>
                <a:srgbClr val="000000"/>
              </a:buClr>
              <a:buSzPts val="1170"/>
              <a:buFont typeface="Wingdings" pitchFamily="2" charset="2"/>
              <a:buChar char="v"/>
            </a:pPr>
            <a:r>
              <a:rPr lang="en-US" sz="2800" dirty="0">
                <a:solidFill>
                  <a:srgbClr val="000000"/>
                </a:solidFill>
                <a:latin typeface="Times New Roman"/>
                <a:ea typeface="Times New Roman"/>
                <a:cs typeface="Times New Roman"/>
                <a:sym typeface="Times New Roman"/>
              </a:rPr>
              <a:t>Programming - Python</a:t>
            </a:r>
            <a:endParaRPr sz="2800" dirty="0">
              <a:solidFill>
                <a:srgbClr val="000000"/>
              </a:solidFill>
              <a:latin typeface="Times New Roman"/>
              <a:ea typeface="Times New Roman"/>
              <a:cs typeface="Times New Roman"/>
              <a:sym typeface="Times New Roman"/>
            </a:endParaRPr>
          </a:p>
          <a:p>
            <a:pPr marL="457200" lvl="0" indent="0" algn="l" rtl="0">
              <a:spcBef>
                <a:spcPts val="0"/>
              </a:spcBef>
              <a:spcAft>
                <a:spcPts val="0"/>
              </a:spcAft>
              <a:buNone/>
            </a:pPr>
            <a:endParaRPr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US" sz="3600" dirty="0">
                <a:solidFill>
                  <a:schemeClr val="tx1"/>
                </a:solidFill>
                <a:latin typeface="Times New Roman"/>
                <a:ea typeface="Times New Roman"/>
                <a:cs typeface="Times New Roman"/>
                <a:sym typeface="Times New Roman"/>
              </a:rPr>
              <a:t>Hardware Requirements:</a:t>
            </a:r>
            <a:endParaRPr sz="3600" dirty="0">
              <a:solidFill>
                <a:schemeClr val="tx1"/>
              </a:solidFill>
              <a:latin typeface="Times New Roman"/>
              <a:ea typeface="Times New Roman"/>
              <a:cs typeface="Times New Roman"/>
              <a:sym typeface="Times New Roman"/>
            </a:endParaRPr>
          </a:p>
          <a:p>
            <a:pPr marL="0" lvl="0" indent="0" algn="l" rtl="0">
              <a:spcBef>
                <a:spcPts val="0"/>
              </a:spcBef>
              <a:spcAft>
                <a:spcPts val="0"/>
              </a:spcAft>
              <a:buNone/>
            </a:pPr>
            <a:endParaRPr sz="800" dirty="0">
              <a:solidFill>
                <a:schemeClr val="accent6"/>
              </a:solidFill>
              <a:latin typeface="Times New Roman"/>
              <a:ea typeface="Times New Roman"/>
              <a:cs typeface="Times New Roman"/>
              <a:sym typeface="Times New Roman"/>
            </a:endParaRPr>
          </a:p>
          <a:p>
            <a:pPr marL="457200" lvl="0" indent="-302895" algn="l" rtl="0">
              <a:spcBef>
                <a:spcPts val="0"/>
              </a:spcBef>
              <a:spcAft>
                <a:spcPts val="0"/>
              </a:spcAft>
              <a:buClr>
                <a:srgbClr val="000000"/>
              </a:buClr>
              <a:buSzPts val="1170"/>
              <a:buFont typeface="Wingdings" pitchFamily="2" charset="2"/>
              <a:buChar char="v"/>
            </a:pPr>
            <a:r>
              <a:rPr lang="en-US" sz="2800" dirty="0">
                <a:solidFill>
                  <a:srgbClr val="000000"/>
                </a:solidFill>
                <a:latin typeface="Times New Roman"/>
                <a:ea typeface="Times New Roman"/>
                <a:cs typeface="Times New Roman"/>
                <a:sym typeface="Times New Roman"/>
              </a:rPr>
              <a:t>i3 processor</a:t>
            </a:r>
            <a:endParaRPr sz="2800" dirty="0">
              <a:solidFill>
                <a:srgbClr val="000000"/>
              </a:solidFill>
              <a:latin typeface="Times New Roman"/>
              <a:ea typeface="Times New Roman"/>
              <a:cs typeface="Times New Roman"/>
              <a:sym typeface="Times New Roman"/>
            </a:endParaRPr>
          </a:p>
          <a:p>
            <a:pPr marL="457200" lvl="0" indent="-302895" algn="l" rtl="0">
              <a:spcBef>
                <a:spcPts val="0"/>
              </a:spcBef>
              <a:spcAft>
                <a:spcPts val="0"/>
              </a:spcAft>
              <a:buClr>
                <a:srgbClr val="000000"/>
              </a:buClr>
              <a:buSzPts val="1170"/>
              <a:buFont typeface="Wingdings" pitchFamily="2" charset="2"/>
              <a:buChar char="v"/>
            </a:pPr>
            <a:r>
              <a:rPr lang="en-US" sz="2800" dirty="0">
                <a:solidFill>
                  <a:srgbClr val="000000"/>
                </a:solidFill>
                <a:latin typeface="Times New Roman"/>
                <a:ea typeface="Times New Roman"/>
                <a:cs typeface="Times New Roman"/>
                <a:sym typeface="Times New Roman"/>
              </a:rPr>
              <a:t>4GB RAM</a:t>
            </a:r>
            <a:endParaRPr sz="28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rgbClr val="000000"/>
              </a:solidFill>
              <a:latin typeface="Times New Roman"/>
              <a:ea typeface="Times New Roman"/>
              <a:cs typeface="Times New Roman"/>
              <a:sym typeface="Times New Roman"/>
            </a:endParaRPr>
          </a:p>
          <a:p>
            <a:pPr marL="342900" lvl="0" indent="-342900" algn="l" rtl="0">
              <a:spcBef>
                <a:spcPts val="600"/>
              </a:spcBef>
              <a:spcAft>
                <a:spcPts val="0"/>
              </a:spcAft>
              <a:buSzPts val="1950"/>
              <a:buNone/>
            </a:pPr>
            <a:endParaRPr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048616" name="Google Shape;141;p20"/>
          <p:cNvSpPr txBox="1">
            <a:spLocks noGrp="1"/>
          </p:cNvSpPr>
          <p:nvPr>
            <p:ph type="title"/>
          </p:nvPr>
        </p:nvSpPr>
        <p:spPr>
          <a:xfrm>
            <a:off x="722313" y="4406900"/>
            <a:ext cx="7772400" cy="774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  THANK YOU</a:t>
            </a:r>
          </a:p>
        </p:txBody>
      </p:sp>
      <p:sp>
        <p:nvSpPr>
          <p:cNvPr id="1048617" name="Google Shape;142;p20"/>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SzPts val="3510"/>
              <a:buNone/>
            </a:pPr>
            <a:r>
              <a:rPr lang="en-US" sz="5400"/>
              <a:t> Queries</a:t>
            </a:r>
          </a:p>
        </p:txBody>
      </p:sp>
      <p:sp>
        <p:nvSpPr>
          <p:cNvPr id="1048618" name="Google Shape;143;p20"/>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500" b="1" cap="none">
                <a:solidFill>
                  <a:schemeClr val="accent4"/>
                </a:solidFill>
                <a:latin typeface="Arial"/>
                <a:ea typeface="Arial"/>
                <a:cs typeface="Arial"/>
                <a:sym typeface="Arial"/>
              </a:rPr>
              <a:t>?</a:t>
            </a:r>
            <a:endParaRPr sz="11500" b="1" cap="none">
              <a:solidFill>
                <a:schemeClr val="accent4"/>
              </a:solidFill>
              <a:latin typeface="Ribeye"/>
              <a:ea typeface="Ribeye"/>
              <a:cs typeface="Ribeye"/>
              <a:sym typeface="Ribeye"/>
            </a:endParaRPr>
          </a:p>
        </p:txBody>
      </p:sp>
    </p:spTree>
  </p:cSld>
  <p:clrMapOvr>
    <a:masterClrMapping/>
  </p:clrMapOvr>
  <mc:AlternateContent xmlns:mc="http://schemas.openxmlformats.org/markup-compatibility/2006">
    <mc:Choice xmlns:p14="http://schemas.microsoft.com/office/powerpoint/2010/main" xmlns="" Requires="p14">
      <p:transition spd="med">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Text Placeholder 2"/>
          <p:cNvSpPr>
            <a:spLocks noGrp="1"/>
          </p:cNvSpPr>
          <p:nvPr>
            <p:ph type="body" idx="1"/>
          </p:nvPr>
        </p:nvSpPr>
        <p:spPr/>
        <p:txBody>
          <a:bodyPr/>
          <a:lstStyle/>
          <a:p>
            <a:r>
              <a:rPr lang="en-IN" sz="3200" dirty="0">
                <a:latin typeface="Times New Roman" pitchFamily="18" charset="0"/>
                <a:cs typeface="Times New Roman" pitchFamily="18" charset="0"/>
              </a:rPr>
              <a:t>Abstract</a:t>
            </a:r>
          </a:p>
          <a:p>
            <a:r>
              <a:rPr lang="en-IN" sz="3200" dirty="0">
                <a:latin typeface="Times New Roman" pitchFamily="18" charset="0"/>
                <a:cs typeface="Times New Roman" pitchFamily="18" charset="0"/>
              </a:rPr>
              <a:t>Problem Statement</a:t>
            </a:r>
          </a:p>
          <a:p>
            <a:r>
              <a:rPr lang="en-IN" sz="3200" dirty="0">
                <a:latin typeface="Times New Roman" pitchFamily="18" charset="0"/>
                <a:cs typeface="Times New Roman" pitchFamily="18" charset="0"/>
              </a:rPr>
              <a:t>Literature Survey</a:t>
            </a:r>
          </a:p>
          <a:p>
            <a:r>
              <a:rPr lang="en-IN" sz="3200" dirty="0">
                <a:latin typeface="Times New Roman" pitchFamily="18" charset="0"/>
                <a:cs typeface="Times New Roman" pitchFamily="18" charset="0"/>
              </a:rPr>
              <a:t>Proposed System</a:t>
            </a:r>
          </a:p>
          <a:p>
            <a:r>
              <a:rPr lang="en-IN" sz="3200" dirty="0">
                <a:latin typeface="Times New Roman" pitchFamily="18" charset="0"/>
                <a:cs typeface="Times New Roman" pitchFamily="18" charset="0"/>
              </a:rPr>
              <a:t>Data Flow Diagram</a:t>
            </a:r>
          </a:p>
          <a:p>
            <a:r>
              <a:rPr lang="en-IN" sz="3200" dirty="0">
                <a:latin typeface="Times New Roman" pitchFamily="18" charset="0"/>
                <a:cs typeface="Times New Roman" pitchFamily="18" charset="0"/>
              </a:rPr>
              <a:t>Project Planning</a:t>
            </a:r>
          </a:p>
          <a:p>
            <a:r>
              <a:rPr lang="en-IN" sz="3200" dirty="0">
                <a:latin typeface="Times New Roman" pitchFamily="18" charset="0"/>
                <a:cs typeface="Times New Roman" pitchFamily="18" charset="0"/>
              </a:rPr>
              <a:t>Requirements</a:t>
            </a:r>
          </a:p>
          <a:p>
            <a:pPr>
              <a:buNone/>
            </a:pPr>
            <a:endParaRPr lang="en-IN" sz="3200" dirty="0">
              <a:latin typeface="Times New Roman" pitchFamily="18" charset="0"/>
              <a:cs typeface="Times New Roman" pitchFamily="18" charset="0"/>
            </a:endParaRP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048599" name="Google Shape;123;p1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Abstract </a:t>
            </a:r>
          </a:p>
        </p:txBody>
      </p:sp>
      <p:sp>
        <p:nvSpPr>
          <p:cNvPr id="1048600" name="Google Shape;124;p17"/>
          <p:cNvSpPr txBox="1">
            <a:spLocks noGrp="1"/>
          </p:cNvSpPr>
          <p:nvPr>
            <p:ph type="body" idx="1"/>
          </p:nvPr>
        </p:nvSpPr>
        <p:spPr>
          <a:xfrm>
            <a:off x="304800" y="1066800"/>
            <a:ext cx="8458200" cy="5064125"/>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560"/>
              <a:buNone/>
            </a:pPr>
            <a:r>
              <a:rPr lang="en-US" sz="2400" b="1" dirty="0"/>
              <a:t> </a:t>
            </a:r>
            <a:endParaRPr sz="2400" dirty="0"/>
          </a:p>
          <a:p>
            <a:pPr marL="457200" lvl="0" indent="-381000" algn="just" rtl="0">
              <a:spcBef>
                <a:spcPts val="0"/>
              </a:spcBef>
              <a:spcAft>
                <a:spcPts val="0"/>
              </a:spcAft>
              <a:buSzPts val="2400"/>
              <a:buChar char="❖"/>
            </a:pPr>
            <a:r>
              <a:rPr lang="en-US" sz="2400" dirty="0"/>
              <a:t>Telugu is the language spoken by more than 100 million</a:t>
            </a:r>
            <a:endParaRPr sz="2400" dirty="0"/>
          </a:p>
          <a:p>
            <a:pPr marL="457200" lvl="0" indent="0" algn="just" rtl="0">
              <a:spcBef>
                <a:spcPts val="0"/>
              </a:spcBef>
              <a:spcAft>
                <a:spcPts val="0"/>
              </a:spcAft>
              <a:buNone/>
            </a:pPr>
            <a:r>
              <a:rPr lang="en-US" sz="2400" dirty="0"/>
              <a:t>people of South India. Telugu script consists of rounded</a:t>
            </a:r>
            <a:endParaRPr sz="2400" dirty="0"/>
          </a:p>
          <a:p>
            <a:pPr marL="457200" lvl="0" indent="0" algn="just" rtl="0">
              <a:spcBef>
                <a:spcPts val="0"/>
              </a:spcBef>
              <a:spcAft>
                <a:spcPts val="0"/>
              </a:spcAft>
              <a:buNone/>
            </a:pPr>
            <a:r>
              <a:rPr lang="en-US" sz="2400" dirty="0"/>
              <a:t>characters with no horizontal and vertical lines as in Hindi</a:t>
            </a:r>
            <a:endParaRPr sz="2400" dirty="0"/>
          </a:p>
          <a:p>
            <a:pPr marL="457200" lvl="0" indent="0" algn="just" rtl="0">
              <a:spcBef>
                <a:spcPts val="0"/>
              </a:spcBef>
              <a:spcAft>
                <a:spcPts val="0"/>
              </a:spcAft>
              <a:buNone/>
            </a:pPr>
            <a:r>
              <a:rPr lang="en-US" sz="2400" dirty="0"/>
              <a:t>script.</a:t>
            </a:r>
            <a:endParaRPr sz="2400" dirty="0"/>
          </a:p>
          <a:p>
            <a:pPr marL="457200" lvl="0" indent="0" algn="just" rtl="0">
              <a:spcBef>
                <a:spcPts val="0"/>
              </a:spcBef>
              <a:spcAft>
                <a:spcPts val="0"/>
              </a:spcAft>
              <a:buNone/>
            </a:pPr>
            <a:endParaRPr sz="2400" dirty="0"/>
          </a:p>
          <a:p>
            <a:pPr marL="457200" lvl="0" indent="-381000" algn="just" rtl="0">
              <a:spcBef>
                <a:spcPts val="0"/>
              </a:spcBef>
              <a:spcAft>
                <a:spcPts val="0"/>
              </a:spcAft>
              <a:buSzPts val="2400"/>
              <a:buChar char="❖"/>
            </a:pPr>
            <a:r>
              <a:rPr lang="en-US" sz="2400" dirty="0"/>
              <a:t>Here, in our project, the digitalized Telugu word can be given as input by creating some dataset of Telugu words.</a:t>
            </a:r>
            <a:endParaRPr sz="2400" dirty="0"/>
          </a:p>
          <a:p>
            <a:pPr marL="457200" lvl="0" indent="0" algn="just" rtl="0">
              <a:spcBef>
                <a:spcPts val="0"/>
              </a:spcBef>
              <a:spcAft>
                <a:spcPts val="0"/>
              </a:spcAft>
              <a:buNone/>
            </a:pPr>
            <a:endParaRPr sz="2400" dirty="0"/>
          </a:p>
          <a:p>
            <a:pPr marL="457200" lvl="0" indent="-381000" algn="just" rtl="0">
              <a:spcBef>
                <a:spcPts val="0"/>
              </a:spcBef>
              <a:spcAft>
                <a:spcPts val="0"/>
              </a:spcAft>
              <a:buSzPts val="2400"/>
              <a:buChar char="❖"/>
            </a:pPr>
            <a:r>
              <a:rPr lang="en-US" sz="2400" dirty="0"/>
              <a:t>Preprocessing, feature-extraction, classification and segmentation, all these processes are performed on a digitalized Telugu word which is given as an input.</a:t>
            </a:r>
            <a:endParaRPr sz="24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048603" name="Google Shape;129;p1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Contd.. </a:t>
            </a:r>
          </a:p>
        </p:txBody>
      </p:sp>
      <p:sp>
        <p:nvSpPr>
          <p:cNvPr id="1048604" name="Google Shape;130;p18"/>
          <p:cNvSpPr txBox="1">
            <a:spLocks noGrp="1"/>
          </p:cNvSpPr>
          <p:nvPr>
            <p:ph type="body" idx="1"/>
          </p:nvPr>
        </p:nvSpPr>
        <p:spPr>
          <a:xfrm>
            <a:off x="381000" y="1600200"/>
            <a:ext cx="8458200" cy="4530725"/>
          </a:xfrm>
          <a:prstGeom prst="rect">
            <a:avLst/>
          </a:prstGeom>
          <a:noFill/>
          <a:ln>
            <a:noFill/>
          </a:ln>
        </p:spPr>
        <p:txBody>
          <a:bodyPr spcFirstLastPara="1" wrap="square" lIns="91425" tIns="45700" rIns="91425" bIns="45700" anchor="t" anchorCtr="0">
            <a:noAutofit/>
          </a:bodyPr>
          <a:lstStyle/>
          <a:p>
            <a:pPr marL="457200" lvl="0" indent="0" algn="just" rtl="0">
              <a:spcBef>
                <a:spcPts val="0"/>
              </a:spcBef>
              <a:spcAft>
                <a:spcPts val="0"/>
              </a:spcAft>
              <a:buNone/>
            </a:pPr>
            <a:endParaRPr sz="2400" dirty="0"/>
          </a:p>
          <a:p>
            <a:pPr marL="457200" lvl="0" indent="-381000" algn="just" rtl="0">
              <a:spcBef>
                <a:spcPts val="0"/>
              </a:spcBef>
              <a:spcAft>
                <a:spcPts val="0"/>
              </a:spcAft>
              <a:buSzPts val="2400"/>
              <a:buFont typeface="Arial"/>
              <a:buChar char="❖"/>
            </a:pPr>
            <a:r>
              <a:rPr lang="en-US" sz="2400" dirty="0"/>
              <a:t>The output can be given as an English word for the recognized  Telugu word.</a:t>
            </a:r>
            <a:endParaRPr sz="2400" dirty="0"/>
          </a:p>
          <a:p>
            <a:pPr marL="457200" lvl="0" indent="0" algn="just" rtl="0">
              <a:spcBef>
                <a:spcPts val="0"/>
              </a:spcBef>
              <a:spcAft>
                <a:spcPts val="0"/>
              </a:spcAft>
              <a:buNone/>
            </a:pPr>
            <a:endParaRPr sz="2400" dirty="0"/>
          </a:p>
          <a:p>
            <a:pPr marL="457200" lvl="0" indent="-381000" algn="just" rtl="0">
              <a:spcBef>
                <a:spcPts val="0"/>
              </a:spcBef>
              <a:spcAft>
                <a:spcPts val="0"/>
              </a:spcAft>
              <a:buSzPts val="2400"/>
              <a:buFont typeface="Arial"/>
              <a:buChar char="❖"/>
            </a:pPr>
            <a:r>
              <a:rPr lang="en-US" sz="2400" dirty="0"/>
              <a:t>The objective of the project is to convert the digitalized Telugu word to its English meaning word.</a:t>
            </a:r>
            <a:endParaRPr sz="24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457200" y="1195754"/>
            <a:ext cx="8229600" cy="4935171"/>
          </a:xfrm>
        </p:spPr>
        <p:txBody>
          <a:bodyPr/>
          <a:lstStyle/>
          <a:p>
            <a:pPr algn="just"/>
            <a:r>
              <a:rPr lang="en-IN" sz="2400" dirty="0"/>
              <a:t>There are 56 characters and several compound characters are possible in Telugu.</a:t>
            </a:r>
          </a:p>
          <a:p>
            <a:pPr marL="154305" indent="0" algn="just">
              <a:buNone/>
            </a:pPr>
            <a:endParaRPr lang="en-IN" sz="2400" dirty="0"/>
          </a:p>
          <a:p>
            <a:pPr algn="just"/>
            <a:r>
              <a:rPr lang="en-IN" sz="2400" dirty="0"/>
              <a:t>The objective of this work is to recognize the basic printed characters of Telugu scripts/words and convert it into English. Due to the segmentation and pre-processing errors some of the characters could not be recognized by this system but overall performance of the system with clean background will results good.</a:t>
            </a:r>
          </a:p>
          <a:p>
            <a:pPr algn="just"/>
            <a:endParaRPr lang="en-US" sz="24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Text Placeholder 2"/>
          <p:cNvSpPr>
            <a:spLocks noGrp="1"/>
          </p:cNvSpPr>
          <p:nvPr>
            <p:ph type="body" idx="1"/>
          </p:nvPr>
        </p:nvSpPr>
        <p:spPr/>
        <p:txBody>
          <a:bodyPr/>
          <a:lstStyle/>
          <a:p>
            <a:pPr>
              <a:buNone/>
            </a:pPr>
            <a:r>
              <a:rPr lang="en-US" sz="2800" b="1" dirty="0"/>
              <a:t>Existing System :</a:t>
            </a:r>
          </a:p>
          <a:p>
            <a:pPr>
              <a:buNone/>
            </a:pPr>
            <a:endParaRPr lang="en-US" sz="800" dirty="0"/>
          </a:p>
          <a:p>
            <a:pPr algn="just">
              <a:buNone/>
            </a:pPr>
            <a:r>
              <a:rPr lang="en-IN" sz="2400" dirty="0"/>
              <a:t>	Currently, all the existing system works on foreign languages like Spanish, English, Chinese. In India, languages like Tamil, Hindi and Marathi are well known for this kind of development when compared with Telugu. Since Telugu is our regional language and due to some illiteracy problem, Telugu has been selected for this project.</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9C51BE-5AC2-48E4-8BC1-DE48D64F29D8}"/>
              </a:ext>
            </a:extLst>
          </p:cNvPr>
          <p:cNvSpPr>
            <a:spLocks noGrp="1"/>
          </p:cNvSpPr>
          <p:nvPr>
            <p:ph type="title"/>
          </p:nvPr>
        </p:nvSpPr>
        <p:spPr/>
        <p:txBody>
          <a:bodyPr/>
          <a:lstStyle/>
          <a:p>
            <a:r>
              <a:rPr lang="en-US" dirty="0" err="1"/>
              <a:t>Contd</a:t>
            </a:r>
            <a:r>
              <a:rPr lang="en-US" dirty="0"/>
              <a:t>…</a:t>
            </a:r>
            <a:endParaRPr lang="te-IN" dirty="0"/>
          </a:p>
        </p:txBody>
      </p:sp>
      <p:sp>
        <p:nvSpPr>
          <p:cNvPr id="3" name="Text Placeholder 2">
            <a:extLst>
              <a:ext uri="{FF2B5EF4-FFF2-40B4-BE49-F238E27FC236}">
                <a16:creationId xmlns:a16="http://schemas.microsoft.com/office/drawing/2014/main" xmlns="" id="{883530B3-76F9-4F8B-B5FC-7FEDD02D38A0}"/>
              </a:ext>
            </a:extLst>
          </p:cNvPr>
          <p:cNvSpPr>
            <a:spLocks noGrp="1"/>
          </p:cNvSpPr>
          <p:nvPr>
            <p:ph type="body" idx="1"/>
          </p:nvPr>
        </p:nvSpPr>
        <p:spPr>
          <a:xfrm>
            <a:off x="457200" y="1252026"/>
            <a:ext cx="8229600" cy="4878900"/>
          </a:xfrm>
        </p:spPr>
        <p:txBody>
          <a:bodyPr/>
          <a:lstStyle/>
          <a:p>
            <a:r>
              <a:rPr lang="en-US" sz="2400" b="1" dirty="0"/>
              <a:t>Telugu Character Recognition Based on Topological Feature Alterations after Selective Morphological Unification of the Target Image.</a:t>
            </a:r>
          </a:p>
          <a:p>
            <a:pPr marL="154305" indent="0">
              <a:buNone/>
            </a:pPr>
            <a:endParaRPr lang="en-US" sz="2400" dirty="0"/>
          </a:p>
          <a:p>
            <a:pPr marL="154305" indent="0">
              <a:buNone/>
            </a:pPr>
            <a:r>
              <a:rPr lang="en-US" sz="2400" dirty="0"/>
              <a:t>This paper describes a new technique for the</a:t>
            </a:r>
          </a:p>
          <a:p>
            <a:pPr marL="154305" indent="0">
              <a:buNone/>
            </a:pPr>
            <a:r>
              <a:rPr lang="en-US" sz="2400" dirty="0"/>
              <a:t>recognition of printed Telugu characters from their document images. The proposed technique extracts the topological features of the given character based on counting the Number of Closed Regions (Holes) of that character after selective morphological unification. To generate distinguishable unique</a:t>
            </a:r>
          </a:p>
          <a:p>
            <a:pPr marL="154305" indent="0">
              <a:buNone/>
            </a:pPr>
            <a:r>
              <a:rPr lang="en-US" sz="2400" dirty="0"/>
              <a:t>features, the character images are subjected to</a:t>
            </a:r>
          </a:p>
        </p:txBody>
      </p:sp>
    </p:spTree>
    <p:extLst>
      <p:ext uri="{BB962C8B-B14F-4D97-AF65-F5344CB8AC3E}">
        <p14:creationId xmlns:p14="http://schemas.microsoft.com/office/powerpoint/2010/main" xmlns="" val="3837377595"/>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66114A-D6A7-40EE-8977-774BE0A1048E}"/>
              </a:ext>
            </a:extLst>
          </p:cNvPr>
          <p:cNvSpPr>
            <a:spLocks noGrp="1"/>
          </p:cNvSpPr>
          <p:nvPr>
            <p:ph type="title"/>
          </p:nvPr>
        </p:nvSpPr>
        <p:spPr/>
        <p:txBody>
          <a:bodyPr/>
          <a:lstStyle/>
          <a:p>
            <a:r>
              <a:rPr lang="en-US" dirty="0" err="1"/>
              <a:t>Contd</a:t>
            </a:r>
            <a:r>
              <a:rPr lang="en-US" dirty="0"/>
              <a:t>…</a:t>
            </a:r>
            <a:endParaRPr lang="te-IN" dirty="0"/>
          </a:p>
        </p:txBody>
      </p:sp>
      <p:sp>
        <p:nvSpPr>
          <p:cNvPr id="3" name="Text Placeholder 2">
            <a:extLst>
              <a:ext uri="{FF2B5EF4-FFF2-40B4-BE49-F238E27FC236}">
                <a16:creationId xmlns:a16="http://schemas.microsoft.com/office/drawing/2014/main" xmlns="" id="{E27B7EFC-F3E1-48B9-9711-4CCC8A07C26A}"/>
              </a:ext>
            </a:extLst>
          </p:cNvPr>
          <p:cNvSpPr>
            <a:spLocks noGrp="1"/>
          </p:cNvSpPr>
          <p:nvPr>
            <p:ph type="body" idx="1"/>
          </p:nvPr>
        </p:nvSpPr>
        <p:spPr/>
        <p:txBody>
          <a:bodyPr/>
          <a:lstStyle/>
          <a:p>
            <a:pPr marL="154305" indent="0">
              <a:buNone/>
            </a:pPr>
            <a:r>
              <a:rPr lang="en-US" sz="2400" dirty="0"/>
              <a:t>morphological unification by selective bridging (joining). Different types of unifications are performed on the character images to catch the specific attributes of those target characters. The types and the number of morphological unifications can be increased depending on the requirements. The proposed technique is generic in nature. It is especially suitable for Indian languages like Hindi, Telugu, Kannada, Tamil, Malayalam, etc.</a:t>
            </a:r>
          </a:p>
          <a:p>
            <a:endParaRPr lang="te-IN" sz="2400" dirty="0"/>
          </a:p>
        </p:txBody>
      </p:sp>
    </p:spTree>
    <p:extLst>
      <p:ext uri="{BB962C8B-B14F-4D97-AF65-F5344CB8AC3E}">
        <p14:creationId xmlns:p14="http://schemas.microsoft.com/office/powerpoint/2010/main" xmlns="" val="2730218704"/>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Text Placeholder 2"/>
          <p:cNvSpPr>
            <a:spLocks noGrp="1"/>
          </p:cNvSpPr>
          <p:nvPr>
            <p:ph type="body" idx="1"/>
          </p:nvPr>
        </p:nvSpPr>
        <p:spPr/>
        <p:txBody>
          <a:bodyPr/>
          <a:lstStyle/>
          <a:p>
            <a:pPr>
              <a:buNone/>
            </a:pPr>
            <a:r>
              <a:rPr lang="en-US" sz="2400" dirty="0"/>
              <a:t>	</a:t>
            </a:r>
            <a:r>
              <a:rPr lang="en-US" sz="2400" b="1" dirty="0"/>
              <a:t>“A Study on Recognition Methods of Telugu Numerals and Characters”, Ch. N. Manisha, E. </a:t>
            </a:r>
            <a:r>
              <a:rPr lang="en-US" sz="2400" b="1" dirty="0" err="1"/>
              <a:t>Sreenivasa</a:t>
            </a:r>
            <a:r>
              <a:rPr lang="en-US" sz="2400" b="1" dirty="0"/>
              <a:t> Reddy, Y.K. </a:t>
            </a:r>
            <a:r>
              <a:rPr lang="en-US" sz="2400" b="1" dirty="0" err="1"/>
              <a:t>Sundara</a:t>
            </a:r>
            <a:r>
              <a:rPr lang="en-US" sz="2400" b="1" dirty="0"/>
              <a:t> Krishna.</a:t>
            </a:r>
          </a:p>
          <a:p>
            <a:pPr>
              <a:buNone/>
            </a:pPr>
            <a:endParaRPr lang="en-US" sz="2400" b="1" dirty="0"/>
          </a:p>
          <a:p>
            <a:pPr>
              <a:buNone/>
            </a:pPr>
            <a:r>
              <a:rPr lang="en-US" sz="2400" dirty="0"/>
              <a:t>	Recognition of Characters in digital data is a very big challenging issue for the researchers. Recognition of printed Telugu digital documents is a more complicated issue. The digital format of hardcopy of a document is called document image. This paper analyzes the various methods to recognize the numerals and characters of Telugu language. </a:t>
            </a: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TotalTime>
  <Words>400</Words>
  <Application>Microsoft Office PowerPoint</Application>
  <PresentationFormat>On-screen Show (4:3)</PresentationFormat>
  <Paragraphs>97</Paragraphs>
  <Slides>14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Times New Roman</vt:lpstr>
      <vt:lpstr>Garamond</vt:lpstr>
      <vt:lpstr>Noto Sans Symbols</vt:lpstr>
      <vt:lpstr>Gautami</vt:lpstr>
      <vt:lpstr>Wingdings</vt:lpstr>
      <vt:lpstr>Ribeye</vt:lpstr>
      <vt:lpstr>Calibri</vt:lpstr>
      <vt:lpstr>Theme1</vt:lpstr>
      <vt:lpstr>CONVERTING DIGITAL TELUGU WORD TO ENGLISH WORD</vt:lpstr>
      <vt:lpstr>Contents</vt:lpstr>
      <vt:lpstr>Abstract </vt:lpstr>
      <vt:lpstr>Contd.. </vt:lpstr>
      <vt:lpstr>Problem Statement</vt:lpstr>
      <vt:lpstr>Literature Survey</vt:lpstr>
      <vt:lpstr>Contd…</vt:lpstr>
      <vt:lpstr>Contd…</vt:lpstr>
      <vt:lpstr>Contd…</vt:lpstr>
      <vt:lpstr>Proposed System</vt:lpstr>
      <vt:lpstr>Data Flow Diagram</vt:lpstr>
      <vt:lpstr>Project Planning</vt:lpstr>
      <vt:lpstr>Requirements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CONVERTING DIGITAL TELUGU WORD TO ENGLISH PLAIN TEXT</dc:title>
  <dc:creator>HRY-AL00</dc:creator>
  <cp:lastModifiedBy>Bharath1</cp:lastModifiedBy>
  <cp:revision>144</cp:revision>
  <dcterms:created xsi:type="dcterms:W3CDTF">2019-12-26T05:03:40Z</dcterms:created>
  <dcterms:modified xsi:type="dcterms:W3CDTF">2020-01-31T04:33:29Z</dcterms:modified>
</cp:coreProperties>
</file>