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08B094-C11F-4E54-8E2D-4AEDF71F456F}" v="137" dt="2023-05-18T11:53:44.8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5" d="100"/>
          <a:sy n="85" d="100"/>
        </p:scale>
        <p:origin x="36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18/05/2023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18/05/2023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18/05/2023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18/05/2023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18/05/2023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18/05/2023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18/05/2023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18/05/2023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18/05/2023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18/05/2023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18/05/2023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18/05/2023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9808" y="-422514"/>
            <a:ext cx="9144000" cy="2387600"/>
          </a:xfrm>
        </p:spPr>
        <p:txBody>
          <a:bodyPr/>
          <a:lstStyle/>
          <a:p>
            <a:r>
              <a:rPr lang="en-GB" dirty="0">
                <a:cs typeface="Calibri Light"/>
              </a:rPr>
              <a:t>PROBLEM STATEMENT</a:t>
            </a:r>
          </a:p>
        </p:txBody>
      </p:sp>
      <p:sp>
        <p:nvSpPr>
          <p:cNvPr id="3" name="Subtitle 2"/>
          <p:cNvSpPr>
            <a:spLocks noGrp="1"/>
          </p:cNvSpPr>
          <p:nvPr>
            <p:ph type="subTitle" idx="1"/>
          </p:nvPr>
        </p:nvSpPr>
        <p:spPr>
          <a:xfrm>
            <a:off x="615864" y="2286805"/>
            <a:ext cx="10563615" cy="1655762"/>
          </a:xfrm>
        </p:spPr>
        <p:txBody>
          <a:bodyPr vert="horz" lIns="91440" tIns="45720" rIns="91440" bIns="45720" rtlCol="0" anchor="t">
            <a:normAutofit/>
          </a:bodyPr>
          <a:lstStyle/>
          <a:p>
            <a:r>
              <a:rPr lang="en-GB" sz="3200" dirty="0">
                <a:cs typeface="Calibri"/>
              </a:rPr>
              <a:t>Design application specific approximate multipliers on </a:t>
            </a:r>
            <a:r>
              <a:rPr lang="en-GB" sz="3200" dirty="0" err="1">
                <a:cs typeface="Calibri"/>
              </a:rPr>
              <a:t>fpga</a:t>
            </a:r>
            <a:r>
              <a:rPr lang="en-GB" sz="3200" dirty="0">
                <a:cs typeface="Calibri"/>
              </a:rPr>
              <a:t>.</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2B8B4-81A7-3C09-E90D-E7220D011F4C}"/>
              </a:ext>
            </a:extLst>
          </p:cNvPr>
          <p:cNvSpPr>
            <a:spLocks noGrp="1"/>
          </p:cNvSpPr>
          <p:nvPr>
            <p:ph type="title"/>
          </p:nvPr>
        </p:nvSpPr>
        <p:spPr/>
        <p:txBody>
          <a:bodyPr/>
          <a:lstStyle/>
          <a:p>
            <a:r>
              <a:rPr lang="en-GB" dirty="0">
                <a:cs typeface="Calibri Light"/>
              </a:rPr>
              <a:t>INTRODUCTION:</a:t>
            </a:r>
            <a:endParaRPr lang="en-GB" dirty="0"/>
          </a:p>
        </p:txBody>
      </p:sp>
      <p:sp>
        <p:nvSpPr>
          <p:cNvPr id="3" name="Content Placeholder 2">
            <a:extLst>
              <a:ext uri="{FF2B5EF4-FFF2-40B4-BE49-F238E27FC236}">
                <a16:creationId xmlns:a16="http://schemas.microsoft.com/office/drawing/2014/main" id="{534B9E98-5C59-DA9C-9EF1-36B476AF33A8}"/>
              </a:ext>
            </a:extLst>
          </p:cNvPr>
          <p:cNvSpPr>
            <a:spLocks noGrp="1"/>
          </p:cNvSpPr>
          <p:nvPr>
            <p:ph idx="1"/>
          </p:nvPr>
        </p:nvSpPr>
        <p:spPr/>
        <p:txBody>
          <a:bodyPr vert="horz" lIns="91440" tIns="45720" rIns="91440" bIns="45720" rtlCol="0" anchor="t">
            <a:normAutofit/>
          </a:bodyPr>
          <a:lstStyle/>
          <a:p>
            <a:r>
              <a:rPr lang="en-GB" sz="2000" dirty="0">
                <a:ea typeface="+mn-lt"/>
                <a:cs typeface="+mn-lt"/>
              </a:rPr>
              <a:t>Approximate multipliers are a type of digital circuit that perform multiplication operations using approximate arithmetic techniques. Unlike traditional multipliers that strive for exact accuracy, approximate multipliers focus on providing results that are close to the correct answer while minimizing the hardware complexity and power consumption.</a:t>
            </a:r>
          </a:p>
          <a:p>
            <a:endParaRPr lang="en-GB" sz="2000" dirty="0">
              <a:ea typeface="+mn-lt"/>
              <a:cs typeface="+mn-lt"/>
            </a:endParaRPr>
          </a:p>
          <a:p>
            <a:r>
              <a:rPr lang="en-GB" sz="2000" dirty="0">
                <a:ea typeface="+mn-lt"/>
                <a:cs typeface="+mn-lt"/>
              </a:rPr>
              <a:t>Approximate multipliers exploit the fact that in many applications, an exact multiplication result is not always necessary. By allowing small errors or approximations in the multiplication process, these circuits can achieve substantial reductions in area, power consumption, and latency compared to their exact counterparts.</a:t>
            </a:r>
            <a:endParaRPr lang="en-GB" sz="2000">
              <a:cs typeface="Calibri"/>
            </a:endParaRPr>
          </a:p>
        </p:txBody>
      </p:sp>
    </p:spTree>
    <p:extLst>
      <p:ext uri="{BB962C8B-B14F-4D97-AF65-F5344CB8AC3E}">
        <p14:creationId xmlns:p14="http://schemas.microsoft.com/office/powerpoint/2010/main" val="4094478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E1924-76C6-AD02-93E9-2F356E33FCA6}"/>
              </a:ext>
            </a:extLst>
          </p:cNvPr>
          <p:cNvSpPr>
            <a:spLocks noGrp="1"/>
          </p:cNvSpPr>
          <p:nvPr>
            <p:ph type="title"/>
          </p:nvPr>
        </p:nvSpPr>
        <p:spPr/>
        <p:txBody>
          <a:bodyPr/>
          <a:lstStyle/>
          <a:p>
            <a:r>
              <a:rPr lang="en-GB" dirty="0">
                <a:cs typeface="Calibri Light"/>
              </a:rPr>
              <a:t>PROPOSED ARCHITECTURE</a:t>
            </a:r>
            <a:endParaRPr lang="en-GB" dirty="0"/>
          </a:p>
        </p:txBody>
      </p:sp>
      <p:sp>
        <p:nvSpPr>
          <p:cNvPr id="3" name="Content Placeholder 2">
            <a:extLst>
              <a:ext uri="{FF2B5EF4-FFF2-40B4-BE49-F238E27FC236}">
                <a16:creationId xmlns:a16="http://schemas.microsoft.com/office/drawing/2014/main" id="{29EC1E76-B438-8C59-E6CB-308B5DB929AB}"/>
              </a:ext>
            </a:extLst>
          </p:cNvPr>
          <p:cNvSpPr>
            <a:spLocks noGrp="1"/>
          </p:cNvSpPr>
          <p:nvPr>
            <p:ph idx="1"/>
          </p:nvPr>
        </p:nvSpPr>
        <p:spPr>
          <a:ln>
            <a:solidFill>
              <a:schemeClr val="bg1"/>
            </a:solidFill>
          </a:ln>
        </p:spPr>
        <p:txBody>
          <a:bodyPr vert="horz" lIns="91440" tIns="45720" rIns="91440" bIns="45720" rtlCol="0" anchor="t">
            <a:normAutofit/>
          </a:bodyPr>
          <a:lstStyle/>
          <a:p>
            <a:endParaRPr lang="en-GB" dirty="0"/>
          </a:p>
        </p:txBody>
      </p:sp>
      <p:sp>
        <p:nvSpPr>
          <p:cNvPr id="4" name="Content Placeholder 2">
            <a:extLst>
              <a:ext uri="{FF2B5EF4-FFF2-40B4-BE49-F238E27FC236}">
                <a16:creationId xmlns:a16="http://schemas.microsoft.com/office/drawing/2014/main" id="{8B48651C-E060-A737-EA00-A7D143721D3F}"/>
              </a:ext>
            </a:extLst>
          </p:cNvPr>
          <p:cNvSpPr txBox="1">
            <a:spLocks/>
          </p:cNvSpPr>
          <p:nvPr/>
        </p:nvSpPr>
        <p:spPr>
          <a:xfrm>
            <a:off x="838200" y="1371600"/>
            <a:ext cx="10515600" cy="4805363"/>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buFont typeface="Arial" panose="020B0604020202020204" pitchFamily="34" charset="0"/>
              <a:buNone/>
            </a:pPr>
            <a:r>
              <a:rPr lang="en-IN" dirty="0"/>
              <a:t>              A                                         B                                                                                                                       </a:t>
            </a:r>
          </a:p>
          <a:p>
            <a:pPr marL="0" indent="0">
              <a:buFont typeface="Arial" panose="020B0604020202020204" pitchFamily="34" charset="0"/>
              <a:buNone/>
            </a:pPr>
            <a:r>
              <a:rPr lang="en-IN" dirty="0"/>
              <a:t>                                   </a:t>
            </a:r>
          </a:p>
          <a:p>
            <a:pPr marL="0" indent="0">
              <a:buFont typeface="Arial" panose="020B0604020202020204" pitchFamily="34" charset="0"/>
              <a:buNone/>
            </a:pPr>
            <a:r>
              <a:rPr lang="en-IN" dirty="0"/>
              <a:t>             </a:t>
            </a:r>
            <a:r>
              <a:rPr lang="en-IN" sz="1600" dirty="0"/>
              <a:t>Am</a:t>
            </a:r>
            <a:r>
              <a:rPr lang="en-IN" sz="800" dirty="0"/>
              <a:t>                                                                                                                                                  </a:t>
            </a:r>
            <a:r>
              <a:rPr lang="en-IN" sz="1400" dirty="0"/>
              <a:t> Bm         </a:t>
            </a:r>
          </a:p>
          <a:p>
            <a:pPr marL="0" indent="0">
              <a:buFont typeface="Arial" panose="020B0604020202020204" pitchFamily="34" charset="0"/>
              <a:buNone/>
            </a:pPr>
            <a:r>
              <a:rPr lang="en-IN" sz="1400" dirty="0"/>
              <a:t>                                                         Ala                                                                                        </a:t>
            </a:r>
            <a:r>
              <a:rPr lang="en-IN" sz="1400" dirty="0" err="1"/>
              <a:t>Bla</a:t>
            </a:r>
            <a:endParaRPr lang="en-IN" sz="1400" dirty="0"/>
          </a:p>
          <a:p>
            <a:pPr marL="0" indent="0">
              <a:buFont typeface="Arial" panose="020B0604020202020204" pitchFamily="34" charset="0"/>
              <a:buNone/>
            </a:pPr>
            <a:r>
              <a:rPr lang="en-IN" sz="1400" dirty="0"/>
              <a:t>                                                         </a:t>
            </a:r>
          </a:p>
          <a:p>
            <a:pPr marL="0" indent="0">
              <a:buFont typeface="Arial" panose="020B0604020202020204" pitchFamily="34" charset="0"/>
              <a:buNone/>
            </a:pPr>
            <a:r>
              <a:rPr lang="en-IN" sz="1400" dirty="0"/>
              <a:t>                                        Am         Bm                           Am                 </a:t>
            </a:r>
            <a:r>
              <a:rPr lang="en-IN" sz="1400" dirty="0" err="1"/>
              <a:t>Bla</a:t>
            </a:r>
            <a:r>
              <a:rPr lang="en-IN" sz="1400" dirty="0"/>
              <a:t>                           Bm                 Ala                            </a:t>
            </a:r>
            <a:r>
              <a:rPr lang="en-IN" sz="1400" dirty="0" err="1"/>
              <a:t>Ala</a:t>
            </a:r>
            <a:r>
              <a:rPr lang="en-IN" sz="1400" dirty="0"/>
              <a:t>                     </a:t>
            </a:r>
            <a:r>
              <a:rPr lang="en-IN" sz="1400" dirty="0" err="1"/>
              <a:t>Bla</a:t>
            </a:r>
            <a:r>
              <a:rPr lang="en-IN" sz="1400" dirty="0"/>
              <a:t>     </a:t>
            </a:r>
          </a:p>
          <a:p>
            <a:pPr marL="0" indent="0">
              <a:buFont typeface="Arial" panose="020B0604020202020204" pitchFamily="34" charset="0"/>
              <a:buNone/>
            </a:pPr>
            <a:endParaRPr lang="en-IN" sz="1400" dirty="0"/>
          </a:p>
          <a:p>
            <a:pPr marL="0" indent="0">
              <a:buFont typeface="Arial" panose="020B0604020202020204" pitchFamily="34" charset="0"/>
              <a:buNone/>
            </a:pPr>
            <a:r>
              <a:rPr lang="en-IN" sz="1400" dirty="0"/>
              <a:t>                                                  </a:t>
            </a:r>
          </a:p>
          <a:p>
            <a:pPr marL="0" indent="0">
              <a:buFont typeface="Arial" panose="020B0604020202020204" pitchFamily="34" charset="0"/>
              <a:buNone/>
            </a:pPr>
            <a:r>
              <a:rPr lang="en-IN" sz="1400" dirty="0"/>
              <a:t>                                                  </a:t>
            </a:r>
            <a:r>
              <a:rPr lang="en-IN" sz="1400" dirty="0" err="1"/>
              <a:t>Pmm</a:t>
            </a:r>
            <a:r>
              <a:rPr lang="en-IN" sz="1400" dirty="0"/>
              <a:t>                                                                                  </a:t>
            </a:r>
            <a:r>
              <a:rPr lang="en-IN" sz="1400" dirty="0" err="1"/>
              <a:t>Pmla</a:t>
            </a:r>
            <a:r>
              <a:rPr lang="en-IN" sz="1400" dirty="0"/>
              <a:t>     </a:t>
            </a:r>
            <a:r>
              <a:rPr lang="en-IN" sz="1400" dirty="0" err="1"/>
              <a:t>Plma</a:t>
            </a:r>
            <a:r>
              <a:rPr lang="en-IN" sz="1400" dirty="0"/>
              <a:t>        </a:t>
            </a:r>
            <a:r>
              <a:rPr lang="en-IN" sz="1400" dirty="0" err="1"/>
              <a:t>Pla</a:t>
            </a:r>
            <a:endParaRPr lang="en-IN" sz="1400" dirty="0"/>
          </a:p>
          <a:p>
            <a:pPr marL="0" indent="0">
              <a:buFont typeface="Arial" panose="020B0604020202020204" pitchFamily="34" charset="0"/>
              <a:buNone/>
            </a:pPr>
            <a:endParaRPr lang="en-IN" sz="1400" dirty="0"/>
          </a:p>
          <a:p>
            <a:pPr marL="0" indent="0">
              <a:buFont typeface="Arial" panose="020B0604020202020204" pitchFamily="34" charset="0"/>
              <a:buNone/>
            </a:pPr>
            <a:r>
              <a:rPr lang="en-IN" sz="1400" dirty="0"/>
              <a:t>                                                                               </a:t>
            </a:r>
          </a:p>
          <a:p>
            <a:pPr marL="0" indent="0">
              <a:buFont typeface="Arial" panose="020B0604020202020204" pitchFamily="34" charset="0"/>
              <a:buNone/>
            </a:pPr>
            <a:r>
              <a:rPr lang="en-IN" sz="1400" dirty="0"/>
              <a:t>                                                                                                                           </a:t>
            </a:r>
            <a:r>
              <a:rPr lang="en-IN" sz="1400" dirty="0" err="1"/>
              <a:t>n+m</a:t>
            </a:r>
            <a:endParaRPr lang="en-IN" sz="1400" dirty="0"/>
          </a:p>
          <a:p>
            <a:pPr marL="0" indent="0">
              <a:buFont typeface="Arial" panose="020B0604020202020204" pitchFamily="34" charset="0"/>
              <a:buNone/>
            </a:pPr>
            <a:r>
              <a:rPr lang="en-IN" sz="1400" dirty="0"/>
              <a:t>                                                                                                                Pa</a:t>
            </a:r>
          </a:p>
        </p:txBody>
      </p:sp>
      <p:sp>
        <p:nvSpPr>
          <p:cNvPr id="5" name="Rectangle 4">
            <a:extLst>
              <a:ext uri="{FF2B5EF4-FFF2-40B4-BE49-F238E27FC236}">
                <a16:creationId xmlns:a16="http://schemas.microsoft.com/office/drawing/2014/main" id="{AAB3A843-3DC4-1342-6353-5CE783C35711}"/>
              </a:ext>
            </a:extLst>
          </p:cNvPr>
          <p:cNvSpPr/>
          <p:nvPr/>
        </p:nvSpPr>
        <p:spPr>
          <a:xfrm>
            <a:off x="2492189" y="1806389"/>
            <a:ext cx="1138518" cy="2599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200" dirty="0">
                <a:ln w="0"/>
                <a:solidFill>
                  <a:schemeClr val="tx1"/>
                </a:solidFill>
                <a:effectLst>
                  <a:outerShdw blurRad="38100" dist="19050" dir="2700000" algn="tl" rotWithShape="0">
                    <a:schemeClr val="dk1">
                      <a:alpha val="40000"/>
                    </a:schemeClr>
                  </a:outerShdw>
                </a:effectLst>
              </a:rPr>
              <a:t>Masking</a:t>
            </a:r>
          </a:p>
        </p:txBody>
      </p:sp>
      <p:sp>
        <p:nvSpPr>
          <p:cNvPr id="6" name="Rectangle 5">
            <a:extLst>
              <a:ext uri="{FF2B5EF4-FFF2-40B4-BE49-F238E27FC236}">
                <a16:creationId xmlns:a16="http://schemas.microsoft.com/office/drawing/2014/main" id="{D7E1D38D-B3D9-141D-0D6B-220A0BF94D47}"/>
              </a:ext>
            </a:extLst>
          </p:cNvPr>
          <p:cNvSpPr/>
          <p:nvPr/>
        </p:nvSpPr>
        <p:spPr>
          <a:xfrm>
            <a:off x="2420469" y="2612697"/>
            <a:ext cx="1138518" cy="2599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200"/>
              <a:t>AND operation</a:t>
            </a:r>
            <a:endParaRPr lang="en-IN" sz="1200" dirty="0"/>
          </a:p>
        </p:txBody>
      </p:sp>
      <p:sp>
        <p:nvSpPr>
          <p:cNvPr id="7" name="Rectangle 6">
            <a:extLst>
              <a:ext uri="{FF2B5EF4-FFF2-40B4-BE49-F238E27FC236}">
                <a16:creationId xmlns:a16="http://schemas.microsoft.com/office/drawing/2014/main" id="{A66901F9-E5FC-EEE8-442F-AA2CC48EB05E}"/>
              </a:ext>
            </a:extLst>
          </p:cNvPr>
          <p:cNvSpPr/>
          <p:nvPr/>
        </p:nvSpPr>
        <p:spPr>
          <a:xfrm>
            <a:off x="6172200" y="1766187"/>
            <a:ext cx="1138518" cy="2599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200" dirty="0"/>
              <a:t>masking</a:t>
            </a:r>
          </a:p>
        </p:txBody>
      </p:sp>
      <p:sp>
        <p:nvSpPr>
          <p:cNvPr id="8" name="Rectangle 7">
            <a:extLst>
              <a:ext uri="{FF2B5EF4-FFF2-40B4-BE49-F238E27FC236}">
                <a16:creationId xmlns:a16="http://schemas.microsoft.com/office/drawing/2014/main" id="{02960CD0-B036-C7E8-120C-CE46128F957D}"/>
              </a:ext>
            </a:extLst>
          </p:cNvPr>
          <p:cNvSpPr/>
          <p:nvPr/>
        </p:nvSpPr>
        <p:spPr>
          <a:xfrm>
            <a:off x="6172200" y="2427196"/>
            <a:ext cx="1138518" cy="2599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200" dirty="0"/>
              <a:t>AND operation</a:t>
            </a:r>
          </a:p>
        </p:txBody>
      </p:sp>
      <p:sp>
        <p:nvSpPr>
          <p:cNvPr id="9" name="Rectangle: Rounded Corners 8">
            <a:extLst>
              <a:ext uri="{FF2B5EF4-FFF2-40B4-BE49-F238E27FC236}">
                <a16:creationId xmlns:a16="http://schemas.microsoft.com/office/drawing/2014/main" id="{E3FA9551-3912-A6F9-863F-5307E0B0F022}"/>
              </a:ext>
            </a:extLst>
          </p:cNvPr>
          <p:cNvSpPr/>
          <p:nvPr/>
        </p:nvSpPr>
        <p:spPr>
          <a:xfrm>
            <a:off x="2106706" y="3774281"/>
            <a:ext cx="1317812" cy="48395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100" dirty="0"/>
              <a:t>FULL PRECISION MULTIPLIER</a:t>
            </a:r>
          </a:p>
        </p:txBody>
      </p:sp>
      <p:sp>
        <p:nvSpPr>
          <p:cNvPr id="10" name="Rectangle: Rounded Corners 9">
            <a:extLst>
              <a:ext uri="{FF2B5EF4-FFF2-40B4-BE49-F238E27FC236}">
                <a16:creationId xmlns:a16="http://schemas.microsoft.com/office/drawing/2014/main" id="{0290D7DE-B814-43D7-70C9-47B197CE2BB6}"/>
              </a:ext>
            </a:extLst>
          </p:cNvPr>
          <p:cNvSpPr/>
          <p:nvPr/>
        </p:nvSpPr>
        <p:spPr>
          <a:xfrm>
            <a:off x="4177554" y="3774281"/>
            <a:ext cx="1461247" cy="48395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200" dirty="0"/>
              <a:t>BOOTH+SHIFT MULTIPLIER</a:t>
            </a:r>
          </a:p>
        </p:txBody>
      </p:sp>
      <p:sp>
        <p:nvSpPr>
          <p:cNvPr id="11" name="Rectangle: Rounded Corners 10">
            <a:extLst>
              <a:ext uri="{FF2B5EF4-FFF2-40B4-BE49-F238E27FC236}">
                <a16:creationId xmlns:a16="http://schemas.microsoft.com/office/drawing/2014/main" id="{C29641D0-0305-90E4-03F1-6B6C9BCE14B8}"/>
              </a:ext>
            </a:extLst>
          </p:cNvPr>
          <p:cNvSpPr/>
          <p:nvPr/>
        </p:nvSpPr>
        <p:spPr>
          <a:xfrm>
            <a:off x="6239436" y="3774281"/>
            <a:ext cx="1577788" cy="48395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200" dirty="0"/>
              <a:t>BOOTH+SHIFT</a:t>
            </a:r>
          </a:p>
          <a:p>
            <a:pPr algn="ctr"/>
            <a:r>
              <a:rPr lang="en-IN" sz="1200" dirty="0"/>
              <a:t>MULTIPLIER</a:t>
            </a:r>
          </a:p>
        </p:txBody>
      </p:sp>
      <p:sp>
        <p:nvSpPr>
          <p:cNvPr id="12" name="Rectangle: Rounded Corners 11">
            <a:extLst>
              <a:ext uri="{FF2B5EF4-FFF2-40B4-BE49-F238E27FC236}">
                <a16:creationId xmlns:a16="http://schemas.microsoft.com/office/drawing/2014/main" id="{A994C1CD-CDD9-925D-947A-0F3C4F556FAA}"/>
              </a:ext>
            </a:extLst>
          </p:cNvPr>
          <p:cNvSpPr/>
          <p:nvPr/>
        </p:nvSpPr>
        <p:spPr>
          <a:xfrm>
            <a:off x="8417859" y="3774281"/>
            <a:ext cx="1819835" cy="48395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200" dirty="0"/>
              <a:t>BOOTH+SHIFT MULTIPLIER</a:t>
            </a:r>
          </a:p>
        </p:txBody>
      </p:sp>
      <p:sp>
        <p:nvSpPr>
          <p:cNvPr id="13" name="Rectangle 12">
            <a:extLst>
              <a:ext uri="{FF2B5EF4-FFF2-40B4-BE49-F238E27FC236}">
                <a16:creationId xmlns:a16="http://schemas.microsoft.com/office/drawing/2014/main" id="{22A81118-4BBF-AA3B-F3DB-6AB4B438307F}"/>
              </a:ext>
            </a:extLst>
          </p:cNvPr>
          <p:cNvSpPr/>
          <p:nvPr/>
        </p:nvSpPr>
        <p:spPr>
          <a:xfrm>
            <a:off x="1703295" y="4724679"/>
            <a:ext cx="9072282" cy="51995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ALIGN AND SUM</a:t>
            </a:r>
          </a:p>
        </p:txBody>
      </p:sp>
      <p:sp>
        <p:nvSpPr>
          <p:cNvPr id="14" name="Arrow: Down 13">
            <a:extLst>
              <a:ext uri="{FF2B5EF4-FFF2-40B4-BE49-F238E27FC236}">
                <a16:creationId xmlns:a16="http://schemas.microsoft.com/office/drawing/2014/main" id="{94FFEAB0-5EA6-BF80-A1E1-33B318FD6F45}"/>
              </a:ext>
            </a:extLst>
          </p:cNvPr>
          <p:cNvSpPr/>
          <p:nvPr/>
        </p:nvSpPr>
        <p:spPr>
          <a:xfrm>
            <a:off x="2922493" y="2172777"/>
            <a:ext cx="161365" cy="30237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Arrow: Down 14">
            <a:extLst>
              <a:ext uri="{FF2B5EF4-FFF2-40B4-BE49-F238E27FC236}">
                <a16:creationId xmlns:a16="http://schemas.microsoft.com/office/drawing/2014/main" id="{1010046F-D1C9-DDB0-A7D6-D62B4F9F8ED4}"/>
              </a:ext>
            </a:extLst>
          </p:cNvPr>
          <p:cNvSpPr/>
          <p:nvPr/>
        </p:nvSpPr>
        <p:spPr>
          <a:xfrm>
            <a:off x="6606988" y="2066365"/>
            <a:ext cx="161365" cy="30237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Down 15">
            <a:extLst>
              <a:ext uri="{FF2B5EF4-FFF2-40B4-BE49-F238E27FC236}">
                <a16:creationId xmlns:a16="http://schemas.microsoft.com/office/drawing/2014/main" id="{EAC81116-33B7-4EB3-EC7D-97AE85332796}"/>
              </a:ext>
            </a:extLst>
          </p:cNvPr>
          <p:cNvSpPr/>
          <p:nvPr/>
        </p:nvSpPr>
        <p:spPr>
          <a:xfrm>
            <a:off x="2384612" y="3429000"/>
            <a:ext cx="107577" cy="2599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Arrow: Down 16">
            <a:extLst>
              <a:ext uri="{FF2B5EF4-FFF2-40B4-BE49-F238E27FC236}">
                <a16:creationId xmlns:a16="http://schemas.microsoft.com/office/drawing/2014/main" id="{CA7CAA7C-64C6-A5AF-A0E9-2776247E5F67}"/>
              </a:ext>
            </a:extLst>
          </p:cNvPr>
          <p:cNvSpPr/>
          <p:nvPr/>
        </p:nvSpPr>
        <p:spPr>
          <a:xfrm>
            <a:off x="3003176" y="3429000"/>
            <a:ext cx="80682" cy="2599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Down 17">
            <a:extLst>
              <a:ext uri="{FF2B5EF4-FFF2-40B4-BE49-F238E27FC236}">
                <a16:creationId xmlns:a16="http://schemas.microsoft.com/office/drawing/2014/main" id="{DA537B8D-BB7C-6360-38F9-FCF825034178}"/>
              </a:ext>
            </a:extLst>
          </p:cNvPr>
          <p:cNvSpPr/>
          <p:nvPr/>
        </p:nvSpPr>
        <p:spPr>
          <a:xfrm>
            <a:off x="2989728" y="3438995"/>
            <a:ext cx="107577" cy="2599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Arrow: Down 18">
            <a:extLst>
              <a:ext uri="{FF2B5EF4-FFF2-40B4-BE49-F238E27FC236}">
                <a16:creationId xmlns:a16="http://schemas.microsoft.com/office/drawing/2014/main" id="{644C41E9-488D-E1D9-C493-970BC80D5BC0}"/>
              </a:ext>
            </a:extLst>
          </p:cNvPr>
          <p:cNvSpPr/>
          <p:nvPr/>
        </p:nvSpPr>
        <p:spPr>
          <a:xfrm>
            <a:off x="4303059" y="3438995"/>
            <a:ext cx="107577" cy="24998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Arrow: Down 19">
            <a:extLst>
              <a:ext uri="{FF2B5EF4-FFF2-40B4-BE49-F238E27FC236}">
                <a16:creationId xmlns:a16="http://schemas.microsoft.com/office/drawing/2014/main" id="{2ADF7BAA-2534-36BB-1B4E-0C736DEA6A19}"/>
              </a:ext>
            </a:extLst>
          </p:cNvPr>
          <p:cNvSpPr/>
          <p:nvPr/>
        </p:nvSpPr>
        <p:spPr>
          <a:xfrm>
            <a:off x="5190564" y="3451412"/>
            <a:ext cx="107577" cy="2599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Down 20">
            <a:extLst>
              <a:ext uri="{FF2B5EF4-FFF2-40B4-BE49-F238E27FC236}">
                <a16:creationId xmlns:a16="http://schemas.microsoft.com/office/drawing/2014/main" id="{653B5FA0-D6C9-49E8-66E7-062B1DB22AE8}"/>
              </a:ext>
            </a:extLst>
          </p:cNvPr>
          <p:cNvSpPr/>
          <p:nvPr/>
        </p:nvSpPr>
        <p:spPr>
          <a:xfrm>
            <a:off x="6465794" y="3445949"/>
            <a:ext cx="107577" cy="2599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Down 21">
            <a:extLst>
              <a:ext uri="{FF2B5EF4-FFF2-40B4-BE49-F238E27FC236}">
                <a16:creationId xmlns:a16="http://schemas.microsoft.com/office/drawing/2014/main" id="{28B12EE4-2B60-BD98-8548-8B4E08EA5B81}"/>
              </a:ext>
            </a:extLst>
          </p:cNvPr>
          <p:cNvSpPr/>
          <p:nvPr/>
        </p:nvSpPr>
        <p:spPr>
          <a:xfrm>
            <a:off x="7377953" y="3464999"/>
            <a:ext cx="107577" cy="2599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Arrow: Down 22">
            <a:extLst>
              <a:ext uri="{FF2B5EF4-FFF2-40B4-BE49-F238E27FC236}">
                <a16:creationId xmlns:a16="http://schemas.microsoft.com/office/drawing/2014/main" id="{29E482F2-5827-8309-E8B5-AF9FC57131C1}"/>
              </a:ext>
            </a:extLst>
          </p:cNvPr>
          <p:cNvSpPr/>
          <p:nvPr/>
        </p:nvSpPr>
        <p:spPr>
          <a:xfrm>
            <a:off x="8763000" y="3445949"/>
            <a:ext cx="107577" cy="2599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Arrow: Down 23">
            <a:extLst>
              <a:ext uri="{FF2B5EF4-FFF2-40B4-BE49-F238E27FC236}">
                <a16:creationId xmlns:a16="http://schemas.microsoft.com/office/drawing/2014/main" id="{A0746F22-B83F-00B0-4AEB-9DFA61E97903}"/>
              </a:ext>
            </a:extLst>
          </p:cNvPr>
          <p:cNvSpPr/>
          <p:nvPr/>
        </p:nvSpPr>
        <p:spPr>
          <a:xfrm>
            <a:off x="9814110" y="3424658"/>
            <a:ext cx="107577" cy="2599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Arrow: Down 24">
            <a:extLst>
              <a:ext uri="{FF2B5EF4-FFF2-40B4-BE49-F238E27FC236}">
                <a16:creationId xmlns:a16="http://schemas.microsoft.com/office/drawing/2014/main" id="{1F9D9FC3-C2B2-710F-F39D-848D5F77AF48}"/>
              </a:ext>
            </a:extLst>
          </p:cNvPr>
          <p:cNvSpPr/>
          <p:nvPr/>
        </p:nvSpPr>
        <p:spPr>
          <a:xfrm>
            <a:off x="2765612" y="4350264"/>
            <a:ext cx="107577" cy="2599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Arrow: Down 25">
            <a:extLst>
              <a:ext uri="{FF2B5EF4-FFF2-40B4-BE49-F238E27FC236}">
                <a16:creationId xmlns:a16="http://schemas.microsoft.com/office/drawing/2014/main" id="{BFD0CE36-68BD-308E-E627-33F1DC00B560}"/>
              </a:ext>
            </a:extLst>
          </p:cNvPr>
          <p:cNvSpPr/>
          <p:nvPr/>
        </p:nvSpPr>
        <p:spPr>
          <a:xfrm>
            <a:off x="6438900" y="4343400"/>
            <a:ext cx="107577" cy="2599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Arrow: Down 26">
            <a:extLst>
              <a:ext uri="{FF2B5EF4-FFF2-40B4-BE49-F238E27FC236}">
                <a16:creationId xmlns:a16="http://schemas.microsoft.com/office/drawing/2014/main" id="{8B44EDC1-E4E6-511D-4120-E063755AA6B9}"/>
              </a:ext>
            </a:extLst>
          </p:cNvPr>
          <p:cNvSpPr/>
          <p:nvPr/>
        </p:nvSpPr>
        <p:spPr>
          <a:xfrm>
            <a:off x="7023848" y="4343400"/>
            <a:ext cx="107577" cy="2599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Arrow: Down 27">
            <a:extLst>
              <a:ext uri="{FF2B5EF4-FFF2-40B4-BE49-F238E27FC236}">
                <a16:creationId xmlns:a16="http://schemas.microsoft.com/office/drawing/2014/main" id="{AA26481C-A17E-E3FB-DA6B-972D608F0830}"/>
              </a:ext>
            </a:extLst>
          </p:cNvPr>
          <p:cNvSpPr/>
          <p:nvPr/>
        </p:nvSpPr>
        <p:spPr>
          <a:xfrm>
            <a:off x="7642412" y="4343400"/>
            <a:ext cx="107577" cy="2599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9" name="Connector: Elbow 28">
            <a:extLst>
              <a:ext uri="{FF2B5EF4-FFF2-40B4-BE49-F238E27FC236}">
                <a16:creationId xmlns:a16="http://schemas.microsoft.com/office/drawing/2014/main" id="{8D9A0AA5-D2A8-FCE1-5EB2-C4E50D567DF2}"/>
              </a:ext>
            </a:extLst>
          </p:cNvPr>
          <p:cNvCxnSpPr>
            <a:cxnSpLocks/>
          </p:cNvCxnSpPr>
          <p:nvPr/>
        </p:nvCxnSpPr>
        <p:spPr>
          <a:xfrm rot="5400000">
            <a:off x="1138985" y="2576840"/>
            <a:ext cx="1667060" cy="1961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CB522CB9-6708-0007-D795-DC893B0AC512}"/>
              </a:ext>
            </a:extLst>
          </p:cNvPr>
          <p:cNvCxnSpPr>
            <a:cxnSpLocks/>
          </p:cNvCxnSpPr>
          <p:nvPr/>
        </p:nvCxnSpPr>
        <p:spPr>
          <a:xfrm rot="16200000" flipH="1">
            <a:off x="4959464" y="2526581"/>
            <a:ext cx="1605202" cy="5827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72C00372-7983-C698-E2F8-07E10FC932B2}"/>
              </a:ext>
            </a:extLst>
          </p:cNvPr>
          <p:cNvSpPr/>
          <p:nvPr/>
        </p:nvSpPr>
        <p:spPr>
          <a:xfrm>
            <a:off x="3200400" y="2217551"/>
            <a:ext cx="381000" cy="20964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800" dirty="0"/>
              <a:t>CDA</a:t>
            </a:r>
          </a:p>
        </p:txBody>
      </p:sp>
      <p:sp>
        <p:nvSpPr>
          <p:cNvPr id="32" name="Rectangle 31">
            <a:extLst>
              <a:ext uri="{FF2B5EF4-FFF2-40B4-BE49-F238E27FC236}">
                <a16:creationId xmlns:a16="http://schemas.microsoft.com/office/drawing/2014/main" id="{F1587041-45ED-3723-D5E3-35AE974624CD}"/>
              </a:ext>
            </a:extLst>
          </p:cNvPr>
          <p:cNvSpPr/>
          <p:nvPr/>
        </p:nvSpPr>
        <p:spPr>
          <a:xfrm>
            <a:off x="6880411" y="2121857"/>
            <a:ext cx="381000" cy="20964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800" dirty="0"/>
              <a:t>CDB</a:t>
            </a:r>
          </a:p>
        </p:txBody>
      </p:sp>
      <p:sp>
        <p:nvSpPr>
          <p:cNvPr id="33" name="Arrow: Down 32">
            <a:extLst>
              <a:ext uri="{FF2B5EF4-FFF2-40B4-BE49-F238E27FC236}">
                <a16:creationId xmlns:a16="http://schemas.microsoft.com/office/drawing/2014/main" id="{0F58C7A5-0757-9B8F-73DF-4835C541A666}"/>
              </a:ext>
            </a:extLst>
          </p:cNvPr>
          <p:cNvSpPr/>
          <p:nvPr/>
        </p:nvSpPr>
        <p:spPr>
          <a:xfrm>
            <a:off x="2989728" y="2940424"/>
            <a:ext cx="123265" cy="3674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Arrow: Down 33">
            <a:extLst>
              <a:ext uri="{FF2B5EF4-FFF2-40B4-BE49-F238E27FC236}">
                <a16:creationId xmlns:a16="http://schemas.microsoft.com/office/drawing/2014/main" id="{1E29B4CB-A122-750F-8D53-A9BE63A83734}"/>
              </a:ext>
            </a:extLst>
          </p:cNvPr>
          <p:cNvSpPr/>
          <p:nvPr/>
        </p:nvSpPr>
        <p:spPr>
          <a:xfrm>
            <a:off x="6679826" y="2755528"/>
            <a:ext cx="188257" cy="5635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5" name="Connector: Elbow 34">
            <a:extLst>
              <a:ext uri="{FF2B5EF4-FFF2-40B4-BE49-F238E27FC236}">
                <a16:creationId xmlns:a16="http://schemas.microsoft.com/office/drawing/2014/main" id="{7ABD04DB-3FED-9845-0835-0214007C8636}"/>
              </a:ext>
            </a:extLst>
          </p:cNvPr>
          <p:cNvCxnSpPr>
            <a:cxnSpLocks/>
          </p:cNvCxnSpPr>
          <p:nvPr/>
        </p:nvCxnSpPr>
        <p:spPr>
          <a:xfrm flipV="1">
            <a:off x="4955241" y="4116856"/>
            <a:ext cx="5282453" cy="255818"/>
          </a:xfrm>
          <a:prstGeom prst="bentConnector3">
            <a:avLst>
              <a:gd name="adj1" fmla="val 104306"/>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E0CA649-F595-F80D-73F0-F6748EF094F1}"/>
              </a:ext>
            </a:extLst>
          </p:cNvPr>
          <p:cNvCxnSpPr/>
          <p:nvPr/>
        </p:nvCxnSpPr>
        <p:spPr>
          <a:xfrm flipH="1" flipV="1">
            <a:off x="4908177" y="4258235"/>
            <a:ext cx="47064" cy="114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Arrow: Down 36">
            <a:extLst>
              <a:ext uri="{FF2B5EF4-FFF2-40B4-BE49-F238E27FC236}">
                <a16:creationId xmlns:a16="http://schemas.microsoft.com/office/drawing/2014/main" id="{CAF2A3E2-6529-8D2E-9A19-8DB9644A0A5D}"/>
              </a:ext>
            </a:extLst>
          </p:cNvPr>
          <p:cNvSpPr/>
          <p:nvPr/>
        </p:nvSpPr>
        <p:spPr>
          <a:xfrm>
            <a:off x="5576046" y="5244631"/>
            <a:ext cx="215153" cy="69000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38" name="Table 76">
            <a:extLst>
              <a:ext uri="{FF2B5EF4-FFF2-40B4-BE49-F238E27FC236}">
                <a16:creationId xmlns:a16="http://schemas.microsoft.com/office/drawing/2014/main" id="{3101A1F2-E855-EEF6-A9F6-B867632E1FE6}"/>
              </a:ext>
            </a:extLst>
          </p:cNvPr>
          <p:cNvGraphicFramePr>
            <a:graphicFrameLocks noGrp="1"/>
          </p:cNvGraphicFramePr>
          <p:nvPr>
            <p:extLst>
              <p:ext uri="{D42A27DB-BD31-4B8C-83A1-F6EECF244321}">
                <p14:modId xmlns:p14="http://schemas.microsoft.com/office/powerpoint/2010/main" val="204681208"/>
              </p:ext>
            </p:extLst>
          </p:nvPr>
        </p:nvGraphicFramePr>
        <p:xfrm>
          <a:off x="1225175" y="3464729"/>
          <a:ext cx="9810377" cy="2568518"/>
        </p:xfrm>
        <a:graphic>
          <a:graphicData uri="http://schemas.openxmlformats.org/drawingml/2006/table">
            <a:tbl>
              <a:tblPr firstRow="1" bandRow="1">
                <a:tableStyleId>{2D5ABB26-0587-4C30-8999-92F81FD0307C}</a:tableStyleId>
              </a:tblPr>
              <a:tblGrid>
                <a:gridCol w="9810377">
                  <a:extLst>
                    <a:ext uri="{9D8B030D-6E8A-4147-A177-3AD203B41FA5}">
                      <a16:colId xmlns:a16="http://schemas.microsoft.com/office/drawing/2014/main" val="2258802704"/>
                    </a:ext>
                  </a:extLst>
                </a:gridCol>
              </a:tblGrid>
              <a:tr h="2568518">
                <a:tc>
                  <a:txBody>
                    <a:bodyPr/>
                    <a:lstStyle/>
                    <a:p>
                      <a:endParaRPr lang="en-IN" dirty="0"/>
                    </a:p>
                  </a:txBody>
                  <a:tcPr/>
                </a:tc>
                <a:extLst>
                  <a:ext uri="{0D108BD9-81ED-4DB2-BD59-A6C34878D82A}">
                    <a16:rowId xmlns:a16="http://schemas.microsoft.com/office/drawing/2014/main" val="4219319010"/>
                  </a:ext>
                </a:extLst>
              </a:tr>
            </a:tbl>
          </a:graphicData>
        </a:graphic>
      </p:graphicFrame>
      <p:graphicFrame>
        <p:nvGraphicFramePr>
          <p:cNvPr id="39" name="Table 38">
            <a:extLst>
              <a:ext uri="{FF2B5EF4-FFF2-40B4-BE49-F238E27FC236}">
                <a16:creationId xmlns:a16="http://schemas.microsoft.com/office/drawing/2014/main" id="{5D4625F8-001E-D81D-672A-DF84731E3807}"/>
              </a:ext>
            </a:extLst>
          </p:cNvPr>
          <p:cNvGraphicFramePr>
            <a:graphicFrameLocks noGrp="1"/>
          </p:cNvGraphicFramePr>
          <p:nvPr>
            <p:extLst>
              <p:ext uri="{D42A27DB-BD31-4B8C-83A1-F6EECF244321}">
                <p14:modId xmlns:p14="http://schemas.microsoft.com/office/powerpoint/2010/main" val="1117710951"/>
              </p:ext>
            </p:extLst>
          </p:nvPr>
        </p:nvGraphicFramePr>
        <p:xfrm>
          <a:off x="1237129" y="3512683"/>
          <a:ext cx="9717741" cy="2510118"/>
        </p:xfrm>
        <a:graphic>
          <a:graphicData uri="http://schemas.openxmlformats.org/drawingml/2006/table">
            <a:tbl>
              <a:tblPr/>
              <a:tblGrid>
                <a:gridCol w="9717741">
                  <a:extLst>
                    <a:ext uri="{9D8B030D-6E8A-4147-A177-3AD203B41FA5}">
                      <a16:colId xmlns:a16="http://schemas.microsoft.com/office/drawing/2014/main" val="928079067"/>
                    </a:ext>
                  </a:extLst>
                </a:gridCol>
              </a:tblGrid>
              <a:tr h="2510118">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9314505"/>
                  </a:ext>
                </a:extLst>
              </a:tr>
            </a:tbl>
          </a:graphicData>
        </a:graphic>
      </p:graphicFrame>
      <p:cxnSp>
        <p:nvCxnSpPr>
          <p:cNvPr id="40" name="Straight Connector 39">
            <a:extLst>
              <a:ext uri="{FF2B5EF4-FFF2-40B4-BE49-F238E27FC236}">
                <a16:creationId xmlns:a16="http://schemas.microsoft.com/office/drawing/2014/main" id="{455B2F66-2B18-9A8D-CFC2-D3F466460029}"/>
              </a:ext>
            </a:extLst>
          </p:cNvPr>
          <p:cNvCxnSpPr>
            <a:cxnSpLocks/>
            <a:endCxn id="5" idx="1"/>
          </p:cNvCxnSpPr>
          <p:nvPr/>
        </p:nvCxnSpPr>
        <p:spPr>
          <a:xfrm flipV="1">
            <a:off x="1959350" y="1936377"/>
            <a:ext cx="532839" cy="10945"/>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28BE58D-0175-274B-FA84-FE2EBCFA79BB}"/>
              </a:ext>
            </a:extLst>
          </p:cNvPr>
          <p:cNvCxnSpPr>
            <a:cxnSpLocks/>
            <a:endCxn id="7" idx="1"/>
          </p:cNvCxnSpPr>
          <p:nvPr/>
        </p:nvCxnSpPr>
        <p:spPr>
          <a:xfrm flipV="1">
            <a:off x="5732930" y="1896175"/>
            <a:ext cx="439270" cy="51147"/>
          </a:xfrm>
          <a:prstGeom prst="line">
            <a:avLst/>
          </a:prstGeom>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68E8E0F1-C0BF-8C21-5DDE-70D3ADAA3219}"/>
              </a:ext>
            </a:extLst>
          </p:cNvPr>
          <p:cNvSpPr/>
          <p:nvPr/>
        </p:nvSpPr>
        <p:spPr>
          <a:xfrm>
            <a:off x="4105835" y="3783897"/>
            <a:ext cx="1577788" cy="47433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dirty="0"/>
              <a:t>Unsigned multiplier</a:t>
            </a:r>
          </a:p>
        </p:txBody>
      </p:sp>
      <p:sp>
        <p:nvSpPr>
          <p:cNvPr id="43" name="Rectangle 42">
            <a:extLst>
              <a:ext uri="{FF2B5EF4-FFF2-40B4-BE49-F238E27FC236}">
                <a16:creationId xmlns:a16="http://schemas.microsoft.com/office/drawing/2014/main" id="{F9FD42A2-139E-A86C-3C18-550EB1D2A957}"/>
              </a:ext>
            </a:extLst>
          </p:cNvPr>
          <p:cNvSpPr/>
          <p:nvPr/>
        </p:nvSpPr>
        <p:spPr>
          <a:xfrm>
            <a:off x="6239436" y="3797485"/>
            <a:ext cx="1577788" cy="47406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dirty="0"/>
              <a:t>Unsigned multiplier</a:t>
            </a:r>
          </a:p>
        </p:txBody>
      </p:sp>
      <p:sp>
        <p:nvSpPr>
          <p:cNvPr id="44" name="Rectangle 43">
            <a:extLst>
              <a:ext uri="{FF2B5EF4-FFF2-40B4-BE49-F238E27FC236}">
                <a16:creationId xmlns:a16="http://schemas.microsoft.com/office/drawing/2014/main" id="{7C70F92B-BEB7-C61F-E5B3-8553FD56D24F}"/>
              </a:ext>
            </a:extLst>
          </p:cNvPr>
          <p:cNvSpPr/>
          <p:nvPr/>
        </p:nvSpPr>
        <p:spPr>
          <a:xfrm>
            <a:off x="8337177" y="3753609"/>
            <a:ext cx="1912471" cy="54437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a:t>Unsigned multiplier</a:t>
            </a:r>
            <a:endParaRPr lang="en-IN" dirty="0"/>
          </a:p>
        </p:txBody>
      </p:sp>
    </p:spTree>
    <p:extLst>
      <p:ext uri="{BB962C8B-B14F-4D97-AF65-F5344CB8AC3E}">
        <p14:creationId xmlns:p14="http://schemas.microsoft.com/office/powerpoint/2010/main" val="1566709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8A2DE-C61B-BD4C-0FB2-D4EB0FCDA9CD}"/>
              </a:ext>
            </a:extLst>
          </p:cNvPr>
          <p:cNvSpPr>
            <a:spLocks noGrp="1"/>
          </p:cNvSpPr>
          <p:nvPr>
            <p:ph type="title"/>
          </p:nvPr>
        </p:nvSpPr>
        <p:spPr/>
        <p:txBody>
          <a:bodyPr/>
          <a:lstStyle/>
          <a:p>
            <a:r>
              <a:rPr lang="en-GB" dirty="0">
                <a:cs typeface="Calibri Light"/>
              </a:rPr>
              <a:t>OUTPUT:</a:t>
            </a:r>
            <a:endParaRPr lang="en-GB" dirty="0"/>
          </a:p>
        </p:txBody>
      </p:sp>
      <p:pic>
        <p:nvPicPr>
          <p:cNvPr id="4" name="Picture 4" descr="Graphical user interface&#10;&#10;Description automatically generated">
            <a:extLst>
              <a:ext uri="{FF2B5EF4-FFF2-40B4-BE49-F238E27FC236}">
                <a16:creationId xmlns:a16="http://schemas.microsoft.com/office/drawing/2014/main" id="{77CCF70A-14AE-957E-464B-5DCC803682E6}"/>
              </a:ext>
            </a:extLst>
          </p:cNvPr>
          <p:cNvPicPr>
            <a:picLocks noGrp="1" noChangeAspect="1"/>
          </p:cNvPicPr>
          <p:nvPr>
            <p:ph idx="1"/>
          </p:nvPr>
        </p:nvPicPr>
        <p:blipFill rotWithShape="1">
          <a:blip r:embed="rId2"/>
          <a:srcRect r="-133" b="4703"/>
          <a:stretch/>
        </p:blipFill>
        <p:spPr>
          <a:xfrm>
            <a:off x="1549651" y="1648173"/>
            <a:ext cx="8425412" cy="4315806"/>
          </a:xfrm>
        </p:spPr>
      </p:pic>
    </p:spTree>
    <p:extLst>
      <p:ext uri="{BB962C8B-B14F-4D97-AF65-F5344CB8AC3E}">
        <p14:creationId xmlns:p14="http://schemas.microsoft.com/office/powerpoint/2010/main" val="303244946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TotalTime>
  <Words>179</Words>
  <Application>Microsoft Office PowerPoint</Application>
  <PresentationFormat>Widescreen</PresentationFormat>
  <Paragraphs>36</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PROBLEM STATEMENT</vt:lpstr>
      <vt:lpstr>INTRODUCTION:</vt:lpstr>
      <vt:lpstr>PROPOSED ARCHITECTURE</vt:lpstr>
      <vt:lpstr>OUTPUT: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Mohammed Khalid</dc:creator>
  <cp:lastModifiedBy>Md khalid Mujahid</cp:lastModifiedBy>
  <cp:revision>54</cp:revision>
  <dcterms:created xsi:type="dcterms:W3CDTF">2023-05-18T11:23:01Z</dcterms:created>
  <dcterms:modified xsi:type="dcterms:W3CDTF">2023-05-18T13:11:35Z</dcterms:modified>
</cp:coreProperties>
</file>