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4"/>
    <p:sldMasterId id="2147483857" r:id="rId5"/>
  </p:sldMasterIdLst>
  <p:sldIdLst>
    <p:sldId id="256" r:id="rId6"/>
    <p:sldId id="259" r:id="rId7"/>
    <p:sldId id="262" r:id="rId8"/>
    <p:sldId id="260" r:id="rId9"/>
    <p:sldId id="263" r:id="rId10"/>
    <p:sldId id="270" r:id="rId11"/>
    <p:sldId id="264" r:id="rId12"/>
    <p:sldId id="265" r:id="rId13"/>
    <p:sldId id="273" r:id="rId14"/>
    <p:sldId id="275" r:id="rId15"/>
    <p:sldId id="266" r:id="rId16"/>
    <p:sldId id="274" r:id="rId17"/>
    <p:sldId id="268" r:id="rId18"/>
    <p:sldId id="278" r:id="rId19"/>
    <p:sldId id="279" r:id="rId20"/>
    <p:sldId id="280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93127-7A27-48D5-BD49-79068F6B209F}" v="2" dt="2023-04-17T20:01:02.954"/>
    <p1510:client id="{8CBDF4F0-8EF6-44A3-89DE-848641C92263}" v="45" dt="2023-04-17T19:59:12.135"/>
    <p1510:client id="{CF959AC0-F38C-4DD0-879E-6058391C5E3E}" v="2" dt="2023-04-17T18:56:59.5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837EE-E4E9-C7A0-377B-A0E32C0F6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1928A-19F6-1F0A-3ED0-E8D71568C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DF6AD-FA81-0660-F587-30AAA535C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3B30-D7CF-454B-894A-1D8C62F2753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DF969-19B2-C32F-FBF4-F7972C74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66195-934E-D691-B05C-2375255F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E8293-667D-4F48-9386-5972C03A6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19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716EF-AA0D-FA41-A1F8-8AE6ED074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21C66-0248-8A93-4151-53BD45FBB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FF0D8-EC94-EE78-6FBF-8C694BCF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3B30-D7CF-454B-894A-1D8C62F2753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CF3FD-22B3-FC64-EE2B-7150CCCA8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BBBE7-4FD2-F4A6-9B96-A8A66CA39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E8293-667D-4F48-9386-5972C03A6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40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9F6862-885E-951E-26B9-1ECA1E237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C1705-6613-8014-2A45-11519C716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642C2-158F-FB02-E7BE-B36AFD7EB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3B30-D7CF-454B-894A-1D8C62F2753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7660C-514E-2C2E-471E-295A4973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E9AFE-A961-AC0E-F5CB-7CD06970C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E8293-667D-4F48-9386-5972C03A6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5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F63B30-D7CF-454B-894A-1D8C62F2753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E8293-667D-4F48-9386-5972C03A6A9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499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3B30-D7CF-454B-894A-1D8C62F2753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E8293-667D-4F48-9386-5972C03A6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52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3B30-D7CF-454B-894A-1D8C62F2753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E8293-667D-4F48-9386-5972C03A6A9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170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3B30-D7CF-454B-894A-1D8C62F2753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E8293-667D-4F48-9386-5972C03A6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9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3B30-D7CF-454B-894A-1D8C62F2753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E8293-667D-4F48-9386-5972C03A6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55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3B30-D7CF-454B-894A-1D8C62F2753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E8293-667D-4F48-9386-5972C03A6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665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3B30-D7CF-454B-894A-1D8C62F2753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E8293-667D-4F48-9386-5972C03A6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764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3B30-D7CF-454B-894A-1D8C62F2753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E8293-667D-4F48-9386-5972C03A6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6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2156E-E00C-D109-1245-3A7C61303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C4D2-02AF-D939-7BEB-6F8E81507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97D34-B029-209E-9FF8-6EBB20664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3B30-D7CF-454B-894A-1D8C62F2753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04242-61FA-51D7-F8D8-F9C588E32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AEF27-4A9B-4ECA-9769-DE90971E7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E8293-667D-4F48-9386-5972C03A6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45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3B30-D7CF-454B-894A-1D8C62F2753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E8293-667D-4F48-9386-5972C03A6A9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9932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3B30-D7CF-454B-894A-1D8C62F2753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E8293-667D-4F48-9386-5972C03A6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05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3B30-D7CF-454B-894A-1D8C62F2753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E8293-667D-4F48-9386-5972C03A6A9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58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CA4E-2673-10B4-D807-80B238068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E9B0C-02D3-6745-7E4D-BF29CFAEC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21A5F-C933-7AC1-FC1B-2D8938D41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3B30-D7CF-454B-894A-1D8C62F2753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FE3B0-E09E-605F-CD65-41131056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E2084-FB93-75C6-D0F4-3A45B1843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E8293-667D-4F48-9386-5972C03A6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B8B7F-1538-8580-187D-D520BDBEF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C7449-5BF1-F1CE-9F6F-09B64424F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E7236-A008-E0DC-6F0D-B5A9203D5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48DA9-5C07-FB87-86D5-A979DAA09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3B30-D7CF-454B-894A-1D8C62F2753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6B092-40CD-8D79-193D-49A94F059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F1D61-3D84-6F2A-F2D8-7001C5AA7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E8293-667D-4F48-9386-5972C03A6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9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899D-3FF5-D6DC-EEB2-CDC4898DC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759EC-1815-5998-C00C-80B6D80DA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03C31-9DEB-6234-6D5C-D7D5F4BBE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6F8406-0FC0-CB61-AB8D-29C8B64640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19815-38E7-4430-5F33-C2436B5FD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52A9A-BE2D-E8AB-A1E5-6700073B0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3B30-D7CF-454B-894A-1D8C62F2753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591D33-6F46-04C0-EA6A-0CA895A60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43175A-F746-81B6-5571-A96D0CAC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E8293-667D-4F48-9386-5972C03A6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2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1A17-B808-CC95-749C-72D3DB4A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0E4767-402A-A1B5-C884-A895B709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3B30-D7CF-454B-894A-1D8C62F2753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537CF-65AC-F92A-8BDF-9BF693280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8EE390-B731-367C-15D5-FB7F90DD5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E8293-667D-4F48-9386-5972C03A6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6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FCAA81-6181-94EC-E814-3FF2CF24C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3B30-D7CF-454B-894A-1D8C62F2753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FB7752-84E9-24A6-5AC5-26F13082D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DD72B-A0EF-B494-3F7C-96A706F16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E8293-667D-4F48-9386-5972C03A6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0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AB8B-B5C8-1A68-05A4-C16A8AC62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EFC88-8EE0-A1EF-A0D1-FA48BA5B4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65CCB-4A03-DBAF-9BDA-08A6EE10F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560B7-744C-B78F-E89E-C4DC82F0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3B30-D7CF-454B-894A-1D8C62F2753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9200A-B64D-6594-CBA8-9EE88D22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9A8CB-F619-569E-643D-62B289480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E8293-667D-4F48-9386-5972C03A6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73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D344-4B29-2E20-157A-EAEEAA648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7C65A9-D832-CF20-94C7-7FA628036E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C9B1A-CDD3-BD59-4CA5-1436ED87C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0B62E-FB02-1B55-1923-695F3D74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3B30-D7CF-454B-894A-1D8C62F2753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F6CB8-6783-AC11-E1B9-B847AD8B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7AA11-6425-E906-D7AE-4E702570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E8293-667D-4F48-9386-5972C03A6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09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AF9BBA-8D02-05C9-AE5B-6AB043E86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E585F-1AC8-A22E-B00D-7DF084399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2659F-9C6A-4254-3CD6-8B5C7FC7A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B30-D7CF-454B-894A-1D8C62F2753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E8292-65B7-ECAB-B2B8-311453558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47724-68EB-F469-D6E6-27B1E09271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E8293-667D-4F48-9386-5972C03A6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8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F63B30-D7CF-454B-894A-1D8C62F2753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6CE8293-667D-4F48-9386-5972C03A6A9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15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2">
            <a:extLst>
              <a:ext uri="{FF2B5EF4-FFF2-40B4-BE49-F238E27FC236}">
                <a16:creationId xmlns:a16="http://schemas.microsoft.com/office/drawing/2014/main" id="{84CA08B7-4716-4E27-A721-D79C91A21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4">
            <a:extLst>
              <a:ext uri="{FF2B5EF4-FFF2-40B4-BE49-F238E27FC236}">
                <a16:creationId xmlns:a16="http://schemas.microsoft.com/office/drawing/2014/main" id="{94714483-7072-431F-9DBE-87F44E4D4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36">
            <a:extLst>
              <a:ext uri="{FF2B5EF4-FFF2-40B4-BE49-F238E27FC236}">
                <a16:creationId xmlns:a16="http://schemas.microsoft.com/office/drawing/2014/main" id="{495892E1-F4A5-4991-AC52-4F417B14A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38">
            <a:extLst>
              <a:ext uri="{FF2B5EF4-FFF2-40B4-BE49-F238E27FC236}">
                <a16:creationId xmlns:a16="http://schemas.microsoft.com/office/drawing/2014/main" id="{34042933-0A94-4AA9-97E0-FB2288C19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74F2B00-CCCF-4809-9060-BF27174FD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40">
              <a:extLst>
                <a:ext uri="{FF2B5EF4-FFF2-40B4-BE49-F238E27FC236}">
                  <a16:creationId xmlns:a16="http://schemas.microsoft.com/office/drawing/2014/main" id="{733E2DBD-A7A5-4BF5-A992-DBD2E0622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1254DFF-E2E0-49A3-8171-E187F39D6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42">
              <a:extLst>
                <a:ext uri="{FF2B5EF4-FFF2-40B4-BE49-F238E27FC236}">
                  <a16:creationId xmlns:a16="http://schemas.microsoft.com/office/drawing/2014/main" id="{75BF8AC9-10AA-4E6A-A51E-BC3868E02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E0B2B43-CFE1-4B34-9AFC-7AA57060E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92F43BB-4B6D-4E46-8A9F-00DC68069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17BC89B9-A6CD-482B-9352-638D0E05A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048164" y="96044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5C018D6-7D60-805D-8BE7-8650D5CEC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12033" r="-1" b="12032"/>
          <a:stretch/>
        </p:blipFill>
        <p:spPr>
          <a:xfrm>
            <a:off x="749021" y="-2704"/>
            <a:ext cx="10731726" cy="61322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6CFFA2-9FF9-C8F1-B76E-BA0EB8975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8173" y="630936"/>
            <a:ext cx="7315200" cy="2702018"/>
          </a:xfrm>
          <a:noFill/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Sprint 4- Final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80789-550A-1B16-AFFE-6E884016B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8174" y="3427487"/>
            <a:ext cx="7315200" cy="2702020"/>
          </a:xfrm>
          <a:noFill/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Integration of Data Catalog with Content Search Technologies</a:t>
            </a:r>
          </a:p>
          <a:p>
            <a:r>
              <a:rPr lang="en-US">
                <a:solidFill>
                  <a:schemeClr val="bg1"/>
                </a:solidFill>
              </a:rPr>
              <a:t>Team Mindbots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2683E3F-F855-4549-84F8-42064EC0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FC90B1E-0223-4440-AF22-8F32F6F0C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2D2E879-0004-4D84-8137-1C0933403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3BE75A2-0D83-4F8E-84CC-D3BCD565B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90F7F49-1039-49EF-A9BD-153DB590B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E85F508-9EA4-4B4D-8171-648670650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CE155D-684B-4F5E-B835-C52765E31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4F84AF8-E1A7-41D4-A102-8F87CAE37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ED126F1-DB23-4314-B6C7-FE89E3C58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ACB2B6F-8883-4A00-88DD-98CDDD46B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B9A2180-808A-4423-BB2B-6464B290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707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A6B54-0618-D902-BC26-3118FF1B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Roles in </a:t>
            </a:r>
            <a:r>
              <a:rPr lang="en-US" sz="3200" dirty="0" err="1">
                <a:solidFill>
                  <a:schemeClr val="bg1"/>
                </a:solidFill>
              </a:rPr>
              <a:t>OpenMetadata</a:t>
            </a:r>
            <a:endParaRPr lang="en-US" dirty="0" err="1">
              <a:ea typeface="+mj-ea"/>
              <a:cs typeface="+mj-cs"/>
            </a:endParaRP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ECE6BD9-9E62-4E57-B659-E68D6936C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65" y="1675227"/>
            <a:ext cx="1021907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97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960A58-C38B-CCD3-11A4-89FCE6CAE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Users Structure 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 </a:t>
            </a:r>
            <a:r>
              <a:rPr lang="en-US" sz="3200" dirty="0" err="1">
                <a:solidFill>
                  <a:schemeClr val="bg1"/>
                </a:solidFill>
              </a:rPr>
              <a:t>OpenMetadata</a:t>
            </a:r>
            <a:endParaRPr lang="en-US" sz="3200" kern="1200" dirty="0" err="1">
              <a:solidFill>
                <a:schemeClr val="bg1"/>
              </a:solidFill>
              <a:latin typeface="+mj-lt"/>
              <a:cs typeface="Calibri Light"/>
            </a:endParaRPr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646B348-C6BA-21A9-36D1-566564201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530" y="1675227"/>
            <a:ext cx="971093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727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B502C-2992-32B5-F03E-F21F10001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Tags in </a:t>
            </a:r>
            <a:r>
              <a:rPr lang="en-US" sz="3200" dirty="0" err="1">
                <a:solidFill>
                  <a:schemeClr val="bg1"/>
                </a:solidFill>
              </a:rPr>
              <a:t>OpenMetadata</a:t>
            </a:r>
            <a:endParaRPr lang="en-US" dirty="0" err="1">
              <a:ea typeface="+mj-ea"/>
              <a:cs typeface="+mj-cs"/>
            </a:endParaRP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49C04B6-0D21-6736-4F41-4F67AE3B3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607" y="1675227"/>
            <a:ext cx="784678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51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04A6C-5C35-F3FB-9A43-F36BD524F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Schema of </a:t>
            </a:r>
            <a:r>
              <a:rPr lang="en-US" sz="3200" dirty="0">
                <a:solidFill>
                  <a:schemeClr val="bg1"/>
                </a:solidFill>
              </a:rPr>
              <a:t>Ingested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Data table</a:t>
            </a:r>
          </a:p>
        </p:txBody>
      </p:sp>
      <p:pic>
        <p:nvPicPr>
          <p:cNvPr id="5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061622A9-7C64-8E52-421E-87683C041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675227"/>
            <a:ext cx="703071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8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04A6C-5C35-F3FB-9A43-F36BD524F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Analytics </a:t>
            </a:r>
          </a:p>
        </p:txBody>
      </p:sp>
      <p:pic>
        <p:nvPicPr>
          <p:cNvPr id="11" name="Picture 2" descr="image">
            <a:extLst>
              <a:ext uri="{FF2B5EF4-FFF2-40B4-BE49-F238E27FC236}">
                <a16:creationId xmlns:a16="http://schemas.microsoft.com/office/drawing/2014/main" id="{1E720AEF-2430-BFA4-C489-0AAF0E83F4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704945"/>
            <a:ext cx="10905066" cy="433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132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04A6C-5C35-F3FB-9A43-F36BD524F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Analytics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6524520-832F-2F86-533C-7115E89822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35" y="1825625"/>
            <a:ext cx="1022733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408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04A6C-5C35-F3FB-9A43-F36BD524F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Analytics </a:t>
            </a:r>
          </a:p>
        </p:txBody>
      </p: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FB66E787-A6DB-12BB-5AA2-E157E018E5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5656"/>
            <a:ext cx="10515600" cy="191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263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918F5-3DF9-6CFB-4508-42E6DB5B5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2963693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D796788B-042A-336E-AAED-3773D42C57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1" r="1" b="1"/>
          <a:stretch/>
        </p:blipFill>
        <p:spPr>
          <a:xfrm>
            <a:off x="626590" y="317578"/>
            <a:ext cx="10851111" cy="3508437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999D134-3BF8-B66F-C7D5-C5F1ABB5F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018137"/>
            <a:ext cx="4569060" cy="2129586"/>
          </a:xfrm>
          <a:noFill/>
        </p:spPr>
        <p:txBody>
          <a:bodyPr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Team </a:t>
            </a:r>
            <a:r>
              <a:rPr lang="en-US" sz="4800">
                <a:solidFill>
                  <a:schemeClr val="bg1"/>
                </a:solidFill>
              </a:rPr>
              <a:t>Mind Bots</a:t>
            </a:r>
            <a:endParaRPr lang="en-US" sz="4800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94D6E-D914-AF19-461E-70AF12F55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080" y="4018143"/>
            <a:ext cx="5674105" cy="2129599"/>
          </a:xfrm>
          <a:noFill/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1800">
              <a:solidFill>
                <a:schemeClr val="bg1"/>
              </a:solidFill>
            </a:endParaRPr>
          </a:p>
          <a:p>
            <a:endParaRPr lang="en-US" sz="1800">
              <a:solidFill>
                <a:schemeClr val="bg1"/>
              </a:solidFill>
            </a:endParaRPr>
          </a:p>
          <a:p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819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6DFE-9D8B-1EB7-E669-C457D2E6E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894" y="88687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chemeClr val="tx1"/>
                </a:solidFill>
              </a:rPr>
              <a:t>Key Features of Data Catalog and Content Search Technologies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B1FF42-F054-F944-A8D4-B720E6ADD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071331"/>
              </p:ext>
            </p:extLst>
          </p:nvPr>
        </p:nvGraphicFramePr>
        <p:xfrm>
          <a:off x="4236098" y="1306285"/>
          <a:ext cx="7632814" cy="4580165"/>
        </p:xfrm>
        <a:graphic>
          <a:graphicData uri="http://schemas.openxmlformats.org/drawingml/2006/table">
            <a:tbl>
              <a:tblPr firstRow="1" bandRow="1">
                <a:solidFill>
                  <a:srgbClr val="404040"/>
                </a:solidFill>
                <a:tableStyleId>{5C22544A-7EE6-4342-B048-85BDC9FD1C3A}</a:tableStyleId>
              </a:tblPr>
              <a:tblGrid>
                <a:gridCol w="4622948">
                  <a:extLst>
                    <a:ext uri="{9D8B030D-6E8A-4147-A177-3AD203B41FA5}">
                      <a16:colId xmlns:a16="http://schemas.microsoft.com/office/drawing/2014/main" val="2451081358"/>
                    </a:ext>
                  </a:extLst>
                </a:gridCol>
                <a:gridCol w="3009866">
                  <a:extLst>
                    <a:ext uri="{9D8B030D-6E8A-4147-A177-3AD203B41FA5}">
                      <a16:colId xmlns:a16="http://schemas.microsoft.com/office/drawing/2014/main" val="1969810607"/>
                    </a:ext>
                  </a:extLst>
                </a:gridCol>
              </a:tblGrid>
              <a:tr h="697978">
                <a:tc>
                  <a:txBody>
                    <a:bodyPr/>
                    <a:lstStyle/>
                    <a:p>
                      <a:r>
                        <a:rPr lang="en-US" sz="2500" b="0" cap="none" spc="0" dirty="0">
                          <a:solidFill>
                            <a:schemeClr val="bg1"/>
                          </a:solidFill>
                        </a:rPr>
                        <a:t>Data Catalog </a:t>
                      </a:r>
                    </a:p>
                  </a:txBody>
                  <a:tcPr marL="142570" marR="142570" marT="142570" marB="7128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0" cap="none" spc="0">
                          <a:solidFill>
                            <a:schemeClr val="bg1"/>
                          </a:solidFill>
                        </a:rPr>
                        <a:t>Content Search</a:t>
                      </a:r>
                    </a:p>
                  </a:txBody>
                  <a:tcPr marL="142570" marR="142570" marT="142570" marB="7128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427202"/>
                  </a:ext>
                </a:extLst>
              </a:tr>
              <a:tr h="59608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cap="none" spc="0">
                          <a:solidFill>
                            <a:schemeClr val="bg1"/>
                          </a:solidFill>
                        </a:rPr>
                        <a:t>Metadata Management</a:t>
                      </a:r>
                    </a:p>
                  </a:txBody>
                  <a:tcPr marL="142570" marR="142570" marT="142570" marB="7128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bg1"/>
                          </a:solidFill>
                        </a:rPr>
                        <a:t>Keyword Search</a:t>
                      </a:r>
                    </a:p>
                  </a:txBody>
                  <a:tcPr marL="142570" marR="142570" marT="142570" marB="7128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430597"/>
                  </a:ext>
                </a:extLst>
              </a:tr>
              <a:tr h="59608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cap="none" spc="0" dirty="0">
                          <a:solidFill>
                            <a:schemeClr val="bg1"/>
                          </a:solidFill>
                        </a:rPr>
                        <a:t>Data Lineage Tracking</a:t>
                      </a:r>
                    </a:p>
                  </a:txBody>
                  <a:tcPr marL="142570" marR="142570" marT="142570" marB="7128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bg1"/>
                          </a:solidFill>
                        </a:rPr>
                        <a:t>Faceted Search</a:t>
                      </a:r>
                    </a:p>
                  </a:txBody>
                  <a:tcPr marL="142570" marR="142570" marT="142570" marB="7128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10208"/>
                  </a:ext>
                </a:extLst>
              </a:tr>
              <a:tr h="59608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cap="none" spc="0">
                          <a:solidFill>
                            <a:schemeClr val="bg1"/>
                          </a:solidFill>
                        </a:rPr>
                        <a:t>Data Profiling and Data Quality</a:t>
                      </a:r>
                    </a:p>
                  </a:txBody>
                  <a:tcPr marL="142570" marR="142570" marT="142570" marB="7128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bg1"/>
                          </a:solidFill>
                        </a:rPr>
                        <a:t>Ability to apply ML </a:t>
                      </a:r>
                    </a:p>
                  </a:txBody>
                  <a:tcPr marL="142570" marR="142570" marT="142570" marB="7128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592285"/>
                  </a:ext>
                </a:extLst>
              </a:tr>
              <a:tr h="59608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cap="none" spc="0">
                          <a:solidFill>
                            <a:schemeClr val="bg1"/>
                          </a:solidFill>
                        </a:rPr>
                        <a:t>Data Collaboration</a:t>
                      </a:r>
                    </a:p>
                  </a:txBody>
                  <a:tcPr marL="142570" marR="142570" marT="142570" marB="7128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bg1"/>
                          </a:solidFill>
                        </a:rPr>
                        <a:t>Cross Platform Search</a:t>
                      </a:r>
                    </a:p>
                  </a:txBody>
                  <a:tcPr marL="142570" marR="142570" marT="142570" marB="7128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648560"/>
                  </a:ext>
                </a:extLst>
              </a:tr>
              <a:tr h="59608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cap="none" spc="0">
                          <a:solidFill>
                            <a:schemeClr val="bg1"/>
                          </a:solidFill>
                        </a:rPr>
                        <a:t>Data Security</a:t>
                      </a:r>
                    </a:p>
                  </a:txBody>
                  <a:tcPr marL="142570" marR="142570" marT="142570" marB="7128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bg1"/>
                          </a:solidFill>
                        </a:rPr>
                        <a:t>Content Analytics</a:t>
                      </a:r>
                    </a:p>
                  </a:txBody>
                  <a:tcPr marL="142570" marR="142570" marT="142570" marB="7128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361310"/>
                  </a:ext>
                </a:extLst>
              </a:tr>
              <a:tr h="90176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cap="none" spc="0">
                          <a:solidFill>
                            <a:schemeClr val="bg1"/>
                          </a:solidFill>
                        </a:rPr>
                        <a:t>Integration with Multiple data sources</a:t>
                      </a:r>
                    </a:p>
                    <a:p>
                      <a:endParaRPr lang="en-US" sz="1900" cap="none" spc="0">
                        <a:solidFill>
                          <a:schemeClr val="bg1"/>
                        </a:solidFill>
                      </a:endParaRPr>
                    </a:p>
                  </a:txBody>
                  <a:tcPr marL="142570" marR="142570" marT="142570" marB="7128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42570" marR="142570" marT="142570" marB="7128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887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70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6F7B-FE03-AEF0-24DA-A1790B859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46" y="205272"/>
            <a:ext cx="4114801" cy="8304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kern="12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architecture </a:t>
            </a:r>
            <a:r>
              <a:rPr lang="en-US" kern="12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B6C61D-1854-F714-828D-E334CF315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547" y="1035698"/>
            <a:ext cx="11193853" cy="545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70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0EAED-93EB-6C90-F236-10739C7B2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69294" cy="1266495"/>
          </a:xfrm>
        </p:spPr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E2AA1-C306-095D-F073-33BAC2E10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Catalog : Open Metadata</a:t>
            </a:r>
          </a:p>
          <a:p>
            <a:pPr marL="0" indent="0">
              <a:buNone/>
            </a:pPr>
            <a:r>
              <a:rPr lang="en-US" dirty="0"/>
              <a:t>Database: Snowflake</a:t>
            </a:r>
          </a:p>
          <a:p>
            <a:pPr marL="0" indent="0">
              <a:buNone/>
            </a:pPr>
            <a:r>
              <a:rPr lang="en-US" dirty="0"/>
              <a:t>Storage : S3</a:t>
            </a:r>
          </a:p>
          <a:p>
            <a:pPr marL="0" indent="0">
              <a:buNone/>
            </a:pPr>
            <a:r>
              <a:rPr lang="en-US" dirty="0"/>
              <a:t>Content Search : Elastic Search Engine</a:t>
            </a:r>
          </a:p>
          <a:p>
            <a:pPr marL="0" indent="0">
              <a:buNone/>
            </a:pPr>
            <a:r>
              <a:rPr lang="en-US" dirty="0"/>
              <a:t>Cloud Services: Amazon AWS</a:t>
            </a:r>
          </a:p>
          <a:p>
            <a:pPr marL="0" indent="0">
              <a:buNone/>
            </a:pPr>
            <a:r>
              <a:rPr lang="en-US" dirty="0"/>
              <a:t>Ingestion: Airflow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698819D0-5BCC-D54F-ECB3-E99F700A4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638" y="681037"/>
            <a:ext cx="950583" cy="950583"/>
          </a:xfrm>
          <a:prstGeom prst="rect">
            <a:avLst/>
          </a:prstGeom>
        </p:spPr>
      </p:pic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CDE3C67A-7A56-F6D7-03DF-3A018A8642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856" y="597889"/>
            <a:ext cx="2050277" cy="950583"/>
          </a:xfrm>
          <a:prstGeom prst="rect">
            <a:avLst/>
          </a:prstGeom>
        </p:spPr>
      </p:pic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E329C0D-35AD-CC19-3B6A-6C9838481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637" y="4300177"/>
            <a:ext cx="950583" cy="570350"/>
          </a:xfrm>
          <a:prstGeom prst="rect">
            <a:avLst/>
          </a:prstGeom>
        </p:spPr>
      </p:pic>
      <p:pic>
        <p:nvPicPr>
          <p:cNvPr id="13" name="Picture 12" descr="A picture containing accessory, vector graphics&#10;&#10;Description automatically generated">
            <a:extLst>
              <a:ext uri="{FF2B5EF4-FFF2-40B4-BE49-F238E27FC236}">
                <a16:creationId xmlns:a16="http://schemas.microsoft.com/office/drawing/2014/main" id="{0069AC9D-4FD4-92CC-D90A-ED9CE1FFCC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704" y="4176736"/>
            <a:ext cx="950582" cy="95058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98B899E-115C-1384-10A2-3FBCF50606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3704" y="2484062"/>
            <a:ext cx="883557" cy="87355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11AD5BC-F748-B7EA-70F9-3649619696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8638" y="2484062"/>
            <a:ext cx="1120261" cy="102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494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5D0CC2-1017-F4B2-B707-B7BF8D6C2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Ingestion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D8F001E-6DAD-C777-8E79-31C6BEC21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675227"/>
            <a:ext cx="703071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15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554717-EEB9-7A1D-6B77-3132412C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Ingested to Open Metadata using Snowflake</a:t>
            </a:r>
          </a:p>
        </p:txBody>
      </p:sp>
      <p:pic>
        <p:nvPicPr>
          <p:cNvPr id="9" name="Content Placeholder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722A094-4BA0-44AE-E5D7-CE3717031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675227"/>
            <a:ext cx="703071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93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7CBBA-B842-C4C2-9879-C9B690D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Organization Structure in </a:t>
            </a:r>
            <a:r>
              <a:rPr lang="en-US" sz="3200" dirty="0" err="1">
                <a:solidFill>
                  <a:schemeClr val="bg1"/>
                </a:solidFill>
              </a:rPr>
              <a:t>OpenMetadata</a:t>
            </a:r>
            <a:endParaRPr lang="en-US" sz="3200" kern="1200" dirty="0" err="1">
              <a:solidFill>
                <a:schemeClr val="bg1"/>
              </a:solidFill>
              <a:latin typeface="+mj-lt"/>
              <a:cs typeface="Calibri Light"/>
            </a:endParaRPr>
          </a:p>
        </p:txBody>
      </p:sp>
      <p:pic>
        <p:nvPicPr>
          <p:cNvPr id="7" name="Content Placeholder 6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F3180F32-AD94-A559-83CC-678141960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458" y="1675227"/>
            <a:ext cx="774308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96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6B6291-F947-D19F-BB85-A8333EB2F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Policies in </a:t>
            </a:r>
            <a:r>
              <a:rPr lang="en-US" sz="3200" dirty="0" err="1">
                <a:solidFill>
                  <a:schemeClr val="bg1"/>
                </a:solidFill>
              </a:rPr>
              <a:t>OpenMetadata</a:t>
            </a:r>
            <a:endParaRPr lang="en-US" dirty="0" err="1">
              <a:ea typeface="+mj-ea"/>
              <a:cs typeface="+mj-cs"/>
            </a:endParaRP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BC0C8539-902C-F33A-5974-553C8CF9F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207" y="1675227"/>
            <a:ext cx="965758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74594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244290BBB4154C9ABAA2F7AD266DE5" ma:contentTypeVersion="13" ma:contentTypeDescription="Create a new document." ma:contentTypeScope="" ma:versionID="84d6183fa3153f0e6009408727268818">
  <xsd:schema xmlns:xsd="http://www.w3.org/2001/XMLSchema" xmlns:xs="http://www.w3.org/2001/XMLSchema" xmlns:p="http://schemas.microsoft.com/office/2006/metadata/properties" xmlns:ns3="e077a60b-9b18-45f2-a874-53b74cbc9582" xmlns:ns4="584b5aa3-9fd2-4317-8238-e60a866ba5fc" targetNamespace="http://schemas.microsoft.com/office/2006/metadata/properties" ma:root="true" ma:fieldsID="44208dd9c38c9802d9b451e230965b64" ns3:_="" ns4:_="">
    <xsd:import namespace="e077a60b-9b18-45f2-a874-53b74cbc9582"/>
    <xsd:import namespace="584b5aa3-9fd2-4317-8238-e60a866ba5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77a60b-9b18-45f2-a874-53b74cbc95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4b5aa3-9fd2-4317-8238-e60a866ba5f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077a60b-9b18-45f2-a874-53b74cbc958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C98449-29FF-483D-90F0-9545B9B3D2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77a60b-9b18-45f2-a874-53b74cbc9582"/>
    <ds:schemaRef ds:uri="584b5aa3-9fd2-4317-8238-e60a866ba5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2F3F36-C874-4E9D-9ECC-242A57AE1D7D}">
  <ds:schemaRefs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2006/documentManagement/types"/>
    <ds:schemaRef ds:uri="584b5aa3-9fd2-4317-8238-e60a866ba5fc"/>
    <ds:schemaRef ds:uri="http://www.w3.org/XML/1998/namespace"/>
    <ds:schemaRef ds:uri="http://purl.org/dc/elements/1.1/"/>
    <ds:schemaRef ds:uri="e077a60b-9b18-45f2-a874-53b74cbc9582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122365D-E8CB-430B-9637-3D4FA3B82CF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214</TotalTime>
  <Words>127</Words>
  <Application>Microsoft Office PowerPoint</Application>
  <PresentationFormat>Widescreen</PresentationFormat>
  <Paragraphs>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Tw Cen MT</vt:lpstr>
      <vt:lpstr>Tw Cen MT Condensed</vt:lpstr>
      <vt:lpstr>Wingdings 3</vt:lpstr>
      <vt:lpstr>Office Theme</vt:lpstr>
      <vt:lpstr>Integral</vt:lpstr>
      <vt:lpstr>Sprint 4- Final </vt:lpstr>
      <vt:lpstr>Team Mind Bots</vt:lpstr>
      <vt:lpstr>Key Features of Data Catalog and Content Search Technologies</vt:lpstr>
      <vt:lpstr>architecture :</vt:lpstr>
      <vt:lpstr>Tools Used</vt:lpstr>
      <vt:lpstr>Data Ingestion</vt:lpstr>
      <vt:lpstr>Data Ingested to Open Metadata using Snowflake</vt:lpstr>
      <vt:lpstr>Organization Structure in OpenMetadata</vt:lpstr>
      <vt:lpstr>Policies in OpenMetadata</vt:lpstr>
      <vt:lpstr>Roles in OpenMetadata</vt:lpstr>
      <vt:lpstr>Users Structure in OpenMetadata</vt:lpstr>
      <vt:lpstr>Tags in OpenMetadata</vt:lpstr>
      <vt:lpstr>Schema of Ingested Data table</vt:lpstr>
      <vt:lpstr>Analytics </vt:lpstr>
      <vt:lpstr>Analytics </vt:lpstr>
      <vt:lpstr>Analytics 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4- Update 1</dc:title>
  <dc:creator>Sahithi Oddiraju</dc:creator>
  <cp:lastModifiedBy>Sachin Mote</cp:lastModifiedBy>
  <cp:revision>34</cp:revision>
  <dcterms:created xsi:type="dcterms:W3CDTF">2023-04-03T18:58:31Z</dcterms:created>
  <dcterms:modified xsi:type="dcterms:W3CDTF">2023-04-17T21:14:09Z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0x01010051244290BBB4154C9ABAA2F7AD266DE5</vt:lpwstr>
  </property>
</Properties>
</file>