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53"/>
  </p:notesMasterIdLst>
  <p:handoutMasterIdLst>
    <p:handoutMasterId r:id="rId54"/>
  </p:handoutMasterIdLst>
  <p:sldIdLst>
    <p:sldId id="265" r:id="rId3"/>
    <p:sldId id="271" r:id="rId4"/>
    <p:sldId id="281" r:id="rId5"/>
    <p:sldId id="287" r:id="rId6"/>
    <p:sldId id="290" r:id="rId7"/>
    <p:sldId id="371" r:id="rId8"/>
    <p:sldId id="324" r:id="rId9"/>
    <p:sldId id="283" r:id="rId10"/>
    <p:sldId id="282" r:id="rId11"/>
    <p:sldId id="362" r:id="rId12"/>
    <p:sldId id="291" r:id="rId13"/>
    <p:sldId id="328" r:id="rId14"/>
    <p:sldId id="329" r:id="rId15"/>
    <p:sldId id="330" r:id="rId16"/>
    <p:sldId id="326" r:id="rId17"/>
    <p:sldId id="325" r:id="rId18"/>
    <p:sldId id="293" r:id="rId19"/>
    <p:sldId id="333" r:id="rId20"/>
    <p:sldId id="334" r:id="rId21"/>
    <p:sldId id="335" r:id="rId22"/>
    <p:sldId id="353" r:id="rId23"/>
    <p:sldId id="295" r:id="rId24"/>
    <p:sldId id="336" r:id="rId25"/>
    <p:sldId id="337" r:id="rId26"/>
    <p:sldId id="338" r:id="rId27"/>
    <p:sldId id="369" r:id="rId28"/>
    <p:sldId id="339" r:id="rId29"/>
    <p:sldId id="364" r:id="rId30"/>
    <p:sldId id="365" r:id="rId31"/>
    <p:sldId id="366" r:id="rId32"/>
    <p:sldId id="355" r:id="rId33"/>
    <p:sldId id="340" r:id="rId34"/>
    <p:sldId id="358" r:id="rId35"/>
    <p:sldId id="359" r:id="rId36"/>
    <p:sldId id="360" r:id="rId37"/>
    <p:sldId id="361" r:id="rId38"/>
    <p:sldId id="363" r:id="rId39"/>
    <p:sldId id="341" r:id="rId40"/>
    <p:sldId id="342" r:id="rId41"/>
    <p:sldId id="354" r:id="rId42"/>
    <p:sldId id="296" r:id="rId43"/>
    <p:sldId id="297" r:id="rId44"/>
    <p:sldId id="299" r:id="rId45"/>
    <p:sldId id="343" r:id="rId46"/>
    <p:sldId id="344" r:id="rId47"/>
    <p:sldId id="345" r:id="rId48"/>
    <p:sldId id="367" r:id="rId49"/>
    <p:sldId id="368" r:id="rId50"/>
    <p:sldId id="372" r:id="rId51"/>
    <p:sldId id="279"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86" d="100"/>
          <a:sy n="86" d="100"/>
        </p:scale>
        <p:origin x="138" y="84"/>
      </p:cViewPr>
      <p:guideLst>
        <p:guide orient="horz" pos="2160"/>
        <p:guide pos="3840"/>
      </p:guideLst>
    </p:cSldViewPr>
  </p:slideViewPr>
  <p:notesTextViewPr>
    <p:cViewPr>
      <p:scale>
        <a:sx n="1" d="1"/>
        <a:sy n="1" d="1"/>
      </p:scale>
      <p:origin x="0" y="0"/>
    </p:cViewPr>
  </p:notesTextViewPr>
  <p:notesViewPr>
    <p:cSldViewPr snapToGrid="0">
      <p:cViewPr varScale="1">
        <p:scale>
          <a:sx n="76" d="100"/>
          <a:sy n="76" d="100"/>
        </p:scale>
        <p:origin x="2412"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5-04-16T10:58:10.676" idx="1">
    <p:pos x="3915" y="90"/>
    <p:text>Software Intelligence is the future of Mining Software Engineering data.
SI offers software Practitioners (not just developers) up-to-date and pertinent information to support their daily decision-making processes. SI should support decisionmaking
processes throughout the lifetime of a software system not just during its development phase</p:text>
    <p:extLst>
      <p:ext uri="{C676402C-5697-4E1C-873F-D02D1690AC5C}">
        <p15:threadingInfo xmlns:p15="http://schemas.microsoft.com/office/powerpoint/2012/main" timeZoneBias="2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4/27/2015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4/27/2015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smtClean="0"/>
              <a:t>Click to edit Master title style</a:t>
            </a:r>
            <a:endParaRPr lang="en-US" dirty="0"/>
          </a:p>
        </p:txBody>
      </p:sp>
    </p:spTree>
    <p:extLst>
      <p:ext uri="{BB962C8B-B14F-4D97-AF65-F5344CB8AC3E}">
        <p14:creationId xmlns:p14="http://schemas.microsoft.com/office/powerpoint/2010/main" val="64670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Vertical Text Placeholder 2"/>
          <p:cNvSpPr>
            <a:spLocks noGrp="1"/>
          </p:cNvSpPr>
          <p:nvPr>
            <p:ph type="body" orient="vert" idx="1"/>
          </p:nvPr>
        </p:nvSpPr>
        <p:spPr>
          <a:xfrm>
            <a:off x="1562100" y="1825625"/>
            <a:ext cx="9791700" cy="43513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218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Vertical Text Placeholder 2"/>
          <p:cNvSpPr>
            <a:spLocks noGrp="1"/>
          </p:cNvSpPr>
          <p:nvPr>
            <p:ph type="body" orient="vert" idx="1"/>
          </p:nvPr>
        </p:nvSpPr>
        <p:spPr>
          <a:xfrm>
            <a:off x="1562100" y="365125"/>
            <a:ext cx="70104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Tree>
    <p:extLst>
      <p:ext uri="{BB962C8B-B14F-4D97-AF65-F5344CB8AC3E}">
        <p14:creationId xmlns:p14="http://schemas.microsoft.com/office/powerpoint/2010/main" val="33888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Picture Placeholder 2"/>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987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Text Placeholder 2"/>
          <p:cNvSpPr>
            <a:spLocks noGrp="1"/>
          </p:cNvSpPr>
          <p:nvPr>
            <p:ph type="body" idx="1"/>
          </p:nvPr>
        </p:nvSpPr>
        <p:spPr>
          <a:xfrm>
            <a:off x="1241658" y="4589463"/>
            <a:ext cx="1010579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 name="Title 1"/>
          <p:cNvSpPr>
            <a:spLocks noGrp="1"/>
          </p:cNvSpPr>
          <p:nvPr>
            <p:ph type="title"/>
          </p:nvPr>
        </p:nvSpPr>
        <p:spPr>
          <a:xfrm>
            <a:off x="1241658" y="1709738"/>
            <a:ext cx="10105791" cy="2862262"/>
          </a:xfrm>
        </p:spPr>
        <p:txBody>
          <a:bodyPr anchor="b"/>
          <a:lstStyle>
            <a:lvl1pPr>
              <a:defRPr sz="6000"/>
            </a:lvl1pPr>
          </a:lstStyle>
          <a:p>
            <a:r>
              <a:rPr lang="en-US" smtClean="0"/>
              <a:t>Click to edit Master title style</a:t>
            </a:r>
            <a:endParaRPr lang="en-US"/>
          </a:p>
        </p:txBody>
      </p:sp>
    </p:spTree>
    <p:extLst>
      <p:ext uri="{BB962C8B-B14F-4D97-AF65-F5344CB8AC3E}">
        <p14:creationId xmlns:p14="http://schemas.microsoft.com/office/powerpoint/2010/main" val="40676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4" name="Content Placeholder 3"/>
          <p:cNvSpPr>
            <a:spLocks noGrp="1"/>
          </p:cNvSpPr>
          <p:nvPr>
            <p:ph sz="half" idx="2"/>
          </p:nvPr>
        </p:nvSpPr>
        <p:spPr>
          <a:xfrm>
            <a:off x="6605325"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2"/>
          <p:cNvSpPr>
            <a:spLocks noGrp="1"/>
          </p:cNvSpPr>
          <p:nvPr>
            <p:ph sz="half" idx="1"/>
          </p:nvPr>
        </p:nvSpPr>
        <p:spPr>
          <a:xfrm>
            <a:off x="1569700"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63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84EAB7D7-3608-4730-B2E2-670834DF882C}" type="datetimeFigureOut">
              <a:rPr lang="en-US" smtClean="0"/>
              <a:t>4/27/2015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a:p>
        </p:txBody>
      </p:sp>
      <p:sp>
        <p:nvSpPr>
          <p:cNvPr id="6" name="Content Placeholder 5"/>
          <p:cNvSpPr>
            <a:spLocks noGrp="1"/>
          </p:cNvSpPr>
          <p:nvPr>
            <p:ph sz="quarter" idx="4"/>
          </p:nvPr>
        </p:nvSpPr>
        <p:spPr>
          <a:xfrm>
            <a:off x="659892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598920" y="1489075"/>
            <a:ext cx="4754880" cy="641350"/>
          </a:xfrm>
          <a:noFill/>
          <a:ln>
            <a:noFill/>
          </a:ln>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6210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ext Placeholder 2"/>
          <p:cNvSpPr>
            <a:spLocks noGrp="1"/>
          </p:cNvSpPr>
          <p:nvPr>
            <p:ph type="body" idx="1"/>
          </p:nvPr>
        </p:nvSpPr>
        <p:spPr>
          <a:xfrm>
            <a:off x="1562100" y="1489075"/>
            <a:ext cx="4754880" cy="641350"/>
          </a:xfrm>
          <a:noFill/>
          <a:ln>
            <a:noFill/>
          </a:ln>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 name="Title 1"/>
          <p:cNvSpPr>
            <a:spLocks noGrp="1"/>
          </p:cNvSpPr>
          <p:nvPr>
            <p:ph type="title"/>
          </p:nvPr>
        </p:nvSpPr>
        <p:spPr>
          <a:xfrm>
            <a:off x="2324100" y="274638"/>
            <a:ext cx="9023350" cy="1143000"/>
          </a:xfrm>
        </p:spPr>
        <p:txBody>
          <a:bodyPr/>
          <a:lstStyle/>
          <a:p>
            <a:r>
              <a:rPr lang="en-US" smtClean="0"/>
              <a:t>Click to edit Master title style</a:t>
            </a:r>
            <a:endParaRPr lang="en-US"/>
          </a:p>
        </p:txBody>
      </p:sp>
    </p:spTree>
    <p:extLst>
      <p:ext uri="{BB962C8B-B14F-4D97-AF65-F5344CB8AC3E}">
        <p14:creationId xmlns:p14="http://schemas.microsoft.com/office/powerpoint/2010/main" val="32316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4EAB7D7-3608-4730-B2E2-670834DF882C}" type="datetimeFigureOut">
              <a:rPr lang="en-US" smtClean="0"/>
              <a:t>4/27/2015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105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t>4/27/2015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151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Content Placeholder 2"/>
          <p:cNvSpPr>
            <a:spLocks noGrp="1"/>
          </p:cNvSpPr>
          <p:nvPr>
            <p:ph idx="1"/>
          </p:nvPr>
        </p:nvSpPr>
        <p:spPr>
          <a:xfrm>
            <a:off x="5678905" y="987425"/>
            <a:ext cx="56764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219871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Picture Placeholder 2"/>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16193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EAB7D7-3608-4730-B2E2-670834DF882C}" type="datetimeFigureOut">
              <a:rPr lang="en-US" smtClean="0"/>
              <a:pPr/>
              <a:t>4/27/2015</a:t>
            </a:fld>
            <a:endParaRPr lang="en-US"/>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7BAC7-FE87-40F6-AA24-4F4685D1B022}" type="slidenum">
              <a:rPr lang="en-US" smtClean="0"/>
              <a:t>‹#›</a:t>
            </a:fld>
            <a:endParaRPr lang="en-US"/>
          </a:p>
        </p:txBody>
      </p:sp>
      <p:sp>
        <p:nvSpPr>
          <p:cNvPr id="3" name="Text Placeholder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Placeholder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32193672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1464" userDrawn="1">
          <p15:clr>
            <a:srgbClr val="F26B43"/>
          </p15:clr>
        </p15:guide>
        <p15:guide id="3" pos="7152" userDrawn="1">
          <p15:clr>
            <a:srgbClr val="F26B43"/>
          </p15:clr>
        </p15:guide>
        <p15:guide id="4" pos="984"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086578"/>
            <a:ext cx="9144000" cy="1444978"/>
          </a:xfrm>
        </p:spPr>
        <p:txBody>
          <a:bodyPr>
            <a:normAutofit/>
          </a:bodyPr>
          <a:lstStyle/>
          <a:p>
            <a:r>
              <a:rPr lang="en-US" b="1" dirty="0" smtClean="0"/>
              <a:t>								</a:t>
            </a:r>
          </a:p>
          <a:p>
            <a:r>
              <a:rPr lang="en-US" b="1" dirty="0" smtClean="0"/>
              <a:t>					      		    Bhavana Pallepati  					     Venkata Sarath Kumar Galimelu</a:t>
            </a:r>
            <a:endParaRPr lang="en-US" b="1" dirty="0"/>
          </a:p>
        </p:txBody>
      </p:sp>
      <p:sp>
        <p:nvSpPr>
          <p:cNvPr id="2" name="Title 1"/>
          <p:cNvSpPr>
            <a:spLocks noGrp="1"/>
          </p:cNvSpPr>
          <p:nvPr>
            <p:ph type="ctrTitle"/>
          </p:nvPr>
        </p:nvSpPr>
        <p:spPr>
          <a:xfrm>
            <a:off x="1524000" y="1041400"/>
            <a:ext cx="9144000" cy="3045178"/>
          </a:xfrm>
        </p:spPr>
        <p:txBody>
          <a:bodyPr>
            <a:normAutofit/>
          </a:bodyPr>
          <a:lstStyle/>
          <a:p>
            <a:r>
              <a:rPr lang="en-US" dirty="0" smtClean="0"/>
              <a:t>ASE Literature Review</a:t>
            </a:r>
            <a:br>
              <a:rPr lang="en-US" dirty="0" smtClean="0"/>
            </a:br>
            <a:r>
              <a:rPr lang="en-US" dirty="0"/>
              <a:t>Mining Software Engineering </a:t>
            </a:r>
            <a:r>
              <a:rPr lang="en-US" dirty="0" smtClean="0"/>
              <a:t>Repositories</a:t>
            </a:r>
            <a:endParaRPr lang="en-US" dirty="0"/>
          </a:p>
        </p:txBody>
      </p:sp>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562100" y="1557867"/>
            <a:ext cx="9791700" cy="4619096"/>
          </a:xfrm>
        </p:spPr>
        <p:txBody>
          <a:bodyPr>
            <a:noAutofit/>
          </a:bodyPr>
          <a:lstStyle/>
          <a:p>
            <a:pPr marL="0" indent="0">
              <a:buNone/>
            </a:pPr>
            <a:endParaRPr lang="en-US" sz="2400" dirty="0" smtClean="0"/>
          </a:p>
          <a:p>
            <a:pPr>
              <a:buFont typeface="Wingdings" panose="05000000000000000000" pitchFamily="2" charset="2"/>
              <a:buChar char="Ø"/>
            </a:pPr>
            <a:endParaRPr lang="en-US" sz="2400" dirty="0" smtClean="0"/>
          </a:p>
        </p:txBody>
      </p:sp>
      <p:sp>
        <p:nvSpPr>
          <p:cNvPr id="13" name="Title 12"/>
          <p:cNvSpPr>
            <a:spLocks noGrp="1"/>
          </p:cNvSpPr>
          <p:nvPr>
            <p:ph type="title"/>
          </p:nvPr>
        </p:nvSpPr>
        <p:spPr>
          <a:xfrm>
            <a:off x="1562100" y="365125"/>
            <a:ext cx="9791700" cy="775053"/>
          </a:xfrm>
        </p:spPr>
        <p:txBody>
          <a:bodyPr>
            <a:normAutofit fontScale="90000"/>
          </a:bodyPr>
          <a:lstStyle/>
          <a:p>
            <a:r>
              <a:rPr lang="en-US" dirty="0" smtClean="0"/>
              <a:t>Example of Software Development Project data</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8198" y="1456855"/>
            <a:ext cx="8062174" cy="4879551"/>
          </a:xfrm>
          <a:prstGeom prst="rect">
            <a:avLst/>
          </a:prstGeom>
        </p:spPr>
      </p:pic>
    </p:spTree>
    <p:extLst>
      <p:ext uri="{BB962C8B-B14F-4D97-AF65-F5344CB8AC3E}">
        <p14:creationId xmlns:p14="http://schemas.microsoft.com/office/powerpoint/2010/main" val="4249465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562100" y="1557867"/>
            <a:ext cx="9791700" cy="4619096"/>
          </a:xfrm>
        </p:spPr>
        <p:txBody>
          <a:bodyPr>
            <a:noAutofit/>
          </a:bodyPr>
          <a:lstStyle/>
          <a:p>
            <a:pPr>
              <a:buFont typeface="Wingdings" panose="05000000000000000000" pitchFamily="2" charset="2"/>
              <a:buChar char="Ø"/>
            </a:pPr>
            <a:r>
              <a:rPr lang="en-US" sz="2400" dirty="0" smtClean="0"/>
              <a:t>Relevance</a:t>
            </a:r>
          </a:p>
          <a:p>
            <a:pPr lvl="1">
              <a:buFont typeface="Wingdings" panose="05000000000000000000" pitchFamily="2" charset="2"/>
              <a:buChar char="§"/>
            </a:pPr>
            <a:r>
              <a:rPr lang="en-US" sz="2000" dirty="0"/>
              <a:t>What data is available for the task</a:t>
            </a:r>
            <a:r>
              <a:rPr lang="en-US" sz="2000" dirty="0" smtClean="0"/>
              <a:t>?</a:t>
            </a:r>
          </a:p>
          <a:p>
            <a:pPr lvl="1">
              <a:buFont typeface="Wingdings" panose="05000000000000000000" pitchFamily="2" charset="2"/>
              <a:buChar char="§"/>
            </a:pPr>
            <a:r>
              <a:rPr lang="en-US" sz="2000" dirty="0" smtClean="0"/>
              <a:t>Is this data relevant?</a:t>
            </a:r>
          </a:p>
          <a:p>
            <a:pPr lvl="1">
              <a:buFont typeface="Wingdings" panose="05000000000000000000" pitchFamily="2" charset="2"/>
              <a:buChar char="§"/>
            </a:pPr>
            <a:r>
              <a:rPr lang="en-US" sz="2000" dirty="0"/>
              <a:t>Is additional relevant data available</a:t>
            </a:r>
            <a:r>
              <a:rPr lang="en-US" sz="2000" dirty="0" smtClean="0"/>
              <a:t>?</a:t>
            </a:r>
          </a:p>
          <a:p>
            <a:pPr lvl="1">
              <a:buFont typeface="Wingdings" panose="05000000000000000000" pitchFamily="2" charset="2"/>
              <a:buChar char="§"/>
            </a:pPr>
            <a:r>
              <a:rPr lang="en-US" sz="2000" dirty="0"/>
              <a:t>How  much historical data is available</a:t>
            </a:r>
            <a:r>
              <a:rPr lang="en-US" sz="2000" dirty="0" smtClean="0"/>
              <a:t>?</a:t>
            </a:r>
          </a:p>
          <a:p>
            <a:pPr lvl="1">
              <a:buFont typeface="Wingdings" panose="05000000000000000000" pitchFamily="2" charset="2"/>
              <a:buChar char="§"/>
            </a:pPr>
            <a:r>
              <a:rPr lang="en-US" sz="2000" dirty="0"/>
              <a:t>Who  is the data expert </a:t>
            </a:r>
            <a:r>
              <a:rPr lang="en-US" sz="2000" dirty="0" smtClean="0"/>
              <a:t>?</a:t>
            </a:r>
          </a:p>
          <a:p>
            <a:pPr>
              <a:buFont typeface="Wingdings" panose="05000000000000000000" pitchFamily="2" charset="2"/>
              <a:buChar char="Ø"/>
            </a:pPr>
            <a:r>
              <a:rPr lang="en-US" sz="2400" dirty="0" smtClean="0"/>
              <a:t>Data </a:t>
            </a:r>
            <a:r>
              <a:rPr lang="en-US" sz="2400" dirty="0"/>
              <a:t>in the real world is dirty</a:t>
            </a:r>
          </a:p>
          <a:p>
            <a:pPr lvl="1">
              <a:buFont typeface="Wingdings" panose="05000000000000000000" pitchFamily="2" charset="2"/>
              <a:buChar char="§"/>
            </a:pPr>
            <a:r>
              <a:rPr lang="en-US" sz="2000" dirty="0"/>
              <a:t>incomplete: l </a:t>
            </a:r>
            <a:r>
              <a:rPr lang="en-US" sz="2000" dirty="0" err="1"/>
              <a:t>ack</a:t>
            </a:r>
            <a:r>
              <a:rPr lang="en-US" sz="2000" dirty="0"/>
              <a:t> </a:t>
            </a:r>
            <a:r>
              <a:rPr lang="en-US" sz="2000" dirty="0" err="1"/>
              <a:t>ing</a:t>
            </a:r>
            <a:r>
              <a:rPr lang="en-US" sz="2000" dirty="0"/>
              <a:t> at tribute values, lacking certain at </a:t>
            </a:r>
            <a:r>
              <a:rPr lang="en-US" sz="2000" dirty="0" err="1"/>
              <a:t>tr</a:t>
            </a:r>
            <a:r>
              <a:rPr lang="en-US" sz="2000" dirty="0"/>
              <a:t> </a:t>
            </a:r>
            <a:r>
              <a:rPr lang="en-US" sz="2000" dirty="0" err="1"/>
              <a:t>ibutes</a:t>
            </a:r>
            <a:r>
              <a:rPr lang="en-US" sz="2000" dirty="0"/>
              <a:t> of interest, or containing only </a:t>
            </a:r>
            <a:r>
              <a:rPr lang="en-US" sz="2000" dirty="0" err="1"/>
              <a:t>aggr</a:t>
            </a:r>
            <a:r>
              <a:rPr lang="en-US" sz="2000" dirty="0"/>
              <a:t> gate data</a:t>
            </a:r>
          </a:p>
          <a:p>
            <a:pPr lvl="1">
              <a:buFont typeface="Wingdings" panose="05000000000000000000" pitchFamily="2" charset="2"/>
              <a:buChar char="§"/>
            </a:pPr>
            <a:r>
              <a:rPr lang="en-US" sz="2000" dirty="0"/>
              <a:t>noisy: containing errors or outliers</a:t>
            </a:r>
          </a:p>
          <a:p>
            <a:pPr lvl="1">
              <a:buFont typeface="Wingdings" panose="05000000000000000000" pitchFamily="2" charset="2"/>
              <a:buChar char="§"/>
            </a:pPr>
            <a:r>
              <a:rPr lang="en-US" sz="2000" dirty="0"/>
              <a:t>inconsistent: co </a:t>
            </a:r>
            <a:r>
              <a:rPr lang="en-US" sz="2000" dirty="0" err="1"/>
              <a:t>nt</a:t>
            </a:r>
            <a:r>
              <a:rPr lang="en-US" sz="2000" dirty="0"/>
              <a:t> </a:t>
            </a:r>
            <a:r>
              <a:rPr lang="en-US" sz="2000" dirty="0" err="1"/>
              <a:t>aining</a:t>
            </a:r>
            <a:r>
              <a:rPr lang="en-US" sz="2000" dirty="0"/>
              <a:t> di </a:t>
            </a:r>
            <a:r>
              <a:rPr lang="en-US" sz="2000" dirty="0" err="1"/>
              <a:t>sc</a:t>
            </a:r>
            <a:r>
              <a:rPr lang="en-US" sz="2000" dirty="0"/>
              <a:t>  </a:t>
            </a:r>
            <a:r>
              <a:rPr lang="en-US" sz="2000" dirty="0" err="1"/>
              <a:t>repancies</a:t>
            </a:r>
            <a:r>
              <a:rPr lang="en-US" sz="2000" dirty="0"/>
              <a:t> in codes or names</a:t>
            </a:r>
          </a:p>
          <a:p>
            <a:pPr lvl="1">
              <a:buFont typeface="Wingdings" panose="05000000000000000000" pitchFamily="2" charset="2"/>
              <a:buChar char="Ø"/>
            </a:pPr>
            <a:endParaRPr lang="en-US" dirty="0" smtClean="0"/>
          </a:p>
        </p:txBody>
      </p:sp>
      <p:sp>
        <p:nvSpPr>
          <p:cNvPr id="13" name="Title 12"/>
          <p:cNvSpPr>
            <a:spLocks noGrp="1"/>
          </p:cNvSpPr>
          <p:nvPr>
            <p:ph type="title"/>
          </p:nvPr>
        </p:nvSpPr>
        <p:spPr>
          <a:xfrm>
            <a:off x="1562100" y="365125"/>
            <a:ext cx="9791700" cy="775053"/>
          </a:xfrm>
        </p:spPr>
        <p:txBody>
          <a:bodyPr/>
          <a:lstStyle/>
          <a:p>
            <a:r>
              <a:rPr lang="en-US" dirty="0" smtClean="0"/>
              <a:t>Data Understanding</a:t>
            </a:r>
            <a:endParaRPr lang="en-US" dirty="0"/>
          </a:p>
        </p:txBody>
      </p:sp>
    </p:spTree>
    <p:extLst>
      <p:ext uri="{BB962C8B-B14F-4D97-AF65-F5344CB8AC3E}">
        <p14:creationId xmlns:p14="http://schemas.microsoft.com/office/powerpoint/2010/main" val="3376890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4183" y="1557338"/>
            <a:ext cx="7627534" cy="4619625"/>
          </a:xfrm>
        </p:spPr>
      </p:pic>
      <p:sp>
        <p:nvSpPr>
          <p:cNvPr id="13" name="Title 12"/>
          <p:cNvSpPr>
            <a:spLocks noGrp="1"/>
          </p:cNvSpPr>
          <p:nvPr>
            <p:ph type="title"/>
          </p:nvPr>
        </p:nvSpPr>
        <p:spPr>
          <a:xfrm>
            <a:off x="1562100" y="365125"/>
            <a:ext cx="9791700" cy="775053"/>
          </a:xfrm>
        </p:spPr>
        <p:txBody>
          <a:bodyPr/>
          <a:lstStyle/>
          <a:p>
            <a:r>
              <a:rPr lang="en-US" dirty="0" smtClean="0"/>
              <a:t>Forms of Data Preprocessing</a:t>
            </a:r>
            <a:endParaRPr lang="en-US" dirty="0"/>
          </a:p>
        </p:txBody>
      </p:sp>
    </p:spTree>
    <p:extLst>
      <p:ext uri="{BB962C8B-B14F-4D97-AF65-F5344CB8AC3E}">
        <p14:creationId xmlns:p14="http://schemas.microsoft.com/office/powerpoint/2010/main" val="254833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62100" y="365125"/>
            <a:ext cx="9791700" cy="775053"/>
          </a:xfrm>
        </p:spPr>
        <p:txBody>
          <a:bodyPr>
            <a:normAutofit fontScale="90000"/>
          </a:bodyPr>
          <a:lstStyle/>
          <a:p>
            <a:r>
              <a:rPr lang="en-US" dirty="0" smtClean="0"/>
              <a:t>Data Cleaning-Acquisition &amp; Reformatting</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Data </a:t>
            </a:r>
            <a:r>
              <a:rPr lang="en-US" sz="2400" dirty="0"/>
              <a:t>in a flat </a:t>
            </a:r>
            <a:r>
              <a:rPr lang="en-US" sz="2400" dirty="0" smtClean="0"/>
              <a:t>file</a:t>
            </a:r>
          </a:p>
          <a:p>
            <a:pPr lvl="1">
              <a:buFont typeface="Wingdings" panose="05000000000000000000" pitchFamily="2" charset="2"/>
              <a:buChar char="§"/>
            </a:pPr>
            <a:r>
              <a:rPr lang="en-US" sz="2000" dirty="0"/>
              <a:t>Fixed-column </a:t>
            </a:r>
            <a:r>
              <a:rPr lang="en-US" sz="2000" dirty="0" smtClean="0"/>
              <a:t>format, Delimited </a:t>
            </a:r>
            <a:r>
              <a:rPr lang="en-US" sz="2000" dirty="0"/>
              <a:t>format: tab, comma “,” , other</a:t>
            </a:r>
          </a:p>
          <a:p>
            <a:pPr marL="457200" lvl="1" indent="0">
              <a:buNone/>
            </a:pPr>
            <a:r>
              <a:rPr lang="en-US" sz="2000" dirty="0" smtClean="0"/>
              <a:t>	E.g</a:t>
            </a:r>
            <a:r>
              <a:rPr lang="en-US" sz="2000" dirty="0"/>
              <a:t>. C4.5 and Weka “</a:t>
            </a:r>
            <a:r>
              <a:rPr lang="en-US" sz="2000" dirty="0" err="1"/>
              <a:t>arff</a:t>
            </a:r>
            <a:r>
              <a:rPr lang="en-US" sz="2000" dirty="0"/>
              <a:t>” use comma-delimited data</a:t>
            </a:r>
          </a:p>
          <a:p>
            <a:pPr lvl="1">
              <a:buFont typeface="Wingdings" panose="05000000000000000000" pitchFamily="2" charset="2"/>
              <a:buChar char="§"/>
            </a:pPr>
            <a:r>
              <a:rPr lang="en-US" sz="2000" dirty="0" smtClean="0"/>
              <a:t>Verify </a:t>
            </a:r>
            <a:r>
              <a:rPr lang="en-US" sz="2000" dirty="0"/>
              <a:t>the number of fields before and </a:t>
            </a:r>
            <a:r>
              <a:rPr lang="en-US" sz="2000" dirty="0" smtClean="0"/>
              <a:t>after</a:t>
            </a:r>
          </a:p>
          <a:p>
            <a:pPr>
              <a:buFont typeface="Wingdings" panose="05000000000000000000" pitchFamily="2" charset="2"/>
              <a:buChar char="Ø"/>
            </a:pPr>
            <a:r>
              <a:rPr lang="en-US" sz="2400" dirty="0" smtClean="0"/>
              <a:t>Reformatting</a:t>
            </a:r>
            <a:endParaRPr lang="en-US" dirty="0" smtClean="0"/>
          </a:p>
          <a:p>
            <a:pPr lvl="1">
              <a:buFont typeface="Wingdings" panose="05000000000000000000" pitchFamily="2" charset="2"/>
              <a:buChar char="§"/>
            </a:pPr>
            <a:r>
              <a:rPr lang="en-US" sz="2000" dirty="0"/>
              <a:t>Convert data to a standard format (e.g. csv or </a:t>
            </a:r>
            <a:r>
              <a:rPr lang="en-US" sz="2000" dirty="0" err="1"/>
              <a:t>arff</a:t>
            </a:r>
            <a:r>
              <a:rPr lang="en-US" sz="2000" dirty="0"/>
              <a:t>)</a:t>
            </a:r>
          </a:p>
          <a:p>
            <a:pPr lvl="1">
              <a:buFont typeface="Wingdings" panose="05000000000000000000" pitchFamily="2" charset="2"/>
              <a:buChar char="§"/>
            </a:pPr>
            <a:r>
              <a:rPr lang="en-US" sz="2000" dirty="0"/>
              <a:t>Missing values</a:t>
            </a:r>
          </a:p>
          <a:p>
            <a:pPr lvl="1">
              <a:buFont typeface="Wingdings" panose="05000000000000000000" pitchFamily="2" charset="2"/>
              <a:buChar char="§"/>
            </a:pPr>
            <a:r>
              <a:rPr lang="en-US" sz="2000" dirty="0" smtClean="0"/>
              <a:t>Binning </a:t>
            </a:r>
            <a:r>
              <a:rPr lang="en-US" sz="2000" dirty="0"/>
              <a:t>of numeric data</a:t>
            </a:r>
          </a:p>
          <a:p>
            <a:pPr lvl="1">
              <a:buFont typeface="Wingdings" panose="05000000000000000000" pitchFamily="2" charset="2"/>
              <a:buChar char="§"/>
            </a:pPr>
            <a:r>
              <a:rPr lang="en-US" sz="2000" dirty="0"/>
              <a:t>Fix errors and outliers</a:t>
            </a:r>
          </a:p>
          <a:p>
            <a:pPr lvl="1">
              <a:buFont typeface="Wingdings" panose="05000000000000000000" pitchFamily="2" charset="2"/>
              <a:buChar char="§"/>
            </a:pPr>
            <a:r>
              <a:rPr lang="en-US" sz="2000" dirty="0"/>
              <a:t>Convert nominal fields whose values have order to numeric.</a:t>
            </a:r>
            <a:endParaRPr lang="en-US" sz="2000" dirty="0" smtClean="0"/>
          </a:p>
          <a:p>
            <a:pPr lvl="1">
              <a:buFont typeface="Wingdings" panose="05000000000000000000" pitchFamily="2" charset="2"/>
              <a:buChar char="§"/>
            </a:pPr>
            <a:endParaRPr lang="en-US" sz="20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smtClean="0"/>
          </a:p>
        </p:txBody>
      </p:sp>
    </p:spTree>
    <p:extLst>
      <p:ext uri="{BB962C8B-B14F-4D97-AF65-F5344CB8AC3E}">
        <p14:creationId xmlns:p14="http://schemas.microsoft.com/office/powerpoint/2010/main" val="550584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62100" y="365125"/>
            <a:ext cx="9791700" cy="775053"/>
          </a:xfrm>
        </p:spPr>
        <p:txBody>
          <a:bodyPr/>
          <a:lstStyle/>
          <a:p>
            <a:r>
              <a:rPr lang="en-US" dirty="0" smtClean="0"/>
              <a:t>Data Cleaning</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endParaRPr lang="en-US" sz="2400" dirty="0" smtClean="0"/>
          </a:p>
          <a:p>
            <a:pPr>
              <a:buFont typeface="Wingdings" panose="05000000000000000000" pitchFamily="2" charset="2"/>
              <a:buChar char="Ø"/>
            </a:pPr>
            <a:r>
              <a:rPr lang="en-US" sz="2400" dirty="0" smtClean="0"/>
              <a:t>Original data </a:t>
            </a:r>
          </a:p>
          <a:p>
            <a:pPr>
              <a:buFont typeface="Wingdings" panose="05000000000000000000" pitchFamily="2" charset="2"/>
              <a:buChar char="Ø"/>
            </a:pPr>
            <a:endParaRPr lang="en-US" sz="2400" dirty="0"/>
          </a:p>
          <a:p>
            <a:pPr>
              <a:buFont typeface="Wingdings" panose="05000000000000000000" pitchFamily="2" charset="2"/>
              <a:buChar char="Ø"/>
            </a:pPr>
            <a:endParaRPr lang="en-US" sz="2400" dirty="0" smtClean="0"/>
          </a:p>
          <a:p>
            <a:pPr>
              <a:buFont typeface="Wingdings" panose="05000000000000000000" pitchFamily="2" charset="2"/>
              <a:buChar char="Ø"/>
            </a:pPr>
            <a:endParaRPr lang="en-US" sz="2400" dirty="0"/>
          </a:p>
          <a:p>
            <a:pPr>
              <a:buFont typeface="Wingdings" panose="05000000000000000000" pitchFamily="2" charset="2"/>
              <a:buChar char="Ø"/>
            </a:pPr>
            <a:endParaRPr lang="en-US" sz="2400" dirty="0" smtClean="0"/>
          </a:p>
          <a:p>
            <a:pPr>
              <a:buFont typeface="Wingdings" panose="05000000000000000000" pitchFamily="2" charset="2"/>
              <a:buChar char="Ø"/>
            </a:pPr>
            <a:r>
              <a:rPr lang="en-US" sz="2400" dirty="0" smtClean="0"/>
              <a:t>Clean Data</a:t>
            </a:r>
          </a:p>
          <a:p>
            <a:pPr marL="0" indent="0">
              <a:buNone/>
            </a:pPr>
            <a:r>
              <a:rPr lang="en-US" sz="2400" dirty="0" smtClean="0"/>
              <a:t>  </a:t>
            </a:r>
            <a:endParaRPr lang="en-US" sz="2400" dirty="0"/>
          </a:p>
          <a:p>
            <a:pPr marL="0" indent="0">
              <a:buNone/>
            </a:pPr>
            <a:r>
              <a:rPr lang="en-US" sz="2400" dirty="0" smtClean="0"/>
              <a:t>                     </a:t>
            </a:r>
            <a:endParaRPr lang="en-US" sz="2400" dirty="0"/>
          </a:p>
        </p:txBody>
      </p:sp>
      <p:pic>
        <p:nvPicPr>
          <p:cNvPr id="2" name="Picture 1"/>
          <p:cNvPicPr>
            <a:picLocks noChangeAspect="1"/>
          </p:cNvPicPr>
          <p:nvPr/>
        </p:nvPicPr>
        <p:blipFill>
          <a:blip r:embed="rId2"/>
          <a:stretch>
            <a:fillRect/>
          </a:stretch>
        </p:blipFill>
        <p:spPr>
          <a:xfrm>
            <a:off x="2014537" y="2751316"/>
            <a:ext cx="8162925" cy="1381125"/>
          </a:xfrm>
          <a:prstGeom prst="rect">
            <a:avLst/>
          </a:prstGeom>
        </p:spPr>
      </p:pic>
      <p:pic>
        <p:nvPicPr>
          <p:cNvPr id="4" name="Picture 3"/>
          <p:cNvPicPr>
            <a:picLocks noChangeAspect="1"/>
          </p:cNvPicPr>
          <p:nvPr/>
        </p:nvPicPr>
        <p:blipFill>
          <a:blip r:embed="rId3"/>
          <a:stretch>
            <a:fillRect/>
          </a:stretch>
        </p:blipFill>
        <p:spPr>
          <a:xfrm>
            <a:off x="2014537" y="5032374"/>
            <a:ext cx="7677150" cy="619125"/>
          </a:xfrm>
          <a:prstGeom prst="rect">
            <a:avLst/>
          </a:prstGeom>
        </p:spPr>
      </p:pic>
    </p:spTree>
    <p:extLst>
      <p:ext uri="{BB962C8B-B14F-4D97-AF65-F5344CB8AC3E}">
        <p14:creationId xmlns:p14="http://schemas.microsoft.com/office/powerpoint/2010/main" val="1875382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562100" y="1557867"/>
            <a:ext cx="9791700" cy="4619096"/>
          </a:xfrm>
        </p:spPr>
        <p:txBody>
          <a:bodyPr>
            <a:noAutofit/>
          </a:bodyPr>
          <a:lstStyle/>
          <a:p>
            <a:pPr>
              <a:buFont typeface="Wingdings" panose="05000000000000000000" pitchFamily="2" charset="2"/>
              <a:buChar char="Ø"/>
            </a:pPr>
            <a:r>
              <a:rPr lang="en-US" sz="2400" dirty="0" smtClean="0"/>
              <a:t>Missing data ignoring techniques</a:t>
            </a:r>
          </a:p>
          <a:p>
            <a:pPr lvl="1">
              <a:buFont typeface="Wingdings" panose="05000000000000000000" pitchFamily="2" charset="2"/>
              <a:buChar char="§"/>
            </a:pPr>
            <a:r>
              <a:rPr lang="en-US" sz="2000" i="1" dirty="0" smtClean="0"/>
              <a:t>List wise deletion</a:t>
            </a:r>
          </a:p>
          <a:p>
            <a:pPr marL="457200" lvl="1" indent="0">
              <a:buNone/>
            </a:pPr>
            <a:r>
              <a:rPr lang="en-US" sz="2000" dirty="0" smtClean="0"/>
              <a:t>	This method omits the cases containing missing values.</a:t>
            </a:r>
          </a:p>
          <a:p>
            <a:pPr lvl="1">
              <a:buFont typeface="Wingdings" panose="05000000000000000000" pitchFamily="2" charset="2"/>
              <a:buChar char="§"/>
            </a:pPr>
            <a:r>
              <a:rPr lang="en-US" sz="2000" i="1" dirty="0" smtClean="0"/>
              <a:t>Pair wise deletion</a:t>
            </a:r>
          </a:p>
          <a:p>
            <a:pPr marL="914400" lvl="2" indent="0">
              <a:buNone/>
            </a:pPr>
            <a:r>
              <a:rPr lang="en-US" dirty="0" smtClean="0"/>
              <a:t>This method considers each feature separately. For each feature, all recorded values in each observation </a:t>
            </a:r>
            <a:r>
              <a:rPr lang="en-US" smtClean="0"/>
              <a:t>are considered </a:t>
            </a:r>
            <a:r>
              <a:rPr lang="en-US" dirty="0" smtClean="0"/>
              <a:t>and missing data are ignored.</a:t>
            </a:r>
          </a:p>
          <a:p>
            <a:pPr>
              <a:buFont typeface="Wingdings" panose="05000000000000000000" pitchFamily="2" charset="2"/>
              <a:buChar char="Ø"/>
            </a:pPr>
            <a:r>
              <a:rPr lang="en-US" sz="2400" dirty="0"/>
              <a:t>Missing data toleration techniques</a:t>
            </a:r>
          </a:p>
          <a:p>
            <a:pPr lvl="1">
              <a:buFont typeface="Wingdings" panose="05000000000000000000" pitchFamily="2" charset="2"/>
              <a:buChar char="§"/>
            </a:pPr>
            <a:r>
              <a:rPr lang="en-US" sz="2000" dirty="0"/>
              <a:t>These techniques use a probabilistic approach to handle missing data. They do not predict missing data but assign a probability to each of the possible values. Thus they are  internal missing data treatment strategies, which perform analysis directly using the data set with missing values.</a:t>
            </a:r>
          </a:p>
          <a:p>
            <a:pPr marL="914400" lvl="2" indent="0">
              <a:buNone/>
            </a:pPr>
            <a:endParaRPr lang="en-US" dirty="0" smtClean="0"/>
          </a:p>
        </p:txBody>
      </p:sp>
      <p:sp>
        <p:nvSpPr>
          <p:cNvPr id="13" name="Title 12"/>
          <p:cNvSpPr>
            <a:spLocks noGrp="1"/>
          </p:cNvSpPr>
          <p:nvPr>
            <p:ph type="title"/>
          </p:nvPr>
        </p:nvSpPr>
        <p:spPr>
          <a:xfrm>
            <a:off x="1562100" y="365125"/>
            <a:ext cx="9791700" cy="775053"/>
          </a:xfrm>
        </p:spPr>
        <p:txBody>
          <a:bodyPr/>
          <a:lstStyle/>
          <a:p>
            <a:r>
              <a:rPr lang="en-US" dirty="0" smtClean="0"/>
              <a:t>Missing Data</a:t>
            </a:r>
            <a:endParaRPr lang="en-US" dirty="0"/>
          </a:p>
        </p:txBody>
      </p:sp>
    </p:spTree>
    <p:extLst>
      <p:ext uri="{BB962C8B-B14F-4D97-AF65-F5344CB8AC3E}">
        <p14:creationId xmlns:p14="http://schemas.microsoft.com/office/powerpoint/2010/main" val="460714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562100" y="1557867"/>
            <a:ext cx="9791700" cy="4619096"/>
          </a:xfrm>
        </p:spPr>
        <p:txBody>
          <a:bodyPr>
            <a:noAutofit/>
          </a:bodyPr>
          <a:lstStyle/>
          <a:p>
            <a:pPr>
              <a:buFont typeface="Wingdings" panose="05000000000000000000" pitchFamily="2" charset="2"/>
              <a:buChar char="Ø"/>
            </a:pPr>
            <a:r>
              <a:rPr lang="en-US" sz="2400" dirty="0" smtClean="0"/>
              <a:t>Missing </a:t>
            </a:r>
            <a:r>
              <a:rPr lang="en-US" sz="2400" dirty="0"/>
              <a:t>data imputation techniques</a:t>
            </a:r>
          </a:p>
          <a:p>
            <a:pPr lvl="1">
              <a:buFont typeface="Wingdings" panose="05000000000000000000" pitchFamily="2" charset="2"/>
              <a:buChar char="§"/>
            </a:pPr>
            <a:r>
              <a:rPr lang="en-US" sz="2000" i="1" dirty="0"/>
              <a:t>Mean imputation</a:t>
            </a:r>
          </a:p>
          <a:p>
            <a:pPr marL="457200" lvl="1" indent="0">
              <a:buNone/>
            </a:pPr>
            <a:r>
              <a:rPr lang="en-US" sz="2000" dirty="0"/>
              <a:t>	This method imputes each missing value with the mean of reported values. The 	disadvantage is that it leads to underestimation of the population variance.</a:t>
            </a:r>
          </a:p>
          <a:p>
            <a:pPr lvl="1">
              <a:buFont typeface="Wingdings" panose="05000000000000000000" pitchFamily="2" charset="2"/>
              <a:buChar char="§"/>
            </a:pPr>
            <a:r>
              <a:rPr lang="en-US" sz="2000" i="1" dirty="0"/>
              <a:t>Regression imputation</a:t>
            </a:r>
          </a:p>
          <a:p>
            <a:pPr marL="914400" lvl="2" indent="0">
              <a:buNone/>
            </a:pPr>
            <a:r>
              <a:rPr lang="en-US" dirty="0"/>
              <a:t>The regression model is built using the complete observations. It tends to perform better than MI, but still underestimates variance</a:t>
            </a:r>
            <a:r>
              <a:rPr lang="en-US" dirty="0" smtClean="0"/>
              <a:t>.</a:t>
            </a:r>
          </a:p>
          <a:p>
            <a:pPr lvl="1">
              <a:buFont typeface="Wingdings" panose="05000000000000000000" pitchFamily="2" charset="2"/>
              <a:buChar char="§"/>
            </a:pPr>
            <a:r>
              <a:rPr lang="en-US" sz="2000" i="1" dirty="0"/>
              <a:t>Hot-deck imputation</a:t>
            </a:r>
          </a:p>
          <a:p>
            <a:pPr marL="914400" lvl="2" indent="0">
              <a:buNone/>
            </a:pPr>
            <a:r>
              <a:rPr lang="en-US" dirty="0"/>
              <a:t>Fill in missing data by taking values from other observations in the same data set.. The choice of which value to take depends on the observation containing the missing value. Randomly choosing observed values from donor cases is the simplest hot-deck method.</a:t>
            </a:r>
          </a:p>
          <a:p>
            <a:pPr marL="914400" lvl="2" indent="0">
              <a:buNone/>
            </a:pPr>
            <a:endParaRPr lang="en-US" dirty="0"/>
          </a:p>
          <a:p>
            <a:pPr lvl="1">
              <a:buFont typeface="Wingdings" panose="05000000000000000000" pitchFamily="2" charset="2"/>
              <a:buChar char="§"/>
            </a:pPr>
            <a:endParaRPr lang="en-US" sz="2000" dirty="0"/>
          </a:p>
        </p:txBody>
      </p:sp>
      <p:sp>
        <p:nvSpPr>
          <p:cNvPr id="13" name="Title 12"/>
          <p:cNvSpPr>
            <a:spLocks noGrp="1"/>
          </p:cNvSpPr>
          <p:nvPr>
            <p:ph type="title"/>
          </p:nvPr>
        </p:nvSpPr>
        <p:spPr>
          <a:xfrm>
            <a:off x="1562100" y="365125"/>
            <a:ext cx="9791700" cy="775053"/>
          </a:xfrm>
        </p:spPr>
        <p:txBody>
          <a:bodyPr/>
          <a:lstStyle/>
          <a:p>
            <a:r>
              <a:rPr lang="en-US" dirty="0" smtClean="0"/>
              <a:t>Missing Data  Contd..</a:t>
            </a:r>
            <a:endParaRPr lang="en-US" dirty="0"/>
          </a:p>
        </p:txBody>
      </p:sp>
    </p:spTree>
    <p:extLst>
      <p:ext uri="{BB962C8B-B14F-4D97-AF65-F5344CB8AC3E}">
        <p14:creationId xmlns:p14="http://schemas.microsoft.com/office/powerpoint/2010/main" val="4202231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562100" y="1557867"/>
            <a:ext cx="9791700" cy="4619096"/>
          </a:xfrm>
        </p:spPr>
        <p:txBody>
          <a:bodyPr>
            <a:noAutofit/>
          </a:bodyPr>
          <a:lstStyle/>
          <a:p>
            <a:pPr>
              <a:buFont typeface="Wingdings" panose="05000000000000000000" pitchFamily="2" charset="2"/>
              <a:buChar char="Ø"/>
            </a:pPr>
            <a:r>
              <a:rPr lang="en-US" sz="2400" dirty="0"/>
              <a:t>Unified date </a:t>
            </a:r>
            <a:r>
              <a:rPr lang="en-US" sz="2400" dirty="0" smtClean="0"/>
              <a:t>format</a:t>
            </a:r>
          </a:p>
          <a:p>
            <a:pPr lvl="1">
              <a:buFont typeface="Wingdings" panose="05000000000000000000" pitchFamily="2" charset="2"/>
              <a:buChar char="Ø"/>
            </a:pPr>
            <a:r>
              <a:rPr lang="en-US" sz="2000" dirty="0"/>
              <a:t>We want to transform all dates to the same format internally</a:t>
            </a:r>
          </a:p>
          <a:p>
            <a:pPr lvl="1">
              <a:buFont typeface="Wingdings" panose="05000000000000000000" pitchFamily="2" charset="2"/>
              <a:buChar char="Ø"/>
            </a:pPr>
            <a:r>
              <a:rPr lang="en-US" sz="2000" dirty="0"/>
              <a:t>Some systems accept dates in many formats</a:t>
            </a:r>
          </a:p>
          <a:p>
            <a:pPr lvl="1">
              <a:buFont typeface="Wingdings" panose="05000000000000000000" pitchFamily="2" charset="2"/>
              <a:buChar char="Ø"/>
            </a:pPr>
            <a:r>
              <a:rPr lang="en-US" sz="2000" dirty="0"/>
              <a:t>e.g. “Sep 24, 2003” , 9/24/03, 24.09.03, </a:t>
            </a:r>
            <a:r>
              <a:rPr lang="en-US" sz="2000" dirty="0" err="1"/>
              <a:t>etc</a:t>
            </a:r>
            <a:endParaRPr lang="en-US" sz="2000" dirty="0"/>
          </a:p>
          <a:p>
            <a:pPr lvl="1">
              <a:buFont typeface="Wingdings" panose="05000000000000000000" pitchFamily="2" charset="2"/>
              <a:buChar char="Ø"/>
            </a:pPr>
            <a:r>
              <a:rPr lang="en-US" sz="2000" dirty="0"/>
              <a:t>dates are transformed internally to a standard value</a:t>
            </a:r>
          </a:p>
          <a:p>
            <a:pPr>
              <a:buFont typeface="Wingdings" panose="05000000000000000000" pitchFamily="2" charset="2"/>
              <a:buChar char="Ø"/>
            </a:pPr>
            <a:r>
              <a:rPr lang="en-US" sz="2400" dirty="0"/>
              <a:t>Converting nominal to </a:t>
            </a:r>
            <a:r>
              <a:rPr lang="en-US" sz="2400" dirty="0" smtClean="0"/>
              <a:t>numeric</a:t>
            </a:r>
          </a:p>
          <a:p>
            <a:pPr lvl="1">
              <a:buFont typeface="Wingdings" panose="05000000000000000000" pitchFamily="2" charset="2"/>
              <a:buChar char="Ø"/>
            </a:pPr>
            <a:r>
              <a:rPr lang="en-US" sz="2000" dirty="0"/>
              <a:t>Some tools can deal with nominal values </a:t>
            </a:r>
            <a:r>
              <a:rPr lang="en-US" sz="2000" dirty="0" smtClean="0"/>
              <a:t>internally</a:t>
            </a:r>
          </a:p>
          <a:p>
            <a:pPr lvl="1">
              <a:buFont typeface="Wingdings" panose="05000000000000000000" pitchFamily="2" charset="2"/>
              <a:buChar char="Ø"/>
            </a:pPr>
            <a:r>
              <a:rPr lang="en-US" sz="2000" dirty="0"/>
              <a:t>Ordered attributes </a:t>
            </a:r>
            <a:r>
              <a:rPr lang="en-US" sz="2000" dirty="0" smtClean="0"/>
              <a:t>can </a:t>
            </a:r>
            <a:r>
              <a:rPr lang="en-US" sz="2000" dirty="0"/>
              <a:t>be converted </a:t>
            </a:r>
            <a:r>
              <a:rPr lang="en-US" sz="2000" dirty="0" smtClean="0"/>
              <a:t>to numbers </a:t>
            </a:r>
            <a:r>
              <a:rPr lang="en-US" sz="2000" dirty="0"/>
              <a:t>preserving natural </a:t>
            </a:r>
            <a:r>
              <a:rPr lang="en-US" sz="2000" dirty="0" smtClean="0"/>
              <a:t>order. For Ex</a:t>
            </a:r>
          </a:p>
          <a:p>
            <a:pPr lvl="2">
              <a:buFont typeface="Wingdings" panose="05000000000000000000" pitchFamily="2" charset="2"/>
              <a:buChar char="Ø"/>
            </a:pPr>
            <a:r>
              <a:rPr lang="en-US" dirty="0" smtClean="0"/>
              <a:t>A    -&gt; 4.0</a:t>
            </a:r>
          </a:p>
          <a:p>
            <a:pPr lvl="2">
              <a:buFont typeface="Wingdings" panose="05000000000000000000" pitchFamily="2" charset="2"/>
              <a:buChar char="Ø"/>
            </a:pPr>
            <a:r>
              <a:rPr lang="en-US" dirty="0" smtClean="0"/>
              <a:t>A-  -&gt; 3.7</a:t>
            </a:r>
          </a:p>
          <a:p>
            <a:pPr lvl="2">
              <a:buFont typeface="Wingdings" panose="05000000000000000000" pitchFamily="2" charset="2"/>
              <a:buChar char="Ø"/>
            </a:pPr>
            <a:r>
              <a:rPr lang="en-US" dirty="0" smtClean="0"/>
              <a:t>B+ -&gt; 3.3</a:t>
            </a:r>
          </a:p>
          <a:p>
            <a:pPr lvl="2">
              <a:buFont typeface="Wingdings" panose="05000000000000000000" pitchFamily="2" charset="2"/>
              <a:buChar char="Ø"/>
            </a:pPr>
            <a:r>
              <a:rPr lang="en-US" dirty="0" smtClean="0"/>
              <a:t>B   -&gt; 3.0</a:t>
            </a:r>
            <a:endParaRPr lang="en-US" dirty="0"/>
          </a:p>
        </p:txBody>
      </p:sp>
      <p:sp>
        <p:nvSpPr>
          <p:cNvPr id="13" name="Title 12"/>
          <p:cNvSpPr>
            <a:spLocks noGrp="1"/>
          </p:cNvSpPr>
          <p:nvPr>
            <p:ph type="title"/>
          </p:nvPr>
        </p:nvSpPr>
        <p:spPr>
          <a:xfrm>
            <a:off x="1562100" y="365125"/>
            <a:ext cx="9791700" cy="775053"/>
          </a:xfrm>
        </p:spPr>
        <p:txBody>
          <a:bodyPr/>
          <a:lstStyle/>
          <a:p>
            <a:r>
              <a:rPr lang="en-US" dirty="0" smtClean="0"/>
              <a:t>Other Data </a:t>
            </a:r>
            <a:r>
              <a:rPr lang="en-US" dirty="0"/>
              <a:t>c</a:t>
            </a:r>
            <a:r>
              <a:rPr lang="en-US" dirty="0" smtClean="0"/>
              <a:t>leaning Forms</a:t>
            </a:r>
            <a:endParaRPr lang="en-US" dirty="0"/>
          </a:p>
        </p:txBody>
      </p:sp>
    </p:spTree>
    <p:extLst>
      <p:ext uri="{BB962C8B-B14F-4D97-AF65-F5344CB8AC3E}">
        <p14:creationId xmlns:p14="http://schemas.microsoft.com/office/powerpoint/2010/main" val="3839109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562100" y="1557867"/>
            <a:ext cx="9791700" cy="4619096"/>
          </a:xfrm>
        </p:spPr>
        <p:txBody>
          <a:bodyPr>
            <a:noAutofit/>
          </a:bodyPr>
          <a:lstStyle/>
          <a:p>
            <a:pPr>
              <a:buFont typeface="Wingdings" panose="05000000000000000000" pitchFamily="2" charset="2"/>
              <a:buChar char="Ø"/>
            </a:pPr>
            <a:r>
              <a:rPr lang="en-US" sz="2400" dirty="0" smtClean="0"/>
              <a:t>Identify </a:t>
            </a:r>
            <a:r>
              <a:rPr lang="en-US" sz="2400" dirty="0"/>
              <a:t>outliers and smooth out noisy </a:t>
            </a:r>
            <a:r>
              <a:rPr lang="en-US" sz="2400" dirty="0" smtClean="0"/>
              <a:t>data(random </a:t>
            </a:r>
            <a:r>
              <a:rPr lang="en-US" sz="2400" dirty="0"/>
              <a:t>error or variance in a measured </a:t>
            </a:r>
            <a:r>
              <a:rPr lang="en-US" sz="2400" dirty="0" smtClean="0"/>
              <a:t>variable)</a:t>
            </a:r>
          </a:p>
          <a:p>
            <a:pPr lvl="1">
              <a:buFont typeface="Wingdings" panose="05000000000000000000" pitchFamily="2" charset="2"/>
              <a:buChar char="Ø"/>
            </a:pPr>
            <a:r>
              <a:rPr lang="en-US" sz="2000" dirty="0"/>
              <a:t>Clustering</a:t>
            </a:r>
          </a:p>
          <a:p>
            <a:pPr marL="457200" lvl="1" indent="0">
              <a:buNone/>
            </a:pPr>
            <a:r>
              <a:rPr lang="en-US" sz="2000" dirty="0" smtClean="0"/>
              <a:t>	detect </a:t>
            </a:r>
            <a:r>
              <a:rPr lang="en-US" sz="2000" dirty="0"/>
              <a:t>and remove outliers</a:t>
            </a:r>
          </a:p>
          <a:p>
            <a:pPr lvl="1">
              <a:buFont typeface="Wingdings" panose="05000000000000000000" pitchFamily="2" charset="2"/>
              <a:buChar char="Ø"/>
            </a:pPr>
            <a:r>
              <a:rPr lang="en-US" sz="2000" dirty="0"/>
              <a:t>Combined computer and human inspection</a:t>
            </a:r>
          </a:p>
          <a:p>
            <a:pPr marL="457200" lvl="1" indent="0">
              <a:buNone/>
            </a:pPr>
            <a:r>
              <a:rPr lang="en-US" sz="2000" dirty="0" smtClean="0"/>
              <a:t>	detect </a:t>
            </a:r>
            <a:r>
              <a:rPr lang="en-US" sz="2000" dirty="0"/>
              <a:t>suspicious values and check by human</a:t>
            </a:r>
          </a:p>
          <a:p>
            <a:pPr lvl="1">
              <a:buFont typeface="Wingdings" panose="05000000000000000000" pitchFamily="2" charset="2"/>
              <a:buChar char="Ø"/>
            </a:pPr>
            <a:r>
              <a:rPr lang="en-US" sz="2000" dirty="0"/>
              <a:t>Regression</a:t>
            </a:r>
          </a:p>
          <a:p>
            <a:pPr marL="457200" lvl="1" indent="0">
              <a:buNone/>
            </a:pPr>
            <a:r>
              <a:rPr lang="en-US" sz="2000" dirty="0" smtClean="0"/>
              <a:t>	smooth </a:t>
            </a:r>
            <a:r>
              <a:rPr lang="en-US" sz="2000" dirty="0"/>
              <a:t>by fitting the data into regression functions</a:t>
            </a:r>
          </a:p>
          <a:p>
            <a:pPr>
              <a:buFont typeface="Wingdings" panose="05000000000000000000" pitchFamily="2" charset="2"/>
              <a:buChar char="Ø"/>
            </a:pPr>
            <a:r>
              <a:rPr lang="en-US" sz="2400" dirty="0"/>
              <a:t>Correct inconsistent </a:t>
            </a:r>
            <a:r>
              <a:rPr lang="en-US" sz="2400" dirty="0" smtClean="0"/>
              <a:t>data</a:t>
            </a:r>
          </a:p>
          <a:p>
            <a:pPr lvl="1">
              <a:buFont typeface="Wingdings" panose="05000000000000000000" pitchFamily="2" charset="2"/>
              <a:buChar char="Ø"/>
            </a:pPr>
            <a:r>
              <a:rPr lang="en-US" sz="2000" dirty="0" smtClean="0"/>
              <a:t>Make it consistent by removing unnecessary data.</a:t>
            </a:r>
          </a:p>
          <a:p>
            <a:pPr>
              <a:buFont typeface="Wingdings" panose="05000000000000000000" pitchFamily="2" charset="2"/>
              <a:buChar char="Ø"/>
            </a:pPr>
            <a:endParaRPr lang="en-US" sz="2400" dirty="0"/>
          </a:p>
        </p:txBody>
      </p:sp>
      <p:sp>
        <p:nvSpPr>
          <p:cNvPr id="13" name="Title 12"/>
          <p:cNvSpPr>
            <a:spLocks noGrp="1"/>
          </p:cNvSpPr>
          <p:nvPr>
            <p:ph type="title"/>
          </p:nvPr>
        </p:nvSpPr>
        <p:spPr>
          <a:xfrm>
            <a:off x="1562100" y="365125"/>
            <a:ext cx="9791700" cy="775053"/>
          </a:xfrm>
        </p:spPr>
        <p:txBody>
          <a:bodyPr/>
          <a:lstStyle/>
          <a:p>
            <a:r>
              <a:rPr lang="en-US" dirty="0" smtClean="0"/>
              <a:t>Other Data </a:t>
            </a:r>
            <a:r>
              <a:rPr lang="en-US" dirty="0"/>
              <a:t>cleaning </a:t>
            </a:r>
            <a:r>
              <a:rPr lang="en-US" dirty="0" smtClean="0"/>
              <a:t>forms</a:t>
            </a:r>
            <a:endParaRPr lang="en-US" dirty="0"/>
          </a:p>
        </p:txBody>
      </p:sp>
    </p:spTree>
    <p:extLst>
      <p:ext uri="{BB962C8B-B14F-4D97-AF65-F5344CB8AC3E}">
        <p14:creationId xmlns:p14="http://schemas.microsoft.com/office/powerpoint/2010/main" val="3491684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562100" y="1557867"/>
            <a:ext cx="9791700" cy="4619096"/>
          </a:xfrm>
        </p:spPr>
        <p:txBody>
          <a:bodyPr>
            <a:noAutofit/>
          </a:bodyPr>
          <a:lstStyle/>
          <a:p>
            <a:pPr>
              <a:buFont typeface="Wingdings" panose="05000000000000000000" pitchFamily="2" charset="2"/>
              <a:buChar char="Ø"/>
            </a:pPr>
            <a:r>
              <a:rPr lang="en-US" sz="2400" dirty="0" smtClean="0"/>
              <a:t>Data Integration</a:t>
            </a:r>
          </a:p>
          <a:p>
            <a:pPr lvl="1">
              <a:buFont typeface="Wingdings" panose="05000000000000000000" pitchFamily="2" charset="2"/>
              <a:buChar char="Ø"/>
            </a:pPr>
            <a:r>
              <a:rPr lang="en-US" sz="2000" dirty="0" smtClean="0"/>
              <a:t>combines </a:t>
            </a:r>
            <a:r>
              <a:rPr lang="en-US" sz="2000" dirty="0"/>
              <a:t>data from multiple sources into a coherent </a:t>
            </a:r>
            <a:r>
              <a:rPr lang="en-US" sz="2000" dirty="0" smtClean="0"/>
              <a:t>store</a:t>
            </a:r>
          </a:p>
          <a:p>
            <a:pPr lvl="1">
              <a:buFont typeface="Wingdings" panose="05000000000000000000" pitchFamily="2" charset="2"/>
              <a:buChar char="Ø"/>
            </a:pPr>
            <a:r>
              <a:rPr lang="en-US" sz="2000" dirty="0"/>
              <a:t>Detecting and resolving data value conflicts</a:t>
            </a:r>
          </a:p>
          <a:p>
            <a:pPr marL="457200" lvl="1" indent="0">
              <a:buNone/>
            </a:pPr>
            <a:r>
              <a:rPr lang="en-US" sz="2000" dirty="0" smtClean="0"/>
              <a:t>	for </a:t>
            </a:r>
            <a:r>
              <a:rPr lang="en-US" sz="2000" dirty="0"/>
              <a:t>the same real world entity, attribute values from different sources are different.</a:t>
            </a:r>
          </a:p>
          <a:p>
            <a:pPr lvl="1">
              <a:buFont typeface="Wingdings" panose="05000000000000000000" pitchFamily="2" charset="2"/>
              <a:buChar char="Ø"/>
            </a:pPr>
            <a:r>
              <a:rPr lang="en-US" sz="2000" dirty="0"/>
              <a:t>Careful integration of the data from multiple sources may help reduce/avoid redundancies and </a:t>
            </a:r>
            <a:r>
              <a:rPr lang="en-US" sz="2000" dirty="0" smtClean="0"/>
              <a:t>inconsistencies </a:t>
            </a:r>
            <a:r>
              <a:rPr lang="en-US" sz="2000" dirty="0"/>
              <a:t>and improve mining speed and </a:t>
            </a:r>
            <a:r>
              <a:rPr lang="en-US" sz="2000" dirty="0" smtClean="0"/>
              <a:t>quality.</a:t>
            </a:r>
          </a:p>
          <a:p>
            <a:pPr>
              <a:buFont typeface="Wingdings" panose="05000000000000000000" pitchFamily="2" charset="2"/>
              <a:buChar char="Ø"/>
            </a:pPr>
            <a:r>
              <a:rPr lang="en-US" sz="2400" dirty="0"/>
              <a:t>Data </a:t>
            </a:r>
            <a:r>
              <a:rPr lang="en-US" sz="2400" dirty="0" smtClean="0"/>
              <a:t>Transformation</a:t>
            </a:r>
          </a:p>
          <a:p>
            <a:pPr lvl="1">
              <a:buFont typeface="Wingdings" panose="05000000000000000000" pitchFamily="2" charset="2"/>
              <a:buChar char="Ø"/>
            </a:pPr>
            <a:r>
              <a:rPr lang="en-US" sz="2000" dirty="0"/>
              <a:t>Smoothing: remove noise from data</a:t>
            </a:r>
          </a:p>
          <a:p>
            <a:pPr lvl="1">
              <a:buFont typeface="Wingdings" panose="05000000000000000000" pitchFamily="2" charset="2"/>
              <a:buChar char="Ø"/>
            </a:pPr>
            <a:r>
              <a:rPr lang="en-US" sz="2000" dirty="0"/>
              <a:t>Aggregation: summarization, data cube construction</a:t>
            </a:r>
          </a:p>
          <a:p>
            <a:pPr lvl="1">
              <a:buFont typeface="Wingdings" panose="05000000000000000000" pitchFamily="2" charset="2"/>
              <a:buChar char="Ø"/>
            </a:pPr>
            <a:r>
              <a:rPr lang="en-US" sz="2000" dirty="0"/>
              <a:t>Generalization: concept hierarchy climbing</a:t>
            </a:r>
          </a:p>
          <a:p>
            <a:pPr lvl="1">
              <a:buFont typeface="Wingdings" panose="05000000000000000000" pitchFamily="2" charset="2"/>
              <a:buChar char="Ø"/>
            </a:pPr>
            <a:r>
              <a:rPr lang="en-US" sz="2000" dirty="0"/>
              <a:t>Normalization: transforming all variables in the data to a specific range.</a:t>
            </a:r>
          </a:p>
        </p:txBody>
      </p:sp>
      <p:sp>
        <p:nvSpPr>
          <p:cNvPr id="13" name="Title 12"/>
          <p:cNvSpPr>
            <a:spLocks noGrp="1"/>
          </p:cNvSpPr>
          <p:nvPr>
            <p:ph type="title"/>
          </p:nvPr>
        </p:nvSpPr>
        <p:spPr>
          <a:xfrm>
            <a:off x="1562100" y="365125"/>
            <a:ext cx="9791700" cy="775053"/>
          </a:xfrm>
        </p:spPr>
        <p:txBody>
          <a:bodyPr/>
          <a:lstStyle/>
          <a:p>
            <a:r>
              <a:rPr lang="en-US" dirty="0" smtClean="0"/>
              <a:t>Preprocessing forms contd..</a:t>
            </a:r>
            <a:endParaRPr lang="en-US" dirty="0"/>
          </a:p>
        </p:txBody>
      </p:sp>
    </p:spTree>
    <p:extLst>
      <p:ext uri="{BB962C8B-B14F-4D97-AF65-F5344CB8AC3E}">
        <p14:creationId xmlns:p14="http://schemas.microsoft.com/office/powerpoint/2010/main" val="2172797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562100" y="1557867"/>
            <a:ext cx="9791700" cy="4619096"/>
          </a:xfrm>
        </p:spPr>
        <p:txBody>
          <a:bodyPr>
            <a:noAutofit/>
          </a:bodyPr>
          <a:lstStyle/>
          <a:p>
            <a:pPr lvl="0">
              <a:buFont typeface="Wingdings" panose="05000000000000000000" pitchFamily="2" charset="2"/>
              <a:buChar char="Ø"/>
            </a:pPr>
            <a:r>
              <a:rPr lang="en-US" sz="2400" dirty="0" smtClean="0"/>
              <a:t>Introduction</a:t>
            </a:r>
          </a:p>
          <a:p>
            <a:pPr lvl="0">
              <a:buFont typeface="Wingdings" panose="05000000000000000000" pitchFamily="2" charset="2"/>
              <a:buChar char="Ø"/>
            </a:pPr>
            <a:r>
              <a:rPr lang="en-US" sz="2400" dirty="0" smtClean="0"/>
              <a:t>Brief History of MSR</a:t>
            </a:r>
          </a:p>
          <a:p>
            <a:pPr lvl="0">
              <a:buFont typeface="Wingdings" panose="05000000000000000000" pitchFamily="2" charset="2"/>
              <a:buChar char="Ø"/>
            </a:pPr>
            <a:r>
              <a:rPr lang="en-US" sz="2400" dirty="0" smtClean="0"/>
              <a:t>Mining Methodology </a:t>
            </a:r>
          </a:p>
          <a:p>
            <a:pPr lvl="0">
              <a:buFont typeface="Wingdings" panose="05000000000000000000" pitchFamily="2" charset="2"/>
              <a:buChar char="Ø"/>
            </a:pPr>
            <a:r>
              <a:rPr lang="en-US" sz="2400" dirty="0" smtClean="0"/>
              <a:t>Problems in Software Project Management</a:t>
            </a:r>
            <a:endParaRPr lang="en-US" sz="2400" dirty="0"/>
          </a:p>
          <a:p>
            <a:pPr lvl="0">
              <a:buFont typeface="Wingdings" panose="05000000000000000000" pitchFamily="2" charset="2"/>
              <a:buChar char="Ø"/>
            </a:pPr>
            <a:r>
              <a:rPr lang="en-US" sz="2400" dirty="0" smtClean="0"/>
              <a:t>Software </a:t>
            </a:r>
            <a:r>
              <a:rPr lang="en-US" sz="2400" dirty="0"/>
              <a:t>Engineering </a:t>
            </a:r>
            <a:r>
              <a:rPr lang="en-US" sz="2400" dirty="0" smtClean="0"/>
              <a:t>Data</a:t>
            </a:r>
          </a:p>
          <a:p>
            <a:pPr lvl="0">
              <a:buFont typeface="Wingdings" panose="05000000000000000000" pitchFamily="2" charset="2"/>
              <a:buChar char="Ø"/>
            </a:pPr>
            <a:r>
              <a:rPr lang="en-US" sz="2400" dirty="0" smtClean="0"/>
              <a:t>Data Preprocessing</a:t>
            </a:r>
          </a:p>
          <a:p>
            <a:pPr lvl="0">
              <a:buFont typeface="Wingdings" panose="05000000000000000000" pitchFamily="2" charset="2"/>
              <a:buChar char="Ø"/>
            </a:pPr>
            <a:r>
              <a:rPr lang="en-US" sz="2400" dirty="0" smtClean="0"/>
              <a:t>Mining Challenges in SE</a:t>
            </a:r>
          </a:p>
          <a:p>
            <a:pPr lvl="0">
              <a:buFont typeface="Wingdings" panose="05000000000000000000" pitchFamily="2" charset="2"/>
              <a:buChar char="Ø"/>
            </a:pPr>
            <a:r>
              <a:rPr lang="en-US" sz="2400" dirty="0" smtClean="0"/>
              <a:t>Mining Methods</a:t>
            </a:r>
          </a:p>
          <a:p>
            <a:pPr lvl="0">
              <a:buFont typeface="Wingdings" panose="05000000000000000000" pitchFamily="2" charset="2"/>
              <a:buChar char="Ø"/>
            </a:pPr>
            <a:r>
              <a:rPr lang="en-US" sz="2400" dirty="0" smtClean="0"/>
              <a:t>Tasks that Benefits from Mining.</a:t>
            </a:r>
          </a:p>
          <a:p>
            <a:pPr lvl="0">
              <a:buFont typeface="Wingdings" panose="05000000000000000000" pitchFamily="2" charset="2"/>
              <a:buChar char="Ø"/>
            </a:pPr>
            <a:r>
              <a:rPr lang="en-US" sz="2400" dirty="0" smtClean="0"/>
              <a:t>Software Intelligence-Future Directions</a:t>
            </a:r>
          </a:p>
          <a:p>
            <a:pPr lvl="0">
              <a:buFont typeface="Wingdings" panose="05000000000000000000" pitchFamily="2" charset="2"/>
              <a:buChar char="Ø"/>
            </a:pPr>
            <a:r>
              <a:rPr lang="en-US" sz="2400" dirty="0" smtClean="0"/>
              <a:t>Tools in Mining</a:t>
            </a:r>
          </a:p>
          <a:p>
            <a:pPr lvl="0">
              <a:buFont typeface="Wingdings" panose="05000000000000000000" pitchFamily="2" charset="2"/>
              <a:buChar char="Ø"/>
            </a:pPr>
            <a:r>
              <a:rPr lang="en-US" sz="2400" dirty="0" smtClean="0"/>
              <a:t>Survey</a:t>
            </a:r>
          </a:p>
          <a:p>
            <a:pPr lvl="0"/>
            <a:endParaRPr lang="en-US" sz="2400" dirty="0" smtClean="0"/>
          </a:p>
          <a:p>
            <a:pPr marL="0" lvl="0" indent="0">
              <a:buNone/>
            </a:pPr>
            <a:endParaRPr lang="en-US" sz="2400" dirty="0" smtClean="0"/>
          </a:p>
          <a:p>
            <a:pPr lvl="0"/>
            <a:endParaRPr lang="en-US" dirty="0" smtClean="0"/>
          </a:p>
          <a:p>
            <a:pPr lvl="1">
              <a:buFont typeface="Wingdings" panose="05000000000000000000" pitchFamily="2" charset="2"/>
              <a:buChar char="§"/>
            </a:pPr>
            <a:endParaRPr lang="en-US" sz="2000" dirty="0" smtClean="0"/>
          </a:p>
        </p:txBody>
      </p:sp>
      <p:sp>
        <p:nvSpPr>
          <p:cNvPr id="13" name="Title 12"/>
          <p:cNvSpPr>
            <a:spLocks noGrp="1"/>
          </p:cNvSpPr>
          <p:nvPr>
            <p:ph type="title"/>
          </p:nvPr>
        </p:nvSpPr>
        <p:spPr>
          <a:xfrm>
            <a:off x="1562100" y="365125"/>
            <a:ext cx="9791700" cy="775053"/>
          </a:xfrm>
        </p:spPr>
        <p:txBody>
          <a:bodyPr/>
          <a:lstStyle/>
          <a:p>
            <a:r>
              <a:rPr lang="en-US" dirty="0"/>
              <a:t>Outline</a:t>
            </a:r>
          </a:p>
        </p:txBody>
      </p:sp>
    </p:spTree>
    <p:extLst>
      <p:ext uri="{BB962C8B-B14F-4D97-AF65-F5344CB8AC3E}">
        <p14:creationId xmlns:p14="http://schemas.microsoft.com/office/powerpoint/2010/main" val="3340253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562100" y="1557867"/>
            <a:ext cx="9791700" cy="4619096"/>
          </a:xfrm>
        </p:spPr>
        <p:txBody>
          <a:bodyPr>
            <a:noAutofit/>
          </a:bodyPr>
          <a:lstStyle/>
          <a:p>
            <a:pPr>
              <a:buFont typeface="Wingdings" panose="05000000000000000000" pitchFamily="2" charset="2"/>
              <a:buChar char="Ø"/>
            </a:pPr>
            <a:r>
              <a:rPr lang="en-US" sz="2400" dirty="0" smtClean="0"/>
              <a:t>Data Reduction</a:t>
            </a:r>
          </a:p>
          <a:p>
            <a:pPr marL="457200" lvl="1" indent="0">
              <a:buNone/>
            </a:pPr>
            <a:r>
              <a:rPr lang="en-US" sz="2000" dirty="0" smtClean="0"/>
              <a:t>Obtains </a:t>
            </a:r>
            <a:r>
              <a:rPr lang="en-US" sz="2000" dirty="0"/>
              <a:t>a reduced representation of the data set that is much smaller in volume but yet produces the same (or almost the same) analytical results.</a:t>
            </a:r>
          </a:p>
          <a:p>
            <a:pPr>
              <a:buFont typeface="Wingdings" panose="05000000000000000000" pitchFamily="2" charset="2"/>
              <a:buChar char="Ø"/>
            </a:pPr>
            <a:r>
              <a:rPr lang="en-US" sz="2400" dirty="0"/>
              <a:t>Data reduction strategies</a:t>
            </a:r>
          </a:p>
          <a:p>
            <a:pPr lvl="1">
              <a:buFont typeface="Wingdings" panose="05000000000000000000" pitchFamily="2" charset="2"/>
              <a:buChar char="Ø"/>
            </a:pPr>
            <a:r>
              <a:rPr lang="en-US" sz="2000" b="1" dirty="0"/>
              <a:t>Data cube </a:t>
            </a:r>
            <a:r>
              <a:rPr lang="en-US" sz="2000" b="1" dirty="0" smtClean="0"/>
              <a:t>aggregation</a:t>
            </a:r>
          </a:p>
          <a:p>
            <a:pPr marL="457200" lvl="1" indent="0">
              <a:buNone/>
            </a:pPr>
            <a:r>
              <a:rPr lang="en-US" sz="2000" dirty="0" smtClean="0"/>
              <a:t>	The </a:t>
            </a:r>
            <a:r>
              <a:rPr lang="en-US" sz="2000" dirty="0"/>
              <a:t>aggregated data for an individual entity of interest</a:t>
            </a:r>
          </a:p>
          <a:p>
            <a:pPr lvl="1">
              <a:buFont typeface="Wingdings" panose="05000000000000000000" pitchFamily="2" charset="2"/>
              <a:buChar char="Ø"/>
            </a:pPr>
            <a:r>
              <a:rPr lang="en-US" sz="2000" b="1" dirty="0" smtClean="0"/>
              <a:t>Dimensionality reduction</a:t>
            </a:r>
          </a:p>
          <a:p>
            <a:pPr marL="457200" lvl="1" indent="0">
              <a:buNone/>
            </a:pPr>
            <a:r>
              <a:rPr lang="en-US" sz="2000" dirty="0" smtClean="0"/>
              <a:t>	Important for modeling and DM algorithms work better if dimensionality(number of 	attributes) is reduced. Can lead to more understandable model.</a:t>
            </a:r>
            <a:endParaRPr lang="en-US" sz="2000" dirty="0"/>
          </a:p>
          <a:p>
            <a:pPr lvl="1">
              <a:buFont typeface="Wingdings" panose="05000000000000000000" pitchFamily="2" charset="2"/>
              <a:buChar char="Ø"/>
            </a:pPr>
            <a:r>
              <a:rPr lang="en-US" sz="2000" b="1" dirty="0"/>
              <a:t>Numerosity </a:t>
            </a:r>
            <a:r>
              <a:rPr lang="en-US" sz="2000" b="1" dirty="0" smtClean="0"/>
              <a:t>reduction</a:t>
            </a:r>
          </a:p>
          <a:p>
            <a:pPr marL="457200" lvl="1" indent="0">
              <a:buNone/>
            </a:pPr>
            <a:r>
              <a:rPr lang="en-US" sz="2000" b="1" dirty="0" smtClean="0"/>
              <a:t>        </a:t>
            </a:r>
            <a:r>
              <a:rPr lang="en-US" sz="2000" dirty="0" smtClean="0"/>
              <a:t>Reduce data volume by choosing alternative, smaller forms of data representation</a:t>
            </a:r>
            <a:endParaRPr lang="en-US" sz="2000" dirty="0"/>
          </a:p>
        </p:txBody>
      </p:sp>
      <p:sp>
        <p:nvSpPr>
          <p:cNvPr id="13" name="Title 12"/>
          <p:cNvSpPr>
            <a:spLocks noGrp="1"/>
          </p:cNvSpPr>
          <p:nvPr>
            <p:ph type="title"/>
          </p:nvPr>
        </p:nvSpPr>
        <p:spPr>
          <a:xfrm>
            <a:off x="1562100" y="365125"/>
            <a:ext cx="9791700" cy="775053"/>
          </a:xfrm>
        </p:spPr>
        <p:txBody>
          <a:bodyPr/>
          <a:lstStyle/>
          <a:p>
            <a:r>
              <a:rPr lang="en-US" dirty="0" smtClean="0"/>
              <a:t>Preprocessing forms contd..</a:t>
            </a:r>
            <a:endParaRPr lang="en-US" dirty="0"/>
          </a:p>
        </p:txBody>
      </p:sp>
    </p:spTree>
    <p:extLst>
      <p:ext uri="{BB962C8B-B14F-4D97-AF65-F5344CB8AC3E}">
        <p14:creationId xmlns:p14="http://schemas.microsoft.com/office/powerpoint/2010/main" val="1379084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6262" y="1614488"/>
            <a:ext cx="10197169" cy="4686300"/>
          </a:xfrm>
        </p:spPr>
      </p:pic>
      <p:sp>
        <p:nvSpPr>
          <p:cNvPr id="13" name="Title 12"/>
          <p:cNvSpPr>
            <a:spLocks noGrp="1"/>
          </p:cNvSpPr>
          <p:nvPr>
            <p:ph type="title"/>
          </p:nvPr>
        </p:nvSpPr>
        <p:spPr>
          <a:xfrm>
            <a:off x="1562100" y="365125"/>
            <a:ext cx="9791700" cy="775053"/>
          </a:xfrm>
        </p:spPr>
        <p:txBody>
          <a:bodyPr/>
          <a:lstStyle/>
          <a:p>
            <a:r>
              <a:rPr lang="en-US" dirty="0" smtClean="0"/>
              <a:t>Data Processing Tools</a:t>
            </a:r>
            <a:endParaRPr lang="en-US" dirty="0"/>
          </a:p>
        </p:txBody>
      </p:sp>
    </p:spTree>
    <p:extLst>
      <p:ext uri="{BB962C8B-B14F-4D97-AF65-F5344CB8AC3E}">
        <p14:creationId xmlns:p14="http://schemas.microsoft.com/office/powerpoint/2010/main" val="259182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562100" y="1557867"/>
            <a:ext cx="9791700" cy="4619096"/>
          </a:xfrm>
        </p:spPr>
        <p:txBody>
          <a:bodyPr>
            <a:noAutofit/>
          </a:bodyPr>
          <a:lstStyle/>
          <a:p>
            <a:pPr>
              <a:buFont typeface="Wingdings" panose="05000000000000000000" pitchFamily="2" charset="2"/>
              <a:buChar char="Ø"/>
            </a:pPr>
            <a:r>
              <a:rPr lang="en-US" sz="2400" dirty="0"/>
              <a:t>Most SE data mining studies rely on well-known, publicly available tools.</a:t>
            </a:r>
          </a:p>
          <a:p>
            <a:pPr>
              <a:buFont typeface="Wingdings" panose="05000000000000000000" pitchFamily="2" charset="2"/>
              <a:buChar char="Ø"/>
            </a:pPr>
            <a:r>
              <a:rPr lang="en-US" sz="2400" dirty="0" smtClean="0"/>
              <a:t>Compromise </a:t>
            </a:r>
            <a:r>
              <a:rPr lang="en-US" sz="2400" dirty="0"/>
              <a:t>the requirements unique to SE by fitting them to the tools undesirable features</a:t>
            </a:r>
            <a:r>
              <a:rPr lang="en-US" sz="2400" dirty="0" smtClean="0"/>
              <a:t>.</a:t>
            </a:r>
          </a:p>
          <a:p>
            <a:pPr>
              <a:buFont typeface="Wingdings" panose="05000000000000000000" pitchFamily="2" charset="2"/>
              <a:buChar char="Ø"/>
            </a:pPr>
            <a:r>
              <a:rPr lang="en-US" sz="2400" dirty="0"/>
              <a:t>SE researchers may lack the expertise to adapt or develop mining algorithms or tools, while data mining researchers may lack the background to understand mining requirements in the SE domain. </a:t>
            </a:r>
            <a:endParaRPr lang="en-US" sz="2400" dirty="0" smtClean="0"/>
          </a:p>
          <a:p>
            <a:pPr>
              <a:buFont typeface="Wingdings" panose="05000000000000000000" pitchFamily="2" charset="2"/>
              <a:buChar char="Ø"/>
            </a:pPr>
            <a:r>
              <a:rPr lang="en-US" sz="2400" dirty="0" smtClean="0"/>
              <a:t>One </a:t>
            </a:r>
            <a:r>
              <a:rPr lang="en-US" sz="2400" dirty="0"/>
              <a:t>promising way to reduce this gap is to foster close collaborations between the SE community (requirement providers) and the data mining community (solution providers).</a:t>
            </a:r>
            <a:endParaRPr lang="en-US" sz="2400" dirty="0" smtClean="0"/>
          </a:p>
        </p:txBody>
      </p:sp>
      <p:sp>
        <p:nvSpPr>
          <p:cNvPr id="13" name="Title 12"/>
          <p:cNvSpPr>
            <a:spLocks noGrp="1"/>
          </p:cNvSpPr>
          <p:nvPr>
            <p:ph type="title"/>
          </p:nvPr>
        </p:nvSpPr>
        <p:spPr>
          <a:xfrm>
            <a:off x="1562100" y="365125"/>
            <a:ext cx="9791700" cy="775053"/>
          </a:xfrm>
        </p:spPr>
        <p:txBody>
          <a:bodyPr>
            <a:normAutofit fontScale="90000"/>
          </a:bodyPr>
          <a:lstStyle/>
          <a:p>
            <a:r>
              <a:rPr lang="en-US" dirty="0" smtClean="0"/>
              <a:t>Mining Challenges -Requirements </a:t>
            </a:r>
            <a:r>
              <a:rPr lang="en-US" dirty="0"/>
              <a:t>unique to </a:t>
            </a:r>
            <a:r>
              <a:rPr lang="en-US" dirty="0" smtClean="0"/>
              <a:t>SE</a:t>
            </a:r>
            <a:endParaRPr lang="en-US" dirty="0"/>
          </a:p>
        </p:txBody>
      </p:sp>
    </p:spTree>
    <p:extLst>
      <p:ext uri="{BB962C8B-B14F-4D97-AF65-F5344CB8AC3E}">
        <p14:creationId xmlns:p14="http://schemas.microsoft.com/office/powerpoint/2010/main" val="2869827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562100" y="1557867"/>
            <a:ext cx="9791700" cy="4619096"/>
          </a:xfrm>
        </p:spPr>
        <p:txBody>
          <a:bodyPr>
            <a:noAutofit/>
          </a:bodyPr>
          <a:lstStyle/>
          <a:p>
            <a:pPr>
              <a:buFont typeface="Wingdings" panose="05000000000000000000" pitchFamily="2" charset="2"/>
              <a:buChar char="Ø"/>
            </a:pPr>
            <a:r>
              <a:rPr lang="en-US" sz="2400" dirty="0"/>
              <a:t>SE researchers typically mine individual data types alone to accomplish a certain SE task.</a:t>
            </a:r>
          </a:p>
          <a:p>
            <a:pPr>
              <a:buFont typeface="Wingdings" panose="05000000000000000000" pitchFamily="2" charset="2"/>
              <a:buChar char="Ø"/>
            </a:pPr>
            <a:r>
              <a:rPr lang="en-US" sz="2400" dirty="0"/>
              <a:t>However, SE tasks increasingly demand the mining of multiple correlated data types, including both sequence and text data, together to achieve the most effective result. </a:t>
            </a:r>
          </a:p>
          <a:p>
            <a:pPr>
              <a:buFont typeface="Wingdings" panose="05000000000000000000" pitchFamily="2" charset="2"/>
              <a:buChar char="Ø"/>
            </a:pPr>
            <a:r>
              <a:rPr lang="en-US" sz="2400" dirty="0"/>
              <a:t>Even for a single data type, rich information is commonly associated not only with an individual data item but also with the linkage among multiple data items</a:t>
            </a:r>
            <a:r>
              <a:rPr lang="en-US" sz="2400" dirty="0" smtClean="0"/>
              <a:t>. In </a:t>
            </a:r>
            <a:r>
              <a:rPr lang="en-US" sz="2400" dirty="0"/>
              <a:t>addition, pattern representation in the SE domain can be complex.</a:t>
            </a:r>
          </a:p>
          <a:p>
            <a:pPr>
              <a:buFont typeface="Wingdings" panose="05000000000000000000" pitchFamily="2" charset="2"/>
              <a:buChar char="Ø"/>
            </a:pPr>
            <a:r>
              <a:rPr lang="en-US" sz="2400" dirty="0"/>
              <a:t>There might be no existing mining algorithms that produce desired pattern representations, and developing new algorithms for such representations can be difficult. Overall, ensuring a scalable yet expressive mining solution is difficult.</a:t>
            </a:r>
            <a:endParaRPr lang="en-US" sz="2400" dirty="0" smtClean="0"/>
          </a:p>
        </p:txBody>
      </p:sp>
      <p:sp>
        <p:nvSpPr>
          <p:cNvPr id="13" name="Title 12"/>
          <p:cNvSpPr>
            <a:spLocks noGrp="1"/>
          </p:cNvSpPr>
          <p:nvPr>
            <p:ph type="title"/>
          </p:nvPr>
        </p:nvSpPr>
        <p:spPr>
          <a:xfrm>
            <a:off x="1562100" y="365125"/>
            <a:ext cx="9791700" cy="775053"/>
          </a:xfrm>
        </p:spPr>
        <p:txBody>
          <a:bodyPr>
            <a:normAutofit fontScale="90000"/>
          </a:bodyPr>
          <a:lstStyle/>
          <a:p>
            <a:r>
              <a:rPr lang="en-US" dirty="0" smtClean="0"/>
              <a:t>Mining </a:t>
            </a:r>
            <a:r>
              <a:rPr lang="en-US" dirty="0"/>
              <a:t>Challenges -Complex data and patterns</a:t>
            </a:r>
          </a:p>
        </p:txBody>
      </p:sp>
    </p:spTree>
    <p:extLst>
      <p:ext uri="{BB962C8B-B14F-4D97-AF65-F5344CB8AC3E}">
        <p14:creationId xmlns:p14="http://schemas.microsoft.com/office/powerpoint/2010/main" val="1764399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562100" y="1557867"/>
            <a:ext cx="9791700" cy="4619096"/>
          </a:xfrm>
        </p:spPr>
        <p:txBody>
          <a:bodyPr>
            <a:noAutofit/>
          </a:bodyPr>
          <a:lstStyle/>
          <a:p>
            <a:pPr>
              <a:buFont typeface="Wingdings" panose="05000000000000000000" pitchFamily="2" charset="2"/>
              <a:buChar char="Ø"/>
            </a:pPr>
            <a:r>
              <a:rPr lang="en-US" sz="2400" dirty="0"/>
              <a:t>SE researchers often mine only a few local repositories.</a:t>
            </a:r>
          </a:p>
          <a:p>
            <a:pPr>
              <a:buFont typeface="Wingdings" panose="05000000000000000000" pitchFamily="2" charset="2"/>
              <a:buChar char="Ø"/>
            </a:pPr>
            <a:r>
              <a:rPr lang="en-US" sz="2400" dirty="0"/>
              <a:t>However, there may be too few relevant data points in these repositories to support the mining of desirable patterns, </a:t>
            </a:r>
            <a:r>
              <a:rPr lang="en-US" sz="2400" dirty="0" smtClean="0"/>
              <a:t>.</a:t>
            </a:r>
          </a:p>
          <a:p>
            <a:pPr>
              <a:buFont typeface="Wingdings" panose="05000000000000000000" pitchFamily="2" charset="2"/>
              <a:buChar char="Ø"/>
            </a:pPr>
            <a:r>
              <a:rPr lang="en-US" sz="2400" dirty="0" smtClean="0"/>
              <a:t>One </a:t>
            </a:r>
            <a:r>
              <a:rPr lang="en-US" sz="2400" dirty="0"/>
              <a:t>way to address this problem is to mine Internet-scale software repositories—for example, via a code search engine.</a:t>
            </a:r>
          </a:p>
          <a:p>
            <a:pPr>
              <a:buFont typeface="Wingdings" panose="05000000000000000000" pitchFamily="2" charset="2"/>
              <a:buChar char="Ø"/>
            </a:pPr>
            <a:r>
              <a:rPr lang="en-US" sz="2400" dirty="0"/>
              <a:t>Mining can then be applied to the entire open source world or to many software repositories within an organization or across organizations. Further, execution traces collected from even an average-sized program can be very long, and dynamically or statically extracted call graphs can be enormous. </a:t>
            </a:r>
          </a:p>
          <a:p>
            <a:pPr>
              <a:buFont typeface="Wingdings" panose="05000000000000000000" pitchFamily="2" charset="2"/>
              <a:buChar char="Ø"/>
            </a:pPr>
            <a:r>
              <a:rPr lang="en-US" sz="2400" dirty="0"/>
              <a:t>Analyzing such large-scale data poses a challenge to existing mining algorithms.</a:t>
            </a:r>
            <a:endParaRPr lang="en-US" sz="2400" dirty="0" smtClean="0"/>
          </a:p>
        </p:txBody>
      </p:sp>
      <p:sp>
        <p:nvSpPr>
          <p:cNvPr id="13" name="Title 12"/>
          <p:cNvSpPr>
            <a:spLocks noGrp="1"/>
          </p:cNvSpPr>
          <p:nvPr>
            <p:ph type="title"/>
          </p:nvPr>
        </p:nvSpPr>
        <p:spPr>
          <a:xfrm>
            <a:off x="1562100" y="365125"/>
            <a:ext cx="9791700" cy="775053"/>
          </a:xfrm>
        </p:spPr>
        <p:txBody>
          <a:bodyPr>
            <a:normAutofit/>
          </a:bodyPr>
          <a:lstStyle/>
          <a:p>
            <a:r>
              <a:rPr lang="en-US" dirty="0" smtClean="0"/>
              <a:t>Mining </a:t>
            </a:r>
            <a:r>
              <a:rPr lang="en-US" dirty="0"/>
              <a:t>Challenges -Large-scale </a:t>
            </a:r>
            <a:r>
              <a:rPr lang="en-US" dirty="0" smtClean="0"/>
              <a:t>data</a:t>
            </a:r>
            <a:endParaRPr lang="en-US" dirty="0"/>
          </a:p>
        </p:txBody>
      </p:sp>
    </p:spTree>
    <p:extLst>
      <p:ext uri="{BB962C8B-B14F-4D97-AF65-F5344CB8AC3E}">
        <p14:creationId xmlns:p14="http://schemas.microsoft.com/office/powerpoint/2010/main" val="1012464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562100" y="1557867"/>
            <a:ext cx="9791700" cy="4619096"/>
          </a:xfrm>
        </p:spPr>
        <p:txBody>
          <a:bodyPr>
            <a:noAutofit/>
          </a:bodyPr>
          <a:lstStyle/>
          <a:p>
            <a:pPr>
              <a:buFont typeface="Wingdings" panose="05000000000000000000" pitchFamily="2" charset="2"/>
              <a:buChar char="Ø"/>
            </a:pPr>
            <a:r>
              <a:rPr lang="en-US" sz="2400" dirty="0"/>
              <a:t>SE researchers usually conduct offline mining of data already collected and stored. </a:t>
            </a:r>
          </a:p>
          <a:p>
            <a:pPr>
              <a:buFont typeface="Wingdings" panose="05000000000000000000" pitchFamily="2" charset="2"/>
              <a:buChar char="Ø"/>
            </a:pPr>
            <a:r>
              <a:rPr lang="en-US" sz="2400" dirty="0"/>
              <a:t>However, in modern integrated SE environments, especially collaborative environments, software engineers must be able to collect and mine SE data on the fly to provide rapid just-in-time feedback.</a:t>
            </a:r>
          </a:p>
          <a:p>
            <a:pPr>
              <a:buFont typeface="Wingdings" panose="05000000000000000000" pitchFamily="2" charset="2"/>
              <a:buChar char="Ø"/>
            </a:pPr>
            <a:r>
              <a:rPr lang="en-US" sz="2400" dirty="0"/>
              <a:t>Stream data mining algorithms and tools could be adapted or developed to satisfy such challenging mining requirements.</a:t>
            </a:r>
            <a:endParaRPr lang="en-US" sz="2400" dirty="0" smtClean="0"/>
          </a:p>
        </p:txBody>
      </p:sp>
      <p:sp>
        <p:nvSpPr>
          <p:cNvPr id="13" name="Title 12"/>
          <p:cNvSpPr>
            <a:spLocks noGrp="1"/>
          </p:cNvSpPr>
          <p:nvPr>
            <p:ph type="title"/>
          </p:nvPr>
        </p:nvSpPr>
        <p:spPr>
          <a:xfrm>
            <a:off x="1562100" y="365125"/>
            <a:ext cx="9791700" cy="775053"/>
          </a:xfrm>
        </p:spPr>
        <p:txBody>
          <a:bodyPr>
            <a:normAutofit/>
          </a:bodyPr>
          <a:lstStyle/>
          <a:p>
            <a:r>
              <a:rPr lang="en-US" dirty="0" smtClean="0"/>
              <a:t>Mining </a:t>
            </a:r>
            <a:r>
              <a:rPr lang="en-US" dirty="0"/>
              <a:t>Challenges -Just-in-time mining</a:t>
            </a:r>
          </a:p>
        </p:txBody>
      </p:sp>
    </p:spTree>
    <p:extLst>
      <p:ext uri="{BB962C8B-B14F-4D97-AF65-F5344CB8AC3E}">
        <p14:creationId xmlns:p14="http://schemas.microsoft.com/office/powerpoint/2010/main" val="2909042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562100" y="1557867"/>
            <a:ext cx="9791700" cy="4619096"/>
          </a:xfrm>
        </p:spPr>
        <p:txBody>
          <a:bodyPr>
            <a:noAutofit/>
          </a:bodyPr>
          <a:lstStyle/>
          <a:p>
            <a:pPr>
              <a:buFont typeface="Wingdings" panose="05000000000000000000" pitchFamily="2" charset="2"/>
              <a:buChar char="Ø"/>
            </a:pPr>
            <a:r>
              <a:rPr lang="en-US" sz="2400" dirty="0" smtClean="0"/>
              <a:t>Programming</a:t>
            </a:r>
          </a:p>
          <a:p>
            <a:pPr lvl="1">
              <a:buFont typeface="Wingdings" panose="05000000000000000000" pitchFamily="2" charset="2"/>
              <a:buChar char="§"/>
            </a:pPr>
            <a:r>
              <a:rPr lang="en-US" sz="2000" dirty="0" smtClean="0"/>
              <a:t>Benefit the novice Developers in extracting and understanding the source code developed by previous developers.</a:t>
            </a:r>
            <a:endParaRPr lang="en-US" sz="2000" dirty="0"/>
          </a:p>
          <a:p>
            <a:pPr>
              <a:buFont typeface="Wingdings" panose="05000000000000000000" pitchFamily="2" charset="2"/>
              <a:buChar char="Ø"/>
            </a:pPr>
            <a:r>
              <a:rPr lang="en-US" sz="2400" dirty="0"/>
              <a:t>Static defect </a:t>
            </a:r>
            <a:r>
              <a:rPr lang="en-US" sz="2400" dirty="0" smtClean="0"/>
              <a:t>detection</a:t>
            </a:r>
          </a:p>
          <a:p>
            <a:pPr lvl="1">
              <a:buFont typeface="Wingdings" panose="05000000000000000000" pitchFamily="2" charset="2"/>
              <a:buChar char="Ø"/>
            </a:pPr>
            <a:r>
              <a:rPr lang="en-US" sz="2000" dirty="0" smtClean="0"/>
              <a:t>Helps in detecting the bugs based on the previous defects. Generally previous bugs are good predictors of future bugs.</a:t>
            </a:r>
            <a:endParaRPr lang="en-US" sz="2000" dirty="0"/>
          </a:p>
          <a:p>
            <a:pPr>
              <a:buFont typeface="Wingdings" panose="05000000000000000000" pitchFamily="2" charset="2"/>
              <a:buChar char="Ø"/>
            </a:pPr>
            <a:r>
              <a:rPr lang="en-US" sz="2400" dirty="0" smtClean="0"/>
              <a:t>Testing</a:t>
            </a:r>
          </a:p>
          <a:p>
            <a:pPr lvl="1">
              <a:buFont typeface="Wingdings" panose="05000000000000000000" pitchFamily="2" charset="2"/>
              <a:buChar char="Ø"/>
            </a:pPr>
            <a:r>
              <a:rPr lang="en-US" sz="2000" dirty="0" smtClean="0"/>
              <a:t>Helps in assigning bugs and knowing the expertise of the developers.</a:t>
            </a:r>
            <a:endParaRPr lang="en-US" sz="2000" dirty="0"/>
          </a:p>
          <a:p>
            <a:pPr>
              <a:buFont typeface="Wingdings" panose="05000000000000000000" pitchFamily="2" charset="2"/>
              <a:buChar char="Ø"/>
            </a:pPr>
            <a:r>
              <a:rPr lang="en-US" sz="2400" dirty="0" smtClean="0"/>
              <a:t>Management Tasks</a:t>
            </a:r>
          </a:p>
          <a:p>
            <a:pPr lvl="1">
              <a:buFont typeface="Wingdings" panose="05000000000000000000" pitchFamily="2" charset="2"/>
              <a:buChar char="Ø"/>
            </a:pPr>
            <a:r>
              <a:rPr lang="en-US" sz="2000" dirty="0"/>
              <a:t>Assists the </a:t>
            </a:r>
            <a:r>
              <a:rPr lang="en-US" sz="2000" dirty="0" smtClean="0"/>
              <a:t>managers of large projects to prevent the introduction of </a:t>
            </a:r>
            <a:r>
              <a:rPr lang="en-US" sz="2000" dirty="0" err="1" smtClean="0"/>
              <a:t>faults,ensure</a:t>
            </a:r>
            <a:r>
              <a:rPr lang="en-US" sz="2000" dirty="0" smtClean="0"/>
              <a:t> quick discovery and immediate repair while the software evolve gracefully to handle new requirements of the customers. </a:t>
            </a:r>
          </a:p>
        </p:txBody>
      </p:sp>
      <p:sp>
        <p:nvSpPr>
          <p:cNvPr id="13" name="Title 12"/>
          <p:cNvSpPr>
            <a:spLocks noGrp="1"/>
          </p:cNvSpPr>
          <p:nvPr>
            <p:ph type="title"/>
          </p:nvPr>
        </p:nvSpPr>
        <p:spPr>
          <a:xfrm>
            <a:off x="1562100" y="365125"/>
            <a:ext cx="9791700" cy="775053"/>
          </a:xfrm>
        </p:spPr>
        <p:txBody>
          <a:bodyPr/>
          <a:lstStyle/>
          <a:p>
            <a:r>
              <a:rPr lang="en-US" dirty="0" smtClean="0"/>
              <a:t>Tasks that Benefit from Data Mining</a:t>
            </a:r>
            <a:endParaRPr lang="en-US" dirty="0"/>
          </a:p>
        </p:txBody>
      </p:sp>
    </p:spTree>
    <p:extLst>
      <p:ext uri="{BB962C8B-B14F-4D97-AF65-F5344CB8AC3E}">
        <p14:creationId xmlns:p14="http://schemas.microsoft.com/office/powerpoint/2010/main" val="964700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562100" y="1557867"/>
            <a:ext cx="9791700" cy="4619096"/>
          </a:xfrm>
        </p:spPr>
        <p:txBody>
          <a:bodyPr>
            <a:noAutofit/>
          </a:bodyPr>
          <a:lstStyle/>
          <a:p>
            <a:pPr>
              <a:buFont typeface="Wingdings" panose="05000000000000000000" pitchFamily="2" charset="2"/>
              <a:buChar char="Ø"/>
            </a:pPr>
            <a:r>
              <a:rPr lang="en-US" sz="2400" dirty="0" smtClean="0"/>
              <a:t>Based </a:t>
            </a:r>
            <a:r>
              <a:rPr lang="en-US" sz="2400" dirty="0"/>
              <a:t>on the mining requirements derived by collecting the SE data and determining the SE </a:t>
            </a:r>
            <a:r>
              <a:rPr lang="en-US" sz="2400" dirty="0" smtClean="0"/>
              <a:t>task, In </a:t>
            </a:r>
            <a:r>
              <a:rPr lang="en-US" sz="2400" dirty="0"/>
              <a:t>general, mining algorithms  fall into four main </a:t>
            </a:r>
            <a:r>
              <a:rPr lang="en-US" sz="2400" dirty="0" smtClean="0"/>
              <a:t>categories:</a:t>
            </a:r>
          </a:p>
          <a:p>
            <a:pPr>
              <a:buFont typeface="Wingdings" panose="05000000000000000000" pitchFamily="2" charset="2"/>
              <a:buChar char="Ø"/>
            </a:pPr>
            <a:r>
              <a:rPr lang="en-US" sz="2400" b="1" dirty="0" smtClean="0"/>
              <a:t>Estimation and </a:t>
            </a:r>
            <a:r>
              <a:rPr lang="en-US" sz="2400" b="1" dirty="0"/>
              <a:t>Prediction-</a:t>
            </a:r>
            <a:r>
              <a:rPr lang="en-US" sz="2400" dirty="0"/>
              <a:t> </a:t>
            </a:r>
            <a:endParaRPr lang="en-US" sz="2400" dirty="0" smtClean="0"/>
          </a:p>
          <a:p>
            <a:pPr lvl="1">
              <a:buFont typeface="Wingdings" panose="05000000000000000000" pitchFamily="2" charset="2"/>
              <a:buChar char="§"/>
            </a:pPr>
            <a:r>
              <a:rPr lang="en-US" sz="2000" dirty="0" smtClean="0"/>
              <a:t>Estimation </a:t>
            </a:r>
            <a:r>
              <a:rPr lang="en-US" sz="2000" dirty="0"/>
              <a:t>consists of examining attributes of a set of entities(products, processes, and resources) and, based on these attribute values, assigning values to an unknown attribute that one wants to quantify.</a:t>
            </a:r>
            <a:endParaRPr lang="en-US" sz="2000" dirty="0" smtClean="0"/>
          </a:p>
          <a:p>
            <a:pPr>
              <a:buFont typeface="Wingdings" panose="05000000000000000000" pitchFamily="2" charset="2"/>
              <a:buChar char="Ø"/>
            </a:pPr>
            <a:r>
              <a:rPr lang="en-US" sz="2400" b="1" dirty="0" smtClean="0"/>
              <a:t>Classification –</a:t>
            </a:r>
          </a:p>
          <a:p>
            <a:pPr lvl="1">
              <a:buFont typeface="Wingdings" panose="05000000000000000000" pitchFamily="2" charset="2"/>
              <a:buChar char="§"/>
            </a:pPr>
            <a:r>
              <a:rPr lang="en-US" sz="2000" dirty="0" smtClean="0"/>
              <a:t>Classification </a:t>
            </a:r>
            <a:r>
              <a:rPr lang="en-US" sz="2000" dirty="0"/>
              <a:t>consists of </a:t>
            </a:r>
            <a:r>
              <a:rPr lang="en-US" sz="2000" dirty="0" smtClean="0"/>
              <a:t>examining the </a:t>
            </a:r>
            <a:r>
              <a:rPr lang="en-US" sz="2000" dirty="0"/>
              <a:t>attributes of a given entity and, based on these attribute values, assigning it to a predefined category or class</a:t>
            </a:r>
            <a:r>
              <a:rPr lang="en-US" sz="2000" dirty="0" smtClean="0"/>
              <a:t>.</a:t>
            </a:r>
          </a:p>
          <a:p>
            <a:pPr>
              <a:buFont typeface="Wingdings" panose="05000000000000000000" pitchFamily="2" charset="2"/>
              <a:buChar char="Ø"/>
            </a:pPr>
            <a:endParaRPr lang="en-US" sz="2400" dirty="0" smtClean="0"/>
          </a:p>
        </p:txBody>
      </p:sp>
      <p:sp>
        <p:nvSpPr>
          <p:cNvPr id="13" name="Title 12"/>
          <p:cNvSpPr>
            <a:spLocks noGrp="1"/>
          </p:cNvSpPr>
          <p:nvPr>
            <p:ph type="title"/>
          </p:nvPr>
        </p:nvSpPr>
        <p:spPr>
          <a:xfrm>
            <a:off x="1562100" y="365125"/>
            <a:ext cx="9791700" cy="775053"/>
          </a:xfrm>
        </p:spPr>
        <p:txBody>
          <a:bodyPr>
            <a:normAutofit/>
          </a:bodyPr>
          <a:lstStyle/>
          <a:p>
            <a:r>
              <a:rPr lang="en-US" dirty="0" smtClean="0"/>
              <a:t>Mining in SE</a:t>
            </a:r>
            <a:endParaRPr lang="en-US" dirty="0"/>
          </a:p>
        </p:txBody>
      </p:sp>
    </p:spTree>
    <p:extLst>
      <p:ext uri="{BB962C8B-B14F-4D97-AF65-F5344CB8AC3E}">
        <p14:creationId xmlns:p14="http://schemas.microsoft.com/office/powerpoint/2010/main" val="3948294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562100" y="1557867"/>
            <a:ext cx="9791700" cy="4619096"/>
          </a:xfrm>
        </p:spPr>
        <p:txBody>
          <a:bodyPr>
            <a:noAutofit/>
          </a:bodyPr>
          <a:lstStyle/>
          <a:p>
            <a:pPr>
              <a:buFont typeface="Wingdings" panose="05000000000000000000" pitchFamily="2" charset="2"/>
              <a:buChar char="Ø"/>
            </a:pPr>
            <a:r>
              <a:rPr lang="en-US" sz="2400" b="1" dirty="0" smtClean="0"/>
              <a:t>Association</a:t>
            </a:r>
          </a:p>
          <a:p>
            <a:pPr lvl="1">
              <a:buFont typeface="Wingdings" panose="05000000000000000000" pitchFamily="2" charset="2"/>
              <a:buChar char="§"/>
            </a:pPr>
            <a:r>
              <a:rPr lang="en-US" sz="2000" dirty="0"/>
              <a:t> Association discovery consists of identifying which attributes are associated with each other in a given environment</a:t>
            </a:r>
            <a:r>
              <a:rPr lang="en-US" sz="2000" dirty="0" smtClean="0"/>
              <a:t>.</a:t>
            </a:r>
          </a:p>
          <a:p>
            <a:pPr lvl="1">
              <a:buFont typeface="Wingdings" panose="05000000000000000000" pitchFamily="2" charset="2"/>
              <a:buChar char="§"/>
            </a:pPr>
            <a:r>
              <a:rPr lang="en-US" sz="2000" dirty="0" smtClean="0"/>
              <a:t>It is capable of discovering interesting attributes of large databases.</a:t>
            </a:r>
          </a:p>
          <a:p>
            <a:pPr>
              <a:buFont typeface="Wingdings" panose="05000000000000000000" pitchFamily="2" charset="2"/>
              <a:buChar char="Ø"/>
            </a:pPr>
            <a:r>
              <a:rPr lang="en-US" sz="2400" b="1" dirty="0" smtClean="0"/>
              <a:t>Clustering </a:t>
            </a:r>
            <a:endParaRPr lang="en-US" sz="2400" b="1" dirty="0"/>
          </a:p>
          <a:p>
            <a:pPr lvl="1">
              <a:buFont typeface="Wingdings" panose="05000000000000000000" pitchFamily="2" charset="2"/>
              <a:buChar char="§"/>
            </a:pPr>
            <a:r>
              <a:rPr lang="en-US" sz="2000" dirty="0"/>
              <a:t>Clustering is the task of segmenting a heterogeneous population into a set of more homogeneous subgroups. </a:t>
            </a:r>
            <a:endParaRPr lang="en-US" sz="2000" dirty="0" smtClean="0"/>
          </a:p>
          <a:p>
            <a:pPr lvl="1">
              <a:buFont typeface="Wingdings" panose="05000000000000000000" pitchFamily="2" charset="2"/>
              <a:buChar char="§"/>
            </a:pPr>
            <a:r>
              <a:rPr lang="en-US" sz="2000" dirty="0" smtClean="0"/>
              <a:t>Clustering </a:t>
            </a:r>
            <a:r>
              <a:rPr lang="en-US" sz="2000" dirty="0"/>
              <a:t>differs from classification, as it does not rely on predefined classes. </a:t>
            </a:r>
            <a:endParaRPr lang="en-US" sz="2000" dirty="0" smtClean="0"/>
          </a:p>
          <a:p>
            <a:pPr lvl="1">
              <a:buFont typeface="Wingdings" panose="05000000000000000000" pitchFamily="2" charset="2"/>
              <a:buChar char="§"/>
            </a:pPr>
            <a:r>
              <a:rPr lang="en-US" sz="2000" dirty="0" smtClean="0"/>
              <a:t>Clustering </a:t>
            </a:r>
            <a:r>
              <a:rPr lang="en-US" sz="2000" dirty="0"/>
              <a:t>splits a population into classes on the basis of self similarity between the class members. </a:t>
            </a:r>
            <a:endParaRPr lang="en-US" sz="2000" dirty="0" smtClean="0"/>
          </a:p>
        </p:txBody>
      </p:sp>
      <p:sp>
        <p:nvSpPr>
          <p:cNvPr id="13" name="Title 12"/>
          <p:cNvSpPr>
            <a:spLocks noGrp="1"/>
          </p:cNvSpPr>
          <p:nvPr>
            <p:ph type="title"/>
          </p:nvPr>
        </p:nvSpPr>
        <p:spPr>
          <a:xfrm>
            <a:off x="1562100" y="365125"/>
            <a:ext cx="9791700" cy="775053"/>
          </a:xfrm>
        </p:spPr>
        <p:txBody>
          <a:bodyPr>
            <a:normAutofit/>
          </a:bodyPr>
          <a:lstStyle/>
          <a:p>
            <a:r>
              <a:rPr lang="en-US" dirty="0" smtClean="0"/>
              <a:t>Mining in SE</a:t>
            </a:r>
            <a:endParaRPr lang="en-US" dirty="0"/>
          </a:p>
        </p:txBody>
      </p:sp>
    </p:spTree>
    <p:extLst>
      <p:ext uri="{BB962C8B-B14F-4D97-AF65-F5344CB8AC3E}">
        <p14:creationId xmlns:p14="http://schemas.microsoft.com/office/powerpoint/2010/main" val="3784863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562100" y="1557867"/>
            <a:ext cx="9791700" cy="4619096"/>
          </a:xfrm>
        </p:spPr>
        <p:txBody>
          <a:bodyPr>
            <a:noAutofit/>
          </a:bodyPr>
          <a:lstStyle/>
          <a:p>
            <a:pPr>
              <a:buFont typeface="Wingdings" panose="05000000000000000000" pitchFamily="2" charset="2"/>
              <a:buChar char="Ø"/>
            </a:pPr>
            <a:endParaRPr lang="en-US" sz="2000" dirty="0" smtClean="0"/>
          </a:p>
        </p:txBody>
      </p:sp>
      <p:sp>
        <p:nvSpPr>
          <p:cNvPr id="13" name="Title 12"/>
          <p:cNvSpPr>
            <a:spLocks noGrp="1"/>
          </p:cNvSpPr>
          <p:nvPr>
            <p:ph type="title"/>
          </p:nvPr>
        </p:nvSpPr>
        <p:spPr>
          <a:xfrm>
            <a:off x="1562100" y="365125"/>
            <a:ext cx="9791700" cy="775053"/>
          </a:xfrm>
        </p:spPr>
        <p:txBody>
          <a:bodyPr>
            <a:normAutofit/>
          </a:bodyPr>
          <a:lstStyle/>
          <a:p>
            <a:r>
              <a:rPr lang="en-US" dirty="0" smtClean="0"/>
              <a:t>Estimation and Prediction</a:t>
            </a:r>
            <a:endParaRPr lang="en-US" dirty="0"/>
          </a:p>
        </p:txBody>
      </p:sp>
      <p:grpSp>
        <p:nvGrpSpPr>
          <p:cNvPr id="16" name="Group 15"/>
          <p:cNvGrpSpPr>
            <a:grpSpLocks/>
          </p:cNvGrpSpPr>
          <p:nvPr/>
        </p:nvGrpSpPr>
        <p:grpSpPr bwMode="auto">
          <a:xfrm>
            <a:off x="3561479" y="1439863"/>
            <a:ext cx="1698625" cy="1506538"/>
            <a:chOff x="1283" y="1118"/>
            <a:chExt cx="1070" cy="949"/>
          </a:xfrm>
        </p:grpSpPr>
        <p:pic>
          <p:nvPicPr>
            <p:cNvPr id="29" name="Picture 2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3" y="1118"/>
              <a:ext cx="1070" cy="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Rectangle 29"/>
            <p:cNvSpPr>
              <a:spLocks noChangeArrowheads="1"/>
            </p:cNvSpPr>
            <p:nvPr/>
          </p:nvSpPr>
          <p:spPr bwMode="auto">
            <a:xfrm>
              <a:off x="1347" y="1427"/>
              <a:ext cx="934"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lgn="ctr" eaLnBrk="0" hangingPunct="0"/>
              <a:r>
                <a:rPr lang="en-US" altLang="en-US">
                  <a:latin typeface="Times New Roman" panose="02020603050405020304" pitchFamily="18" charset="0"/>
                </a:rPr>
                <a:t>Training</a:t>
              </a:r>
            </a:p>
            <a:p>
              <a:pPr algn="ctr" eaLnBrk="0" hangingPunct="0"/>
              <a:r>
                <a:rPr lang="en-US" altLang="en-US">
                  <a:latin typeface="Times New Roman" panose="02020603050405020304" pitchFamily="18" charset="0"/>
                </a:rPr>
                <a:t>Data</a:t>
              </a:r>
            </a:p>
          </p:txBody>
        </p:sp>
      </p:grpSp>
      <p:pic>
        <p:nvPicPr>
          <p:cNvPr id="17" name="Picture 1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13641" y="3490913"/>
            <a:ext cx="5437188"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Line 7"/>
          <p:cNvSpPr>
            <a:spLocks noChangeShapeType="1"/>
          </p:cNvSpPr>
          <p:nvPr/>
        </p:nvSpPr>
        <p:spPr bwMode="auto">
          <a:xfrm flipH="1">
            <a:off x="1831104" y="2776538"/>
            <a:ext cx="1644650" cy="70008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endParaRPr lang="en-US"/>
          </a:p>
        </p:txBody>
      </p:sp>
      <p:sp>
        <p:nvSpPr>
          <p:cNvPr id="19" name="Line 8"/>
          <p:cNvSpPr>
            <a:spLocks noChangeShapeType="1"/>
          </p:cNvSpPr>
          <p:nvPr/>
        </p:nvSpPr>
        <p:spPr bwMode="auto">
          <a:xfrm>
            <a:off x="5261691" y="2776538"/>
            <a:ext cx="2025650" cy="70008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endParaRPr lang="en-US"/>
          </a:p>
        </p:txBody>
      </p:sp>
      <p:sp>
        <p:nvSpPr>
          <p:cNvPr id="20" name="Rectangle 19"/>
          <p:cNvSpPr>
            <a:spLocks noChangeArrowheads="1"/>
          </p:cNvSpPr>
          <p:nvPr/>
        </p:nvSpPr>
        <p:spPr bwMode="auto">
          <a:xfrm>
            <a:off x="8006479" y="1287463"/>
            <a:ext cx="1870075" cy="835025"/>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lgn="ctr" eaLnBrk="0" hangingPunct="0"/>
            <a:r>
              <a:rPr lang="en-US" altLang="en-US">
                <a:latin typeface="Times New Roman" panose="02020603050405020304" pitchFamily="18" charset="0"/>
              </a:rPr>
              <a:t>Classification</a:t>
            </a:r>
          </a:p>
          <a:p>
            <a:pPr algn="ctr" eaLnBrk="0" hangingPunct="0"/>
            <a:r>
              <a:rPr lang="en-US" altLang="en-US">
                <a:latin typeface="Times New Roman" panose="02020603050405020304" pitchFamily="18" charset="0"/>
              </a:rPr>
              <a:t>Algorithms</a:t>
            </a:r>
          </a:p>
        </p:txBody>
      </p:sp>
      <p:sp>
        <p:nvSpPr>
          <p:cNvPr id="21" name="AutoShape 10"/>
          <p:cNvSpPr>
            <a:spLocks noChangeArrowheads="1"/>
          </p:cNvSpPr>
          <p:nvPr/>
        </p:nvSpPr>
        <p:spPr bwMode="auto">
          <a:xfrm rot="20460000">
            <a:off x="5760166" y="1739901"/>
            <a:ext cx="1657350" cy="484187"/>
          </a:xfrm>
          <a:prstGeom prst="rightArrow">
            <a:avLst>
              <a:gd name="adj1" fmla="val 50000"/>
              <a:gd name="adj2" fmla="val 85606"/>
            </a:avLst>
          </a:prstGeom>
          <a:solidFill>
            <a:srgbClr val="2597B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endParaRPr lang="en-US"/>
          </a:p>
        </p:txBody>
      </p:sp>
      <p:sp>
        <p:nvSpPr>
          <p:cNvPr id="22" name="Rectangle 21"/>
          <p:cNvSpPr>
            <a:spLocks noChangeArrowheads="1"/>
          </p:cNvSpPr>
          <p:nvPr/>
        </p:nvSpPr>
        <p:spPr bwMode="auto">
          <a:xfrm>
            <a:off x="7473079" y="4976813"/>
            <a:ext cx="3008312" cy="1200150"/>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eaLnBrk="0" hangingPunct="0"/>
            <a:r>
              <a:rPr lang="en-US" altLang="en-US">
                <a:latin typeface="Times New Roman" panose="02020603050405020304" pitchFamily="18" charset="0"/>
              </a:rPr>
              <a:t>IF rank = ‘professor’</a:t>
            </a:r>
          </a:p>
          <a:p>
            <a:pPr eaLnBrk="0" hangingPunct="0"/>
            <a:r>
              <a:rPr lang="en-US" altLang="en-US">
                <a:latin typeface="Times New Roman" panose="02020603050405020304" pitchFamily="18" charset="0"/>
              </a:rPr>
              <a:t>OR years &gt; 6</a:t>
            </a:r>
          </a:p>
          <a:p>
            <a:pPr eaLnBrk="0" hangingPunct="0"/>
            <a:r>
              <a:rPr lang="en-US" altLang="en-US">
                <a:latin typeface="Times New Roman" panose="02020603050405020304" pitchFamily="18" charset="0"/>
              </a:rPr>
              <a:t>THEN tenured = ‘yes’ </a:t>
            </a:r>
          </a:p>
        </p:txBody>
      </p:sp>
      <p:grpSp>
        <p:nvGrpSpPr>
          <p:cNvPr id="23" name="Group 22"/>
          <p:cNvGrpSpPr>
            <a:grpSpLocks/>
          </p:cNvGrpSpPr>
          <p:nvPr/>
        </p:nvGrpSpPr>
        <p:grpSpPr bwMode="auto">
          <a:xfrm>
            <a:off x="8003304" y="2881313"/>
            <a:ext cx="1889125" cy="1506538"/>
            <a:chOff x="4081" y="2026"/>
            <a:chExt cx="1190" cy="949"/>
          </a:xfrm>
        </p:grpSpPr>
        <p:pic>
          <p:nvPicPr>
            <p:cNvPr id="27" name="Picture 2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81" y="2026"/>
              <a:ext cx="1190" cy="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ectangle 27"/>
            <p:cNvSpPr>
              <a:spLocks noChangeArrowheads="1"/>
            </p:cNvSpPr>
            <p:nvPr/>
          </p:nvSpPr>
          <p:spPr bwMode="auto">
            <a:xfrm>
              <a:off x="4245" y="2306"/>
              <a:ext cx="85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lgn="ctr" eaLnBrk="0" hangingPunct="0"/>
              <a:r>
                <a:rPr lang="en-US" altLang="en-US">
                  <a:latin typeface="Times New Roman" panose="02020603050405020304" pitchFamily="18" charset="0"/>
                </a:rPr>
                <a:t>Classifier</a:t>
              </a:r>
            </a:p>
            <a:p>
              <a:pPr algn="ctr" eaLnBrk="0" hangingPunct="0"/>
              <a:r>
                <a:rPr lang="en-US" altLang="en-US">
                  <a:latin typeface="Times New Roman" panose="02020603050405020304" pitchFamily="18" charset="0"/>
                </a:rPr>
                <a:t>(Model)</a:t>
              </a:r>
            </a:p>
          </p:txBody>
        </p:sp>
      </p:grpSp>
      <p:sp>
        <p:nvSpPr>
          <p:cNvPr id="24" name="Line 15"/>
          <p:cNvSpPr>
            <a:spLocks noChangeShapeType="1"/>
          </p:cNvSpPr>
          <p:nvPr/>
        </p:nvSpPr>
        <p:spPr bwMode="auto">
          <a:xfrm flipH="1">
            <a:off x="7471491" y="4286251"/>
            <a:ext cx="531813" cy="71437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endParaRPr lang="en-US"/>
          </a:p>
        </p:txBody>
      </p:sp>
      <p:sp>
        <p:nvSpPr>
          <p:cNvPr id="25" name="Line 16"/>
          <p:cNvSpPr>
            <a:spLocks noChangeShapeType="1"/>
          </p:cNvSpPr>
          <p:nvPr/>
        </p:nvSpPr>
        <p:spPr bwMode="auto">
          <a:xfrm>
            <a:off x="9894016" y="4208463"/>
            <a:ext cx="577850" cy="79057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endParaRPr lang="en-US"/>
          </a:p>
        </p:txBody>
      </p:sp>
      <p:sp>
        <p:nvSpPr>
          <p:cNvPr id="26" name="AutoShape 17"/>
          <p:cNvSpPr>
            <a:spLocks noChangeArrowheads="1"/>
          </p:cNvSpPr>
          <p:nvPr/>
        </p:nvSpPr>
        <p:spPr bwMode="auto">
          <a:xfrm>
            <a:off x="8668466" y="2241551"/>
            <a:ext cx="546100" cy="592137"/>
          </a:xfrm>
          <a:prstGeom prst="downArrow">
            <a:avLst>
              <a:gd name="adj1" fmla="val 50000"/>
              <a:gd name="adj2" fmla="val 27118"/>
            </a:avLst>
          </a:prstGeom>
          <a:solidFill>
            <a:srgbClr val="2597B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endParaRPr lang="en-US"/>
          </a:p>
        </p:txBody>
      </p:sp>
    </p:spTree>
    <p:extLst>
      <p:ext uri="{BB962C8B-B14F-4D97-AF65-F5344CB8AC3E}">
        <p14:creationId xmlns:p14="http://schemas.microsoft.com/office/powerpoint/2010/main" val="419957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562100" y="1570746"/>
            <a:ext cx="9791700" cy="4619096"/>
          </a:xfrm>
        </p:spPr>
        <p:txBody>
          <a:bodyPr>
            <a:noAutofit/>
          </a:bodyPr>
          <a:lstStyle/>
          <a:p>
            <a:pPr lvl="0">
              <a:buFont typeface="Wingdings" panose="05000000000000000000" pitchFamily="2" charset="2"/>
              <a:buChar char="Ø"/>
            </a:pPr>
            <a:r>
              <a:rPr lang="en-US" sz="2400" dirty="0" smtClean="0"/>
              <a:t>A large amount of data is produced in software development process.</a:t>
            </a:r>
          </a:p>
          <a:p>
            <a:pPr lvl="1">
              <a:buFont typeface="Wingdings" panose="05000000000000000000" pitchFamily="2" charset="2"/>
              <a:buChar char="§"/>
            </a:pPr>
            <a:r>
              <a:rPr lang="en-US" sz="2000" dirty="0" smtClean="0"/>
              <a:t>Data from Software Repositories.</a:t>
            </a:r>
          </a:p>
          <a:p>
            <a:pPr lvl="1">
              <a:buFont typeface="Wingdings" panose="05000000000000000000" pitchFamily="2" charset="2"/>
              <a:buChar char="§"/>
            </a:pPr>
            <a:r>
              <a:rPr lang="en-US" sz="2000" dirty="0" smtClean="0"/>
              <a:t>Data from Program Executions.</a:t>
            </a:r>
          </a:p>
          <a:p>
            <a:pPr lvl="0">
              <a:buFont typeface="Wingdings" panose="05000000000000000000" pitchFamily="2" charset="2"/>
              <a:buChar char="Ø"/>
            </a:pPr>
            <a:r>
              <a:rPr lang="en-US" sz="2400" dirty="0" smtClean="0"/>
              <a:t>Mining </a:t>
            </a:r>
            <a:r>
              <a:rPr lang="en-US" sz="2400" dirty="0"/>
              <a:t>Software Repositories </a:t>
            </a:r>
            <a:r>
              <a:rPr lang="en-US" sz="2400" dirty="0" smtClean="0"/>
              <a:t>analyzes </a:t>
            </a:r>
            <a:r>
              <a:rPr lang="en-US" sz="2400" dirty="0"/>
              <a:t>and cross-links the rich data available in software repositories </a:t>
            </a:r>
            <a:endParaRPr lang="en-US" sz="2400" dirty="0" smtClean="0"/>
          </a:p>
          <a:p>
            <a:pPr lvl="1">
              <a:buFont typeface="Wingdings" panose="05000000000000000000" pitchFamily="2" charset="2"/>
              <a:buChar char="§"/>
            </a:pPr>
            <a:r>
              <a:rPr lang="en-US" sz="2000" dirty="0" smtClean="0"/>
              <a:t>To understand the Software artifacts and processes</a:t>
            </a:r>
          </a:p>
          <a:p>
            <a:pPr lvl="1">
              <a:buFont typeface="Wingdings" panose="05000000000000000000" pitchFamily="2" charset="2"/>
              <a:buChar char="§"/>
            </a:pPr>
            <a:r>
              <a:rPr lang="en-US" sz="2000" dirty="0" smtClean="0"/>
              <a:t>To </a:t>
            </a:r>
            <a:r>
              <a:rPr lang="en-US" sz="2000" dirty="0"/>
              <a:t>uncover interesting and actionable information about software systems and </a:t>
            </a:r>
            <a:r>
              <a:rPr lang="en-US" sz="2000" dirty="0" smtClean="0"/>
              <a:t>projects</a:t>
            </a:r>
            <a:r>
              <a:rPr lang="en-US" sz="2000" dirty="0"/>
              <a:t> </a:t>
            </a:r>
            <a:r>
              <a:rPr lang="en-US" sz="2000" dirty="0" smtClean="0"/>
              <a:t>to assist the software tasks.</a:t>
            </a:r>
          </a:p>
          <a:p>
            <a:pPr lvl="1">
              <a:buFont typeface="Wingdings" panose="05000000000000000000" pitchFamily="2" charset="2"/>
              <a:buChar char="§"/>
            </a:pPr>
            <a:r>
              <a:rPr lang="en-US" sz="2000" dirty="0" smtClean="0"/>
              <a:t>To build the Prediction models, Pattern Identification tools and techniques by using large amount of Information Technology in various domains.</a:t>
            </a:r>
          </a:p>
          <a:p>
            <a:pPr lvl="1">
              <a:buFont typeface="Wingdings" panose="05000000000000000000" pitchFamily="2" charset="2"/>
              <a:buChar char="§"/>
            </a:pPr>
            <a:r>
              <a:rPr lang="en-US" sz="2000" dirty="0"/>
              <a:t>To support future software development.</a:t>
            </a:r>
          </a:p>
          <a:p>
            <a:pPr lvl="1">
              <a:buFont typeface="Wingdings" panose="05000000000000000000" pitchFamily="2" charset="2"/>
              <a:buChar char="§"/>
            </a:pPr>
            <a:endParaRPr lang="en-US" sz="2000" dirty="0" smtClean="0"/>
          </a:p>
          <a:p>
            <a:pPr lvl="1">
              <a:buFont typeface="Wingdings" panose="05000000000000000000" pitchFamily="2" charset="2"/>
              <a:buChar char="§"/>
            </a:pPr>
            <a:endParaRPr lang="en-US" dirty="0" smtClean="0"/>
          </a:p>
          <a:p>
            <a:pPr lvl="1">
              <a:buFont typeface="Wingdings" panose="05000000000000000000" pitchFamily="2" charset="2"/>
              <a:buChar char="§"/>
            </a:pPr>
            <a:endParaRPr lang="en-US" sz="2000" dirty="0" smtClean="0"/>
          </a:p>
        </p:txBody>
      </p:sp>
      <p:sp>
        <p:nvSpPr>
          <p:cNvPr id="13" name="Title 12"/>
          <p:cNvSpPr>
            <a:spLocks noGrp="1"/>
          </p:cNvSpPr>
          <p:nvPr>
            <p:ph type="title"/>
          </p:nvPr>
        </p:nvSpPr>
        <p:spPr>
          <a:xfrm>
            <a:off x="1562100" y="365125"/>
            <a:ext cx="9791700" cy="775053"/>
          </a:xfrm>
        </p:spPr>
        <p:txBody>
          <a:bodyPr/>
          <a:lstStyle/>
          <a:p>
            <a:r>
              <a:rPr lang="en-US" dirty="0" smtClean="0"/>
              <a:t>Introduction</a:t>
            </a:r>
            <a:endParaRPr lang="en-US" dirty="0"/>
          </a:p>
        </p:txBody>
      </p:sp>
    </p:spTree>
    <p:extLst>
      <p:ext uri="{BB962C8B-B14F-4D97-AF65-F5344CB8AC3E}">
        <p14:creationId xmlns:p14="http://schemas.microsoft.com/office/powerpoint/2010/main" val="1427895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9170" y="4402796"/>
            <a:ext cx="5439534" cy="1933845"/>
          </a:xfrm>
        </p:spPr>
      </p:pic>
      <p:sp>
        <p:nvSpPr>
          <p:cNvPr id="13" name="Title 12"/>
          <p:cNvSpPr>
            <a:spLocks noGrp="1"/>
          </p:cNvSpPr>
          <p:nvPr>
            <p:ph type="title"/>
          </p:nvPr>
        </p:nvSpPr>
        <p:spPr>
          <a:xfrm>
            <a:off x="1562100" y="365125"/>
            <a:ext cx="9791700" cy="775053"/>
          </a:xfrm>
        </p:spPr>
        <p:txBody>
          <a:bodyPr>
            <a:normAutofit/>
          </a:bodyPr>
          <a:lstStyle/>
          <a:p>
            <a:r>
              <a:rPr lang="en-US" dirty="0" smtClean="0"/>
              <a:t>Estimation and Prediction</a:t>
            </a:r>
            <a:endParaRPr lang="en-US" dirty="0"/>
          </a:p>
        </p:txBody>
      </p:sp>
      <p:grpSp>
        <p:nvGrpSpPr>
          <p:cNvPr id="58" name="Group 57"/>
          <p:cNvGrpSpPr>
            <a:grpSpLocks/>
          </p:cNvGrpSpPr>
          <p:nvPr/>
        </p:nvGrpSpPr>
        <p:grpSpPr bwMode="auto">
          <a:xfrm>
            <a:off x="5947132" y="1181101"/>
            <a:ext cx="1889125" cy="1506537"/>
            <a:chOff x="2800" y="989"/>
            <a:chExt cx="1190" cy="949"/>
          </a:xfrm>
        </p:grpSpPr>
        <p:pic>
          <p:nvPicPr>
            <p:cNvPr id="76"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0" y="989"/>
              <a:ext cx="1190" cy="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Rectangle 76"/>
            <p:cNvSpPr>
              <a:spLocks noChangeArrowheads="1"/>
            </p:cNvSpPr>
            <p:nvPr/>
          </p:nvSpPr>
          <p:spPr bwMode="auto">
            <a:xfrm>
              <a:off x="2964" y="1384"/>
              <a:ext cx="8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lgn="ctr" eaLnBrk="0" hangingPunct="0"/>
              <a:r>
                <a:rPr lang="en-US" altLang="en-US">
                  <a:latin typeface="Times New Roman" panose="02020603050405020304" pitchFamily="18" charset="0"/>
                </a:rPr>
                <a:t>Classifier</a:t>
              </a:r>
            </a:p>
          </p:txBody>
        </p:sp>
      </p:grpSp>
      <p:grpSp>
        <p:nvGrpSpPr>
          <p:cNvPr id="59" name="Group 58"/>
          <p:cNvGrpSpPr>
            <a:grpSpLocks/>
          </p:cNvGrpSpPr>
          <p:nvPr/>
        </p:nvGrpSpPr>
        <p:grpSpPr bwMode="auto">
          <a:xfrm>
            <a:off x="3659545" y="2346326"/>
            <a:ext cx="1698625" cy="1506537"/>
            <a:chOff x="1359" y="1723"/>
            <a:chExt cx="1070" cy="949"/>
          </a:xfrm>
        </p:grpSpPr>
        <p:pic>
          <p:nvPicPr>
            <p:cNvPr id="74" name="Picture 7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59" y="1723"/>
              <a:ext cx="1070" cy="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 name="Rectangle 74"/>
            <p:cNvSpPr>
              <a:spLocks noChangeArrowheads="1"/>
            </p:cNvSpPr>
            <p:nvPr/>
          </p:nvSpPr>
          <p:spPr bwMode="auto">
            <a:xfrm>
              <a:off x="1423" y="2032"/>
              <a:ext cx="934"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lgn="ctr" eaLnBrk="0" hangingPunct="0"/>
              <a:r>
                <a:rPr lang="en-US" altLang="en-US">
                  <a:latin typeface="Times New Roman" panose="02020603050405020304" pitchFamily="18" charset="0"/>
                </a:rPr>
                <a:t>Testing</a:t>
              </a:r>
            </a:p>
            <a:p>
              <a:pPr algn="ctr" eaLnBrk="0" hangingPunct="0"/>
              <a:r>
                <a:rPr lang="en-US" altLang="en-US">
                  <a:latin typeface="Times New Roman" panose="02020603050405020304" pitchFamily="18" charset="0"/>
                </a:rPr>
                <a:t>Data</a:t>
              </a:r>
            </a:p>
          </p:txBody>
        </p:sp>
      </p:grpSp>
      <p:sp>
        <p:nvSpPr>
          <p:cNvPr id="61" name="Line 10"/>
          <p:cNvSpPr>
            <a:spLocks noChangeShapeType="1"/>
          </p:cNvSpPr>
          <p:nvPr/>
        </p:nvSpPr>
        <p:spPr bwMode="auto">
          <a:xfrm flipH="1">
            <a:off x="1929170" y="3683001"/>
            <a:ext cx="1644650" cy="7000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endParaRPr lang="en-US"/>
          </a:p>
        </p:txBody>
      </p:sp>
      <p:sp>
        <p:nvSpPr>
          <p:cNvPr id="62" name="Line 11"/>
          <p:cNvSpPr>
            <a:spLocks noChangeShapeType="1"/>
          </p:cNvSpPr>
          <p:nvPr/>
        </p:nvSpPr>
        <p:spPr bwMode="auto">
          <a:xfrm>
            <a:off x="5359757" y="3683001"/>
            <a:ext cx="2025650" cy="7000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endParaRPr lang="en-US"/>
          </a:p>
        </p:txBody>
      </p:sp>
      <p:sp>
        <p:nvSpPr>
          <p:cNvPr id="63" name="AutoShape 12"/>
          <p:cNvSpPr>
            <a:spLocks noChangeArrowheads="1"/>
          </p:cNvSpPr>
          <p:nvPr/>
        </p:nvSpPr>
        <p:spPr bwMode="auto">
          <a:xfrm>
            <a:off x="9295170" y="4611688"/>
            <a:ext cx="546100" cy="592138"/>
          </a:xfrm>
          <a:prstGeom prst="downArrow">
            <a:avLst>
              <a:gd name="adj1" fmla="val 50000"/>
              <a:gd name="adj2" fmla="val 27118"/>
            </a:avLst>
          </a:prstGeom>
          <a:solidFill>
            <a:srgbClr val="2597B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endParaRPr lang="en-US"/>
          </a:p>
        </p:txBody>
      </p:sp>
      <p:sp>
        <p:nvSpPr>
          <p:cNvPr id="64" name="Freeform 63"/>
          <p:cNvSpPr>
            <a:spLocks/>
          </p:cNvSpPr>
          <p:nvPr/>
        </p:nvSpPr>
        <p:spPr bwMode="auto">
          <a:xfrm>
            <a:off x="8025170" y="1784351"/>
            <a:ext cx="941387" cy="766762"/>
          </a:xfrm>
          <a:custGeom>
            <a:avLst/>
            <a:gdLst>
              <a:gd name="T0" fmla="*/ 0 w 593"/>
              <a:gd name="T1" fmla="*/ 34 h 483"/>
              <a:gd name="T2" fmla="*/ 200 w 593"/>
              <a:gd name="T3" fmla="*/ 0 h 483"/>
              <a:gd name="T4" fmla="*/ 159 w 593"/>
              <a:gd name="T5" fmla="*/ 58 h 483"/>
              <a:gd name="T6" fmla="*/ 515 w 593"/>
              <a:gd name="T7" fmla="*/ 306 h 483"/>
              <a:gd name="T8" fmla="*/ 555 w 593"/>
              <a:gd name="T9" fmla="*/ 248 h 483"/>
              <a:gd name="T10" fmla="*/ 592 w 593"/>
              <a:gd name="T11" fmla="*/ 448 h 483"/>
              <a:gd name="T12" fmla="*/ 392 w 593"/>
              <a:gd name="T13" fmla="*/ 482 h 483"/>
              <a:gd name="T14" fmla="*/ 433 w 593"/>
              <a:gd name="T15" fmla="*/ 424 h 483"/>
              <a:gd name="T16" fmla="*/ 77 w 593"/>
              <a:gd name="T17" fmla="*/ 176 h 483"/>
              <a:gd name="T18" fmla="*/ 37 w 593"/>
              <a:gd name="T19" fmla="*/ 234 h 483"/>
              <a:gd name="T20" fmla="*/ 0 w 593"/>
              <a:gd name="T21" fmla="*/ 34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3" h="483">
                <a:moveTo>
                  <a:pt x="0" y="34"/>
                </a:moveTo>
                <a:lnTo>
                  <a:pt x="200" y="0"/>
                </a:lnTo>
                <a:lnTo>
                  <a:pt x="159" y="58"/>
                </a:lnTo>
                <a:lnTo>
                  <a:pt x="515" y="306"/>
                </a:lnTo>
                <a:lnTo>
                  <a:pt x="555" y="248"/>
                </a:lnTo>
                <a:lnTo>
                  <a:pt x="592" y="448"/>
                </a:lnTo>
                <a:lnTo>
                  <a:pt x="392" y="482"/>
                </a:lnTo>
                <a:lnTo>
                  <a:pt x="433" y="424"/>
                </a:lnTo>
                <a:lnTo>
                  <a:pt x="77" y="176"/>
                </a:lnTo>
                <a:lnTo>
                  <a:pt x="37" y="234"/>
                </a:lnTo>
                <a:lnTo>
                  <a:pt x="0" y="34"/>
                </a:lnTo>
              </a:path>
            </a:pathLst>
          </a:custGeom>
          <a:solidFill>
            <a:srgbClr val="2597B8"/>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endParaRPr lang="en-US"/>
          </a:p>
        </p:txBody>
      </p:sp>
      <p:grpSp>
        <p:nvGrpSpPr>
          <p:cNvPr id="65" name="Group 64"/>
          <p:cNvGrpSpPr>
            <a:grpSpLocks/>
          </p:cNvGrpSpPr>
          <p:nvPr/>
        </p:nvGrpSpPr>
        <p:grpSpPr bwMode="auto">
          <a:xfrm>
            <a:off x="8148995" y="2798763"/>
            <a:ext cx="1781175" cy="815975"/>
            <a:chOff x="4187" y="2008"/>
            <a:chExt cx="1122" cy="514"/>
          </a:xfrm>
        </p:grpSpPr>
        <p:pic>
          <p:nvPicPr>
            <p:cNvPr id="72" name="Picture 7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87" y="2008"/>
              <a:ext cx="1122" cy="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 name="Rectangle 72"/>
            <p:cNvSpPr>
              <a:spLocks noChangeArrowheads="1"/>
            </p:cNvSpPr>
            <p:nvPr/>
          </p:nvSpPr>
          <p:spPr bwMode="auto">
            <a:xfrm>
              <a:off x="4251" y="2180"/>
              <a:ext cx="986"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lgn="ctr" eaLnBrk="0" hangingPunct="0"/>
              <a:r>
                <a:rPr lang="en-US" altLang="en-US">
                  <a:latin typeface="Times New Roman" panose="02020603050405020304" pitchFamily="18" charset="0"/>
                </a:rPr>
                <a:t>Unseen Data</a:t>
              </a:r>
            </a:p>
          </p:txBody>
        </p:sp>
      </p:grpSp>
      <p:sp>
        <p:nvSpPr>
          <p:cNvPr id="66" name="Rectangle 65"/>
          <p:cNvSpPr>
            <a:spLocks noChangeArrowheads="1"/>
          </p:cNvSpPr>
          <p:nvPr/>
        </p:nvSpPr>
        <p:spPr bwMode="auto">
          <a:xfrm>
            <a:off x="7807682" y="3873501"/>
            <a:ext cx="2454275" cy="457200"/>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lgn="ctr" eaLnBrk="0" hangingPunct="0"/>
            <a:r>
              <a:rPr lang="en-US" altLang="en-US">
                <a:latin typeface="Times New Roman" panose="02020603050405020304" pitchFamily="18" charset="0"/>
              </a:rPr>
              <a:t>(Jeff, Professor, 4)</a:t>
            </a:r>
          </a:p>
        </p:txBody>
      </p:sp>
      <p:sp>
        <p:nvSpPr>
          <p:cNvPr id="67" name="Line 18"/>
          <p:cNvSpPr>
            <a:spLocks noChangeShapeType="1"/>
          </p:cNvSpPr>
          <p:nvPr/>
        </p:nvSpPr>
        <p:spPr bwMode="auto">
          <a:xfrm flipH="1">
            <a:off x="7669570" y="3514726"/>
            <a:ext cx="471487" cy="3937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endParaRPr lang="en-US"/>
          </a:p>
        </p:txBody>
      </p:sp>
      <p:sp>
        <p:nvSpPr>
          <p:cNvPr id="68" name="Line 19"/>
          <p:cNvSpPr>
            <a:spLocks noChangeShapeType="1"/>
          </p:cNvSpPr>
          <p:nvPr/>
        </p:nvSpPr>
        <p:spPr bwMode="auto">
          <a:xfrm>
            <a:off x="9950807" y="3514726"/>
            <a:ext cx="363538" cy="34925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endParaRPr lang="en-US"/>
          </a:p>
        </p:txBody>
      </p:sp>
      <p:sp>
        <p:nvSpPr>
          <p:cNvPr id="69" name="Freeform 68"/>
          <p:cNvSpPr>
            <a:spLocks/>
          </p:cNvSpPr>
          <p:nvPr/>
        </p:nvSpPr>
        <p:spPr bwMode="auto">
          <a:xfrm>
            <a:off x="4862870" y="1643063"/>
            <a:ext cx="901700" cy="593725"/>
          </a:xfrm>
          <a:custGeom>
            <a:avLst/>
            <a:gdLst>
              <a:gd name="T0" fmla="*/ 567 w 568"/>
              <a:gd name="T1" fmla="*/ 59 h 374"/>
              <a:gd name="T2" fmla="*/ 503 w 568"/>
              <a:gd name="T3" fmla="*/ 220 h 374"/>
              <a:gd name="T4" fmla="*/ 478 w 568"/>
              <a:gd name="T5" fmla="*/ 165 h 374"/>
              <a:gd name="T6" fmla="*/ 138 w 568"/>
              <a:gd name="T7" fmla="*/ 318 h 374"/>
              <a:gd name="T8" fmla="*/ 163 w 568"/>
              <a:gd name="T9" fmla="*/ 373 h 374"/>
              <a:gd name="T10" fmla="*/ 0 w 568"/>
              <a:gd name="T11" fmla="*/ 314 h 374"/>
              <a:gd name="T12" fmla="*/ 64 w 568"/>
              <a:gd name="T13" fmla="*/ 153 h 374"/>
              <a:gd name="T14" fmla="*/ 89 w 568"/>
              <a:gd name="T15" fmla="*/ 208 h 374"/>
              <a:gd name="T16" fmla="*/ 429 w 568"/>
              <a:gd name="T17" fmla="*/ 55 h 374"/>
              <a:gd name="T18" fmla="*/ 404 w 568"/>
              <a:gd name="T19" fmla="*/ 0 h 374"/>
              <a:gd name="T20" fmla="*/ 567 w 568"/>
              <a:gd name="T21" fmla="*/ 59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8" h="374">
                <a:moveTo>
                  <a:pt x="567" y="59"/>
                </a:moveTo>
                <a:lnTo>
                  <a:pt x="503" y="220"/>
                </a:lnTo>
                <a:lnTo>
                  <a:pt x="478" y="165"/>
                </a:lnTo>
                <a:lnTo>
                  <a:pt x="138" y="318"/>
                </a:lnTo>
                <a:lnTo>
                  <a:pt x="163" y="373"/>
                </a:lnTo>
                <a:lnTo>
                  <a:pt x="0" y="314"/>
                </a:lnTo>
                <a:lnTo>
                  <a:pt x="64" y="153"/>
                </a:lnTo>
                <a:lnTo>
                  <a:pt x="89" y="208"/>
                </a:lnTo>
                <a:lnTo>
                  <a:pt x="429" y="55"/>
                </a:lnTo>
                <a:lnTo>
                  <a:pt x="404" y="0"/>
                </a:lnTo>
                <a:lnTo>
                  <a:pt x="567" y="59"/>
                </a:lnTo>
              </a:path>
            </a:pathLst>
          </a:custGeom>
          <a:solidFill>
            <a:srgbClr val="2597B8"/>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endParaRPr lang="en-US"/>
          </a:p>
        </p:txBody>
      </p:sp>
      <p:pic>
        <p:nvPicPr>
          <p:cNvPr id="70" name="Picture 69"/>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222145" y="5349876"/>
            <a:ext cx="720725"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Rectangle 70"/>
          <p:cNvSpPr>
            <a:spLocks noChangeArrowheads="1"/>
          </p:cNvSpPr>
          <p:nvPr/>
        </p:nvSpPr>
        <p:spPr bwMode="auto">
          <a:xfrm>
            <a:off x="7723545" y="4570413"/>
            <a:ext cx="15255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lgn="ctr" eaLnBrk="0" hangingPunct="0"/>
            <a:r>
              <a:rPr lang="en-US" altLang="en-US" sz="2800">
                <a:latin typeface="Times New Roman" panose="02020603050405020304" pitchFamily="18" charset="0"/>
              </a:rPr>
              <a:t>Tenured?</a:t>
            </a:r>
          </a:p>
        </p:txBody>
      </p:sp>
    </p:spTree>
    <p:extLst>
      <p:ext uri="{BB962C8B-B14F-4D97-AF65-F5344CB8AC3E}">
        <p14:creationId xmlns:p14="http://schemas.microsoft.com/office/powerpoint/2010/main" val="424690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562100" y="1557867"/>
            <a:ext cx="9791700" cy="4619096"/>
          </a:xfrm>
        </p:spPr>
        <p:txBody>
          <a:bodyPr>
            <a:noAutofit/>
          </a:bodyPr>
          <a:lstStyle/>
          <a:p>
            <a:pPr>
              <a:buFont typeface="Wingdings" panose="05000000000000000000" pitchFamily="2" charset="2"/>
              <a:buChar char="Ø"/>
            </a:pPr>
            <a:r>
              <a:rPr lang="en-US" sz="2400" dirty="0" smtClean="0"/>
              <a:t>It is one </a:t>
            </a:r>
            <a:r>
              <a:rPr lang="en-US" sz="2400" dirty="0"/>
              <a:t>of the most important and well researched techniques of data mining. It aims to extract interesting correlations, frequent patterns, association or casual structures among sets of items in the transaction databases or other data repositories</a:t>
            </a:r>
            <a:r>
              <a:rPr lang="en-US" sz="2400" dirty="0" smtClean="0"/>
              <a:t>.</a:t>
            </a:r>
          </a:p>
          <a:p>
            <a:pPr>
              <a:buFont typeface="Wingdings" panose="05000000000000000000" pitchFamily="2" charset="2"/>
              <a:buChar char="Ø"/>
            </a:pPr>
            <a:r>
              <a:rPr lang="en-US" sz="2400" dirty="0"/>
              <a:t>Association analysis is defined as follows:</a:t>
            </a:r>
          </a:p>
          <a:p>
            <a:pPr>
              <a:buFont typeface="Wingdings" panose="05000000000000000000" pitchFamily="2" charset="2"/>
              <a:buChar char="Ø"/>
            </a:pPr>
            <a:r>
              <a:rPr lang="en-US" dirty="0"/>
              <a:t>Let I={ I</a:t>
            </a:r>
            <a:r>
              <a:rPr lang="en-US" baseline="-25000" dirty="0"/>
              <a:t>1,</a:t>
            </a:r>
            <a:r>
              <a:rPr lang="en-US" dirty="0"/>
              <a:t> I</a:t>
            </a:r>
            <a:r>
              <a:rPr lang="en-US" baseline="-25000" dirty="0"/>
              <a:t>2,</a:t>
            </a:r>
            <a:r>
              <a:rPr lang="en-US" dirty="0"/>
              <a:t> I</a:t>
            </a:r>
            <a:r>
              <a:rPr lang="en-US" baseline="-25000" dirty="0"/>
              <a:t>3</a:t>
            </a:r>
            <a:r>
              <a:rPr lang="en-US" dirty="0"/>
              <a:t> ……</a:t>
            </a:r>
            <a:r>
              <a:rPr lang="en-US" dirty="0" err="1"/>
              <a:t>I</a:t>
            </a:r>
            <a:r>
              <a:rPr lang="en-US" baseline="-25000" dirty="0" err="1"/>
              <a:t>m</a:t>
            </a:r>
            <a:r>
              <a:rPr lang="en-US" baseline="-25000" dirty="0"/>
              <a:t> </a:t>
            </a:r>
            <a:r>
              <a:rPr lang="en-US" dirty="0"/>
              <a:t> }  be set of </a:t>
            </a:r>
            <a:r>
              <a:rPr lang="en-US" dirty="0" err="1" smtClean="0"/>
              <a:t>items.Let</a:t>
            </a:r>
            <a:r>
              <a:rPr lang="en-US" dirty="0" smtClean="0"/>
              <a:t> </a:t>
            </a:r>
            <a:r>
              <a:rPr lang="en-US" dirty="0"/>
              <a:t>database D be multi-set of I. Each T</a:t>
            </a:r>
            <a:r>
              <a:rPr lang="el-GR" dirty="0"/>
              <a:t>ϵ</a:t>
            </a:r>
            <a:r>
              <a:rPr lang="en-US" dirty="0"/>
              <a:t> D is called a transaction.  Now an association rule is denoted by an expression A =&gt; B, where B=I</a:t>
            </a:r>
            <a:r>
              <a:rPr lang="en-US" baseline="-25000" dirty="0"/>
              <a:t>K</a:t>
            </a:r>
            <a:r>
              <a:rPr lang="en-US" dirty="0"/>
              <a:t>  </a:t>
            </a:r>
            <a:r>
              <a:rPr lang="en-US" dirty="0" smtClean="0"/>
              <a:t>(1 </a:t>
            </a:r>
            <a:r>
              <a:rPr lang="en-US" dirty="0"/>
              <a:t>≤ k ≤ m), A∩B=</a:t>
            </a:r>
            <a:r>
              <a:rPr lang="el-GR" dirty="0"/>
              <a:t>Φ</a:t>
            </a:r>
            <a:r>
              <a:rPr lang="en-US" dirty="0"/>
              <a:t>.</a:t>
            </a:r>
          </a:p>
          <a:p>
            <a:pPr marL="0" indent="0">
              <a:buNone/>
            </a:pPr>
            <a:endParaRPr lang="en-US" sz="2400" dirty="0"/>
          </a:p>
          <a:p>
            <a:pPr>
              <a:buFont typeface="Wingdings" panose="05000000000000000000" pitchFamily="2" charset="2"/>
              <a:buChar char="Ø"/>
            </a:pPr>
            <a:endParaRPr lang="en-US" sz="2400" dirty="0" smtClean="0"/>
          </a:p>
        </p:txBody>
      </p:sp>
      <p:sp>
        <p:nvSpPr>
          <p:cNvPr id="13" name="Title 12"/>
          <p:cNvSpPr>
            <a:spLocks noGrp="1"/>
          </p:cNvSpPr>
          <p:nvPr>
            <p:ph type="title"/>
          </p:nvPr>
        </p:nvSpPr>
        <p:spPr>
          <a:xfrm>
            <a:off x="1562100" y="365125"/>
            <a:ext cx="9791700" cy="775053"/>
          </a:xfrm>
        </p:spPr>
        <p:txBody>
          <a:bodyPr>
            <a:normAutofit/>
          </a:bodyPr>
          <a:lstStyle/>
          <a:p>
            <a:r>
              <a:rPr lang="en-US" dirty="0"/>
              <a:t>Association Rule Mining</a:t>
            </a:r>
          </a:p>
        </p:txBody>
      </p:sp>
    </p:spTree>
    <p:extLst>
      <p:ext uri="{BB962C8B-B14F-4D97-AF65-F5344CB8AC3E}">
        <p14:creationId xmlns:p14="http://schemas.microsoft.com/office/powerpoint/2010/main" val="782293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562100" y="1557867"/>
            <a:ext cx="9791700" cy="4619096"/>
          </a:xfrm>
        </p:spPr>
        <p:txBody>
          <a:bodyPr>
            <a:noAutofit/>
          </a:bodyPr>
          <a:lstStyle/>
          <a:p>
            <a:pPr>
              <a:buFont typeface="Wingdings" panose="05000000000000000000" pitchFamily="2" charset="2"/>
              <a:buChar char="Ø"/>
            </a:pPr>
            <a:r>
              <a:rPr lang="en-US" sz="2000" dirty="0"/>
              <a:t>A  Small Bank Example For  Finding The  Regular(Frequent) Customers And The Type Of  Loans They Are </a:t>
            </a:r>
            <a:r>
              <a:rPr lang="en-US" sz="2000" dirty="0" smtClean="0"/>
              <a:t>Taking</a:t>
            </a:r>
          </a:p>
          <a:p>
            <a:pPr>
              <a:buFont typeface="Wingdings" panose="05000000000000000000" pitchFamily="2" charset="2"/>
              <a:buChar char="Ø"/>
            </a:pPr>
            <a:r>
              <a:rPr lang="en-US" sz="2000" dirty="0" smtClean="0"/>
              <a:t>The </a:t>
            </a:r>
            <a:r>
              <a:rPr lang="en-US" sz="2000" dirty="0"/>
              <a:t>data samples are described by the </a:t>
            </a:r>
            <a:r>
              <a:rPr lang="en-US" sz="2000" dirty="0" err="1"/>
              <a:t>attributes:gender,age,student</a:t>
            </a:r>
            <a:r>
              <a:rPr lang="en-US" sz="2000" dirty="0"/>
              <a:t>.</a:t>
            </a:r>
          </a:p>
          <a:p>
            <a:pPr>
              <a:buFont typeface="Wingdings" panose="05000000000000000000" pitchFamily="2" charset="2"/>
              <a:buChar char="Ø"/>
            </a:pPr>
            <a:r>
              <a:rPr lang="en-US" sz="2000" dirty="0"/>
              <a:t>The class label attribute ,type of loan has three distinct values(namely,{</a:t>
            </a:r>
            <a:r>
              <a:rPr lang="en-US" sz="2000" dirty="0" err="1"/>
              <a:t>education,car,housing</a:t>
            </a:r>
            <a:r>
              <a:rPr lang="en-US" sz="2000" dirty="0" smtClean="0"/>
              <a:t>}).</a:t>
            </a:r>
          </a:p>
          <a:p>
            <a:pPr>
              <a:buFont typeface="Wingdings" panose="05000000000000000000" pitchFamily="2" charset="2"/>
              <a:buChar char="Ø"/>
            </a:pPr>
            <a:endParaRPr lang="en-US" sz="2000" dirty="0"/>
          </a:p>
          <a:p>
            <a:pPr>
              <a:buFont typeface="Wingdings" panose="05000000000000000000" pitchFamily="2" charset="2"/>
              <a:buChar char="Ø"/>
            </a:pPr>
            <a:endParaRPr lang="en-US" sz="2400" dirty="0" smtClean="0"/>
          </a:p>
        </p:txBody>
      </p:sp>
      <p:sp>
        <p:nvSpPr>
          <p:cNvPr id="13" name="Title 12"/>
          <p:cNvSpPr>
            <a:spLocks noGrp="1"/>
          </p:cNvSpPr>
          <p:nvPr>
            <p:ph type="title"/>
          </p:nvPr>
        </p:nvSpPr>
        <p:spPr>
          <a:xfrm>
            <a:off x="1562100" y="365125"/>
            <a:ext cx="9791700" cy="775053"/>
          </a:xfrm>
        </p:spPr>
        <p:txBody>
          <a:bodyPr>
            <a:normAutofit/>
          </a:bodyPr>
          <a:lstStyle/>
          <a:p>
            <a:r>
              <a:rPr lang="en-US" dirty="0" smtClean="0"/>
              <a:t>An Example of Association rule mining</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940442244"/>
              </p:ext>
            </p:extLst>
          </p:nvPr>
        </p:nvGraphicFramePr>
        <p:xfrm>
          <a:off x="3859301" y="3418523"/>
          <a:ext cx="3803630" cy="2758440"/>
        </p:xfrm>
        <a:graphic>
          <a:graphicData uri="http://schemas.openxmlformats.org/drawingml/2006/table">
            <a:tbl>
              <a:tblPr firstRow="1" firstCol="1" bandRow="1">
                <a:tableStyleId>{5C22544A-7EE6-4342-B048-85BDC9FD1C3A}</a:tableStyleId>
              </a:tblPr>
              <a:tblGrid>
                <a:gridCol w="898079"/>
                <a:gridCol w="792423"/>
                <a:gridCol w="880470"/>
                <a:gridCol w="1232658"/>
              </a:tblGrid>
              <a:tr h="256540">
                <a:tc>
                  <a:txBody>
                    <a:bodyPr/>
                    <a:lstStyle/>
                    <a:p>
                      <a:pPr marL="0" marR="38100" hangingPunct="0">
                        <a:lnSpc>
                          <a:spcPct val="142000"/>
                        </a:lnSpc>
                        <a:spcBef>
                          <a:spcPts val="0"/>
                        </a:spcBef>
                        <a:spcAft>
                          <a:spcPts val="0"/>
                        </a:spcAft>
                      </a:pPr>
                      <a:r>
                        <a:rPr lang="en-SG" sz="900">
                          <a:effectLst/>
                        </a:rPr>
                        <a:t>Gender</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38100" hangingPunct="0">
                        <a:lnSpc>
                          <a:spcPct val="142000"/>
                        </a:lnSpc>
                        <a:spcBef>
                          <a:spcPts val="0"/>
                        </a:spcBef>
                        <a:spcAft>
                          <a:spcPts val="0"/>
                        </a:spcAft>
                      </a:pPr>
                      <a:r>
                        <a:rPr lang="en-SG" sz="900">
                          <a:effectLst/>
                        </a:rPr>
                        <a:t>Age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38100" hangingPunct="0">
                        <a:lnSpc>
                          <a:spcPct val="142000"/>
                        </a:lnSpc>
                        <a:spcBef>
                          <a:spcPts val="0"/>
                        </a:spcBef>
                        <a:spcAft>
                          <a:spcPts val="0"/>
                        </a:spcAft>
                      </a:pPr>
                      <a:r>
                        <a:rPr lang="en-SG" sz="900">
                          <a:effectLst/>
                        </a:rPr>
                        <a:t>Student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38100" hangingPunct="0">
                        <a:lnSpc>
                          <a:spcPct val="142000"/>
                        </a:lnSpc>
                        <a:spcBef>
                          <a:spcPts val="0"/>
                        </a:spcBef>
                        <a:spcAft>
                          <a:spcPts val="0"/>
                        </a:spcAft>
                      </a:pPr>
                      <a:r>
                        <a:rPr lang="en-SG" sz="900">
                          <a:effectLst/>
                        </a:rPr>
                        <a:t>Type of loan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66395">
                <a:tc>
                  <a:txBody>
                    <a:bodyPr/>
                    <a:lstStyle/>
                    <a:p>
                      <a:pPr marL="0" marR="38100" hangingPunct="0">
                        <a:lnSpc>
                          <a:spcPct val="142000"/>
                        </a:lnSpc>
                        <a:spcBef>
                          <a:spcPts val="0"/>
                        </a:spcBef>
                        <a:spcAft>
                          <a:spcPts val="0"/>
                        </a:spcAft>
                      </a:pPr>
                      <a:r>
                        <a:rPr lang="en-SG" sz="900">
                          <a:effectLst/>
                        </a:rPr>
                        <a:t>male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38100" hangingPunct="0">
                        <a:lnSpc>
                          <a:spcPct val="142000"/>
                        </a:lnSpc>
                        <a:spcBef>
                          <a:spcPts val="0"/>
                        </a:spcBef>
                        <a:spcAft>
                          <a:spcPts val="0"/>
                        </a:spcAft>
                      </a:pPr>
                      <a:r>
                        <a:rPr lang="en-SG" sz="900">
                          <a:effectLst/>
                        </a:rPr>
                        <a:t>16-25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38100" hangingPunct="0">
                        <a:lnSpc>
                          <a:spcPct val="142000"/>
                        </a:lnSpc>
                        <a:spcBef>
                          <a:spcPts val="0"/>
                        </a:spcBef>
                        <a:spcAft>
                          <a:spcPts val="0"/>
                        </a:spcAft>
                      </a:pPr>
                      <a:r>
                        <a:rPr lang="en-SG" sz="900">
                          <a:effectLst/>
                        </a:rPr>
                        <a:t>yes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38100" hangingPunct="0">
                        <a:lnSpc>
                          <a:spcPct val="142000"/>
                        </a:lnSpc>
                        <a:spcBef>
                          <a:spcPts val="0"/>
                        </a:spcBef>
                        <a:spcAft>
                          <a:spcPts val="0"/>
                        </a:spcAft>
                      </a:pPr>
                      <a:r>
                        <a:rPr lang="en-SG" sz="900">
                          <a:effectLst/>
                        </a:rPr>
                        <a:t>education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32105">
                <a:tc>
                  <a:txBody>
                    <a:bodyPr/>
                    <a:lstStyle/>
                    <a:p>
                      <a:pPr marL="0" marR="38100" hangingPunct="0">
                        <a:lnSpc>
                          <a:spcPct val="142000"/>
                        </a:lnSpc>
                        <a:spcBef>
                          <a:spcPts val="0"/>
                        </a:spcBef>
                        <a:spcAft>
                          <a:spcPts val="0"/>
                        </a:spcAft>
                      </a:pPr>
                      <a:r>
                        <a:rPr lang="en-SG" sz="900">
                          <a:effectLst/>
                        </a:rPr>
                        <a:t>male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38100" hangingPunct="0">
                        <a:lnSpc>
                          <a:spcPct val="142000"/>
                        </a:lnSpc>
                        <a:spcBef>
                          <a:spcPts val="0"/>
                        </a:spcBef>
                        <a:spcAft>
                          <a:spcPts val="0"/>
                        </a:spcAft>
                      </a:pPr>
                      <a:r>
                        <a:rPr lang="en-SG" sz="900">
                          <a:effectLst/>
                        </a:rPr>
                        <a:t>30-40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38100" hangingPunct="0">
                        <a:lnSpc>
                          <a:spcPct val="142000"/>
                        </a:lnSpc>
                        <a:spcBef>
                          <a:spcPts val="0"/>
                        </a:spcBef>
                        <a:spcAft>
                          <a:spcPts val="0"/>
                        </a:spcAft>
                      </a:pPr>
                      <a:r>
                        <a:rPr lang="en-SG" sz="900">
                          <a:effectLst/>
                        </a:rPr>
                        <a:t>no</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38100" hangingPunct="0">
                        <a:lnSpc>
                          <a:spcPct val="142000"/>
                        </a:lnSpc>
                        <a:spcBef>
                          <a:spcPts val="0"/>
                        </a:spcBef>
                        <a:spcAft>
                          <a:spcPts val="0"/>
                        </a:spcAft>
                      </a:pPr>
                      <a:r>
                        <a:rPr lang="en-SG" sz="900">
                          <a:effectLst/>
                        </a:rPr>
                        <a:t>car</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60680">
                <a:tc>
                  <a:txBody>
                    <a:bodyPr/>
                    <a:lstStyle/>
                    <a:p>
                      <a:pPr marL="0" marR="38100" hangingPunct="0">
                        <a:lnSpc>
                          <a:spcPct val="142000"/>
                        </a:lnSpc>
                        <a:spcBef>
                          <a:spcPts val="0"/>
                        </a:spcBef>
                        <a:spcAft>
                          <a:spcPts val="0"/>
                        </a:spcAft>
                      </a:pPr>
                      <a:r>
                        <a:rPr lang="en-SG" sz="900">
                          <a:effectLst/>
                        </a:rPr>
                        <a:t>female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38100" hangingPunct="0">
                        <a:lnSpc>
                          <a:spcPct val="142000"/>
                        </a:lnSpc>
                        <a:spcBef>
                          <a:spcPts val="0"/>
                        </a:spcBef>
                        <a:spcAft>
                          <a:spcPts val="0"/>
                        </a:spcAft>
                      </a:pPr>
                      <a:r>
                        <a:rPr lang="en-SG" sz="900">
                          <a:effectLst/>
                        </a:rPr>
                        <a:t>16-25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38100" hangingPunct="0">
                        <a:lnSpc>
                          <a:spcPct val="142000"/>
                        </a:lnSpc>
                        <a:spcBef>
                          <a:spcPts val="0"/>
                        </a:spcBef>
                        <a:spcAft>
                          <a:spcPts val="0"/>
                        </a:spcAft>
                      </a:pPr>
                      <a:r>
                        <a:rPr lang="en-SG" sz="900">
                          <a:effectLst/>
                        </a:rPr>
                        <a:t>yes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38100" hangingPunct="0">
                        <a:lnSpc>
                          <a:spcPct val="142000"/>
                        </a:lnSpc>
                        <a:spcBef>
                          <a:spcPts val="0"/>
                        </a:spcBef>
                        <a:spcAft>
                          <a:spcPts val="0"/>
                        </a:spcAft>
                      </a:pPr>
                      <a:r>
                        <a:rPr lang="en-SG" sz="900">
                          <a:effectLst/>
                        </a:rPr>
                        <a:t>education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26390">
                <a:tc>
                  <a:txBody>
                    <a:bodyPr/>
                    <a:lstStyle/>
                    <a:p>
                      <a:pPr marL="0" marR="38100" hangingPunct="0">
                        <a:lnSpc>
                          <a:spcPct val="142000"/>
                        </a:lnSpc>
                        <a:spcBef>
                          <a:spcPts val="0"/>
                        </a:spcBef>
                        <a:spcAft>
                          <a:spcPts val="0"/>
                        </a:spcAft>
                      </a:pPr>
                      <a:r>
                        <a:rPr lang="en-SG" sz="900">
                          <a:effectLst/>
                        </a:rPr>
                        <a:t>male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38100" hangingPunct="0">
                        <a:lnSpc>
                          <a:spcPct val="142000"/>
                        </a:lnSpc>
                        <a:spcBef>
                          <a:spcPts val="0"/>
                        </a:spcBef>
                        <a:spcAft>
                          <a:spcPts val="0"/>
                        </a:spcAft>
                      </a:pPr>
                      <a:r>
                        <a:rPr lang="en-SG" sz="900">
                          <a:effectLst/>
                        </a:rPr>
                        <a:t>16-25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38100" hangingPunct="0">
                        <a:lnSpc>
                          <a:spcPct val="142000"/>
                        </a:lnSpc>
                        <a:spcBef>
                          <a:spcPts val="0"/>
                        </a:spcBef>
                        <a:spcAft>
                          <a:spcPts val="0"/>
                        </a:spcAft>
                      </a:pPr>
                      <a:r>
                        <a:rPr lang="en-SG" sz="900">
                          <a:effectLst/>
                        </a:rPr>
                        <a:t>no</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38100" hangingPunct="0">
                        <a:lnSpc>
                          <a:spcPct val="142000"/>
                        </a:lnSpc>
                        <a:spcBef>
                          <a:spcPts val="0"/>
                        </a:spcBef>
                        <a:spcAft>
                          <a:spcPts val="0"/>
                        </a:spcAft>
                      </a:pPr>
                      <a:r>
                        <a:rPr lang="en-SG" sz="900">
                          <a:effectLst/>
                        </a:rPr>
                        <a:t>car</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49250">
                <a:tc>
                  <a:txBody>
                    <a:bodyPr/>
                    <a:lstStyle/>
                    <a:p>
                      <a:pPr marL="0" marR="38100" hangingPunct="0">
                        <a:lnSpc>
                          <a:spcPct val="142000"/>
                        </a:lnSpc>
                        <a:spcBef>
                          <a:spcPts val="0"/>
                        </a:spcBef>
                        <a:spcAft>
                          <a:spcPts val="0"/>
                        </a:spcAft>
                      </a:pPr>
                      <a:r>
                        <a:rPr lang="en-SG" sz="900">
                          <a:effectLst/>
                        </a:rPr>
                        <a:t>female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38100" hangingPunct="0">
                        <a:lnSpc>
                          <a:spcPct val="142000"/>
                        </a:lnSpc>
                        <a:spcBef>
                          <a:spcPts val="0"/>
                        </a:spcBef>
                        <a:spcAft>
                          <a:spcPts val="0"/>
                        </a:spcAft>
                      </a:pPr>
                      <a:r>
                        <a:rPr lang="en-SG" sz="900">
                          <a:effectLst/>
                        </a:rPr>
                        <a:t>30-40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38100" hangingPunct="0">
                        <a:lnSpc>
                          <a:spcPct val="142000"/>
                        </a:lnSpc>
                        <a:spcBef>
                          <a:spcPts val="0"/>
                        </a:spcBef>
                        <a:spcAft>
                          <a:spcPts val="0"/>
                        </a:spcAft>
                      </a:pPr>
                      <a:r>
                        <a:rPr lang="en-SG" sz="900">
                          <a:effectLst/>
                        </a:rPr>
                        <a:t>no</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38100" hangingPunct="0">
                        <a:lnSpc>
                          <a:spcPct val="142000"/>
                        </a:lnSpc>
                        <a:spcBef>
                          <a:spcPts val="0"/>
                        </a:spcBef>
                        <a:spcAft>
                          <a:spcPts val="0"/>
                        </a:spcAft>
                      </a:pPr>
                      <a:r>
                        <a:rPr lang="en-SG" sz="900">
                          <a:effectLst/>
                        </a:rPr>
                        <a:t>housing</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72110">
                <a:tc>
                  <a:txBody>
                    <a:bodyPr/>
                    <a:lstStyle/>
                    <a:p>
                      <a:pPr marL="0" marR="38100" hangingPunct="0">
                        <a:lnSpc>
                          <a:spcPct val="142000"/>
                        </a:lnSpc>
                        <a:spcBef>
                          <a:spcPts val="0"/>
                        </a:spcBef>
                        <a:spcAft>
                          <a:spcPts val="0"/>
                        </a:spcAft>
                      </a:pPr>
                      <a:r>
                        <a:rPr lang="en-SG" sz="900">
                          <a:effectLst/>
                        </a:rPr>
                        <a:t>male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38100" hangingPunct="0">
                        <a:lnSpc>
                          <a:spcPct val="142000"/>
                        </a:lnSpc>
                        <a:spcBef>
                          <a:spcPts val="0"/>
                        </a:spcBef>
                        <a:spcAft>
                          <a:spcPts val="0"/>
                        </a:spcAft>
                      </a:pPr>
                      <a:r>
                        <a:rPr lang="en-SG" sz="900">
                          <a:effectLst/>
                        </a:rPr>
                        <a:t>16-25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38100" hangingPunct="0">
                        <a:lnSpc>
                          <a:spcPct val="142000"/>
                        </a:lnSpc>
                        <a:spcBef>
                          <a:spcPts val="0"/>
                        </a:spcBef>
                        <a:spcAft>
                          <a:spcPts val="0"/>
                        </a:spcAft>
                      </a:pPr>
                      <a:r>
                        <a:rPr lang="en-SG" sz="900">
                          <a:effectLst/>
                        </a:rPr>
                        <a:t>yes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38100" hangingPunct="0">
                        <a:lnSpc>
                          <a:spcPct val="142000"/>
                        </a:lnSpc>
                        <a:spcBef>
                          <a:spcPts val="0"/>
                        </a:spcBef>
                        <a:spcAft>
                          <a:spcPts val="0"/>
                        </a:spcAft>
                      </a:pPr>
                      <a:r>
                        <a:rPr lang="en-SG" sz="900">
                          <a:effectLst/>
                        </a:rPr>
                        <a:t>education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394970">
                <a:tc>
                  <a:txBody>
                    <a:bodyPr/>
                    <a:lstStyle/>
                    <a:p>
                      <a:pPr marL="0" marR="38100" hangingPunct="0">
                        <a:lnSpc>
                          <a:spcPct val="142000"/>
                        </a:lnSpc>
                        <a:spcBef>
                          <a:spcPts val="0"/>
                        </a:spcBef>
                        <a:spcAft>
                          <a:spcPts val="0"/>
                        </a:spcAft>
                      </a:pPr>
                      <a:r>
                        <a:rPr lang="en-SG" sz="900">
                          <a:effectLst/>
                        </a:rPr>
                        <a:t>male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38100" hangingPunct="0">
                        <a:lnSpc>
                          <a:spcPct val="142000"/>
                        </a:lnSpc>
                        <a:spcBef>
                          <a:spcPts val="0"/>
                        </a:spcBef>
                        <a:spcAft>
                          <a:spcPts val="0"/>
                        </a:spcAft>
                      </a:pPr>
                      <a:r>
                        <a:rPr lang="en-SG" sz="900">
                          <a:effectLst/>
                        </a:rPr>
                        <a:t>30-40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38100" hangingPunct="0">
                        <a:lnSpc>
                          <a:spcPct val="142000"/>
                        </a:lnSpc>
                        <a:spcBef>
                          <a:spcPts val="0"/>
                        </a:spcBef>
                        <a:spcAft>
                          <a:spcPts val="0"/>
                        </a:spcAft>
                      </a:pPr>
                      <a:r>
                        <a:rPr lang="en-SG" sz="900">
                          <a:effectLst/>
                        </a:rPr>
                        <a:t>no</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38100" hangingPunct="0">
                        <a:lnSpc>
                          <a:spcPct val="142000"/>
                        </a:lnSpc>
                        <a:spcBef>
                          <a:spcPts val="0"/>
                        </a:spcBef>
                        <a:spcAft>
                          <a:spcPts val="0"/>
                        </a:spcAft>
                      </a:pPr>
                      <a:r>
                        <a:rPr lang="en-SG" sz="900" dirty="0">
                          <a:effectLst/>
                        </a:rPr>
                        <a:t>housing</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53953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562100" y="1557867"/>
            <a:ext cx="9791700" cy="4619096"/>
          </a:xfrm>
        </p:spPr>
        <p:txBody>
          <a:bodyPr>
            <a:noAutofit/>
          </a:bodyPr>
          <a:lstStyle/>
          <a:p>
            <a:pPr>
              <a:buFont typeface="Wingdings" panose="05000000000000000000" pitchFamily="2" charset="2"/>
              <a:buChar char="Ø"/>
            </a:pPr>
            <a:r>
              <a:rPr lang="en-US" sz="2000" dirty="0"/>
              <a:t>Each tuple is taken as a transaction with the attribute value in that tuple as an item.</a:t>
            </a:r>
          </a:p>
          <a:p>
            <a:pPr>
              <a:buFont typeface="Wingdings" panose="05000000000000000000" pitchFamily="2" charset="2"/>
              <a:buChar char="Ø"/>
            </a:pPr>
            <a:r>
              <a:rPr lang="en-US" sz="2000" dirty="0"/>
              <a:t>The attribute with the same value in multiple tuple represents the same </a:t>
            </a:r>
            <a:r>
              <a:rPr lang="en-US" sz="2000" dirty="0" err="1"/>
              <a:t>item,but</a:t>
            </a:r>
            <a:r>
              <a:rPr lang="en-US" sz="2000" dirty="0"/>
              <a:t> if the attribute is bearing different values in different tuples it used represent different </a:t>
            </a:r>
            <a:r>
              <a:rPr lang="en-US" sz="2000" dirty="0" err="1"/>
              <a:t>items.So</a:t>
            </a:r>
            <a:r>
              <a:rPr lang="en-US" sz="2000" dirty="0"/>
              <a:t> in this example also we are considering the </a:t>
            </a:r>
          </a:p>
          <a:p>
            <a:pPr>
              <a:buFont typeface="Wingdings" panose="05000000000000000000" pitchFamily="2" charset="2"/>
              <a:buChar char="Ø"/>
            </a:pPr>
            <a:endParaRPr lang="en-US" sz="2000" dirty="0" smtClean="0"/>
          </a:p>
          <a:p>
            <a:pPr marL="0" indent="0">
              <a:buNone/>
            </a:pPr>
            <a:r>
              <a:rPr lang="en-US" sz="1800" dirty="0" smtClean="0"/>
              <a:t>	Gender=male------------------------</a:t>
            </a:r>
            <a:r>
              <a:rPr lang="en-US" sz="1800" dirty="0"/>
              <a:t>I11</a:t>
            </a:r>
          </a:p>
          <a:p>
            <a:pPr marL="0" indent="0">
              <a:buNone/>
            </a:pPr>
            <a:r>
              <a:rPr lang="en-US" sz="1800" dirty="0" smtClean="0"/>
              <a:t>	Gender=female----------------------</a:t>
            </a:r>
            <a:r>
              <a:rPr lang="en-US" sz="1800" dirty="0"/>
              <a:t>I12</a:t>
            </a:r>
          </a:p>
          <a:p>
            <a:pPr marL="0" indent="0">
              <a:buNone/>
            </a:pPr>
            <a:r>
              <a:rPr lang="en-US" sz="1800" dirty="0" smtClean="0"/>
              <a:t>	Age=16-25----------------------------</a:t>
            </a:r>
            <a:r>
              <a:rPr lang="en-US" sz="1800" dirty="0"/>
              <a:t>I21</a:t>
            </a:r>
          </a:p>
          <a:p>
            <a:pPr marL="0" indent="0">
              <a:buNone/>
            </a:pPr>
            <a:r>
              <a:rPr lang="en-US" sz="1800" dirty="0" smtClean="0"/>
              <a:t>	Age=30-40----------------------------</a:t>
            </a:r>
            <a:r>
              <a:rPr lang="en-US" sz="1800" dirty="0"/>
              <a:t>I22</a:t>
            </a:r>
          </a:p>
          <a:p>
            <a:pPr marL="0" indent="0">
              <a:buNone/>
            </a:pPr>
            <a:r>
              <a:rPr lang="en-US" sz="1800" dirty="0" smtClean="0"/>
              <a:t>	Student=yes--------------------------</a:t>
            </a:r>
            <a:r>
              <a:rPr lang="en-US" sz="1800" dirty="0"/>
              <a:t>I31</a:t>
            </a:r>
          </a:p>
          <a:p>
            <a:pPr marL="0" indent="0">
              <a:buNone/>
            </a:pPr>
            <a:r>
              <a:rPr lang="en-US" sz="1800" dirty="0" smtClean="0"/>
              <a:t>	Student=no---------------------------</a:t>
            </a:r>
            <a:r>
              <a:rPr lang="en-US" sz="1800" dirty="0"/>
              <a:t>I32</a:t>
            </a:r>
          </a:p>
          <a:p>
            <a:pPr marL="0" indent="0">
              <a:buNone/>
            </a:pPr>
            <a:r>
              <a:rPr lang="en-US" sz="1800" dirty="0" smtClean="0"/>
              <a:t>	Type </a:t>
            </a:r>
            <a:r>
              <a:rPr lang="en-US" sz="1800" dirty="0"/>
              <a:t>of loan=education-</a:t>
            </a:r>
            <a:r>
              <a:rPr lang="en-US" sz="1800" dirty="0" smtClean="0"/>
              <a:t>-----------</a:t>
            </a:r>
            <a:r>
              <a:rPr lang="en-US" sz="1800" dirty="0"/>
              <a:t>I41</a:t>
            </a:r>
          </a:p>
          <a:p>
            <a:pPr marL="0" indent="0">
              <a:buNone/>
            </a:pPr>
            <a:r>
              <a:rPr lang="en-US" sz="1800" dirty="0" smtClean="0"/>
              <a:t>	Type </a:t>
            </a:r>
            <a:r>
              <a:rPr lang="en-US" sz="1800" dirty="0"/>
              <a:t>of loan=car-</a:t>
            </a:r>
            <a:r>
              <a:rPr lang="en-US" sz="1800" dirty="0" smtClean="0"/>
              <a:t>--------------------I42</a:t>
            </a:r>
            <a:endParaRPr lang="en-US" sz="1800" dirty="0"/>
          </a:p>
          <a:p>
            <a:pPr marL="0" indent="0">
              <a:buNone/>
            </a:pPr>
            <a:r>
              <a:rPr lang="en-US" sz="1800" dirty="0" smtClean="0"/>
              <a:t>	Type </a:t>
            </a:r>
            <a:r>
              <a:rPr lang="en-US" sz="1800" dirty="0"/>
              <a:t>of loan=housing-</a:t>
            </a:r>
            <a:r>
              <a:rPr lang="en-US" sz="1800" dirty="0" smtClean="0"/>
              <a:t>--------------I43</a:t>
            </a:r>
          </a:p>
        </p:txBody>
      </p:sp>
      <p:sp>
        <p:nvSpPr>
          <p:cNvPr id="13" name="Title 12"/>
          <p:cNvSpPr>
            <a:spLocks noGrp="1"/>
          </p:cNvSpPr>
          <p:nvPr>
            <p:ph type="title"/>
          </p:nvPr>
        </p:nvSpPr>
        <p:spPr>
          <a:xfrm>
            <a:off x="1562100" y="365125"/>
            <a:ext cx="9791700" cy="775053"/>
          </a:xfrm>
        </p:spPr>
        <p:txBody>
          <a:bodyPr>
            <a:normAutofit/>
          </a:bodyPr>
          <a:lstStyle/>
          <a:p>
            <a:r>
              <a:rPr lang="en-US" dirty="0" smtClean="0"/>
              <a:t>An Example of Association rule mining</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811737008"/>
              </p:ext>
            </p:extLst>
          </p:nvPr>
        </p:nvGraphicFramePr>
        <p:xfrm>
          <a:off x="6426558" y="3000778"/>
          <a:ext cx="5164427" cy="3000778"/>
        </p:xfrm>
        <a:graphic>
          <a:graphicData uri="http://schemas.openxmlformats.org/drawingml/2006/table">
            <a:tbl>
              <a:tblPr firstRow="1" bandRow="1">
                <a:tableStyleId>{5C22544A-7EE6-4342-B048-85BDC9FD1C3A}</a:tableStyleId>
              </a:tblPr>
              <a:tblGrid>
                <a:gridCol w="5164427"/>
              </a:tblGrid>
              <a:tr h="30007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1800" b="1" kern="1200" dirty="0" smtClean="0">
                          <a:solidFill>
                            <a:schemeClr val="lt1"/>
                          </a:solidFill>
                          <a:effectLst/>
                          <a:latin typeface="+mn-lt"/>
                          <a:ea typeface="+mn-ea"/>
                          <a:cs typeface="+mn-cs"/>
                        </a:rPr>
                        <a:t>Here we are considering support as 2% </a:t>
                      </a:r>
                      <a:r>
                        <a:rPr lang="en-SG" sz="1800" b="1" kern="1200" dirty="0" err="1" smtClean="0">
                          <a:solidFill>
                            <a:schemeClr val="lt1"/>
                          </a:solidFill>
                          <a:effectLst/>
                          <a:latin typeface="+mn-lt"/>
                          <a:ea typeface="+mn-ea"/>
                          <a:cs typeface="+mn-cs"/>
                        </a:rPr>
                        <a:t>i.e</a:t>
                      </a:r>
                      <a:r>
                        <a:rPr lang="en-SG" sz="1800" b="1" kern="1200" dirty="0" smtClean="0">
                          <a:solidFill>
                            <a:schemeClr val="lt1"/>
                          </a:solidFill>
                          <a:effectLst/>
                          <a:latin typeface="+mn-lt"/>
                          <a:ea typeface="+mn-ea"/>
                          <a:cs typeface="+mn-cs"/>
                        </a:rPr>
                        <a:t> each item should be present in </a:t>
                      </a:r>
                      <a:r>
                        <a:rPr lang="en-SG" sz="1800" b="1" kern="1200" dirty="0" err="1" smtClean="0">
                          <a:solidFill>
                            <a:schemeClr val="lt1"/>
                          </a:solidFill>
                          <a:effectLst/>
                          <a:latin typeface="+mn-lt"/>
                          <a:ea typeface="+mn-ea"/>
                          <a:cs typeface="+mn-cs"/>
                        </a:rPr>
                        <a:t>atleast</a:t>
                      </a:r>
                      <a:r>
                        <a:rPr lang="en-SG" sz="1800" b="1" kern="1200" dirty="0" smtClean="0">
                          <a:solidFill>
                            <a:schemeClr val="lt1"/>
                          </a:solidFill>
                          <a:effectLst/>
                          <a:latin typeface="+mn-lt"/>
                          <a:ea typeface="+mn-ea"/>
                          <a:cs typeface="+mn-cs"/>
                        </a:rPr>
                        <a:t> 2 </a:t>
                      </a:r>
                      <a:r>
                        <a:rPr lang="en-SG" sz="1800" b="1" kern="1200" dirty="0" err="1" smtClean="0">
                          <a:solidFill>
                            <a:schemeClr val="lt1"/>
                          </a:solidFill>
                          <a:effectLst/>
                          <a:latin typeface="+mn-lt"/>
                          <a:ea typeface="+mn-ea"/>
                          <a:cs typeface="+mn-cs"/>
                        </a:rPr>
                        <a:t>transaction.If</a:t>
                      </a:r>
                      <a:r>
                        <a:rPr lang="en-SG" sz="1800" b="1" kern="1200" dirty="0" smtClean="0">
                          <a:solidFill>
                            <a:schemeClr val="lt1"/>
                          </a:solidFill>
                          <a:effectLst/>
                          <a:latin typeface="+mn-lt"/>
                          <a:ea typeface="+mn-ea"/>
                          <a:cs typeface="+mn-cs"/>
                        </a:rPr>
                        <a:t> it is not present then it will be rejected from the frequent item </a:t>
                      </a:r>
                      <a:r>
                        <a:rPr lang="en-SG" sz="1800" b="1" kern="1200" dirty="0" err="1" smtClean="0">
                          <a:solidFill>
                            <a:schemeClr val="lt1"/>
                          </a:solidFill>
                          <a:effectLst/>
                          <a:latin typeface="+mn-lt"/>
                          <a:ea typeface="+mn-ea"/>
                          <a:cs typeface="+mn-cs"/>
                        </a:rPr>
                        <a:t>set.Thus</a:t>
                      </a:r>
                      <a:r>
                        <a:rPr lang="en-SG" sz="1800" b="1" kern="1200" dirty="0" smtClean="0">
                          <a:solidFill>
                            <a:schemeClr val="lt1"/>
                          </a:solidFill>
                          <a:effectLst/>
                          <a:latin typeface="+mn-lt"/>
                          <a:ea typeface="+mn-ea"/>
                          <a:cs typeface="+mn-cs"/>
                        </a:rPr>
                        <a:t> the number of times the above mentioned items present in all the above tuples are as follows</a:t>
                      </a:r>
                      <a:endParaRPr lang="en-US" sz="1800" b="1" kern="1200" dirty="0" smtClean="0">
                        <a:solidFill>
                          <a:schemeClr val="lt1"/>
                        </a:solidFill>
                        <a:effectLst/>
                        <a:latin typeface="+mn-lt"/>
                        <a:ea typeface="+mn-ea"/>
                        <a:cs typeface="+mn-cs"/>
                      </a:endParaRPr>
                    </a:p>
                    <a:p>
                      <a:endParaRPr lang="en-US" dirty="0"/>
                    </a:p>
                  </a:txBody>
                  <a:tcPr/>
                </a:tc>
              </a:tr>
            </a:tbl>
          </a:graphicData>
        </a:graphic>
      </p:graphicFrame>
    </p:spTree>
    <p:extLst>
      <p:ext uri="{BB962C8B-B14F-4D97-AF65-F5344CB8AC3E}">
        <p14:creationId xmlns:p14="http://schemas.microsoft.com/office/powerpoint/2010/main" val="90757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562100" y="1557867"/>
            <a:ext cx="9791700" cy="4619096"/>
          </a:xfrm>
        </p:spPr>
        <p:txBody>
          <a:bodyPr>
            <a:noAutofit/>
          </a:bodyPr>
          <a:lstStyle/>
          <a:p>
            <a:pPr>
              <a:buFont typeface="Wingdings" panose="05000000000000000000" pitchFamily="2" charset="2"/>
              <a:buChar char="Ø"/>
            </a:pPr>
            <a:r>
              <a:rPr lang="nn-NO" sz="2000" b="1" dirty="0" smtClean="0"/>
              <a:t>ITEMSET ONE:</a:t>
            </a:r>
            <a:r>
              <a:rPr lang="nn-NO" b="1" dirty="0" smtClean="0"/>
              <a:t> </a:t>
            </a:r>
            <a:r>
              <a:rPr lang="nn-NO" sz="1400" dirty="0" smtClean="0"/>
              <a:t>I11=5,I12=2</a:t>
            </a:r>
            <a:endParaRPr lang="nn-NO" sz="1400" dirty="0"/>
          </a:p>
          <a:p>
            <a:pPr lvl="4">
              <a:buFont typeface="Wingdings" panose="05000000000000000000" pitchFamily="2" charset="2"/>
              <a:buNone/>
            </a:pPr>
            <a:r>
              <a:rPr lang="nn-NO" sz="1400" dirty="0"/>
              <a:t>I21=4,I22=3</a:t>
            </a:r>
          </a:p>
          <a:p>
            <a:pPr lvl="4">
              <a:buFont typeface="Wingdings" panose="05000000000000000000" pitchFamily="2" charset="2"/>
              <a:buNone/>
            </a:pPr>
            <a:r>
              <a:rPr lang="nn-NO" sz="1400" dirty="0"/>
              <a:t>I31=3,I32=4</a:t>
            </a:r>
          </a:p>
          <a:p>
            <a:pPr lvl="4">
              <a:buFont typeface="Wingdings" panose="05000000000000000000" pitchFamily="2" charset="2"/>
              <a:buNone/>
            </a:pPr>
            <a:r>
              <a:rPr lang="nn-NO" sz="1400" dirty="0" smtClean="0"/>
              <a:t>I41=3,I42=2,I43=2</a:t>
            </a:r>
            <a:endParaRPr lang="en-US" sz="1400" dirty="0" smtClean="0"/>
          </a:p>
          <a:p>
            <a:pPr>
              <a:buFont typeface="Wingdings" panose="05000000000000000000" pitchFamily="2" charset="2"/>
              <a:buChar char="Ø"/>
            </a:pPr>
            <a:r>
              <a:rPr lang="nn-NO" sz="2000" b="1" dirty="0" smtClean="0"/>
              <a:t>ITEMSET </a:t>
            </a:r>
            <a:r>
              <a:rPr lang="nn-NO" sz="2000" b="1" dirty="0"/>
              <a:t>TWO</a:t>
            </a:r>
            <a:r>
              <a:rPr lang="nn-NO" sz="2000" b="1" dirty="0" smtClean="0"/>
              <a:t>:</a:t>
            </a:r>
            <a:r>
              <a:rPr lang="nn-NO" sz="2400" b="1" dirty="0" smtClean="0"/>
              <a:t> </a:t>
            </a:r>
            <a:r>
              <a:rPr lang="nn-NO" sz="1400" dirty="0" smtClean="0"/>
              <a:t>I11,I21=3         </a:t>
            </a:r>
            <a:r>
              <a:rPr lang="nn-NO" sz="1400" dirty="0"/>
              <a:t>I21,I41=3</a:t>
            </a:r>
          </a:p>
          <a:p>
            <a:pPr marL="1828800" lvl="4" indent="0">
              <a:buNone/>
            </a:pPr>
            <a:r>
              <a:rPr lang="nn-NO" sz="1400" dirty="0"/>
              <a:t>I11,I22=2         </a:t>
            </a:r>
            <a:r>
              <a:rPr lang="nn-NO" sz="1400" b="1" dirty="0">
                <a:solidFill>
                  <a:srgbClr val="FF0000"/>
                </a:solidFill>
              </a:rPr>
              <a:t>I21,I42=1</a:t>
            </a:r>
          </a:p>
          <a:p>
            <a:pPr marL="1828800" lvl="4" indent="0">
              <a:buNone/>
            </a:pPr>
            <a:r>
              <a:rPr lang="nn-NO" sz="1400" dirty="0"/>
              <a:t>I11,I31=2         </a:t>
            </a:r>
            <a:r>
              <a:rPr lang="nn-NO" sz="1400" b="1" dirty="0">
                <a:solidFill>
                  <a:srgbClr val="FF0000"/>
                </a:solidFill>
              </a:rPr>
              <a:t>I21,I43=0</a:t>
            </a:r>
          </a:p>
          <a:p>
            <a:pPr marL="1828800" lvl="4" indent="0">
              <a:buNone/>
            </a:pPr>
            <a:r>
              <a:rPr lang="nn-NO" sz="1400" dirty="0"/>
              <a:t>I11,I32=3         </a:t>
            </a:r>
            <a:r>
              <a:rPr lang="nn-NO" sz="1400" b="1" dirty="0">
                <a:solidFill>
                  <a:srgbClr val="FF0000"/>
                </a:solidFill>
              </a:rPr>
              <a:t>I22,I31=0</a:t>
            </a:r>
          </a:p>
          <a:p>
            <a:pPr marL="1828800" lvl="4" indent="0">
              <a:buNone/>
            </a:pPr>
            <a:r>
              <a:rPr lang="nn-NO" sz="1400" dirty="0"/>
              <a:t>I11,I41=2         I22,I32=3</a:t>
            </a:r>
          </a:p>
          <a:p>
            <a:pPr marL="1828800" lvl="4" indent="0">
              <a:buNone/>
            </a:pPr>
            <a:r>
              <a:rPr lang="nn-NO" sz="1400" dirty="0"/>
              <a:t>I11,I42=2        </a:t>
            </a:r>
            <a:r>
              <a:rPr lang="nn-NO" sz="1400" b="1" dirty="0">
                <a:solidFill>
                  <a:srgbClr val="FF0000"/>
                </a:solidFill>
              </a:rPr>
              <a:t> I22,I41=0</a:t>
            </a:r>
          </a:p>
          <a:p>
            <a:pPr marL="1828800" lvl="4" indent="0">
              <a:buNone/>
            </a:pPr>
            <a:r>
              <a:rPr lang="nn-NO" sz="1400" b="1" dirty="0">
                <a:solidFill>
                  <a:srgbClr val="FF0000"/>
                </a:solidFill>
              </a:rPr>
              <a:t>I11,I43=1        I22,I42=1</a:t>
            </a:r>
          </a:p>
          <a:p>
            <a:pPr marL="1828800" lvl="4" indent="0">
              <a:buNone/>
            </a:pPr>
            <a:r>
              <a:rPr lang="nn-NO" sz="1400" b="1" dirty="0">
                <a:solidFill>
                  <a:srgbClr val="FF0000"/>
                </a:solidFill>
              </a:rPr>
              <a:t>I12,I21=1 </a:t>
            </a:r>
            <a:r>
              <a:rPr lang="nn-NO" sz="1400" dirty="0"/>
              <a:t>       I22,I43=2</a:t>
            </a:r>
          </a:p>
          <a:p>
            <a:pPr marL="1828800" lvl="4" indent="0">
              <a:buNone/>
            </a:pPr>
            <a:r>
              <a:rPr lang="nn-NO" sz="1400" b="1" dirty="0">
                <a:solidFill>
                  <a:srgbClr val="FF0000"/>
                </a:solidFill>
              </a:rPr>
              <a:t>I12,I31=1</a:t>
            </a:r>
            <a:r>
              <a:rPr lang="nn-NO" sz="1400" dirty="0"/>
              <a:t>        I31,I41=3</a:t>
            </a:r>
          </a:p>
          <a:p>
            <a:pPr marL="1828800" lvl="4" indent="0">
              <a:buNone/>
            </a:pPr>
            <a:r>
              <a:rPr lang="nn-NO" sz="1400" b="1" dirty="0">
                <a:solidFill>
                  <a:srgbClr val="FF0000"/>
                </a:solidFill>
              </a:rPr>
              <a:t>I12,I32=1        I31,I42=0</a:t>
            </a:r>
          </a:p>
          <a:p>
            <a:pPr marL="1828800" lvl="4" indent="0">
              <a:buNone/>
            </a:pPr>
            <a:r>
              <a:rPr lang="nn-NO" sz="1400" b="1" dirty="0">
                <a:solidFill>
                  <a:srgbClr val="FF0000"/>
                </a:solidFill>
              </a:rPr>
              <a:t>I12,I41=1        I31,I43=0</a:t>
            </a:r>
          </a:p>
          <a:p>
            <a:pPr marL="1828800" lvl="4" indent="0">
              <a:buNone/>
            </a:pPr>
            <a:r>
              <a:rPr lang="nn-NO" sz="1400" b="1" dirty="0">
                <a:solidFill>
                  <a:srgbClr val="FF0000"/>
                </a:solidFill>
              </a:rPr>
              <a:t>I12,I42=0        I32,I41=0</a:t>
            </a:r>
          </a:p>
          <a:p>
            <a:pPr marL="1828800" lvl="4" indent="0">
              <a:buNone/>
            </a:pPr>
            <a:r>
              <a:rPr lang="nn-NO" sz="1400" b="1" dirty="0">
                <a:solidFill>
                  <a:srgbClr val="FF0000"/>
                </a:solidFill>
              </a:rPr>
              <a:t>I12,I43=1</a:t>
            </a:r>
            <a:r>
              <a:rPr lang="nn-NO" sz="1400" dirty="0"/>
              <a:t>        I32,I42=2</a:t>
            </a:r>
          </a:p>
          <a:p>
            <a:pPr marL="1828800" lvl="4" indent="0">
              <a:buNone/>
            </a:pPr>
            <a:r>
              <a:rPr lang="nn-NO" sz="1400" dirty="0"/>
              <a:t>I12,I31=3        I32,I43=2</a:t>
            </a:r>
          </a:p>
          <a:p>
            <a:pPr marL="1828800" lvl="4" indent="0">
              <a:buNone/>
            </a:pPr>
            <a:r>
              <a:rPr lang="nn-NO" sz="1400" b="1" dirty="0">
                <a:solidFill>
                  <a:srgbClr val="FF0000"/>
                </a:solidFill>
              </a:rPr>
              <a:t>I21,I32=1</a:t>
            </a:r>
          </a:p>
          <a:p>
            <a:pPr>
              <a:buFont typeface="Wingdings" panose="05000000000000000000" pitchFamily="2" charset="2"/>
              <a:buChar char="Ø"/>
            </a:pPr>
            <a:endParaRPr lang="nn-NO" sz="2400" b="1" dirty="0" smtClean="0"/>
          </a:p>
          <a:p>
            <a:pPr>
              <a:buFont typeface="Wingdings" panose="05000000000000000000" pitchFamily="2" charset="2"/>
              <a:buChar char="Ø"/>
            </a:pPr>
            <a:endParaRPr lang="nn-NO" sz="2400" b="1" dirty="0"/>
          </a:p>
          <a:p>
            <a:pPr>
              <a:buFont typeface="Wingdings" panose="05000000000000000000" pitchFamily="2" charset="2"/>
              <a:buChar char="Ø"/>
            </a:pPr>
            <a:endParaRPr lang="nn-NO" sz="2400" b="1" dirty="0" smtClean="0"/>
          </a:p>
          <a:p>
            <a:pPr>
              <a:buFont typeface="Wingdings" panose="05000000000000000000" pitchFamily="2" charset="2"/>
              <a:buChar char="Ø"/>
            </a:pPr>
            <a:endParaRPr lang="nn-NO" sz="2400" b="1" dirty="0"/>
          </a:p>
          <a:p>
            <a:pPr>
              <a:buFont typeface="Wingdings" panose="05000000000000000000" pitchFamily="2" charset="2"/>
              <a:buChar char="Ø"/>
            </a:pPr>
            <a:endParaRPr lang="nn-NO" sz="2400" b="1" dirty="0" smtClean="0"/>
          </a:p>
        </p:txBody>
      </p:sp>
      <p:sp>
        <p:nvSpPr>
          <p:cNvPr id="13" name="Title 12"/>
          <p:cNvSpPr>
            <a:spLocks noGrp="1"/>
          </p:cNvSpPr>
          <p:nvPr>
            <p:ph type="title"/>
          </p:nvPr>
        </p:nvSpPr>
        <p:spPr>
          <a:xfrm>
            <a:off x="1562100" y="365125"/>
            <a:ext cx="9791700" cy="775053"/>
          </a:xfrm>
        </p:spPr>
        <p:txBody>
          <a:bodyPr>
            <a:normAutofit/>
          </a:bodyPr>
          <a:lstStyle/>
          <a:p>
            <a:r>
              <a:rPr lang="en-US" dirty="0" smtClean="0"/>
              <a:t>An Example of Association rule mining</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4098143764"/>
              </p:ext>
            </p:extLst>
          </p:nvPr>
        </p:nvGraphicFramePr>
        <p:xfrm>
          <a:off x="6181859" y="1557867"/>
          <a:ext cx="5589431" cy="1803519"/>
        </p:xfrm>
        <a:graphic>
          <a:graphicData uri="http://schemas.openxmlformats.org/drawingml/2006/table">
            <a:tbl>
              <a:tblPr firstRow="1" bandRow="1">
                <a:tableStyleId>{5C22544A-7EE6-4342-B048-85BDC9FD1C3A}</a:tableStyleId>
              </a:tblPr>
              <a:tblGrid>
                <a:gridCol w="5589431"/>
              </a:tblGrid>
              <a:tr h="18035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1800" b="1" kern="1200" dirty="0" smtClean="0">
                          <a:solidFill>
                            <a:schemeClr val="lt1"/>
                          </a:solidFill>
                          <a:effectLst/>
                          <a:latin typeface="+mn-lt"/>
                          <a:ea typeface="+mn-ea"/>
                          <a:cs typeface="+mn-cs"/>
                        </a:rPr>
                        <a:t>Now in the above item set one, as all the items are satisfying the support value ,thus no item is eliminated. Now similarly we have to find the item set two and find out whether they satisfy the support or not.</a:t>
                      </a:r>
                      <a:endParaRPr lang="en-US" sz="1800" b="1" kern="1200" dirty="0" smtClean="0">
                        <a:solidFill>
                          <a:schemeClr val="lt1"/>
                        </a:solidFill>
                        <a:effectLst/>
                        <a:latin typeface="+mn-lt"/>
                        <a:ea typeface="+mn-ea"/>
                        <a:cs typeface="+mn-cs"/>
                      </a:endParaRPr>
                    </a:p>
                    <a:p>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505536261"/>
              </p:ext>
            </p:extLst>
          </p:nvPr>
        </p:nvGraphicFramePr>
        <p:xfrm>
          <a:off x="6181859" y="3874989"/>
          <a:ext cx="5640948" cy="1894746"/>
        </p:xfrm>
        <a:graphic>
          <a:graphicData uri="http://schemas.openxmlformats.org/drawingml/2006/table">
            <a:tbl>
              <a:tblPr firstRow="1" bandRow="1">
                <a:tableStyleId>{5C22544A-7EE6-4342-B048-85BDC9FD1C3A}</a:tableStyleId>
              </a:tblPr>
              <a:tblGrid>
                <a:gridCol w="5640948"/>
              </a:tblGrid>
              <a:tr h="18947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1800" b="1" kern="1200" dirty="0" smtClean="0">
                          <a:solidFill>
                            <a:schemeClr val="lt1"/>
                          </a:solidFill>
                          <a:effectLst/>
                          <a:latin typeface="+mn-lt"/>
                          <a:ea typeface="+mn-ea"/>
                          <a:cs typeface="+mn-cs"/>
                        </a:rPr>
                        <a:t>In the item set two the bold items in red are not satisfying the support </a:t>
                      </a:r>
                      <a:r>
                        <a:rPr lang="en-SG" sz="1800" b="1" kern="1200" dirty="0" err="1" smtClean="0">
                          <a:solidFill>
                            <a:schemeClr val="lt1"/>
                          </a:solidFill>
                          <a:effectLst/>
                          <a:latin typeface="+mn-lt"/>
                          <a:ea typeface="+mn-ea"/>
                          <a:cs typeface="+mn-cs"/>
                        </a:rPr>
                        <a:t>value,thus</a:t>
                      </a:r>
                      <a:r>
                        <a:rPr lang="en-SG" sz="1800" b="1" kern="1200" dirty="0" smtClean="0">
                          <a:solidFill>
                            <a:schemeClr val="lt1"/>
                          </a:solidFill>
                          <a:effectLst/>
                          <a:latin typeface="+mn-lt"/>
                          <a:ea typeface="+mn-ea"/>
                          <a:cs typeface="+mn-cs"/>
                        </a:rPr>
                        <a:t> they have to be </a:t>
                      </a:r>
                      <a:r>
                        <a:rPr lang="en-SG" sz="1800" b="1" kern="1200" dirty="0" err="1" smtClean="0">
                          <a:solidFill>
                            <a:schemeClr val="lt1"/>
                          </a:solidFill>
                          <a:effectLst/>
                          <a:latin typeface="+mn-lt"/>
                          <a:ea typeface="+mn-ea"/>
                          <a:cs typeface="+mn-cs"/>
                        </a:rPr>
                        <a:t>eliminated.Now</a:t>
                      </a:r>
                      <a:r>
                        <a:rPr lang="en-SG" sz="1800" b="1" kern="1200" dirty="0" smtClean="0">
                          <a:solidFill>
                            <a:schemeClr val="lt1"/>
                          </a:solidFill>
                          <a:effectLst/>
                          <a:latin typeface="+mn-lt"/>
                          <a:ea typeface="+mn-ea"/>
                          <a:cs typeface="+mn-cs"/>
                        </a:rPr>
                        <a:t> we have to find the three item set.</a:t>
                      </a:r>
                      <a:endParaRPr lang="en-US" sz="1800" b="1" kern="1200" dirty="0" smtClean="0">
                        <a:solidFill>
                          <a:schemeClr val="lt1"/>
                        </a:solidFill>
                        <a:effectLst/>
                        <a:latin typeface="+mn-lt"/>
                        <a:ea typeface="+mn-ea"/>
                        <a:cs typeface="+mn-cs"/>
                      </a:endParaRPr>
                    </a:p>
                    <a:p>
                      <a:endParaRPr lang="en-US" dirty="0"/>
                    </a:p>
                  </a:txBody>
                  <a:tcPr/>
                </a:tc>
              </a:tr>
            </a:tbl>
          </a:graphicData>
        </a:graphic>
      </p:graphicFrame>
    </p:spTree>
    <p:extLst>
      <p:ext uri="{BB962C8B-B14F-4D97-AF65-F5344CB8AC3E}">
        <p14:creationId xmlns:p14="http://schemas.microsoft.com/office/powerpoint/2010/main" val="3054264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562100" y="1557867"/>
            <a:ext cx="9791700" cy="4619096"/>
          </a:xfrm>
        </p:spPr>
        <p:txBody>
          <a:bodyPr>
            <a:noAutofit/>
          </a:bodyPr>
          <a:lstStyle/>
          <a:p>
            <a:pPr>
              <a:buFont typeface="Wingdings" panose="05000000000000000000" pitchFamily="2" charset="2"/>
              <a:buChar char="Ø"/>
            </a:pPr>
            <a:r>
              <a:rPr lang="en-SG" sz="2000" b="1" dirty="0" smtClean="0"/>
              <a:t>ITEMSET THREE:      </a:t>
            </a:r>
            <a:r>
              <a:rPr lang="nn-NO" sz="1400" dirty="0" smtClean="0"/>
              <a:t>I11,I21,I31=2</a:t>
            </a:r>
            <a:endParaRPr lang="nn-NO" sz="1400" dirty="0"/>
          </a:p>
          <a:p>
            <a:pPr marL="2286000" lvl="5" indent="0">
              <a:buNone/>
            </a:pPr>
            <a:r>
              <a:rPr lang="nn-NO" sz="1400" dirty="0"/>
              <a:t>I11,I22,I32=2</a:t>
            </a:r>
          </a:p>
          <a:p>
            <a:pPr marL="2286000" lvl="5" indent="0">
              <a:buNone/>
            </a:pPr>
            <a:r>
              <a:rPr lang="nn-NO" sz="1400" dirty="0"/>
              <a:t>I11,I21,I41=2</a:t>
            </a:r>
          </a:p>
          <a:p>
            <a:pPr marL="2286000" lvl="5" indent="0">
              <a:buNone/>
            </a:pPr>
            <a:r>
              <a:rPr lang="nn-NO" sz="1400" b="1" dirty="0">
                <a:solidFill>
                  <a:srgbClr val="FF0000"/>
                </a:solidFill>
              </a:rPr>
              <a:t>I21,I31,I41=1</a:t>
            </a:r>
          </a:p>
          <a:p>
            <a:pPr marL="2286000" lvl="5" indent="0">
              <a:buNone/>
            </a:pPr>
            <a:r>
              <a:rPr lang="nn-NO" sz="1400" b="1" dirty="0">
                <a:solidFill>
                  <a:srgbClr val="FF0000"/>
                </a:solidFill>
              </a:rPr>
              <a:t>I22,I32,I42=1</a:t>
            </a:r>
          </a:p>
          <a:p>
            <a:pPr marL="2286000" lvl="5" indent="0">
              <a:buNone/>
            </a:pPr>
            <a:r>
              <a:rPr lang="nn-NO" sz="1400" dirty="0"/>
              <a:t>I22,I32,I43=2</a:t>
            </a:r>
          </a:p>
          <a:p>
            <a:pPr marL="2286000" lvl="5" indent="0">
              <a:buNone/>
            </a:pPr>
            <a:r>
              <a:rPr lang="nn-NO" sz="1400" dirty="0"/>
              <a:t>I11,I31,I41=2</a:t>
            </a:r>
          </a:p>
          <a:p>
            <a:pPr marL="2286000" lvl="5" indent="0">
              <a:buNone/>
            </a:pPr>
            <a:r>
              <a:rPr lang="nn-NO" sz="1400" dirty="0" smtClean="0"/>
              <a:t>I11,I32,I42=2</a:t>
            </a:r>
            <a:endParaRPr lang="nn-NO" sz="1400" dirty="0"/>
          </a:p>
          <a:p>
            <a:pPr>
              <a:buFont typeface="Wingdings" panose="05000000000000000000" pitchFamily="2" charset="2"/>
              <a:buChar char="Ø"/>
            </a:pPr>
            <a:r>
              <a:rPr lang="nn-NO" sz="2000" b="1" dirty="0" smtClean="0"/>
              <a:t>ITEMSET </a:t>
            </a:r>
            <a:r>
              <a:rPr lang="nn-NO" sz="2000" b="1" dirty="0"/>
              <a:t>FOUR: </a:t>
            </a:r>
            <a:endParaRPr lang="nn-NO" sz="2000" b="1" dirty="0" smtClean="0"/>
          </a:p>
          <a:p>
            <a:pPr marL="2286000" lvl="5" indent="0">
              <a:buNone/>
            </a:pPr>
            <a:r>
              <a:rPr lang="nn-NO" sz="1400" dirty="0" smtClean="0"/>
              <a:t>I11,I21,I31,I41=2</a:t>
            </a:r>
            <a:endParaRPr lang="nn-NO" sz="1400" dirty="0"/>
          </a:p>
          <a:p>
            <a:pPr marL="2286000" lvl="5" indent="0">
              <a:buNone/>
            </a:pPr>
            <a:r>
              <a:rPr lang="nn-NO" sz="1400" b="1" dirty="0">
                <a:solidFill>
                  <a:srgbClr val="FF0000"/>
                </a:solidFill>
              </a:rPr>
              <a:t>I11,I22,I3,I43=1</a:t>
            </a:r>
          </a:p>
          <a:p>
            <a:pPr marL="2286000" lvl="5" indent="0">
              <a:buNone/>
            </a:pPr>
            <a:r>
              <a:rPr lang="nn-NO" sz="1400" b="1" dirty="0">
                <a:solidFill>
                  <a:srgbClr val="FF0000"/>
                </a:solidFill>
              </a:rPr>
              <a:t>I11,I22,I32,I42=1</a:t>
            </a:r>
            <a:endParaRPr lang="nn-NO" sz="1000" b="1" dirty="0" smtClean="0">
              <a:solidFill>
                <a:srgbClr val="FF0000"/>
              </a:solidFill>
            </a:endParaRPr>
          </a:p>
        </p:txBody>
      </p:sp>
      <p:sp>
        <p:nvSpPr>
          <p:cNvPr id="13" name="Title 12"/>
          <p:cNvSpPr>
            <a:spLocks noGrp="1"/>
          </p:cNvSpPr>
          <p:nvPr>
            <p:ph type="title"/>
          </p:nvPr>
        </p:nvSpPr>
        <p:spPr>
          <a:xfrm>
            <a:off x="1562100" y="365125"/>
            <a:ext cx="9791700" cy="775053"/>
          </a:xfrm>
        </p:spPr>
        <p:txBody>
          <a:bodyPr>
            <a:normAutofit/>
          </a:bodyPr>
          <a:lstStyle/>
          <a:p>
            <a:r>
              <a:rPr lang="en-US" dirty="0" smtClean="0"/>
              <a:t>An Example of Association rule mining</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413130903"/>
              </p:ext>
            </p:extLst>
          </p:nvPr>
        </p:nvGraphicFramePr>
        <p:xfrm>
          <a:off x="5550793" y="1685580"/>
          <a:ext cx="5394817" cy="1188720"/>
        </p:xfrm>
        <a:graphic>
          <a:graphicData uri="http://schemas.openxmlformats.org/drawingml/2006/table">
            <a:tbl>
              <a:tblPr firstRow="1" bandRow="1">
                <a:tableStyleId>{5C22544A-7EE6-4342-B048-85BDC9FD1C3A}</a:tableStyleId>
              </a:tblPr>
              <a:tblGrid>
                <a:gridCol w="5394817"/>
              </a:tblGrid>
              <a:tr h="11735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1800" b="1" kern="1200" dirty="0" smtClean="0">
                          <a:solidFill>
                            <a:schemeClr val="lt1"/>
                          </a:solidFill>
                          <a:effectLst/>
                          <a:latin typeface="+mn-lt"/>
                          <a:ea typeface="+mn-ea"/>
                          <a:cs typeface="+mn-cs"/>
                        </a:rPr>
                        <a:t>In the item set three there are two items which are not satisfying the support. Thus they are eliminated from the list. Now the four item set is as follows</a:t>
                      </a:r>
                      <a:endParaRPr lang="en-US" sz="1800" b="1" kern="1200" dirty="0" smtClean="0">
                        <a:solidFill>
                          <a:schemeClr val="lt1"/>
                        </a:solidFill>
                        <a:effectLst/>
                        <a:latin typeface="+mn-lt"/>
                        <a:ea typeface="+mn-ea"/>
                        <a:cs typeface="+mn-cs"/>
                      </a:endParaRPr>
                    </a:p>
                    <a:p>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41241894"/>
              </p:ext>
            </p:extLst>
          </p:nvPr>
        </p:nvGraphicFramePr>
        <p:xfrm>
          <a:off x="5600162" y="3821326"/>
          <a:ext cx="5394817" cy="1463040"/>
        </p:xfrm>
        <a:graphic>
          <a:graphicData uri="http://schemas.openxmlformats.org/drawingml/2006/table">
            <a:tbl>
              <a:tblPr firstRow="1" bandRow="1">
                <a:tableStyleId>{5C22544A-7EE6-4342-B048-85BDC9FD1C3A}</a:tableStyleId>
              </a:tblPr>
              <a:tblGrid>
                <a:gridCol w="5394817"/>
              </a:tblGrid>
              <a:tr h="1173529">
                <a:tc>
                  <a:txBody>
                    <a:bodyPr/>
                    <a:lstStyle/>
                    <a:p>
                      <a:r>
                        <a:rPr lang="en-SG" sz="1800" b="1" kern="1200" dirty="0" smtClean="0">
                          <a:solidFill>
                            <a:schemeClr val="lt1"/>
                          </a:solidFill>
                          <a:effectLst/>
                          <a:latin typeface="+mn-lt"/>
                          <a:ea typeface="+mn-ea"/>
                          <a:cs typeface="+mn-cs"/>
                        </a:rPr>
                        <a:t>In the </a:t>
                      </a:r>
                      <a:r>
                        <a:rPr lang="en-SG" sz="1800" b="1" kern="1200" dirty="0" err="1" smtClean="0">
                          <a:solidFill>
                            <a:schemeClr val="lt1"/>
                          </a:solidFill>
                          <a:effectLst/>
                          <a:latin typeface="+mn-lt"/>
                          <a:ea typeface="+mn-ea"/>
                          <a:cs typeface="+mn-cs"/>
                        </a:rPr>
                        <a:t>itemset</a:t>
                      </a:r>
                      <a:r>
                        <a:rPr lang="en-SG" sz="1800" b="1" kern="1200" dirty="0" smtClean="0">
                          <a:solidFill>
                            <a:schemeClr val="lt1"/>
                          </a:solidFill>
                          <a:effectLst/>
                          <a:latin typeface="+mn-lt"/>
                          <a:ea typeface="+mn-ea"/>
                          <a:cs typeface="+mn-cs"/>
                        </a:rPr>
                        <a:t> four also the two items which are not satisfying support value are eliminated and as the further combinations are not possible.</a:t>
                      </a:r>
                    </a:p>
                    <a:p>
                      <a:r>
                        <a:rPr lang="en-SG" sz="1800" b="1" kern="1200" dirty="0" smtClean="0">
                          <a:solidFill>
                            <a:schemeClr val="lt1"/>
                          </a:solidFill>
                          <a:effectLst/>
                          <a:latin typeface="+mn-lt"/>
                          <a:ea typeface="+mn-ea"/>
                          <a:cs typeface="+mn-cs"/>
                        </a:rPr>
                        <a:t>Thus the final frequent item is  </a:t>
                      </a:r>
                      <a:r>
                        <a:rPr lang="en-SG" sz="1800" b="1" kern="1200" dirty="0" smtClean="0">
                          <a:solidFill>
                            <a:schemeClr val="bg1"/>
                          </a:solidFill>
                          <a:effectLst/>
                          <a:latin typeface="+mn-lt"/>
                          <a:ea typeface="+mn-ea"/>
                          <a:cs typeface="+mn-cs"/>
                        </a:rPr>
                        <a:t>I11,I21,I31,I41.</a:t>
                      </a:r>
                      <a:endParaRPr lang="en-US" sz="1800" b="1" kern="1200" dirty="0" smtClean="0">
                        <a:solidFill>
                          <a:schemeClr val="bg1"/>
                        </a:solidFill>
                        <a:effectLst/>
                        <a:latin typeface="+mn-lt"/>
                        <a:ea typeface="+mn-ea"/>
                        <a:cs typeface="+mn-cs"/>
                      </a:endParaRPr>
                    </a:p>
                    <a:p>
                      <a:endParaRPr lang="en-US" dirty="0"/>
                    </a:p>
                  </a:txBody>
                  <a:tcPr/>
                </a:tc>
              </a:tr>
            </a:tbl>
          </a:graphicData>
        </a:graphic>
      </p:graphicFrame>
    </p:spTree>
    <p:extLst>
      <p:ext uri="{BB962C8B-B14F-4D97-AF65-F5344CB8AC3E}">
        <p14:creationId xmlns:p14="http://schemas.microsoft.com/office/powerpoint/2010/main" val="1373069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Content Placeholder 13"/>
              <p:cNvSpPr>
                <a:spLocks noGrp="1"/>
              </p:cNvSpPr>
              <p:nvPr>
                <p:ph idx="1"/>
              </p:nvPr>
            </p:nvSpPr>
            <p:spPr>
              <a:xfrm>
                <a:off x="1562100" y="1557867"/>
                <a:ext cx="9791700" cy="4619096"/>
              </a:xfrm>
            </p:spPr>
            <p:txBody>
              <a:bodyPr>
                <a:noAutofit/>
              </a:bodyPr>
              <a:lstStyle/>
              <a:p>
                <a:pPr>
                  <a:buFont typeface="Wingdings" panose="05000000000000000000" pitchFamily="2" charset="2"/>
                  <a:buChar char="Ø"/>
                </a:pPr>
                <a:r>
                  <a:rPr lang="en-US" sz="2000" dirty="0" smtClean="0"/>
                  <a:t>From this we have to generate a n association rule placing all the attributes with their values on antecedent (LHS) separated by and operator and the class label with its value on consequent(RHS) side as follows.</a:t>
                </a:r>
                <a:endParaRPr lang="en-US" sz="2000" dirty="0"/>
              </a:p>
              <a:p>
                <a:pPr>
                  <a:buFont typeface="Wingdings" panose="05000000000000000000" pitchFamily="2" charset="2"/>
                  <a:buChar char="Ø"/>
                </a:pPr>
                <a:r>
                  <a:rPr lang="en-US" sz="2000" dirty="0"/>
                  <a:t>gender=</a:t>
                </a:r>
                <a:r>
                  <a:rPr lang="en-US" sz="2000" dirty="0" err="1"/>
                  <a:t>male^age</a:t>
                </a:r>
                <a:r>
                  <a:rPr lang="en-US" sz="2000" dirty="0"/>
                  <a:t>=16-25^student=yes=&gt;loans=education is  acting as the potential customer for our example.</a:t>
                </a:r>
              </a:p>
              <a:p>
                <a:pPr>
                  <a:buFont typeface="Wingdings" panose="05000000000000000000" pitchFamily="2" charset="2"/>
                  <a:buChar char="Ø"/>
                </a:pPr>
                <a:r>
                  <a:rPr lang="en-US" sz="2000" dirty="0"/>
                  <a:t>But generally there will be more than one frequent items </a:t>
                </a:r>
                <a:r>
                  <a:rPr lang="en-US" sz="2000" dirty="0" err="1"/>
                  <a:t>generated.Thus</a:t>
                </a:r>
                <a:r>
                  <a:rPr lang="en-US" sz="2000" dirty="0"/>
                  <a:t> at that time more than one association rules are </a:t>
                </a:r>
                <a:r>
                  <a:rPr lang="en-US" sz="2000" dirty="0" err="1"/>
                  <a:t>generated.Though</a:t>
                </a:r>
                <a:r>
                  <a:rPr lang="en-US" sz="2000" dirty="0"/>
                  <a:t> all are frequent among them we have to find the strong association rules by checking  whether the association rules are satisfying  confidence threshold.</a:t>
                </a:r>
              </a:p>
              <a:p>
                <a:pPr>
                  <a:buFont typeface="Wingdings" panose="05000000000000000000" pitchFamily="2" charset="2"/>
                  <a:buChar char="Ø"/>
                </a:pPr>
                <a:r>
                  <a:rPr lang="en-US" sz="2000" dirty="0"/>
                  <a:t>If they are satisfied they are acting as the strong association </a:t>
                </a:r>
                <a:r>
                  <a:rPr lang="en-US" sz="2000" dirty="0" err="1"/>
                  <a:t>rules.According</a:t>
                </a:r>
                <a:r>
                  <a:rPr lang="en-US" sz="2000" dirty="0"/>
                  <a:t> to the confidence value they are </a:t>
                </a:r>
                <a:r>
                  <a:rPr lang="en-US" sz="2000" dirty="0" smtClean="0"/>
                  <a:t>prioritized. I11^I21^I31</a:t>
                </a:r>
                <a:r>
                  <a:rPr lang="en-US" sz="2000" dirty="0"/>
                  <a:t>=&gt;</a:t>
                </a:r>
                <a:r>
                  <a:rPr lang="en-US" sz="2000" dirty="0" smtClean="0"/>
                  <a:t>I41</a:t>
                </a:r>
              </a:p>
              <a:p>
                <a:pPr>
                  <a:buFont typeface="Wingdings" panose="05000000000000000000" pitchFamily="2" charset="2"/>
                  <a:buChar char="Ø"/>
                </a:pPr>
                <a:r>
                  <a:rPr lang="en-SG" sz="2000" dirty="0" smtClean="0"/>
                  <a:t>Thus in our example the confidence for the generated association rule is </a:t>
                </a:r>
                <a:br>
                  <a:rPr lang="en-SG" sz="2000" dirty="0" smtClean="0"/>
                </a:br>
                <a:r>
                  <a:rPr lang="en-SG" sz="2000" dirty="0" smtClean="0"/>
                  <a:t>	</a:t>
                </a:r>
                <a14:m>
                  <m:oMath xmlns:m="http://schemas.openxmlformats.org/officeDocument/2006/math">
                    <m:f>
                      <m:fPr>
                        <m:ctrlPr>
                          <a:rPr lang="en-SG" sz="2000" i="1" smtClean="0">
                            <a:latin typeface="Cambria Math" panose="02040503050406030204" pitchFamily="18" charset="0"/>
                          </a:rPr>
                        </m:ctrlPr>
                      </m:fPr>
                      <m:num>
                        <m:r>
                          <a:rPr lang="en-US" sz="2000" b="1" i="1">
                            <a:latin typeface="Cambria Math" panose="02040503050406030204" pitchFamily="18" charset="0"/>
                          </a:rPr>
                          <m:t>(</m:t>
                        </m:r>
                        <m:r>
                          <a:rPr lang="en-US" sz="2000" b="1" i="1">
                            <a:latin typeface="Cambria Math" panose="02040503050406030204" pitchFamily="18" charset="0"/>
                          </a:rPr>
                          <m:t>𝒔𝒖𝒑𝒑𝒐𝒓𝒕</m:t>
                        </m:r>
                        <m:r>
                          <a:rPr lang="en-US" sz="2000" b="1" i="1">
                            <a:latin typeface="Cambria Math" panose="02040503050406030204" pitchFamily="18" charset="0"/>
                          </a:rPr>
                          <m:t> </m:t>
                        </m:r>
                        <m:r>
                          <a:rPr lang="en-US" sz="2000" b="1" i="1">
                            <a:latin typeface="Cambria Math" panose="02040503050406030204" pitchFamily="18" charset="0"/>
                          </a:rPr>
                          <m:t>𝒄𝒐𝒖𝒏𝒕</m:t>
                        </m:r>
                        <m:r>
                          <a:rPr lang="en-US" sz="2000" b="1" i="1">
                            <a:latin typeface="Cambria Math" panose="02040503050406030204" pitchFamily="18" charset="0"/>
                          </a:rPr>
                          <m:t> </m:t>
                        </m:r>
                        <m:r>
                          <a:rPr lang="en-US" sz="2000" b="1" i="1">
                            <a:latin typeface="Cambria Math" panose="02040503050406030204" pitchFamily="18" charset="0"/>
                          </a:rPr>
                          <m:t>𝒐𝒇</m:t>
                        </m:r>
                        <m:r>
                          <a:rPr lang="en-US" sz="2000" b="1" i="1">
                            <a:latin typeface="Cambria Math" panose="02040503050406030204" pitchFamily="18" charset="0"/>
                          </a:rPr>
                          <m:t> </m:t>
                        </m:r>
                        <m:r>
                          <a:rPr lang="en-US" sz="2000" b="1" i="1">
                            <a:latin typeface="Cambria Math" panose="02040503050406030204" pitchFamily="18" charset="0"/>
                          </a:rPr>
                          <m:t>𝒂𝒏𝒕𝒆𝒄𝒆𝒅𝒆𝒏𝒕</m:t>
                        </m:r>
                        <m:r>
                          <a:rPr lang="en-US" sz="2000" b="1" i="1">
                            <a:latin typeface="Cambria Math" panose="02040503050406030204" pitchFamily="18" charset="0"/>
                          </a:rPr>
                          <m:t> </m:t>
                        </m:r>
                        <m:r>
                          <a:rPr lang="en-US" sz="2000" b="1" i="1">
                            <a:latin typeface="Cambria Math" panose="02040503050406030204" pitchFamily="18" charset="0"/>
                          </a:rPr>
                          <m:t>𝒂𝒏𝒅</m:t>
                        </m:r>
                        <m:r>
                          <a:rPr lang="en-US" sz="2000" b="1" i="1">
                            <a:latin typeface="Cambria Math" panose="02040503050406030204" pitchFamily="18" charset="0"/>
                          </a:rPr>
                          <m:t> </m:t>
                        </m:r>
                        <m:r>
                          <a:rPr lang="en-US" sz="2000" b="1" i="1">
                            <a:latin typeface="Cambria Math" panose="02040503050406030204" pitchFamily="18" charset="0"/>
                          </a:rPr>
                          <m:t>𝒄𝒐𝒏𝒔𝒆𝒒𝒖𝒆𝒏𝒕</m:t>
                        </m:r>
                        <m:r>
                          <a:rPr lang="en-US" sz="2000" b="1" i="1">
                            <a:latin typeface="Cambria Math" panose="02040503050406030204" pitchFamily="18" charset="0"/>
                          </a:rPr>
                          <m:t> </m:t>
                        </m:r>
                        <m:r>
                          <a:rPr lang="en-US" sz="2000" b="1" i="1">
                            <a:latin typeface="Cambria Math" panose="02040503050406030204" pitchFamily="18" charset="0"/>
                          </a:rPr>
                          <m:t>𝒊𝒕𝒆𝒎𝒔</m:t>
                        </m:r>
                        <m:r>
                          <a:rPr lang="en-US" sz="2000" b="1" i="1">
                            <a:latin typeface="Cambria Math" panose="02040503050406030204" pitchFamily="18" charset="0"/>
                          </a:rPr>
                          <m:t>) </m:t>
                        </m:r>
                        <m:r>
                          <a:rPr lang="en-US" sz="2000" b="1" i="1">
                            <a:latin typeface="Cambria Math" panose="02040503050406030204" pitchFamily="18" charset="0"/>
                          </a:rPr>
                          <m:t>𝑿</m:t>
                        </m:r>
                        <m:r>
                          <a:rPr lang="en-US" sz="2000" b="1" i="1">
                            <a:latin typeface="Cambria Math" panose="02040503050406030204" pitchFamily="18" charset="0"/>
                          </a:rPr>
                          <m:t> </m:t>
                        </m:r>
                        <m:r>
                          <a:rPr lang="en-US" sz="2000" b="1" i="1">
                            <a:latin typeface="Cambria Math" panose="02040503050406030204" pitchFamily="18" charset="0"/>
                          </a:rPr>
                          <m:t>𝟏𝟎𝟎</m:t>
                        </m:r>
                      </m:num>
                      <m:den>
                        <m:r>
                          <a:rPr lang="en-US" sz="2000" b="1" i="1">
                            <a:latin typeface="Cambria Math" panose="02040503050406030204" pitchFamily="18" charset="0"/>
                          </a:rPr>
                          <m:t>𝒔𝒖𝒑𝒑𝒐𝒓𝒕</m:t>
                        </m:r>
                        <m:r>
                          <a:rPr lang="en-US" sz="2000" b="1" i="1">
                            <a:latin typeface="Cambria Math" panose="02040503050406030204" pitchFamily="18" charset="0"/>
                          </a:rPr>
                          <m:t> </m:t>
                        </m:r>
                        <m:r>
                          <a:rPr lang="en-US" sz="2000" b="1" i="1">
                            <a:latin typeface="Cambria Math" panose="02040503050406030204" pitchFamily="18" charset="0"/>
                          </a:rPr>
                          <m:t>𝒄𝒐𝒖𝒏𝒕</m:t>
                        </m:r>
                        <m:r>
                          <a:rPr lang="en-US" sz="2000" b="1" i="1">
                            <a:latin typeface="Cambria Math" panose="02040503050406030204" pitchFamily="18" charset="0"/>
                          </a:rPr>
                          <m:t> </m:t>
                        </m:r>
                        <m:r>
                          <a:rPr lang="en-US" sz="2000" b="1" i="1">
                            <a:latin typeface="Cambria Math" panose="02040503050406030204" pitchFamily="18" charset="0"/>
                          </a:rPr>
                          <m:t>𝒐𝒇</m:t>
                        </m:r>
                        <m:r>
                          <a:rPr lang="en-US" sz="2000" b="1" i="1">
                            <a:latin typeface="Cambria Math" panose="02040503050406030204" pitchFamily="18" charset="0"/>
                          </a:rPr>
                          <m:t>  </m:t>
                        </m:r>
                        <m:r>
                          <a:rPr lang="en-US" sz="2000" b="1" i="1">
                            <a:latin typeface="Cambria Math" panose="02040503050406030204" pitchFamily="18" charset="0"/>
                          </a:rPr>
                          <m:t>𝒂𝒏𝒕𝒆𝒄𝒆𝒅𝒆𝒏𝒕</m:t>
                        </m:r>
                        <m:r>
                          <a:rPr lang="en-US" sz="2000" b="1" i="1">
                            <a:latin typeface="Cambria Math" panose="02040503050406030204" pitchFamily="18" charset="0"/>
                          </a:rPr>
                          <m:t> </m:t>
                        </m:r>
                        <m:r>
                          <a:rPr lang="en-US" sz="2000" b="1" i="1">
                            <a:latin typeface="Cambria Math" panose="02040503050406030204" pitchFamily="18" charset="0"/>
                          </a:rPr>
                          <m:t>𝒊𝒕𝒆𝒎</m:t>
                        </m:r>
                      </m:den>
                    </m:f>
                  </m:oMath>
                </a14:m>
                <a:r>
                  <a:rPr lang="en-US" sz="2000" dirty="0" smtClean="0"/>
                  <a:t> =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2</m:t>
                        </m:r>
                        <m:r>
                          <a:rPr lang="en-US" sz="2000" b="0" i="1" smtClean="0">
                            <a:latin typeface="Cambria Math" panose="02040503050406030204" pitchFamily="18" charset="0"/>
                          </a:rPr>
                          <m:t>𝑋</m:t>
                        </m:r>
                        <m:r>
                          <a:rPr lang="en-US" sz="2000" b="0" i="1" smtClean="0">
                            <a:latin typeface="Cambria Math" panose="02040503050406030204" pitchFamily="18" charset="0"/>
                          </a:rPr>
                          <m:t>100</m:t>
                        </m:r>
                      </m:num>
                      <m:den>
                        <m:r>
                          <a:rPr lang="en-US" sz="2000" b="0" i="1" smtClean="0">
                            <a:latin typeface="Cambria Math" panose="02040503050406030204" pitchFamily="18" charset="0"/>
                          </a:rPr>
                          <m:t>2</m:t>
                        </m:r>
                      </m:den>
                    </m:f>
                  </m:oMath>
                </a14:m>
                <a:r>
                  <a:rPr lang="en-US" sz="2000" dirty="0" smtClean="0"/>
                  <a:t>= 100%</a:t>
                </a:r>
              </a:p>
              <a:p>
                <a:pPr>
                  <a:buFont typeface="Wingdings" panose="05000000000000000000" pitchFamily="2" charset="2"/>
                  <a:buChar char="Ø"/>
                </a:pPr>
                <a:r>
                  <a:rPr lang="en-SG" sz="2000" dirty="0"/>
                  <a:t>Therefore  we predict that the potential customers for the given commercial bank are male with age of 16-25 and who are students and they are  mostly preferring education loans.</a:t>
                </a:r>
                <a:endParaRPr lang="en-US" sz="2000" dirty="0"/>
              </a:p>
              <a:p>
                <a:pPr>
                  <a:buFont typeface="Wingdings" panose="05000000000000000000" pitchFamily="2" charset="2"/>
                  <a:buChar char="Ø"/>
                </a:pPr>
                <a:endParaRPr lang="en-US" sz="2000" dirty="0" smtClean="0"/>
              </a:p>
              <a:p>
                <a:pPr>
                  <a:buFont typeface="Wingdings" panose="05000000000000000000" pitchFamily="2" charset="2"/>
                  <a:buChar char="Ø"/>
                </a:pPr>
                <a:endParaRPr lang="nn-NO" sz="2000" dirty="0" smtClean="0"/>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xfrm>
                <a:off x="1562100" y="1557867"/>
                <a:ext cx="9791700" cy="4619096"/>
              </a:xfrm>
              <a:blipFill rotWithShape="0">
                <a:blip r:embed="rId2"/>
                <a:stretch>
                  <a:fillRect l="-560" t="-1453" r="-1182" b="-7001"/>
                </a:stretch>
              </a:blipFill>
            </p:spPr>
            <p:txBody>
              <a:bodyPr/>
              <a:lstStyle/>
              <a:p>
                <a:r>
                  <a:rPr lang="en-US">
                    <a:noFill/>
                  </a:rPr>
                  <a:t> </a:t>
                </a:r>
              </a:p>
            </p:txBody>
          </p:sp>
        </mc:Fallback>
      </mc:AlternateContent>
      <p:sp>
        <p:nvSpPr>
          <p:cNvPr id="13" name="Title 12"/>
          <p:cNvSpPr>
            <a:spLocks noGrp="1"/>
          </p:cNvSpPr>
          <p:nvPr>
            <p:ph type="title"/>
          </p:nvPr>
        </p:nvSpPr>
        <p:spPr>
          <a:xfrm>
            <a:off x="1562100" y="365125"/>
            <a:ext cx="9791700" cy="775053"/>
          </a:xfrm>
        </p:spPr>
        <p:txBody>
          <a:bodyPr>
            <a:normAutofit/>
          </a:bodyPr>
          <a:lstStyle/>
          <a:p>
            <a:r>
              <a:rPr lang="en-US" dirty="0" smtClean="0"/>
              <a:t>An Example of Association rule mining</a:t>
            </a:r>
            <a:endParaRPr lang="en-US" dirty="0"/>
          </a:p>
        </p:txBody>
      </p:sp>
    </p:spTree>
    <p:extLst>
      <p:ext uri="{BB962C8B-B14F-4D97-AF65-F5344CB8AC3E}">
        <p14:creationId xmlns:p14="http://schemas.microsoft.com/office/powerpoint/2010/main" val="1128145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562100" y="1557867"/>
            <a:ext cx="9791700" cy="4619096"/>
          </a:xfrm>
        </p:spPr>
        <p:txBody>
          <a:bodyPr>
            <a:noAutofit/>
          </a:bodyPr>
          <a:lstStyle/>
          <a:p>
            <a:pPr>
              <a:buFont typeface="Wingdings" panose="05000000000000000000" pitchFamily="2" charset="2"/>
              <a:buChar char="Ø"/>
            </a:pPr>
            <a:r>
              <a:rPr lang="nn-NO" sz="2400" dirty="0" smtClean="0"/>
              <a:t>Apriori Algorithm(referred as </a:t>
            </a:r>
            <a:r>
              <a:rPr lang="en-US" sz="2400" dirty="0"/>
              <a:t>Market Basket </a:t>
            </a:r>
            <a:r>
              <a:rPr lang="en-US" sz="2400" dirty="0" smtClean="0"/>
              <a:t>Analysis)</a:t>
            </a:r>
            <a:endParaRPr lang="nn-NO" sz="2400" dirty="0" smtClean="0"/>
          </a:p>
          <a:p>
            <a:pPr lvl="1">
              <a:buFont typeface="Wingdings" panose="05000000000000000000" pitchFamily="2" charset="2"/>
              <a:buChar char="§"/>
            </a:pPr>
            <a:r>
              <a:rPr lang="en-US" sz="2000" dirty="0" err="1"/>
              <a:t>Apriori</a:t>
            </a:r>
            <a:r>
              <a:rPr lang="en-US" sz="2000" dirty="0"/>
              <a:t> is designed to operate on databases containing transactions. </a:t>
            </a:r>
            <a:endParaRPr lang="en-US" sz="2000" dirty="0" smtClean="0"/>
          </a:p>
          <a:p>
            <a:pPr lvl="1">
              <a:buFont typeface="Wingdings" panose="05000000000000000000" pitchFamily="2" charset="2"/>
              <a:buChar char="§"/>
            </a:pPr>
            <a:r>
              <a:rPr lang="en-US" sz="2000" dirty="0" smtClean="0"/>
              <a:t>The </a:t>
            </a:r>
            <a:r>
              <a:rPr lang="en-US" sz="2000" dirty="0"/>
              <a:t>purpose of the </a:t>
            </a:r>
            <a:r>
              <a:rPr lang="en-US" sz="2000" dirty="0" err="1"/>
              <a:t>Apriori</a:t>
            </a:r>
            <a:r>
              <a:rPr lang="en-US" sz="2000" dirty="0"/>
              <a:t> Algorithm is to find associations between different sets of data</a:t>
            </a:r>
            <a:r>
              <a:rPr lang="en-US" sz="2000" dirty="0" smtClean="0"/>
              <a:t>. </a:t>
            </a:r>
            <a:r>
              <a:rPr lang="en-US" sz="2000" dirty="0"/>
              <a:t>Each set of data has a number of items and is called a transaction</a:t>
            </a:r>
            <a:r>
              <a:rPr lang="en-US" sz="2000" dirty="0" smtClean="0"/>
              <a:t>.</a:t>
            </a:r>
          </a:p>
          <a:p>
            <a:pPr lvl="1">
              <a:buFont typeface="Wingdings" panose="05000000000000000000" pitchFamily="2" charset="2"/>
              <a:buChar char="§"/>
            </a:pPr>
            <a:r>
              <a:rPr lang="en-US" sz="2000" dirty="0" smtClean="0"/>
              <a:t> </a:t>
            </a:r>
            <a:r>
              <a:rPr lang="en-US" sz="2000" dirty="0"/>
              <a:t>The output of </a:t>
            </a:r>
            <a:r>
              <a:rPr lang="en-US" sz="2000" dirty="0" err="1"/>
              <a:t>Apriori</a:t>
            </a:r>
            <a:r>
              <a:rPr lang="en-US" sz="2000" dirty="0"/>
              <a:t> is sets of rules that tell us how often items are contained in sets of </a:t>
            </a:r>
            <a:r>
              <a:rPr lang="en-US" sz="2000" dirty="0" smtClean="0"/>
              <a:t>data</a:t>
            </a:r>
          </a:p>
          <a:p>
            <a:pPr>
              <a:buFont typeface="Wingdings" panose="05000000000000000000" pitchFamily="2" charset="2"/>
              <a:buChar char="Ø"/>
            </a:pPr>
            <a:r>
              <a:rPr lang="en-US" sz="2400" dirty="0" smtClean="0"/>
              <a:t>RDB Miner Algorithm</a:t>
            </a:r>
          </a:p>
          <a:p>
            <a:pPr lvl="1">
              <a:buFont typeface="Wingdings" panose="05000000000000000000" pitchFamily="2" charset="2"/>
              <a:buChar char="§"/>
            </a:pPr>
            <a:r>
              <a:rPr lang="nn-NO" sz="2000" dirty="0" smtClean="0"/>
              <a:t>Mines True Relational Databases represented using the relational data model as opposed to basked data format.</a:t>
            </a:r>
          </a:p>
          <a:p>
            <a:pPr lvl="1">
              <a:buFont typeface="Wingdings" panose="05000000000000000000" pitchFamily="2" charset="2"/>
              <a:buChar char="§"/>
            </a:pPr>
            <a:r>
              <a:rPr lang="nn-NO" sz="2000" dirty="0" smtClean="0"/>
              <a:t>Performs inter-attribute frequent item-set mining.</a:t>
            </a:r>
          </a:p>
          <a:p>
            <a:pPr>
              <a:buFont typeface="Wingdings" panose="05000000000000000000" pitchFamily="2" charset="2"/>
              <a:buChar char="Ø"/>
            </a:pPr>
            <a:r>
              <a:rPr lang="nn-NO" sz="2400" dirty="0" smtClean="0"/>
              <a:t>FP Growth Algorithm</a:t>
            </a:r>
          </a:p>
          <a:p>
            <a:pPr lvl="1">
              <a:buFont typeface="Wingdings" panose="05000000000000000000" pitchFamily="2" charset="2"/>
              <a:buChar char="§"/>
            </a:pPr>
            <a:r>
              <a:rPr lang="nn-NO" sz="2000" dirty="0" smtClean="0"/>
              <a:t>An efficient and scalable method to complete set of Frequent Patterns</a:t>
            </a:r>
          </a:p>
          <a:p>
            <a:pPr lvl="1">
              <a:buFont typeface="Wingdings" panose="05000000000000000000" pitchFamily="2" charset="2"/>
              <a:buChar char="§"/>
            </a:pPr>
            <a:r>
              <a:rPr lang="nn-NO" sz="2000" dirty="0" smtClean="0"/>
              <a:t>It allows frequent Itemset discovery without candidate itemset generation.</a:t>
            </a:r>
          </a:p>
          <a:p>
            <a:pPr>
              <a:buFont typeface="Wingdings" panose="05000000000000000000" pitchFamily="2" charset="2"/>
              <a:buChar char="§"/>
            </a:pPr>
            <a:endParaRPr lang="nn-NO" dirty="0" smtClean="0"/>
          </a:p>
          <a:p>
            <a:pPr lvl="1">
              <a:buFont typeface="Wingdings" panose="05000000000000000000" pitchFamily="2" charset="2"/>
              <a:buChar char="§"/>
            </a:pPr>
            <a:endParaRPr lang="nn-NO" sz="2000" dirty="0" smtClean="0"/>
          </a:p>
        </p:txBody>
      </p:sp>
      <p:sp>
        <p:nvSpPr>
          <p:cNvPr id="13" name="Title 12"/>
          <p:cNvSpPr>
            <a:spLocks noGrp="1"/>
          </p:cNvSpPr>
          <p:nvPr>
            <p:ph type="title"/>
          </p:nvPr>
        </p:nvSpPr>
        <p:spPr>
          <a:xfrm>
            <a:off x="1562100" y="365125"/>
            <a:ext cx="9791700" cy="775053"/>
          </a:xfrm>
        </p:spPr>
        <p:txBody>
          <a:bodyPr>
            <a:normAutofit/>
          </a:bodyPr>
          <a:lstStyle/>
          <a:p>
            <a:r>
              <a:rPr lang="en-US" dirty="0" smtClean="0"/>
              <a:t>Mining Algorithms in Association</a:t>
            </a:r>
            <a:endParaRPr lang="en-US" dirty="0"/>
          </a:p>
        </p:txBody>
      </p:sp>
    </p:spTree>
    <p:extLst>
      <p:ext uri="{BB962C8B-B14F-4D97-AF65-F5344CB8AC3E}">
        <p14:creationId xmlns:p14="http://schemas.microsoft.com/office/powerpoint/2010/main" val="2729921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9707" y="1824842"/>
            <a:ext cx="9431803" cy="4365696"/>
          </a:xfrm>
        </p:spPr>
      </p:pic>
      <p:sp>
        <p:nvSpPr>
          <p:cNvPr id="13" name="Title 12"/>
          <p:cNvSpPr>
            <a:spLocks noGrp="1"/>
          </p:cNvSpPr>
          <p:nvPr>
            <p:ph type="title"/>
          </p:nvPr>
        </p:nvSpPr>
        <p:spPr>
          <a:xfrm>
            <a:off x="1562100" y="365125"/>
            <a:ext cx="9791700" cy="775053"/>
          </a:xfrm>
        </p:spPr>
        <p:txBody>
          <a:bodyPr>
            <a:normAutofit/>
          </a:bodyPr>
          <a:lstStyle/>
          <a:p>
            <a:r>
              <a:rPr lang="en-US" dirty="0" smtClean="0"/>
              <a:t>Tools in Association</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707" y="1500992"/>
            <a:ext cx="9431803" cy="323850"/>
          </a:xfrm>
          <a:prstGeom prst="rect">
            <a:avLst/>
          </a:prstGeom>
        </p:spPr>
      </p:pic>
    </p:spTree>
    <p:extLst>
      <p:ext uri="{BB962C8B-B14F-4D97-AF65-F5344CB8AC3E}">
        <p14:creationId xmlns:p14="http://schemas.microsoft.com/office/powerpoint/2010/main" val="2865981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562100" y="1557867"/>
            <a:ext cx="9791700" cy="4619096"/>
          </a:xfrm>
        </p:spPr>
        <p:txBody>
          <a:bodyPr>
            <a:noAutofit/>
          </a:bodyPr>
          <a:lstStyle/>
          <a:p>
            <a:pPr>
              <a:buFont typeface="Wingdings" panose="05000000000000000000" pitchFamily="2" charset="2"/>
              <a:buChar char="Ø"/>
            </a:pPr>
            <a:r>
              <a:rPr lang="en-US" sz="2400" dirty="0" smtClean="0"/>
              <a:t>Software organizations </a:t>
            </a:r>
            <a:r>
              <a:rPr lang="en-US" sz="2400" dirty="0"/>
              <a:t>frequently use bug tracking software to manage defects and correlate them with fixes. Bugs are assigned a severity and assigned to someone within the </a:t>
            </a:r>
            <a:r>
              <a:rPr lang="en-US" sz="2400" dirty="0" smtClean="0"/>
              <a:t>organization.</a:t>
            </a:r>
            <a:endParaRPr lang="en-US" sz="2400" dirty="0"/>
          </a:p>
          <a:p>
            <a:pPr>
              <a:buFont typeface="Wingdings" panose="05000000000000000000" pitchFamily="2" charset="2"/>
              <a:buChar char="Ø"/>
            </a:pPr>
            <a:r>
              <a:rPr lang="en-US" sz="2400" dirty="0" smtClean="0"/>
              <a:t>But few have researched automatic classification of defects </a:t>
            </a:r>
            <a:r>
              <a:rPr lang="en-US" sz="2400" dirty="0" err="1" smtClean="0"/>
              <a:t>i.e</a:t>
            </a:r>
            <a:r>
              <a:rPr lang="en-US" sz="2400" dirty="0" smtClean="0"/>
              <a:t> they have studied methods for determining who should fix the bug.</a:t>
            </a:r>
            <a:endParaRPr lang="en-US" sz="2400" dirty="0"/>
          </a:p>
          <a:p>
            <a:pPr>
              <a:buFont typeface="Wingdings" panose="05000000000000000000" pitchFamily="2" charset="2"/>
              <a:buChar char="Ø"/>
            </a:pPr>
            <a:r>
              <a:rPr lang="en-US" sz="2400" dirty="0" smtClean="0"/>
              <a:t>Both these approaches use data mining and learning algorithms to determine which bugs are similar and how a specific bug should be classified</a:t>
            </a:r>
          </a:p>
          <a:p>
            <a:pPr>
              <a:buFont typeface="Wingdings" panose="05000000000000000000" pitchFamily="2" charset="2"/>
              <a:buChar char="Ø"/>
            </a:pPr>
            <a:r>
              <a:rPr lang="en-US" sz="2400" dirty="0" smtClean="0"/>
              <a:t>The intuition is that categories of warnings that were fixed in previous software  changes are likely to be important for the next projects.</a:t>
            </a:r>
            <a:endParaRPr lang="en-US" sz="2400" dirty="0"/>
          </a:p>
          <a:p>
            <a:pPr>
              <a:buFont typeface="Wingdings" panose="05000000000000000000" pitchFamily="2" charset="2"/>
              <a:buChar char="Ø"/>
            </a:pPr>
            <a:r>
              <a:rPr lang="en-US" sz="2400" dirty="0" err="1" smtClean="0"/>
              <a:t>Knn</a:t>
            </a:r>
            <a:r>
              <a:rPr lang="en-US" sz="2400" dirty="0" smtClean="0"/>
              <a:t> Classification, Decision tree Algorithm,</a:t>
            </a:r>
            <a:r>
              <a:rPr lang="en-US" sz="2400" dirty="0"/>
              <a:t> Naïve </a:t>
            </a:r>
            <a:r>
              <a:rPr lang="en-US" sz="2400" dirty="0" smtClean="0"/>
              <a:t>Bayes Classifier are examples for Classification algorithms</a:t>
            </a:r>
          </a:p>
        </p:txBody>
      </p:sp>
      <p:sp>
        <p:nvSpPr>
          <p:cNvPr id="13" name="Title 12"/>
          <p:cNvSpPr>
            <a:spLocks noGrp="1"/>
          </p:cNvSpPr>
          <p:nvPr>
            <p:ph type="title"/>
          </p:nvPr>
        </p:nvSpPr>
        <p:spPr>
          <a:xfrm>
            <a:off x="1562100" y="365125"/>
            <a:ext cx="9791700" cy="775053"/>
          </a:xfrm>
        </p:spPr>
        <p:txBody>
          <a:bodyPr>
            <a:normAutofit/>
          </a:bodyPr>
          <a:lstStyle/>
          <a:p>
            <a:r>
              <a:rPr lang="en-US" dirty="0" smtClean="0"/>
              <a:t>Classification</a:t>
            </a:r>
            <a:endParaRPr lang="en-US" dirty="0"/>
          </a:p>
        </p:txBody>
      </p:sp>
    </p:spTree>
    <p:extLst>
      <p:ext uri="{BB962C8B-B14F-4D97-AF65-F5344CB8AC3E}">
        <p14:creationId xmlns:p14="http://schemas.microsoft.com/office/powerpoint/2010/main" val="3904413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562100" y="1557867"/>
            <a:ext cx="9791700" cy="4619096"/>
          </a:xfrm>
        </p:spPr>
        <p:txBody>
          <a:bodyPr>
            <a:noAutofit/>
          </a:bodyPr>
          <a:lstStyle/>
          <a:p>
            <a:pPr lvl="0">
              <a:buFont typeface="Wingdings" panose="05000000000000000000" pitchFamily="2" charset="2"/>
              <a:buChar char="Ø"/>
            </a:pPr>
            <a:r>
              <a:rPr lang="en-US" sz="2400" dirty="0" smtClean="0"/>
              <a:t>Although software repositories are </a:t>
            </a:r>
            <a:r>
              <a:rPr lang="en-US" sz="2400" dirty="0"/>
              <a:t>readily available for most large software </a:t>
            </a:r>
            <a:r>
              <a:rPr lang="en-US" sz="2400" dirty="0" smtClean="0"/>
              <a:t>projects, the </a:t>
            </a:r>
            <a:r>
              <a:rPr lang="en-US" sz="2400" dirty="0"/>
              <a:t>data stored in these repositories has not been the focus </a:t>
            </a:r>
            <a:r>
              <a:rPr lang="en-US" sz="2400" dirty="0" smtClean="0"/>
              <a:t>of software </a:t>
            </a:r>
            <a:r>
              <a:rPr lang="en-US" sz="2400" dirty="0"/>
              <a:t>engineering research until </a:t>
            </a:r>
            <a:r>
              <a:rPr lang="en-US" sz="2400" dirty="0" smtClean="0"/>
              <a:t>recently primarily because of two reasons.</a:t>
            </a:r>
          </a:p>
          <a:p>
            <a:pPr lvl="1">
              <a:buFont typeface="Wingdings" panose="05000000000000000000" pitchFamily="2" charset="2"/>
              <a:buChar char="§"/>
            </a:pPr>
            <a:r>
              <a:rPr lang="en-US" sz="2000" b="1" dirty="0" smtClean="0"/>
              <a:t>Limited </a:t>
            </a:r>
            <a:r>
              <a:rPr lang="en-US" sz="2000" b="1" dirty="0"/>
              <a:t>Access to </a:t>
            </a:r>
            <a:r>
              <a:rPr lang="en-US" sz="2000" b="1" dirty="0" smtClean="0"/>
              <a:t>Repositories.</a:t>
            </a:r>
            <a:r>
              <a:rPr lang="en-US" sz="2000" dirty="0" smtClean="0"/>
              <a:t> - Companies </a:t>
            </a:r>
            <a:r>
              <a:rPr lang="en-US" sz="2000" dirty="0"/>
              <a:t>in many cases are not willing to give researchers access to such detailed information about their software systems</a:t>
            </a:r>
            <a:endParaRPr lang="en-US" sz="2000" dirty="0" smtClean="0"/>
          </a:p>
          <a:p>
            <a:pPr lvl="1">
              <a:buFont typeface="Wingdings" panose="05000000000000000000" pitchFamily="2" charset="2"/>
              <a:buChar char="§"/>
            </a:pPr>
            <a:r>
              <a:rPr lang="en-US" sz="2000" b="1" dirty="0" smtClean="0"/>
              <a:t>Complexity </a:t>
            </a:r>
            <a:r>
              <a:rPr lang="en-US" sz="2000" b="1" dirty="0"/>
              <a:t>of Data </a:t>
            </a:r>
            <a:r>
              <a:rPr lang="en-US" sz="2000" b="1" dirty="0" smtClean="0"/>
              <a:t>Extraction. </a:t>
            </a:r>
            <a:r>
              <a:rPr lang="en-US" sz="2000" dirty="0" smtClean="0"/>
              <a:t>-Most </a:t>
            </a:r>
            <a:r>
              <a:rPr lang="en-US" sz="2000" dirty="0"/>
              <a:t>repositories are not designed with automated bulk data-extraction and mining in mind, so they provide limited support for automated extraction</a:t>
            </a:r>
            <a:r>
              <a:rPr lang="en-US" sz="2000" dirty="0" smtClean="0"/>
              <a:t>.</a:t>
            </a:r>
            <a:endParaRPr lang="en-US" dirty="0"/>
          </a:p>
          <a:p>
            <a:pPr>
              <a:buFont typeface="Wingdings" panose="05000000000000000000" pitchFamily="2" charset="2"/>
              <a:buChar char="Ø"/>
            </a:pPr>
            <a:r>
              <a:rPr lang="en-US" sz="2400" dirty="0" smtClean="0"/>
              <a:t>With </a:t>
            </a:r>
            <a:r>
              <a:rPr lang="en-US" sz="2400" dirty="0"/>
              <a:t>the advent of open source systems, easy access to repositories of large software systems became a reality</a:t>
            </a:r>
          </a:p>
          <a:p>
            <a:pPr marL="457200" lvl="1" indent="0">
              <a:buNone/>
            </a:pPr>
            <a:endParaRPr lang="en-US" sz="2000" dirty="0" smtClean="0"/>
          </a:p>
        </p:txBody>
      </p:sp>
      <p:sp>
        <p:nvSpPr>
          <p:cNvPr id="13" name="Title 12"/>
          <p:cNvSpPr>
            <a:spLocks noGrp="1"/>
          </p:cNvSpPr>
          <p:nvPr>
            <p:ph type="title"/>
          </p:nvPr>
        </p:nvSpPr>
        <p:spPr>
          <a:xfrm>
            <a:off x="1562100" y="365125"/>
            <a:ext cx="9791700" cy="775053"/>
          </a:xfrm>
        </p:spPr>
        <p:txBody>
          <a:bodyPr/>
          <a:lstStyle/>
          <a:p>
            <a:r>
              <a:rPr lang="en-US" dirty="0" smtClean="0"/>
              <a:t>Introduction Contd..</a:t>
            </a:r>
            <a:endParaRPr lang="en-US" dirty="0"/>
          </a:p>
        </p:txBody>
      </p:sp>
    </p:spTree>
    <p:extLst>
      <p:ext uri="{BB962C8B-B14F-4D97-AF65-F5344CB8AC3E}">
        <p14:creationId xmlns:p14="http://schemas.microsoft.com/office/powerpoint/2010/main" val="3902054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7527" y="1686931"/>
            <a:ext cx="9678930" cy="442912"/>
          </a:xfrm>
        </p:spPr>
      </p:pic>
      <p:sp>
        <p:nvSpPr>
          <p:cNvPr id="13" name="Title 12"/>
          <p:cNvSpPr>
            <a:spLocks noGrp="1"/>
          </p:cNvSpPr>
          <p:nvPr>
            <p:ph type="title"/>
          </p:nvPr>
        </p:nvSpPr>
        <p:spPr>
          <a:xfrm>
            <a:off x="1562100" y="365125"/>
            <a:ext cx="9791700" cy="775053"/>
          </a:xfrm>
        </p:spPr>
        <p:txBody>
          <a:bodyPr>
            <a:normAutofit/>
          </a:bodyPr>
          <a:lstStyle/>
          <a:p>
            <a:r>
              <a:rPr lang="en-US" dirty="0" smtClean="0"/>
              <a:t>Classification Tools</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7527" y="2129843"/>
            <a:ext cx="9795577" cy="3923227"/>
          </a:xfrm>
          <a:prstGeom prst="rect">
            <a:avLst/>
          </a:prstGeom>
        </p:spPr>
      </p:pic>
    </p:spTree>
    <p:extLst>
      <p:ext uri="{BB962C8B-B14F-4D97-AF65-F5344CB8AC3E}">
        <p14:creationId xmlns:p14="http://schemas.microsoft.com/office/powerpoint/2010/main" val="1265489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562100" y="1557867"/>
            <a:ext cx="9791700" cy="4619096"/>
          </a:xfrm>
        </p:spPr>
        <p:txBody>
          <a:bodyPr>
            <a:noAutofit/>
          </a:bodyPr>
          <a:lstStyle/>
          <a:p>
            <a:pPr lvl="1">
              <a:buFont typeface="Wingdings" panose="05000000000000000000" pitchFamily="2" charset="2"/>
              <a:buChar char="Ø"/>
            </a:pPr>
            <a:r>
              <a:rPr lang="en-US" dirty="0" smtClean="0"/>
              <a:t>Clustering techniques to software engineering data relate to the discovery and localization of program failures.</a:t>
            </a:r>
          </a:p>
          <a:p>
            <a:pPr lvl="1">
              <a:buFont typeface="Wingdings" panose="05000000000000000000" pitchFamily="2" charset="2"/>
              <a:buChar char="Ø"/>
            </a:pPr>
            <a:r>
              <a:rPr lang="en-US" dirty="0" smtClean="0"/>
              <a:t>The focus on comparing procedures for filtering and selecting data, each of which involves a choice of sampling strategy and a clustering metric.</a:t>
            </a:r>
          </a:p>
          <a:p>
            <a:pPr lvl="1">
              <a:buFont typeface="Wingdings" panose="05000000000000000000" pitchFamily="2" charset="2"/>
              <a:buChar char="Ø"/>
            </a:pPr>
            <a:r>
              <a:rPr lang="en-US" dirty="0" smtClean="0"/>
              <a:t>Failure proximity metric which pairs failing execution traces and regards them as similar if they suggest roughly the same fault location.</a:t>
            </a:r>
          </a:p>
          <a:p>
            <a:pPr lvl="1">
              <a:buFont typeface="Wingdings" panose="05000000000000000000" pitchFamily="2" charset="2"/>
              <a:buChar char="Ø"/>
            </a:pPr>
            <a:r>
              <a:rPr lang="en-US" dirty="0" smtClean="0"/>
              <a:t>These traces are created when a crash is detected and are sent </a:t>
            </a:r>
            <a:r>
              <a:rPr lang="en-US" smtClean="0"/>
              <a:t>back to developers </a:t>
            </a:r>
            <a:r>
              <a:rPr lang="en-US" dirty="0" smtClean="0"/>
              <a:t>of the software. Their approach improves on previous methods that group traces which exhibit similar behaviors, although the same fault may be triggered by different sets of conditions. </a:t>
            </a:r>
          </a:p>
          <a:p>
            <a:pPr lvl="1">
              <a:buFont typeface="Wingdings" panose="05000000000000000000" pitchFamily="2" charset="2"/>
              <a:buChar char="Ø"/>
            </a:pPr>
            <a:r>
              <a:rPr lang="en-US" dirty="0" smtClean="0"/>
              <a:t>K Means Clustering, </a:t>
            </a:r>
            <a:r>
              <a:rPr lang="en-US" dirty="0" err="1" smtClean="0"/>
              <a:t>Em</a:t>
            </a:r>
            <a:r>
              <a:rPr lang="en-US" dirty="0" smtClean="0"/>
              <a:t> Algorithm are most frequently used algorithms for Clustering.</a:t>
            </a:r>
          </a:p>
          <a:p>
            <a:pPr lvl="1">
              <a:buFont typeface="Wingdings" panose="05000000000000000000" pitchFamily="2" charset="2"/>
              <a:buChar char="Ø"/>
            </a:pPr>
            <a:endParaRPr lang="en-US" dirty="0"/>
          </a:p>
        </p:txBody>
      </p:sp>
      <p:sp>
        <p:nvSpPr>
          <p:cNvPr id="13" name="Title 12"/>
          <p:cNvSpPr>
            <a:spLocks noGrp="1"/>
          </p:cNvSpPr>
          <p:nvPr>
            <p:ph type="title"/>
          </p:nvPr>
        </p:nvSpPr>
        <p:spPr>
          <a:xfrm>
            <a:off x="1562100" y="365125"/>
            <a:ext cx="9791700" cy="775053"/>
          </a:xfrm>
        </p:spPr>
        <p:txBody>
          <a:bodyPr/>
          <a:lstStyle/>
          <a:p>
            <a:r>
              <a:rPr lang="en-US" dirty="0" smtClean="0"/>
              <a:t>Clustering</a:t>
            </a:r>
            <a:endParaRPr lang="en-US" dirty="0"/>
          </a:p>
        </p:txBody>
      </p:sp>
    </p:spTree>
    <p:extLst>
      <p:ext uri="{BB962C8B-B14F-4D97-AF65-F5344CB8AC3E}">
        <p14:creationId xmlns:p14="http://schemas.microsoft.com/office/powerpoint/2010/main" val="1614997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562100" y="1557867"/>
            <a:ext cx="9791700" cy="4619096"/>
          </a:xfrm>
        </p:spPr>
        <p:txBody>
          <a:bodyPr>
            <a:noAutofit/>
          </a:bodyPr>
          <a:lstStyle/>
          <a:p>
            <a:pPr lvl="1">
              <a:buFont typeface="Wingdings" panose="05000000000000000000" pitchFamily="2" charset="2"/>
              <a:buChar char="§"/>
            </a:pPr>
            <a:r>
              <a:rPr lang="en-US" sz="2000" dirty="0" smtClean="0"/>
              <a:t>We may not have the required data in a very specific format(e.g., numerical data ,database entries etc.,) text mining seeks to discover high quality unknown information from textual data.</a:t>
            </a:r>
          </a:p>
          <a:p>
            <a:pPr lvl="1">
              <a:buFont typeface="Wingdings" panose="05000000000000000000" pitchFamily="2" charset="2"/>
              <a:buChar char="§"/>
            </a:pPr>
            <a:r>
              <a:rPr lang="en-US" sz="2000" dirty="0" smtClean="0"/>
              <a:t>Widely </a:t>
            </a:r>
            <a:r>
              <a:rPr lang="en-US" sz="2000" dirty="0"/>
              <a:t>used in Testing.</a:t>
            </a:r>
          </a:p>
          <a:p>
            <a:pPr lvl="1">
              <a:buFont typeface="Wingdings" panose="05000000000000000000" pitchFamily="2" charset="2"/>
              <a:buChar char="§"/>
            </a:pPr>
            <a:r>
              <a:rPr lang="en-US" sz="2000" dirty="0" smtClean="0"/>
              <a:t>Common </a:t>
            </a:r>
            <a:r>
              <a:rPr lang="en-US" sz="2000" dirty="0"/>
              <a:t>types of text mining algorithms include text clustering, classification, and matching</a:t>
            </a:r>
            <a:r>
              <a:rPr lang="en-US" sz="2000" dirty="0" smtClean="0"/>
              <a:t>.</a:t>
            </a:r>
          </a:p>
          <a:p>
            <a:pPr lvl="1">
              <a:buFont typeface="Wingdings" panose="05000000000000000000" pitchFamily="2" charset="2"/>
              <a:buChar char="§"/>
            </a:pPr>
            <a:r>
              <a:rPr lang="en-US" sz="2000" dirty="0" smtClean="0"/>
              <a:t> </a:t>
            </a:r>
            <a:r>
              <a:rPr lang="en-US" sz="2000" dirty="0"/>
              <a:t>Example text clustering applications include clustering bug reports to detect duplicate bug reports and thereby reduce inspection efforts, and assigning reports to specific developers to fix the bugs. </a:t>
            </a:r>
            <a:endParaRPr lang="en-US" sz="2000" dirty="0" smtClean="0"/>
          </a:p>
          <a:p>
            <a:pPr lvl="1">
              <a:buFont typeface="Wingdings" panose="05000000000000000000" pitchFamily="2" charset="2"/>
              <a:buChar char="§"/>
            </a:pPr>
            <a:r>
              <a:rPr lang="en-US" sz="2000" dirty="0"/>
              <a:t>Example text classification applications include recommending assignment of a new bug report to a specific developer based on the past assignment of old bug </a:t>
            </a:r>
            <a:r>
              <a:rPr lang="en-US" sz="2000" dirty="0" smtClean="0"/>
              <a:t>reports</a:t>
            </a:r>
          </a:p>
          <a:p>
            <a:pPr lvl="1">
              <a:buFont typeface="Wingdings" panose="05000000000000000000" pitchFamily="2" charset="2"/>
              <a:buChar char="§"/>
            </a:pPr>
            <a:r>
              <a:rPr lang="en-US" sz="2000" dirty="0" smtClean="0"/>
              <a:t>Example </a:t>
            </a:r>
            <a:r>
              <a:rPr lang="en-US" sz="2000" dirty="0"/>
              <a:t>text matching applications include searching keywords in code comments, API documentation, or bug reports, and detecting duplicates of a given bug report among old reports. </a:t>
            </a:r>
            <a:endParaRPr lang="en-US" sz="2000" dirty="0" smtClean="0"/>
          </a:p>
        </p:txBody>
      </p:sp>
      <p:sp>
        <p:nvSpPr>
          <p:cNvPr id="13" name="Title 12"/>
          <p:cNvSpPr>
            <a:spLocks noGrp="1"/>
          </p:cNvSpPr>
          <p:nvPr>
            <p:ph type="title"/>
          </p:nvPr>
        </p:nvSpPr>
        <p:spPr>
          <a:xfrm>
            <a:off x="1562100" y="365125"/>
            <a:ext cx="9791700" cy="775053"/>
          </a:xfrm>
        </p:spPr>
        <p:txBody>
          <a:bodyPr/>
          <a:lstStyle/>
          <a:p>
            <a:r>
              <a:rPr lang="en-US" dirty="0" smtClean="0"/>
              <a:t>Text Mining</a:t>
            </a:r>
            <a:endParaRPr lang="en-US" dirty="0"/>
          </a:p>
        </p:txBody>
      </p:sp>
    </p:spTree>
    <p:extLst>
      <p:ext uri="{BB962C8B-B14F-4D97-AF65-F5344CB8AC3E}">
        <p14:creationId xmlns:p14="http://schemas.microsoft.com/office/powerpoint/2010/main" val="23800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562100" y="1557867"/>
            <a:ext cx="9791700" cy="4619096"/>
          </a:xfrm>
        </p:spPr>
        <p:txBody>
          <a:bodyPr>
            <a:noAutofit/>
          </a:bodyPr>
          <a:lstStyle/>
          <a:p>
            <a:pPr>
              <a:buFont typeface="Wingdings" panose="05000000000000000000" pitchFamily="2" charset="2"/>
              <a:buChar char="Ø"/>
            </a:pPr>
            <a:r>
              <a:rPr lang="en-US" sz="2400" b="1" dirty="0" smtClean="0"/>
              <a:t>Current State</a:t>
            </a:r>
          </a:p>
          <a:p>
            <a:pPr lvl="1">
              <a:buFont typeface="Wingdings" panose="05000000000000000000" pitchFamily="2" charset="2"/>
              <a:buChar char="Ø"/>
            </a:pPr>
            <a:r>
              <a:rPr lang="en-US" sz="2000" dirty="0" smtClean="0"/>
              <a:t>80% </a:t>
            </a:r>
            <a:r>
              <a:rPr lang="en-US" sz="2000" dirty="0"/>
              <a:t>of the published papers focus on source code and bug-related repositories</a:t>
            </a:r>
            <a:r>
              <a:rPr lang="en-US" sz="2000" dirty="0" smtClean="0"/>
              <a:t>.</a:t>
            </a:r>
          </a:p>
          <a:p>
            <a:pPr lvl="1">
              <a:buFont typeface="Wingdings" panose="05000000000000000000" pitchFamily="2" charset="2"/>
              <a:buChar char="Ø"/>
            </a:pPr>
            <a:r>
              <a:rPr lang="en-US" sz="2000" dirty="0"/>
              <a:t>Reasons could be that the used bug repositories or source control repositories are commonly </a:t>
            </a:r>
            <a:r>
              <a:rPr lang="en-US" sz="2000" dirty="0" smtClean="0"/>
              <a:t>available, well </a:t>
            </a:r>
            <a:r>
              <a:rPr lang="en-US" sz="2000" dirty="0"/>
              <a:t>structured, facilitating automated data analysis and processing</a:t>
            </a:r>
            <a:r>
              <a:rPr lang="en-US" sz="2000" dirty="0" smtClean="0"/>
              <a:t>.</a:t>
            </a:r>
          </a:p>
          <a:p>
            <a:pPr lvl="1">
              <a:buFont typeface="Wingdings" panose="05000000000000000000" pitchFamily="2" charset="2"/>
              <a:buChar char="Ø"/>
            </a:pPr>
            <a:r>
              <a:rPr lang="en-US" sz="2000" dirty="0"/>
              <a:t>documentation repositories (e.g., requirements) are rarely studied, likely due to their limited availability</a:t>
            </a:r>
            <a:r>
              <a:rPr lang="en-US" sz="2000" dirty="0" smtClean="0"/>
              <a:t>.</a:t>
            </a:r>
          </a:p>
          <a:p>
            <a:pPr lvl="1">
              <a:buFont typeface="Wingdings" panose="05000000000000000000" pitchFamily="2" charset="2"/>
              <a:buChar char="§"/>
            </a:pPr>
            <a:r>
              <a:rPr lang="en-US" sz="2000" dirty="0" smtClean="0"/>
              <a:t>strong </a:t>
            </a:r>
            <a:r>
              <a:rPr lang="en-US" sz="2000" dirty="0"/>
              <a:t>emphasis in assisting software engineering tasks in the coding phase of a project’s lifecycle, benefiting primarily developers.</a:t>
            </a:r>
          </a:p>
          <a:p>
            <a:pPr>
              <a:buFont typeface="Wingdings" panose="05000000000000000000" pitchFamily="2" charset="2"/>
              <a:buChar char="Ø"/>
            </a:pPr>
            <a:r>
              <a:rPr lang="en-US" sz="2400" b="1" dirty="0"/>
              <a:t>Future Directions:</a:t>
            </a:r>
          </a:p>
          <a:p>
            <a:pPr lvl="1">
              <a:buFont typeface="Wingdings" panose="05000000000000000000" pitchFamily="2" charset="2"/>
              <a:buChar char="§"/>
            </a:pPr>
            <a:r>
              <a:rPr lang="en-US" sz="2000" dirty="0"/>
              <a:t>MSR work should look beyond the coding phase as this phase represents a small portion of the lifecycle of a project.</a:t>
            </a:r>
          </a:p>
          <a:p>
            <a:pPr lvl="1">
              <a:buFont typeface="Wingdings" panose="05000000000000000000" pitchFamily="2" charset="2"/>
              <a:buChar char="§"/>
            </a:pPr>
            <a:r>
              <a:rPr lang="en-US" sz="2000" dirty="0"/>
              <a:t>Managers, testers, </a:t>
            </a:r>
            <a:r>
              <a:rPr lang="en-US" sz="2000" dirty="0" err="1"/>
              <a:t>deployers</a:t>
            </a:r>
            <a:r>
              <a:rPr lang="en-US" sz="2000" dirty="0"/>
              <a:t>, and support teams are all stakeholders of a software system and they all need SI support from the software engineering community.</a:t>
            </a:r>
          </a:p>
          <a:p>
            <a:pPr lvl="1">
              <a:buFont typeface="Wingdings" panose="05000000000000000000" pitchFamily="2" charset="2"/>
              <a:buChar char="Ø"/>
            </a:pPr>
            <a:endParaRPr lang="en-US" sz="2000" dirty="0" smtClean="0"/>
          </a:p>
          <a:p>
            <a:pPr lvl="1">
              <a:buFont typeface="Wingdings" panose="05000000000000000000" pitchFamily="2" charset="2"/>
              <a:buChar char="Ø"/>
            </a:pPr>
            <a:endParaRPr lang="en-US" sz="2000" dirty="0" smtClean="0"/>
          </a:p>
        </p:txBody>
      </p:sp>
      <p:sp>
        <p:nvSpPr>
          <p:cNvPr id="13" name="Title 12"/>
          <p:cNvSpPr>
            <a:spLocks noGrp="1"/>
          </p:cNvSpPr>
          <p:nvPr>
            <p:ph type="title"/>
          </p:nvPr>
        </p:nvSpPr>
        <p:spPr>
          <a:xfrm>
            <a:off x="1562100" y="365125"/>
            <a:ext cx="9791700" cy="775053"/>
          </a:xfrm>
        </p:spPr>
        <p:txBody>
          <a:bodyPr>
            <a:normAutofit fontScale="90000"/>
          </a:bodyPr>
          <a:lstStyle/>
          <a:p>
            <a:r>
              <a:rPr lang="en-US" dirty="0" smtClean="0"/>
              <a:t>Software Intelligence throughout Lifecycle of a Project</a:t>
            </a:r>
            <a:endParaRPr lang="en-US" dirty="0"/>
          </a:p>
        </p:txBody>
      </p:sp>
    </p:spTree>
    <p:extLst>
      <p:ext uri="{BB962C8B-B14F-4D97-AF65-F5344CB8AC3E}">
        <p14:creationId xmlns:p14="http://schemas.microsoft.com/office/powerpoint/2010/main" val="686908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562100" y="1557867"/>
            <a:ext cx="9791700" cy="4619096"/>
          </a:xfrm>
        </p:spPr>
        <p:txBody>
          <a:bodyPr>
            <a:noAutofit/>
          </a:bodyPr>
          <a:lstStyle/>
          <a:p>
            <a:pPr>
              <a:buFont typeface="Wingdings" panose="05000000000000000000" pitchFamily="2" charset="2"/>
              <a:buChar char="Ø"/>
            </a:pPr>
            <a:r>
              <a:rPr lang="en-US" sz="2400" b="1" dirty="0" smtClean="0"/>
              <a:t>Current State</a:t>
            </a:r>
          </a:p>
          <a:p>
            <a:pPr lvl="1">
              <a:buFont typeface="Wingdings" panose="05000000000000000000" pitchFamily="2" charset="2"/>
              <a:buChar char="§"/>
            </a:pPr>
            <a:r>
              <a:rPr lang="en-US" sz="2000" dirty="0" smtClean="0"/>
              <a:t>MSR started with strong focus on Historical data(</a:t>
            </a:r>
            <a:r>
              <a:rPr lang="en-US" sz="2000" dirty="0"/>
              <a:t>Source </a:t>
            </a:r>
            <a:r>
              <a:rPr lang="en-US" sz="2000" dirty="0" smtClean="0"/>
              <a:t>Code &amp; Bug Repositories).</a:t>
            </a:r>
          </a:p>
          <a:p>
            <a:pPr lvl="1">
              <a:buFont typeface="Wingdings" panose="05000000000000000000" pitchFamily="2" charset="2"/>
              <a:buChar char="§"/>
            </a:pPr>
            <a:r>
              <a:rPr lang="en-US" sz="2000" dirty="0"/>
              <a:t>MSR is about mining any type of software engineering data (e.g., execution logs, code snippets scattered throughout the Internet, and API documents), even when these data are not stored in an explicit “repository</a:t>
            </a:r>
            <a:r>
              <a:rPr lang="en-US" sz="2000" dirty="0" smtClean="0"/>
              <a:t>”.</a:t>
            </a:r>
          </a:p>
          <a:p>
            <a:pPr>
              <a:buFont typeface="Wingdings" panose="05000000000000000000" pitchFamily="2" charset="2"/>
              <a:buChar char="§"/>
            </a:pPr>
            <a:r>
              <a:rPr lang="en-US" sz="2400" b="1" dirty="0" smtClean="0"/>
              <a:t>Future Directions</a:t>
            </a:r>
          </a:p>
          <a:p>
            <a:pPr lvl="1">
              <a:buFont typeface="Wingdings" panose="05000000000000000000" pitchFamily="2" charset="2"/>
              <a:buChar char="§"/>
            </a:pPr>
            <a:r>
              <a:rPr lang="en-US" sz="2000" dirty="0" smtClean="0"/>
              <a:t>Storing all kind of data beyond traditional data</a:t>
            </a:r>
          </a:p>
          <a:p>
            <a:pPr lvl="1">
              <a:buFont typeface="Wingdings" panose="05000000000000000000" pitchFamily="2" charset="2"/>
              <a:buChar char="§"/>
            </a:pPr>
            <a:r>
              <a:rPr lang="en-US" sz="2000" dirty="0" smtClean="0"/>
              <a:t>Developer </a:t>
            </a:r>
            <a:r>
              <a:rPr lang="en-US" sz="2000" dirty="0"/>
              <a:t>interaction data with tools within IDEs, developer meeting notes (even voice recording and recognition with advances in natural/spoken language processing), recordings of support calls, and online posting about software products</a:t>
            </a:r>
            <a:r>
              <a:rPr lang="en-US" sz="2000" dirty="0" smtClean="0"/>
              <a:t>.</a:t>
            </a:r>
            <a:endParaRPr lang="en-US" dirty="0"/>
          </a:p>
          <a:p>
            <a:pPr lvl="1">
              <a:buFont typeface="Wingdings" panose="05000000000000000000" pitchFamily="2" charset="2"/>
              <a:buChar char="§"/>
            </a:pPr>
            <a:r>
              <a:rPr lang="en-US" sz="2000" dirty="0" smtClean="0"/>
              <a:t>Large Volume and Privacy Concerns</a:t>
            </a:r>
          </a:p>
          <a:p>
            <a:pPr lvl="1">
              <a:buFont typeface="Wingdings" panose="05000000000000000000" pitchFamily="2" charset="2"/>
              <a:buChar char="§"/>
            </a:pPr>
            <a:r>
              <a:rPr lang="en-US" sz="2000" dirty="0" smtClean="0"/>
              <a:t>Special attention in research required collecting the data.</a:t>
            </a:r>
          </a:p>
          <a:p>
            <a:pPr lvl="1">
              <a:buFont typeface="Wingdings" panose="05000000000000000000" pitchFamily="2" charset="2"/>
              <a:buChar char="§"/>
            </a:pPr>
            <a:r>
              <a:rPr lang="en-US" sz="2000" dirty="0"/>
              <a:t>MSR work should make proactive suggestions and influences on improving the repository or IDE design  to ease the collection of data.</a:t>
            </a:r>
          </a:p>
          <a:p>
            <a:pPr lvl="1">
              <a:buFont typeface="Wingdings" panose="05000000000000000000" pitchFamily="2" charset="2"/>
              <a:buChar char="§"/>
            </a:pPr>
            <a:endParaRPr lang="en-US" sz="2000" dirty="0" smtClean="0"/>
          </a:p>
        </p:txBody>
      </p:sp>
      <p:sp>
        <p:nvSpPr>
          <p:cNvPr id="13" name="Title 12"/>
          <p:cNvSpPr>
            <a:spLocks noGrp="1"/>
          </p:cNvSpPr>
          <p:nvPr>
            <p:ph type="title"/>
          </p:nvPr>
        </p:nvSpPr>
        <p:spPr>
          <a:xfrm>
            <a:off x="1562100" y="365125"/>
            <a:ext cx="9791700" cy="775053"/>
          </a:xfrm>
        </p:spPr>
        <p:txBody>
          <a:bodyPr>
            <a:normAutofit fontScale="90000"/>
          </a:bodyPr>
          <a:lstStyle/>
          <a:p>
            <a:r>
              <a:rPr lang="en-US" dirty="0"/>
              <a:t>Software Intelligence using Non-Historical Repositories</a:t>
            </a:r>
          </a:p>
        </p:txBody>
      </p:sp>
    </p:spTree>
    <p:extLst>
      <p:ext uri="{BB962C8B-B14F-4D97-AF65-F5344CB8AC3E}">
        <p14:creationId xmlns:p14="http://schemas.microsoft.com/office/powerpoint/2010/main" val="1253701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562100" y="1557867"/>
            <a:ext cx="9791700" cy="4619096"/>
          </a:xfrm>
        </p:spPr>
        <p:txBody>
          <a:bodyPr>
            <a:noAutofit/>
          </a:bodyPr>
          <a:lstStyle/>
          <a:p>
            <a:pPr>
              <a:buFont typeface="Wingdings" panose="05000000000000000000" pitchFamily="2" charset="2"/>
              <a:buChar char="Ø"/>
            </a:pPr>
            <a:r>
              <a:rPr lang="en-US" sz="2400" b="1" dirty="0" smtClean="0"/>
              <a:t>Current State</a:t>
            </a:r>
          </a:p>
          <a:p>
            <a:pPr lvl="1">
              <a:buFont typeface="Wingdings" panose="05000000000000000000" pitchFamily="2" charset="2"/>
              <a:buChar char="§"/>
            </a:pPr>
            <a:r>
              <a:rPr lang="en-US" sz="2000" dirty="0" smtClean="0"/>
              <a:t>MSR </a:t>
            </a:r>
            <a:r>
              <a:rPr lang="en-US" sz="2000" dirty="0"/>
              <a:t>work heavily exploited basic off-</a:t>
            </a:r>
            <a:r>
              <a:rPr lang="en-US" sz="2000" dirty="0" err="1"/>
              <a:t>theshelf</a:t>
            </a:r>
            <a:r>
              <a:rPr lang="en-US" sz="2000" dirty="0"/>
              <a:t> data mining (DM) algorithms(such as association rule mining and frequent </a:t>
            </a:r>
            <a:r>
              <a:rPr lang="en-US" sz="2000" dirty="0" err="1"/>
              <a:t>itemset</a:t>
            </a:r>
            <a:r>
              <a:rPr lang="en-US" sz="2000" dirty="0"/>
              <a:t> mining) or tools (such as Weka</a:t>
            </a:r>
            <a:r>
              <a:rPr lang="en-US" sz="2000" dirty="0" smtClean="0"/>
              <a:t>).</a:t>
            </a:r>
          </a:p>
          <a:p>
            <a:pPr lvl="1">
              <a:buFont typeface="Wingdings" panose="05000000000000000000" pitchFamily="2" charset="2"/>
              <a:buChar char="§"/>
            </a:pPr>
            <a:r>
              <a:rPr lang="en-US" sz="2000" dirty="0" smtClean="0"/>
              <a:t>Commonly </a:t>
            </a:r>
            <a:r>
              <a:rPr lang="en-US" sz="2000" dirty="0"/>
              <a:t>compromised </a:t>
            </a:r>
            <a:r>
              <a:rPr lang="en-US" sz="2000" dirty="0" smtClean="0"/>
              <a:t>their mining </a:t>
            </a:r>
            <a:r>
              <a:rPr lang="en-US" sz="2000" dirty="0"/>
              <a:t>requirements to </a:t>
            </a:r>
            <a:r>
              <a:rPr lang="en-US" sz="2000" dirty="0" err="1"/>
              <a:t>overfit</a:t>
            </a:r>
            <a:r>
              <a:rPr lang="en-US" sz="2000" dirty="0"/>
              <a:t> what these basic off-the-shelf </a:t>
            </a:r>
            <a:r>
              <a:rPr lang="en-US" sz="2000" dirty="0" smtClean="0"/>
              <a:t>algorithms or </a:t>
            </a:r>
            <a:r>
              <a:rPr lang="en-US" sz="2000" dirty="0"/>
              <a:t>tools could provide</a:t>
            </a:r>
            <a:r>
              <a:rPr lang="en-US" sz="2000" dirty="0" smtClean="0"/>
              <a:t>.</a:t>
            </a:r>
            <a:endParaRPr lang="en-US" sz="2000" dirty="0"/>
          </a:p>
          <a:p>
            <a:pPr>
              <a:buFont typeface="Wingdings" panose="05000000000000000000" pitchFamily="2" charset="2"/>
              <a:buChar char="Ø"/>
            </a:pPr>
            <a:r>
              <a:rPr lang="en-US" sz="2400" b="1" dirty="0" smtClean="0"/>
              <a:t>Future Directions</a:t>
            </a:r>
          </a:p>
          <a:p>
            <a:pPr lvl="1">
              <a:buFont typeface="Wingdings" panose="05000000000000000000" pitchFamily="2" charset="2"/>
              <a:buChar char="§"/>
            </a:pPr>
            <a:r>
              <a:rPr lang="en-US" sz="2000" dirty="0"/>
              <a:t>Follow a problem-driven methodology in advancing the field:</a:t>
            </a:r>
          </a:p>
          <a:p>
            <a:pPr lvl="1">
              <a:buFont typeface="Wingdings" panose="05000000000000000000" pitchFamily="2" charset="2"/>
              <a:buChar char="§"/>
            </a:pPr>
            <a:r>
              <a:rPr lang="en-US" sz="2000" dirty="0" smtClean="0"/>
              <a:t>Empirically </a:t>
            </a:r>
            <a:r>
              <a:rPr lang="en-US" sz="2000" dirty="0"/>
              <a:t>investigate problems in the software engineering domain</a:t>
            </a:r>
          </a:p>
          <a:p>
            <a:pPr lvl="1">
              <a:buFont typeface="Wingdings" panose="05000000000000000000" pitchFamily="2" charset="2"/>
              <a:buChar char="§"/>
            </a:pPr>
            <a:r>
              <a:rPr lang="en-US" sz="2000" dirty="0" smtClean="0"/>
              <a:t>identify </a:t>
            </a:r>
            <a:r>
              <a:rPr lang="en-US" sz="2000" dirty="0"/>
              <a:t>mining requirements for addressing those problems,</a:t>
            </a:r>
          </a:p>
          <a:p>
            <a:pPr lvl="1">
              <a:buFont typeface="Wingdings" panose="05000000000000000000" pitchFamily="2" charset="2"/>
              <a:buChar char="§"/>
            </a:pPr>
            <a:r>
              <a:rPr lang="en-US" sz="2000" dirty="0" smtClean="0"/>
              <a:t>adopt </a:t>
            </a:r>
            <a:r>
              <a:rPr lang="en-US" sz="2000" dirty="0"/>
              <a:t>or adapt advanced mining algorithms from the DM community, or develop new mining algorithms </a:t>
            </a:r>
            <a:r>
              <a:rPr lang="en-US" sz="2000" dirty="0" smtClean="0"/>
              <a:t>for </a:t>
            </a:r>
            <a:r>
              <a:rPr lang="en-US" sz="2000" dirty="0"/>
              <a:t>satisfying the mining requirements</a:t>
            </a:r>
            <a:r>
              <a:rPr lang="en-US" sz="2000" dirty="0" smtClean="0"/>
              <a:t>.</a:t>
            </a:r>
          </a:p>
          <a:p>
            <a:pPr lvl="1">
              <a:buFont typeface="Wingdings" panose="05000000000000000000" pitchFamily="2" charset="2"/>
              <a:buChar char="§"/>
            </a:pPr>
            <a:r>
              <a:rPr lang="en-US" sz="2000" dirty="0" smtClean="0"/>
              <a:t>SI and DM fields should work together.</a:t>
            </a:r>
          </a:p>
        </p:txBody>
      </p:sp>
      <p:sp>
        <p:nvSpPr>
          <p:cNvPr id="13" name="Title 12"/>
          <p:cNvSpPr>
            <a:spLocks noGrp="1"/>
          </p:cNvSpPr>
          <p:nvPr>
            <p:ph type="title"/>
          </p:nvPr>
        </p:nvSpPr>
        <p:spPr>
          <a:xfrm>
            <a:off x="1562100" y="365125"/>
            <a:ext cx="9791700" cy="775053"/>
          </a:xfrm>
        </p:spPr>
        <p:txBody>
          <a:bodyPr>
            <a:normAutofit fontScale="90000"/>
          </a:bodyPr>
          <a:lstStyle/>
          <a:p>
            <a:r>
              <a:rPr lang="en-US" dirty="0"/>
              <a:t>Software Intelligence </a:t>
            </a:r>
            <a:r>
              <a:rPr lang="en-US" dirty="0" smtClean="0"/>
              <a:t>use of Effective Mining Techniques</a:t>
            </a:r>
            <a:endParaRPr lang="en-US" dirty="0"/>
          </a:p>
        </p:txBody>
      </p:sp>
    </p:spTree>
    <p:extLst>
      <p:ext uri="{BB962C8B-B14F-4D97-AF65-F5344CB8AC3E}">
        <p14:creationId xmlns:p14="http://schemas.microsoft.com/office/powerpoint/2010/main" val="368779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562100" y="1557867"/>
            <a:ext cx="9791700" cy="4619096"/>
          </a:xfrm>
        </p:spPr>
        <p:txBody>
          <a:bodyPr>
            <a:noAutofit/>
          </a:bodyPr>
          <a:lstStyle/>
          <a:p>
            <a:pPr>
              <a:buFont typeface="Wingdings" panose="05000000000000000000" pitchFamily="2" charset="2"/>
              <a:buChar char="Ø"/>
            </a:pPr>
            <a:r>
              <a:rPr lang="en-US" sz="2400" b="1" dirty="0" smtClean="0"/>
              <a:t>Current State</a:t>
            </a:r>
          </a:p>
          <a:p>
            <a:pPr lvl="1">
              <a:buFont typeface="Wingdings" panose="05000000000000000000" pitchFamily="2" charset="2"/>
              <a:buChar char="§"/>
            </a:pPr>
            <a:r>
              <a:rPr lang="en-US" sz="2000" dirty="0" smtClean="0"/>
              <a:t>Some of the companies integrate ideas and innovations in their products based on mining software data.(</a:t>
            </a:r>
            <a:r>
              <a:rPr lang="en-US" sz="2000" dirty="0" err="1" smtClean="0"/>
              <a:t>Eg</a:t>
            </a:r>
            <a:r>
              <a:rPr lang="en-US" sz="2000" dirty="0" smtClean="0"/>
              <a:t>. </a:t>
            </a:r>
            <a:r>
              <a:rPr lang="en-US" sz="2000" dirty="0" err="1" smtClean="0"/>
              <a:t>Coverty</a:t>
            </a:r>
            <a:r>
              <a:rPr lang="en-US" sz="2000" dirty="0" smtClean="0"/>
              <a:t> and Pattern Insight)</a:t>
            </a:r>
          </a:p>
          <a:p>
            <a:pPr lvl="1">
              <a:buFont typeface="Wingdings" panose="05000000000000000000" pitchFamily="2" charset="2"/>
              <a:buChar char="§"/>
            </a:pPr>
            <a:r>
              <a:rPr lang="en-US" sz="2000" dirty="0"/>
              <a:t>The barrier and cost for experimentation with SI innovations are considerably low compared to other software engineering innovations and techniques. if your company has a repository, you can mine it with minimal effort.</a:t>
            </a:r>
            <a:endParaRPr lang="en-US" sz="2000" dirty="0" smtClean="0"/>
          </a:p>
          <a:p>
            <a:pPr>
              <a:buFont typeface="Wingdings" panose="05000000000000000000" pitchFamily="2" charset="2"/>
              <a:buChar char="Ø"/>
            </a:pPr>
            <a:r>
              <a:rPr lang="en-US" sz="2400" b="1" dirty="0" smtClean="0"/>
              <a:t>Future Directions</a:t>
            </a:r>
          </a:p>
          <a:p>
            <a:pPr lvl="1">
              <a:buFont typeface="Wingdings" panose="05000000000000000000" pitchFamily="2" charset="2"/>
              <a:buChar char="§"/>
            </a:pPr>
            <a:r>
              <a:rPr lang="en-US" sz="2000" dirty="0"/>
              <a:t>To enable the widespread adoption of SI, we must first consider the level at which SI support is being </a:t>
            </a:r>
            <a:r>
              <a:rPr lang="en-US" sz="2000" dirty="0" smtClean="0"/>
              <a:t>provided</a:t>
            </a:r>
          </a:p>
          <a:p>
            <a:pPr lvl="1">
              <a:buFont typeface="Wingdings" panose="05000000000000000000" pitchFamily="2" charset="2"/>
              <a:buChar char="§"/>
            </a:pPr>
            <a:r>
              <a:rPr lang="en-US" sz="2000" dirty="0"/>
              <a:t>The lower </a:t>
            </a:r>
            <a:r>
              <a:rPr lang="en-US" sz="2000" dirty="0" smtClean="0"/>
              <a:t>and more </a:t>
            </a:r>
            <a:r>
              <a:rPr lang="en-US" sz="2000" dirty="0"/>
              <a:t>focused the challenges or questions that an SI technique </a:t>
            </a:r>
            <a:r>
              <a:rPr lang="en-US" sz="2000" dirty="0" smtClean="0"/>
              <a:t>provides, the </a:t>
            </a:r>
            <a:r>
              <a:rPr lang="en-US" sz="2000" dirty="0"/>
              <a:t>more likely it will be adopted</a:t>
            </a:r>
            <a:r>
              <a:rPr lang="en-US" sz="2000" dirty="0" smtClean="0"/>
              <a:t>.</a:t>
            </a:r>
          </a:p>
          <a:p>
            <a:pPr lvl="1">
              <a:buFont typeface="Wingdings" panose="05000000000000000000" pitchFamily="2" charset="2"/>
              <a:buChar char="§"/>
            </a:pPr>
            <a:r>
              <a:rPr lang="en-US" sz="2000" dirty="0" smtClean="0"/>
              <a:t>Make </a:t>
            </a:r>
            <a:r>
              <a:rPr lang="en-US" sz="2000" dirty="0"/>
              <a:t>sure that SI techniques are intuitive and </a:t>
            </a:r>
            <a:r>
              <a:rPr lang="en-US" sz="2000" dirty="0" smtClean="0"/>
              <a:t>SI </a:t>
            </a:r>
            <a:r>
              <a:rPr lang="en-US" sz="2000" dirty="0"/>
              <a:t>results are easy to explain </a:t>
            </a:r>
            <a:r>
              <a:rPr lang="en-US" sz="2000" dirty="0" smtClean="0"/>
              <a:t>&amp; describe</a:t>
            </a:r>
          </a:p>
          <a:p>
            <a:pPr>
              <a:buFont typeface="Wingdings" panose="05000000000000000000" pitchFamily="2" charset="2"/>
              <a:buChar char="Ø"/>
            </a:pPr>
            <a:endParaRPr lang="en-US" sz="2400" b="1" dirty="0" smtClean="0"/>
          </a:p>
        </p:txBody>
      </p:sp>
      <p:sp>
        <p:nvSpPr>
          <p:cNvPr id="13" name="Title 12"/>
          <p:cNvSpPr>
            <a:spLocks noGrp="1"/>
          </p:cNvSpPr>
          <p:nvPr>
            <p:ph type="title"/>
          </p:nvPr>
        </p:nvSpPr>
        <p:spPr>
          <a:xfrm>
            <a:off x="1562100" y="365125"/>
            <a:ext cx="9791700" cy="775053"/>
          </a:xfrm>
        </p:spPr>
        <p:txBody>
          <a:bodyPr>
            <a:normAutofit fontScale="90000"/>
          </a:bodyPr>
          <a:lstStyle/>
          <a:p>
            <a:r>
              <a:rPr lang="en-US" dirty="0"/>
              <a:t>Software Intelligence </a:t>
            </a:r>
            <a:r>
              <a:rPr lang="en-US" dirty="0" smtClean="0"/>
              <a:t>Adoption in Practice</a:t>
            </a:r>
            <a:endParaRPr lang="en-US" dirty="0"/>
          </a:p>
        </p:txBody>
      </p:sp>
    </p:spTree>
    <p:extLst>
      <p:ext uri="{BB962C8B-B14F-4D97-AF65-F5344CB8AC3E}">
        <p14:creationId xmlns:p14="http://schemas.microsoft.com/office/powerpoint/2010/main" val="3988353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9723" y="2171701"/>
            <a:ext cx="4095750" cy="3600450"/>
          </a:xfrm>
        </p:spPr>
      </p:pic>
      <p:sp>
        <p:nvSpPr>
          <p:cNvPr id="13" name="Title 12"/>
          <p:cNvSpPr>
            <a:spLocks noGrp="1"/>
          </p:cNvSpPr>
          <p:nvPr>
            <p:ph type="title"/>
          </p:nvPr>
        </p:nvSpPr>
        <p:spPr>
          <a:xfrm>
            <a:off x="1562100" y="365125"/>
            <a:ext cx="9791700" cy="775053"/>
          </a:xfrm>
        </p:spPr>
        <p:txBody>
          <a:bodyPr/>
          <a:lstStyle/>
          <a:p>
            <a:r>
              <a:rPr lang="en-US" dirty="0" smtClean="0"/>
              <a:t>Survey in Mining Software Data</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8050" y="2171701"/>
            <a:ext cx="4095750" cy="3600450"/>
          </a:xfrm>
          <a:prstGeom prst="rect">
            <a:avLst/>
          </a:prstGeom>
        </p:spPr>
      </p:pic>
      <p:sp>
        <p:nvSpPr>
          <p:cNvPr id="2" name="Rectangle 1"/>
          <p:cNvSpPr/>
          <p:nvPr/>
        </p:nvSpPr>
        <p:spPr>
          <a:xfrm>
            <a:off x="2843564" y="5772151"/>
            <a:ext cx="2068067" cy="369332"/>
          </a:xfrm>
          <a:prstGeom prst="rect">
            <a:avLst/>
          </a:prstGeom>
        </p:spPr>
        <p:txBody>
          <a:bodyPr wrap="none">
            <a:spAutoFit/>
          </a:bodyPr>
          <a:lstStyle/>
          <a:p>
            <a:r>
              <a:rPr lang="en-US" dirty="0"/>
              <a:t>Mining tasks in MSR</a:t>
            </a:r>
          </a:p>
        </p:txBody>
      </p:sp>
      <p:sp>
        <p:nvSpPr>
          <p:cNvPr id="7" name="Rectangle 6"/>
          <p:cNvSpPr/>
          <p:nvPr/>
        </p:nvSpPr>
        <p:spPr>
          <a:xfrm>
            <a:off x="8018724" y="5772151"/>
            <a:ext cx="2062744" cy="369332"/>
          </a:xfrm>
          <a:prstGeom prst="rect">
            <a:avLst/>
          </a:prstGeom>
        </p:spPr>
        <p:txBody>
          <a:bodyPr wrap="none">
            <a:spAutoFit/>
          </a:bodyPr>
          <a:lstStyle/>
          <a:p>
            <a:r>
              <a:rPr lang="en-US" dirty="0"/>
              <a:t>Mining </a:t>
            </a:r>
            <a:r>
              <a:rPr lang="en-US" dirty="0" smtClean="0"/>
              <a:t>tools in </a:t>
            </a:r>
            <a:r>
              <a:rPr lang="en-US" dirty="0"/>
              <a:t>MSR</a:t>
            </a:r>
          </a:p>
        </p:txBody>
      </p:sp>
    </p:spTree>
    <p:extLst>
      <p:ext uri="{BB962C8B-B14F-4D97-AF65-F5344CB8AC3E}">
        <p14:creationId xmlns:p14="http://schemas.microsoft.com/office/powerpoint/2010/main" val="3740176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62100" y="365125"/>
            <a:ext cx="9791700" cy="775053"/>
          </a:xfrm>
        </p:spPr>
        <p:txBody>
          <a:bodyPr/>
          <a:lstStyle/>
          <a:p>
            <a:r>
              <a:rPr lang="en-US" dirty="0" smtClean="0"/>
              <a:t>Don’t Program on Friday’s</a:t>
            </a:r>
            <a:endParaRPr lang="en-US" dirty="0"/>
          </a:p>
        </p:txBody>
      </p:sp>
      <p:sp>
        <p:nvSpPr>
          <p:cNvPr id="4" name="Content Placeholder 3"/>
          <p:cNvSpPr>
            <a:spLocks noGrp="1"/>
          </p:cNvSpPr>
          <p:nvPr>
            <p:ph idx="1"/>
          </p:nvPr>
        </p:nvSpPr>
        <p:spPr/>
        <p:txBody>
          <a:bodyPr>
            <a:normAutofit lnSpcReduction="10000"/>
          </a:bodyPr>
          <a:lstStyle/>
          <a:p>
            <a:r>
              <a:rPr lang="en-US" dirty="0" smtClean="0"/>
              <a:t>Don’t Program on Friday’s</a:t>
            </a:r>
          </a:p>
          <a:p>
            <a:endParaRPr lang="en-US" dirty="0" smtClean="0"/>
          </a:p>
          <a:p>
            <a:endParaRPr lang="en-US" dirty="0"/>
          </a:p>
          <a:p>
            <a:endParaRPr lang="en-US" dirty="0" smtClean="0"/>
          </a:p>
          <a:p>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Percentage of Bug –introducing changes for Eclipse.</a:t>
            </a:r>
            <a:endParaRPr lang="en-US" dirty="0"/>
          </a:p>
        </p:txBody>
      </p:sp>
      <p:pic>
        <p:nvPicPr>
          <p:cNvPr id="7" name="Picture 6"/>
          <p:cNvPicPr>
            <a:picLocks noChangeAspect="1"/>
          </p:cNvPicPr>
          <p:nvPr/>
        </p:nvPicPr>
        <p:blipFill>
          <a:blip r:embed="rId2"/>
          <a:stretch>
            <a:fillRect/>
          </a:stretch>
        </p:blipFill>
        <p:spPr>
          <a:xfrm>
            <a:off x="1756987" y="1525335"/>
            <a:ext cx="7415895" cy="4064906"/>
          </a:xfrm>
          <a:prstGeom prst="rect">
            <a:avLst/>
          </a:prstGeom>
        </p:spPr>
      </p:pic>
    </p:spTree>
    <p:extLst>
      <p:ext uri="{BB962C8B-B14F-4D97-AF65-F5344CB8AC3E}">
        <p14:creationId xmlns:p14="http://schemas.microsoft.com/office/powerpoint/2010/main" val="982181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62100" y="365125"/>
            <a:ext cx="9791700" cy="775053"/>
          </a:xfrm>
        </p:spPr>
        <p:txBody>
          <a:bodyPr/>
          <a:lstStyle/>
          <a:p>
            <a:r>
              <a:rPr lang="en-US" dirty="0" smtClean="0"/>
              <a:t>References</a:t>
            </a:r>
            <a:endParaRPr lang="en-US" dirty="0"/>
          </a:p>
        </p:txBody>
      </p:sp>
      <p:sp>
        <p:nvSpPr>
          <p:cNvPr id="4" name="Content Placeholder 3"/>
          <p:cNvSpPr>
            <a:spLocks noGrp="1"/>
          </p:cNvSpPr>
          <p:nvPr>
            <p:ph idx="1"/>
          </p:nvPr>
        </p:nvSpPr>
        <p:spPr/>
        <p:txBody>
          <a:bodyPr>
            <a:normAutofit fontScale="55000" lnSpcReduction="20000"/>
          </a:bodyPr>
          <a:lstStyle/>
          <a:p>
            <a:r>
              <a:rPr lang="en-US" dirty="0"/>
              <a:t>[1] K.K. </a:t>
            </a:r>
            <a:r>
              <a:rPr lang="en-US" dirty="0" err="1"/>
              <a:t>Chaturvedi</a:t>
            </a:r>
            <a:r>
              <a:rPr lang="en-US" dirty="0"/>
              <a:t>, V.B. Singh and </a:t>
            </a:r>
            <a:r>
              <a:rPr lang="en-US" dirty="0" err="1"/>
              <a:t>Prashast</a:t>
            </a:r>
            <a:r>
              <a:rPr lang="en-US" dirty="0"/>
              <a:t> Singh, “Tools in Mining Software Repositories”, 2013 13th International Conference on Computational Science and Its Applications.</a:t>
            </a:r>
          </a:p>
          <a:p>
            <a:endParaRPr lang="en-US" dirty="0"/>
          </a:p>
          <a:p>
            <a:r>
              <a:rPr lang="en-US" dirty="0"/>
              <a:t>[2] Marco </a:t>
            </a:r>
            <a:r>
              <a:rPr lang="en-US" dirty="0" err="1"/>
              <a:t>D’Ambros</a:t>
            </a:r>
            <a:r>
              <a:rPr lang="en-US" dirty="0"/>
              <a:t> and </a:t>
            </a:r>
            <a:r>
              <a:rPr lang="en-US" dirty="0" err="1"/>
              <a:t>Romain</a:t>
            </a:r>
            <a:r>
              <a:rPr lang="en-US" dirty="0"/>
              <a:t> </a:t>
            </a:r>
            <a:r>
              <a:rPr lang="en-US" dirty="0" err="1"/>
              <a:t>Robbes</a:t>
            </a:r>
            <a:r>
              <a:rPr lang="en-US" dirty="0"/>
              <a:t>, “Effective Mining of Software Repositories”, 2011 27th IEEE International Conference on Software Maintenance (ICSM).</a:t>
            </a:r>
          </a:p>
          <a:p>
            <a:endParaRPr lang="en-US" dirty="0"/>
          </a:p>
          <a:p>
            <a:r>
              <a:rPr lang="en-US" dirty="0"/>
              <a:t>[3] S. </a:t>
            </a:r>
            <a:r>
              <a:rPr lang="en-US" dirty="0" err="1"/>
              <a:t>Alam</a:t>
            </a:r>
            <a:r>
              <a:rPr lang="en-US" dirty="0"/>
              <a:t>, “Association Rule Mining for Re-planning Decisions of Software Product Releases”, </a:t>
            </a:r>
            <a:r>
              <a:rPr lang="en-US" dirty="0" err="1"/>
              <a:t>IDoESE</a:t>
            </a:r>
            <a:r>
              <a:rPr lang="en-US" dirty="0"/>
              <a:t>, 2013</a:t>
            </a:r>
          </a:p>
          <a:p>
            <a:endParaRPr lang="en-US" dirty="0"/>
          </a:p>
          <a:p>
            <a:r>
              <a:rPr lang="en-US" dirty="0"/>
              <a:t>[4] Ahmed E. Hassan and Tao </a:t>
            </a:r>
            <a:r>
              <a:rPr lang="en-US" dirty="0" err="1"/>
              <a:t>Xie</a:t>
            </a:r>
            <a:r>
              <a:rPr lang="en-US" dirty="0"/>
              <a:t>, “Software Intelligence: The Future of Mining Software Engineering Data”2010</a:t>
            </a:r>
          </a:p>
          <a:p>
            <a:endParaRPr lang="en-US" dirty="0"/>
          </a:p>
          <a:p>
            <a:r>
              <a:rPr lang="en-US" dirty="0"/>
              <a:t>[5] </a:t>
            </a:r>
            <a:r>
              <a:rPr lang="en-US" dirty="0" err="1"/>
              <a:t>Wahidah</a:t>
            </a:r>
            <a:r>
              <a:rPr lang="en-US" dirty="0"/>
              <a:t> Husain, </a:t>
            </a:r>
            <a:r>
              <a:rPr lang="en-US" dirty="0" err="1"/>
              <a:t>Pey</a:t>
            </a:r>
            <a:r>
              <a:rPr lang="en-US" dirty="0"/>
              <a:t> </a:t>
            </a:r>
            <a:r>
              <a:rPr lang="en-US" dirty="0" err="1"/>
              <a:t>Ven</a:t>
            </a:r>
            <a:r>
              <a:rPr lang="en-US" dirty="0"/>
              <a:t> Low, Lee Koon Ng, Zhen Li Ong, “Application of Data Mining Techniques for  Improving Software Engineering”, ICIT 2011 The 5th International Conference on Information Technology</a:t>
            </a:r>
          </a:p>
          <a:p>
            <a:endParaRPr lang="en-US" dirty="0"/>
          </a:p>
          <a:p>
            <a:r>
              <a:rPr lang="en-US" dirty="0"/>
              <a:t>[6] Quinn Taylor and Christophe Giraud-Carrier, “Applications of data mining in software engineering”, Int. J. Data Analysis Techniques and Strategies, Vol. 2, No. 3, 2010</a:t>
            </a:r>
          </a:p>
          <a:p>
            <a:endParaRPr lang="en-US" dirty="0"/>
          </a:p>
          <a:p>
            <a:r>
              <a:rPr lang="en-US" dirty="0"/>
              <a:t>[7] </a:t>
            </a:r>
            <a:r>
              <a:rPr lang="en-US" dirty="0" err="1"/>
              <a:t>Ms</a:t>
            </a:r>
            <a:r>
              <a:rPr lang="en-US" dirty="0"/>
              <a:t> </a:t>
            </a:r>
            <a:r>
              <a:rPr lang="en-US" dirty="0" err="1"/>
              <a:t>Anupama</a:t>
            </a:r>
            <a:r>
              <a:rPr lang="en-US" dirty="0"/>
              <a:t> Das, </a:t>
            </a:r>
            <a:r>
              <a:rPr lang="en-US" dirty="0" err="1"/>
              <a:t>Ms.Kaberi</a:t>
            </a:r>
            <a:r>
              <a:rPr lang="en-US" dirty="0"/>
              <a:t> Das, Prof (</a:t>
            </a:r>
            <a:r>
              <a:rPr lang="en-US" dirty="0" err="1"/>
              <a:t>Dr</a:t>
            </a:r>
            <a:r>
              <a:rPr lang="en-US" dirty="0"/>
              <a:t>) </a:t>
            </a:r>
            <a:r>
              <a:rPr lang="en-US" dirty="0" err="1"/>
              <a:t>B.Puthal</a:t>
            </a:r>
            <a:r>
              <a:rPr lang="en-US" dirty="0"/>
              <a:t>, “Improving Software Development Process through Data Mining Techniques Embedding </a:t>
            </a:r>
            <a:r>
              <a:rPr lang="en-US" dirty="0" err="1"/>
              <a:t>Alitheia</a:t>
            </a:r>
            <a:r>
              <a:rPr lang="en-US" dirty="0"/>
              <a:t> Core Tool”, </a:t>
            </a:r>
            <a:r>
              <a:rPr lang="en-US" dirty="0" err="1"/>
              <a:t>Anupama</a:t>
            </a:r>
            <a:r>
              <a:rPr lang="en-US" dirty="0"/>
              <a:t> Das et al, / (IJCSIT) </a:t>
            </a:r>
          </a:p>
          <a:p>
            <a:endParaRPr lang="en-US" dirty="0"/>
          </a:p>
          <a:p>
            <a:r>
              <a:rPr lang="en-US" dirty="0"/>
              <a:t>International Journal of Computer Science and Information Technologies, Vol. 2 (2) , 2011, 629-632</a:t>
            </a:r>
          </a:p>
        </p:txBody>
      </p:sp>
    </p:spTree>
    <p:extLst>
      <p:ext uri="{BB962C8B-B14F-4D97-AF65-F5344CB8AC3E}">
        <p14:creationId xmlns:p14="http://schemas.microsoft.com/office/powerpoint/2010/main" val="221572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562100" y="1557867"/>
            <a:ext cx="9791700" cy="4619096"/>
          </a:xfrm>
        </p:spPr>
        <p:txBody>
          <a:bodyPr>
            <a:noAutofit/>
          </a:bodyPr>
          <a:lstStyle/>
          <a:p>
            <a:pPr>
              <a:buFont typeface="Wingdings" panose="05000000000000000000" pitchFamily="2" charset="2"/>
              <a:buChar char="Ø"/>
            </a:pPr>
            <a:r>
              <a:rPr lang="en-US" sz="2400" dirty="0" smtClean="0"/>
              <a:t>Mining </a:t>
            </a:r>
            <a:r>
              <a:rPr lang="en-US" sz="2400" dirty="0"/>
              <a:t>software repositories (MSR) workshop started in 2004 as a workshop session of highly rated international conference on software engineering (ICSE</a:t>
            </a:r>
            <a:r>
              <a:rPr lang="en-US" sz="2400" dirty="0" smtClean="0"/>
              <a:t>) in order to bring all the researchers and practitioners together working on this field.</a:t>
            </a:r>
          </a:p>
          <a:p>
            <a:pPr>
              <a:buFont typeface="Wingdings" panose="05000000000000000000" pitchFamily="2" charset="2"/>
              <a:buChar char="Ø"/>
            </a:pPr>
            <a:r>
              <a:rPr lang="en-US" sz="2400" dirty="0" smtClean="0"/>
              <a:t>Focuses </a:t>
            </a:r>
            <a:r>
              <a:rPr lang="en-US" sz="2400" dirty="0"/>
              <a:t>on identifying and development of new tools and techniques </a:t>
            </a:r>
            <a:endParaRPr lang="en-US" sz="2400" dirty="0" smtClean="0"/>
          </a:p>
          <a:p>
            <a:pPr lvl="1">
              <a:buFont typeface="Wingdings" panose="05000000000000000000" pitchFamily="2" charset="2"/>
              <a:buChar char="§"/>
            </a:pPr>
            <a:r>
              <a:rPr lang="en-US" sz="2000" dirty="0" smtClean="0"/>
              <a:t>to understand </a:t>
            </a:r>
            <a:r>
              <a:rPr lang="en-US" sz="2000" dirty="0"/>
              <a:t>software development and </a:t>
            </a:r>
            <a:r>
              <a:rPr lang="en-US" sz="2000" dirty="0" smtClean="0"/>
              <a:t>evolution</a:t>
            </a:r>
            <a:r>
              <a:rPr lang="en-US" sz="2000" dirty="0"/>
              <a:t>, </a:t>
            </a:r>
            <a:endParaRPr lang="en-US" sz="2000" dirty="0" smtClean="0"/>
          </a:p>
          <a:p>
            <a:pPr lvl="1">
              <a:buFont typeface="Wingdings" panose="05000000000000000000" pitchFamily="2" charset="2"/>
              <a:buChar char="§"/>
            </a:pPr>
            <a:r>
              <a:rPr lang="en-US" sz="2000" dirty="0" smtClean="0"/>
              <a:t>to </a:t>
            </a:r>
            <a:r>
              <a:rPr lang="en-US" sz="2000" dirty="0"/>
              <a:t>support predictions about software development, and </a:t>
            </a:r>
            <a:endParaRPr lang="en-US" sz="2000" dirty="0" smtClean="0"/>
          </a:p>
          <a:p>
            <a:pPr lvl="1">
              <a:buFont typeface="Wingdings" panose="05000000000000000000" pitchFamily="2" charset="2"/>
              <a:buChar char="§"/>
            </a:pPr>
            <a:r>
              <a:rPr lang="en-US" sz="2000" dirty="0" smtClean="0"/>
              <a:t>to </a:t>
            </a:r>
            <a:r>
              <a:rPr lang="en-US" sz="2000" dirty="0"/>
              <a:t>exploit this knowledge concretely in planning future development</a:t>
            </a:r>
            <a:r>
              <a:rPr lang="en-US" sz="2000" dirty="0" smtClean="0"/>
              <a:t>.</a:t>
            </a:r>
          </a:p>
          <a:p>
            <a:pPr>
              <a:buFont typeface="Wingdings" panose="05000000000000000000" pitchFamily="2" charset="2"/>
              <a:buChar char="§"/>
            </a:pPr>
            <a:r>
              <a:rPr lang="en-US" sz="2400" dirty="0" smtClean="0"/>
              <a:t>Software Mining Challenge</a:t>
            </a:r>
          </a:p>
        </p:txBody>
      </p:sp>
      <p:sp>
        <p:nvSpPr>
          <p:cNvPr id="13" name="Title 12"/>
          <p:cNvSpPr>
            <a:spLocks noGrp="1"/>
          </p:cNvSpPr>
          <p:nvPr>
            <p:ph type="title"/>
          </p:nvPr>
        </p:nvSpPr>
        <p:spPr>
          <a:xfrm>
            <a:off x="1562100" y="365125"/>
            <a:ext cx="9791700" cy="775053"/>
          </a:xfrm>
        </p:spPr>
        <p:txBody>
          <a:bodyPr/>
          <a:lstStyle/>
          <a:p>
            <a:r>
              <a:rPr lang="en-US" dirty="0" smtClean="0"/>
              <a:t>Brief History of MSR</a:t>
            </a:r>
            <a:endParaRPr lang="en-US" dirty="0"/>
          </a:p>
        </p:txBody>
      </p:sp>
    </p:spTree>
    <p:extLst>
      <p:ext uri="{BB962C8B-B14F-4D97-AF65-F5344CB8AC3E}">
        <p14:creationId xmlns:p14="http://schemas.microsoft.com/office/powerpoint/2010/main" val="2541783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6515446-a-thinking-man-or-person-thinks-beside-the-words-questions-comments-concerns-problems-and-complaints.jpg"/>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447006" y="1780469"/>
            <a:ext cx="4057622"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797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562100" y="1557867"/>
            <a:ext cx="9791700" cy="4619096"/>
          </a:xfrm>
        </p:spPr>
        <p:txBody>
          <a:bodyPr>
            <a:noAutofit/>
          </a:bodyPr>
          <a:lstStyle/>
          <a:p>
            <a:pPr>
              <a:buFont typeface="Wingdings" panose="05000000000000000000" pitchFamily="2" charset="2"/>
              <a:buChar char="Ø"/>
            </a:pPr>
            <a:r>
              <a:rPr lang="en-US" sz="2400" dirty="0"/>
              <a:t>Understanding the Software </a:t>
            </a:r>
            <a:r>
              <a:rPr lang="en-US" sz="2400" dirty="0" smtClean="0"/>
              <a:t>Systems</a:t>
            </a:r>
          </a:p>
          <a:p>
            <a:pPr lvl="1">
              <a:buFont typeface="Wingdings" panose="05000000000000000000" pitchFamily="2" charset="2"/>
              <a:buChar char="Ø"/>
            </a:pPr>
            <a:r>
              <a:rPr lang="en-US" sz="2000" dirty="0" smtClean="0"/>
              <a:t>Understanding large software systems remains a challenge.</a:t>
            </a:r>
            <a:endParaRPr lang="en-US" sz="2000" dirty="0"/>
          </a:p>
          <a:p>
            <a:pPr>
              <a:buFont typeface="Wingdings" panose="05000000000000000000" pitchFamily="2" charset="2"/>
              <a:buChar char="Ø"/>
            </a:pPr>
            <a:r>
              <a:rPr lang="en-US" sz="2400" dirty="0"/>
              <a:t>Propagating </a:t>
            </a:r>
            <a:r>
              <a:rPr lang="en-US" sz="2400" dirty="0" smtClean="0"/>
              <a:t>Changes</a:t>
            </a:r>
          </a:p>
          <a:p>
            <a:pPr lvl="1">
              <a:buFont typeface="Wingdings" panose="05000000000000000000" pitchFamily="2" charset="2"/>
              <a:buChar char="§"/>
            </a:pPr>
            <a:r>
              <a:rPr lang="en-US" sz="2000" dirty="0" smtClean="0"/>
              <a:t>Propagating the code changes to other entities</a:t>
            </a:r>
            <a:endParaRPr lang="en-US" sz="2000" dirty="0"/>
          </a:p>
          <a:p>
            <a:pPr>
              <a:buFont typeface="Wingdings" panose="05000000000000000000" pitchFamily="2" charset="2"/>
              <a:buChar char="Ø"/>
            </a:pPr>
            <a:r>
              <a:rPr lang="en-US" sz="2400" dirty="0"/>
              <a:t>Predicting and Identifying </a:t>
            </a:r>
            <a:r>
              <a:rPr lang="en-US" sz="2400" dirty="0" smtClean="0"/>
              <a:t>Bugs</a:t>
            </a:r>
          </a:p>
          <a:p>
            <a:pPr lvl="1">
              <a:buFont typeface="Wingdings" panose="05000000000000000000" pitchFamily="2" charset="2"/>
              <a:buChar char="§"/>
            </a:pPr>
            <a:r>
              <a:rPr lang="en-US" sz="2000" dirty="0" smtClean="0"/>
              <a:t>Code that has bugs in the past are likely to have bugs in the future.</a:t>
            </a:r>
            <a:endParaRPr lang="en-US" sz="2000" dirty="0"/>
          </a:p>
          <a:p>
            <a:pPr>
              <a:buFont typeface="Wingdings" panose="05000000000000000000" pitchFamily="2" charset="2"/>
              <a:buChar char="Ø"/>
            </a:pPr>
            <a:r>
              <a:rPr lang="en-US" sz="2400" dirty="0"/>
              <a:t>Understanding the Team </a:t>
            </a:r>
            <a:r>
              <a:rPr lang="en-US" sz="2400" dirty="0" smtClean="0"/>
              <a:t>Dynamics</a:t>
            </a:r>
          </a:p>
          <a:p>
            <a:pPr lvl="1">
              <a:buFont typeface="Wingdings" panose="05000000000000000000" pitchFamily="2" charset="2"/>
              <a:buChar char="§"/>
            </a:pPr>
            <a:r>
              <a:rPr lang="en-US" sz="2000" dirty="0" smtClean="0"/>
              <a:t>Many Projects discuss through mailing lists, instant messaging etc.</a:t>
            </a:r>
            <a:endParaRPr lang="en-US" sz="2000" dirty="0"/>
          </a:p>
          <a:p>
            <a:pPr>
              <a:buFont typeface="Wingdings" panose="05000000000000000000" pitchFamily="2" charset="2"/>
              <a:buChar char="Ø"/>
            </a:pPr>
            <a:r>
              <a:rPr lang="en-US" sz="2400" dirty="0"/>
              <a:t>Improving the User Experience</a:t>
            </a:r>
          </a:p>
          <a:p>
            <a:pPr>
              <a:buFont typeface="Wingdings" panose="05000000000000000000" pitchFamily="2" charset="2"/>
              <a:buChar char="Ø"/>
            </a:pPr>
            <a:r>
              <a:rPr lang="en-US" sz="2400" dirty="0"/>
              <a:t>Reusing the Code</a:t>
            </a:r>
          </a:p>
          <a:p>
            <a:pPr>
              <a:buFont typeface="Wingdings" panose="05000000000000000000" pitchFamily="2" charset="2"/>
              <a:buChar char="Ø"/>
            </a:pPr>
            <a:endParaRPr lang="en-US" sz="2400" dirty="0"/>
          </a:p>
          <a:p>
            <a:pPr>
              <a:buFont typeface="Wingdings" panose="05000000000000000000" pitchFamily="2" charset="2"/>
              <a:buChar char="Ø"/>
            </a:pPr>
            <a:endParaRPr lang="en-US" sz="2400" dirty="0"/>
          </a:p>
        </p:txBody>
      </p:sp>
      <p:sp>
        <p:nvSpPr>
          <p:cNvPr id="13" name="Title 12"/>
          <p:cNvSpPr>
            <a:spLocks noGrp="1"/>
          </p:cNvSpPr>
          <p:nvPr>
            <p:ph type="title"/>
          </p:nvPr>
        </p:nvSpPr>
        <p:spPr>
          <a:xfrm>
            <a:off x="1562100" y="365125"/>
            <a:ext cx="9791700" cy="775053"/>
          </a:xfrm>
        </p:spPr>
        <p:txBody>
          <a:bodyPr/>
          <a:lstStyle/>
          <a:p>
            <a:r>
              <a:rPr lang="en-US" dirty="0" smtClean="0"/>
              <a:t>Problems in </a:t>
            </a:r>
            <a:r>
              <a:rPr lang="en-US" smtClean="0"/>
              <a:t>Software </a:t>
            </a:r>
            <a:r>
              <a:rPr lang="en-US" smtClean="0"/>
              <a:t>Projects</a:t>
            </a:r>
            <a:endParaRPr lang="en-US" dirty="0"/>
          </a:p>
        </p:txBody>
      </p:sp>
    </p:spTree>
    <p:extLst>
      <p:ext uri="{BB962C8B-B14F-4D97-AF65-F5344CB8AC3E}">
        <p14:creationId xmlns:p14="http://schemas.microsoft.com/office/powerpoint/2010/main" val="680919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62100" y="365125"/>
            <a:ext cx="9791700" cy="1034697"/>
          </a:xfrm>
        </p:spPr>
        <p:txBody>
          <a:bodyPr>
            <a:normAutofit fontScale="90000"/>
          </a:bodyPr>
          <a:lstStyle/>
          <a:p>
            <a:r>
              <a:rPr lang="en-US" dirty="0"/>
              <a:t>Overview of mining software engineering </a:t>
            </a:r>
            <a:r>
              <a:rPr lang="en-US" dirty="0" smtClean="0"/>
              <a:t>data Layered model</a:t>
            </a:r>
            <a:endParaRPr lang="en-US" dirty="0"/>
          </a:p>
        </p:txBody>
      </p:sp>
      <p:pic>
        <p:nvPicPr>
          <p:cNvPr id="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2100" y="1736372"/>
            <a:ext cx="9060744" cy="4419600"/>
          </a:xfrm>
        </p:spPr>
      </p:pic>
    </p:spTree>
    <p:extLst>
      <p:ext uri="{BB962C8B-B14F-4D97-AF65-F5344CB8AC3E}">
        <p14:creationId xmlns:p14="http://schemas.microsoft.com/office/powerpoint/2010/main" val="491883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2262" y="1819275"/>
            <a:ext cx="7191375" cy="4095750"/>
          </a:xfrm>
        </p:spPr>
      </p:pic>
      <p:sp>
        <p:nvSpPr>
          <p:cNvPr id="13" name="Title 12"/>
          <p:cNvSpPr>
            <a:spLocks noGrp="1"/>
          </p:cNvSpPr>
          <p:nvPr>
            <p:ph type="title"/>
          </p:nvPr>
        </p:nvSpPr>
        <p:spPr>
          <a:xfrm>
            <a:off x="1562100" y="365125"/>
            <a:ext cx="9791700" cy="775053"/>
          </a:xfrm>
        </p:spPr>
        <p:txBody>
          <a:bodyPr/>
          <a:lstStyle/>
          <a:p>
            <a:r>
              <a:rPr lang="en-US" dirty="0" smtClean="0"/>
              <a:t>Mining Methodology</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1646" y="1557867"/>
            <a:ext cx="7191375" cy="4619096"/>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1646" y="1557867"/>
            <a:ext cx="7891991" cy="4619096"/>
          </a:xfrm>
          <a:prstGeom prst="rect">
            <a:avLst/>
          </a:prstGeom>
        </p:spPr>
      </p:pic>
    </p:spTree>
    <p:extLst>
      <p:ext uri="{BB962C8B-B14F-4D97-AF65-F5344CB8AC3E}">
        <p14:creationId xmlns:p14="http://schemas.microsoft.com/office/powerpoint/2010/main" val="78375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562100" y="1557867"/>
            <a:ext cx="9791700" cy="4619096"/>
          </a:xfrm>
        </p:spPr>
        <p:txBody>
          <a:bodyPr>
            <a:noAutofit/>
          </a:bodyPr>
          <a:lstStyle/>
          <a:p>
            <a:pPr>
              <a:buFont typeface="Wingdings" panose="05000000000000000000" pitchFamily="2" charset="2"/>
              <a:buChar char="Ø"/>
            </a:pPr>
            <a:r>
              <a:rPr lang="en-US" sz="2400" b="1" dirty="0"/>
              <a:t>Historical Repositories</a:t>
            </a:r>
          </a:p>
          <a:p>
            <a:pPr lvl="1">
              <a:buFont typeface="Wingdings" panose="05000000000000000000" pitchFamily="2" charset="2"/>
              <a:buChar char="§"/>
            </a:pPr>
            <a:r>
              <a:rPr lang="en-US" sz="2000" dirty="0" smtClean="0"/>
              <a:t>Source </a:t>
            </a:r>
            <a:r>
              <a:rPr lang="en-US" sz="2000" dirty="0"/>
              <a:t>control </a:t>
            </a:r>
            <a:r>
              <a:rPr lang="en-US" sz="2000" dirty="0" smtClean="0"/>
              <a:t>repositories</a:t>
            </a:r>
          </a:p>
          <a:p>
            <a:pPr lvl="1">
              <a:buFont typeface="Wingdings" panose="05000000000000000000" pitchFamily="2" charset="2"/>
              <a:buChar char="§"/>
            </a:pPr>
            <a:r>
              <a:rPr lang="en-US" sz="2000" dirty="0"/>
              <a:t>B</a:t>
            </a:r>
            <a:r>
              <a:rPr lang="en-US" sz="2000" dirty="0" smtClean="0"/>
              <a:t>ug repositories</a:t>
            </a:r>
          </a:p>
          <a:p>
            <a:pPr lvl="1">
              <a:buFont typeface="Wingdings" panose="05000000000000000000" pitchFamily="2" charset="2"/>
              <a:buChar char="§"/>
            </a:pPr>
            <a:r>
              <a:rPr lang="en-US" sz="2000" dirty="0"/>
              <a:t>A</a:t>
            </a:r>
            <a:r>
              <a:rPr lang="en-US" sz="2000" dirty="0" smtClean="0"/>
              <a:t>rchived personnel communications </a:t>
            </a:r>
          </a:p>
          <a:p>
            <a:pPr lvl="1">
              <a:buFont typeface="Wingdings" panose="05000000000000000000" pitchFamily="2" charset="2"/>
              <a:buChar char="§"/>
            </a:pPr>
            <a:r>
              <a:rPr lang="en-US" sz="2000" dirty="0" smtClean="0"/>
              <a:t>These data record </a:t>
            </a:r>
            <a:r>
              <a:rPr lang="en-US" sz="2000" dirty="0"/>
              <a:t>several information about the evolution and progress of a project.</a:t>
            </a:r>
          </a:p>
          <a:p>
            <a:pPr lvl="0">
              <a:buFont typeface="Wingdings" panose="05000000000000000000" pitchFamily="2" charset="2"/>
              <a:buChar char="Ø"/>
            </a:pPr>
            <a:r>
              <a:rPr lang="en-US" sz="2400" b="1" dirty="0"/>
              <a:t>Run-time repositories</a:t>
            </a:r>
            <a:r>
              <a:rPr lang="en-US" sz="2400" dirty="0"/>
              <a:t> </a:t>
            </a:r>
          </a:p>
          <a:p>
            <a:pPr lvl="1">
              <a:buFont typeface="Wingdings" panose="05000000000000000000" pitchFamily="2" charset="2"/>
              <a:buChar char="§"/>
            </a:pPr>
            <a:r>
              <a:rPr lang="en-US" sz="2000" dirty="0" smtClean="0"/>
              <a:t>Deployment </a:t>
            </a:r>
            <a:r>
              <a:rPr lang="en-US" sz="2000" dirty="0"/>
              <a:t>logs </a:t>
            </a:r>
            <a:r>
              <a:rPr lang="en-US" sz="2000" dirty="0" smtClean="0"/>
              <a:t>and Execution traces contain </a:t>
            </a:r>
            <a:r>
              <a:rPr lang="en-US" sz="2000" dirty="0"/>
              <a:t>information about the execution and the usage of an application at a single or multiple deployment </a:t>
            </a:r>
            <a:r>
              <a:rPr lang="en-US" sz="2000" dirty="0" smtClean="0"/>
              <a:t>sites, error messages reported.</a:t>
            </a:r>
            <a:r>
              <a:rPr lang="en-US" dirty="0" smtClean="0"/>
              <a:t> </a:t>
            </a:r>
          </a:p>
          <a:p>
            <a:pPr lvl="0">
              <a:buFont typeface="Wingdings" panose="05000000000000000000" pitchFamily="2" charset="2"/>
              <a:buChar char="Ø"/>
            </a:pPr>
            <a:r>
              <a:rPr lang="en-US" sz="2400" b="1" dirty="0" smtClean="0"/>
              <a:t>Code repositories</a:t>
            </a:r>
            <a:r>
              <a:rPr lang="en-US" sz="2400" dirty="0" smtClean="0"/>
              <a:t> </a:t>
            </a:r>
          </a:p>
          <a:p>
            <a:pPr lvl="1">
              <a:buFont typeface="Wingdings" panose="05000000000000000000" pitchFamily="2" charset="2"/>
              <a:buChar char="§"/>
            </a:pPr>
            <a:r>
              <a:rPr lang="en-US" sz="2000" dirty="0" smtClean="0"/>
              <a:t>Data  from Sourceforge.net</a:t>
            </a:r>
            <a:r>
              <a:rPr lang="en-US" sz="2000" dirty="0"/>
              <a:t>, Google code, and Codeplex.com contain the source code of various software systems developed by a team of developers </a:t>
            </a:r>
          </a:p>
          <a:p>
            <a:pPr lvl="1">
              <a:buFont typeface="Wingdings" panose="05000000000000000000" pitchFamily="2" charset="2"/>
              <a:buChar char="§"/>
            </a:pPr>
            <a:endParaRPr lang="en-US" dirty="0" smtClean="0"/>
          </a:p>
          <a:p>
            <a:pPr lvl="1">
              <a:buFont typeface="Wingdings" panose="05000000000000000000" pitchFamily="2" charset="2"/>
              <a:buChar char="§"/>
            </a:pPr>
            <a:endParaRPr lang="en-US" sz="2000" dirty="0" smtClean="0"/>
          </a:p>
        </p:txBody>
      </p:sp>
      <p:sp>
        <p:nvSpPr>
          <p:cNvPr id="13" name="Title 12"/>
          <p:cNvSpPr>
            <a:spLocks noGrp="1"/>
          </p:cNvSpPr>
          <p:nvPr>
            <p:ph type="title"/>
          </p:nvPr>
        </p:nvSpPr>
        <p:spPr>
          <a:xfrm>
            <a:off x="1562100" y="365125"/>
            <a:ext cx="9791700" cy="775053"/>
          </a:xfrm>
        </p:spPr>
        <p:txBody>
          <a:bodyPr/>
          <a:lstStyle/>
          <a:p>
            <a:r>
              <a:rPr lang="en-US" dirty="0" smtClean="0"/>
              <a:t>Software Repositories</a:t>
            </a:r>
            <a:endParaRPr lang="en-US" dirty="0"/>
          </a:p>
        </p:txBody>
      </p:sp>
    </p:spTree>
    <p:extLst>
      <p:ext uri="{BB962C8B-B14F-4D97-AF65-F5344CB8AC3E}">
        <p14:creationId xmlns:p14="http://schemas.microsoft.com/office/powerpoint/2010/main" val="3784976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loud skipper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loud skipper design template" id="{30DBBF30-EDA2-4408-9702-3B0A8AED6F12}" vid="{0F128B79-39D4-4007-9EC6-E245A2CC91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A1AFEDE-5CAF-4D05-AC35-0F55C5366E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Cloud skipper design slides</Template>
  <TotalTime>0</TotalTime>
  <Words>3460</Words>
  <Application>Microsoft Office PowerPoint</Application>
  <PresentationFormat>Widescreen</PresentationFormat>
  <Paragraphs>421</Paragraphs>
  <Slides>50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Calibri</vt:lpstr>
      <vt:lpstr>Cambria</vt:lpstr>
      <vt:lpstr>Cambria Math</vt:lpstr>
      <vt:lpstr>Tahoma</vt:lpstr>
      <vt:lpstr>Times New Roman</vt:lpstr>
      <vt:lpstr>Wingdings</vt:lpstr>
      <vt:lpstr>Cloud skipper design template</vt:lpstr>
      <vt:lpstr>ASE Literature Review Mining Software Engineering Repositories</vt:lpstr>
      <vt:lpstr>Outline</vt:lpstr>
      <vt:lpstr>Introduction</vt:lpstr>
      <vt:lpstr>Introduction Contd..</vt:lpstr>
      <vt:lpstr>Brief History of MSR</vt:lpstr>
      <vt:lpstr>Problems in Software Projects</vt:lpstr>
      <vt:lpstr>Overview of mining software engineering data Layered model</vt:lpstr>
      <vt:lpstr>Mining Methodology</vt:lpstr>
      <vt:lpstr>Software Repositories</vt:lpstr>
      <vt:lpstr>Example of Software Development Project data</vt:lpstr>
      <vt:lpstr>Data Understanding</vt:lpstr>
      <vt:lpstr>Forms of Data Preprocessing</vt:lpstr>
      <vt:lpstr>Data Cleaning-Acquisition &amp; Reformatting</vt:lpstr>
      <vt:lpstr>Data Cleaning</vt:lpstr>
      <vt:lpstr>Missing Data</vt:lpstr>
      <vt:lpstr>Missing Data  Contd..</vt:lpstr>
      <vt:lpstr>Other Data cleaning Forms</vt:lpstr>
      <vt:lpstr>Other Data cleaning forms</vt:lpstr>
      <vt:lpstr>Preprocessing forms contd..</vt:lpstr>
      <vt:lpstr>Preprocessing forms contd..</vt:lpstr>
      <vt:lpstr>Data Processing Tools</vt:lpstr>
      <vt:lpstr>Mining Challenges -Requirements unique to SE</vt:lpstr>
      <vt:lpstr>Mining Challenges -Complex data and patterns</vt:lpstr>
      <vt:lpstr>Mining Challenges -Large-scale data</vt:lpstr>
      <vt:lpstr>Mining Challenges -Just-in-time mining</vt:lpstr>
      <vt:lpstr>Tasks that Benefit from Data Mining</vt:lpstr>
      <vt:lpstr>Mining in SE</vt:lpstr>
      <vt:lpstr>Mining in SE</vt:lpstr>
      <vt:lpstr>Estimation and Prediction</vt:lpstr>
      <vt:lpstr>Estimation and Prediction</vt:lpstr>
      <vt:lpstr>Association Rule Mining</vt:lpstr>
      <vt:lpstr>An Example of Association rule mining</vt:lpstr>
      <vt:lpstr>An Example of Association rule mining</vt:lpstr>
      <vt:lpstr>An Example of Association rule mining</vt:lpstr>
      <vt:lpstr>An Example of Association rule mining</vt:lpstr>
      <vt:lpstr>An Example of Association rule mining</vt:lpstr>
      <vt:lpstr>Mining Algorithms in Association</vt:lpstr>
      <vt:lpstr>Tools in Association</vt:lpstr>
      <vt:lpstr>Classification</vt:lpstr>
      <vt:lpstr>Classification Tools</vt:lpstr>
      <vt:lpstr>Clustering</vt:lpstr>
      <vt:lpstr>Text Mining</vt:lpstr>
      <vt:lpstr>Software Intelligence throughout Lifecycle of a Project</vt:lpstr>
      <vt:lpstr>Software Intelligence using Non-Historical Repositories</vt:lpstr>
      <vt:lpstr>Software Intelligence use of Effective Mining Techniques</vt:lpstr>
      <vt:lpstr>Software Intelligence Adoption in Practice</vt:lpstr>
      <vt:lpstr>Survey in Mining Software Data</vt:lpstr>
      <vt:lpstr>Don’t Program on Friday’s</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2015-04-08T05:55:39Z</dcterms:created>
  <dcterms:modified xsi:type="dcterms:W3CDTF">2015-04-28T02:56:20Z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TC034605089991</vt:lpwstr>
  </property>
</Properties>
</file>