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0B037-335D-4B78-986B-DF753859C0DC}"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5912D791-D23C-42EC-A9EF-0C9B55197369}">
      <dgm:prSet/>
      <dgm:spPr/>
      <dgm:t>
        <a:bodyPr/>
        <a:lstStyle/>
        <a:p>
          <a:r>
            <a:rPr lang="en-US"/>
            <a:t>Motivation</a:t>
          </a:r>
        </a:p>
      </dgm:t>
    </dgm:pt>
    <dgm:pt modelId="{48CA8AE7-3105-47D8-AA9B-64D2293613EF}" type="parTrans" cxnId="{D0E47389-A29F-4FF0-853B-1AAB9AE2AE38}">
      <dgm:prSet/>
      <dgm:spPr/>
      <dgm:t>
        <a:bodyPr/>
        <a:lstStyle/>
        <a:p>
          <a:endParaRPr lang="en-US"/>
        </a:p>
      </dgm:t>
    </dgm:pt>
    <dgm:pt modelId="{EDB1B661-7EDE-4F5B-A02F-5783BD52A578}" type="sibTrans" cxnId="{D0E47389-A29F-4FF0-853B-1AAB9AE2AE38}">
      <dgm:prSet/>
      <dgm:spPr/>
      <dgm:t>
        <a:bodyPr/>
        <a:lstStyle/>
        <a:p>
          <a:endParaRPr lang="en-US"/>
        </a:p>
      </dgm:t>
    </dgm:pt>
    <dgm:pt modelId="{2993F288-9B58-4055-88A5-E16F6501DA5E}">
      <dgm:prSet/>
      <dgm:spPr/>
      <dgm:t>
        <a:bodyPr/>
        <a:lstStyle/>
        <a:p>
          <a:r>
            <a:rPr lang="en-US"/>
            <a:t>Problem Statement</a:t>
          </a:r>
        </a:p>
      </dgm:t>
    </dgm:pt>
    <dgm:pt modelId="{EA484B6F-D8EA-4328-A8CE-C11193E225FC}" type="parTrans" cxnId="{F1C9B47F-2F3E-4C5F-BC4B-D491918C7D6D}">
      <dgm:prSet/>
      <dgm:spPr/>
      <dgm:t>
        <a:bodyPr/>
        <a:lstStyle/>
        <a:p>
          <a:endParaRPr lang="en-US"/>
        </a:p>
      </dgm:t>
    </dgm:pt>
    <dgm:pt modelId="{46B73DE0-D531-49D4-9339-077B1EB89ADD}" type="sibTrans" cxnId="{F1C9B47F-2F3E-4C5F-BC4B-D491918C7D6D}">
      <dgm:prSet/>
      <dgm:spPr/>
      <dgm:t>
        <a:bodyPr/>
        <a:lstStyle/>
        <a:p>
          <a:endParaRPr lang="en-US"/>
        </a:p>
      </dgm:t>
    </dgm:pt>
    <dgm:pt modelId="{E46CC599-4241-403D-956B-5B936CBAAE8C}">
      <dgm:prSet/>
      <dgm:spPr/>
      <dgm:t>
        <a:bodyPr/>
        <a:lstStyle/>
        <a:p>
          <a:r>
            <a:rPr lang="en-US"/>
            <a:t>Objectives</a:t>
          </a:r>
        </a:p>
      </dgm:t>
    </dgm:pt>
    <dgm:pt modelId="{3E5667E7-EF46-4361-8CCF-B4C705438C86}" type="parTrans" cxnId="{1F5AA3C0-C5EA-4B22-AECC-376332FA2931}">
      <dgm:prSet/>
      <dgm:spPr/>
      <dgm:t>
        <a:bodyPr/>
        <a:lstStyle/>
        <a:p>
          <a:endParaRPr lang="en-US"/>
        </a:p>
      </dgm:t>
    </dgm:pt>
    <dgm:pt modelId="{D8DDE150-A1B2-4679-8FDB-901CB2B5AD4D}" type="sibTrans" cxnId="{1F5AA3C0-C5EA-4B22-AECC-376332FA2931}">
      <dgm:prSet/>
      <dgm:spPr/>
      <dgm:t>
        <a:bodyPr/>
        <a:lstStyle/>
        <a:p>
          <a:endParaRPr lang="en-US"/>
        </a:p>
      </dgm:t>
    </dgm:pt>
    <dgm:pt modelId="{C6283A27-66C8-458E-8540-EB0CFD8DAF43}">
      <dgm:prSet/>
      <dgm:spPr/>
      <dgm:t>
        <a:bodyPr/>
        <a:lstStyle/>
        <a:p>
          <a:r>
            <a:rPr lang="en-US"/>
            <a:t>Contribution</a:t>
          </a:r>
        </a:p>
      </dgm:t>
    </dgm:pt>
    <dgm:pt modelId="{D278EFC0-E4B6-48D3-8AC7-397DBC1236B4}" type="parTrans" cxnId="{1022DF1A-7217-471D-9C96-D06E26AD9BBD}">
      <dgm:prSet/>
      <dgm:spPr/>
      <dgm:t>
        <a:bodyPr/>
        <a:lstStyle/>
        <a:p>
          <a:endParaRPr lang="en-US"/>
        </a:p>
      </dgm:t>
    </dgm:pt>
    <dgm:pt modelId="{9AA40A8B-319C-4205-A9E9-0884E45BE46E}" type="sibTrans" cxnId="{1022DF1A-7217-471D-9C96-D06E26AD9BBD}">
      <dgm:prSet/>
      <dgm:spPr/>
      <dgm:t>
        <a:bodyPr/>
        <a:lstStyle/>
        <a:p>
          <a:endParaRPr lang="en-US"/>
        </a:p>
      </dgm:t>
    </dgm:pt>
    <dgm:pt modelId="{E3A4A3AE-2BDA-465F-9115-76FEBAB940F9}">
      <dgm:prSet/>
      <dgm:spPr/>
      <dgm:t>
        <a:bodyPr/>
        <a:lstStyle/>
        <a:p>
          <a:r>
            <a:rPr lang="en-US"/>
            <a:t>Results</a:t>
          </a:r>
        </a:p>
      </dgm:t>
    </dgm:pt>
    <dgm:pt modelId="{C060E737-BD2B-4F66-9759-9AD1C6F3C7FB}" type="parTrans" cxnId="{FF3F0DB8-B369-462C-87AF-6BE3780C38A5}">
      <dgm:prSet/>
      <dgm:spPr/>
      <dgm:t>
        <a:bodyPr/>
        <a:lstStyle/>
        <a:p>
          <a:endParaRPr lang="en-US"/>
        </a:p>
      </dgm:t>
    </dgm:pt>
    <dgm:pt modelId="{60ACB905-5A45-4FB9-8BC6-BC494B5A16B3}" type="sibTrans" cxnId="{FF3F0DB8-B369-462C-87AF-6BE3780C38A5}">
      <dgm:prSet/>
      <dgm:spPr/>
      <dgm:t>
        <a:bodyPr/>
        <a:lstStyle/>
        <a:p>
          <a:endParaRPr lang="en-US"/>
        </a:p>
      </dgm:t>
    </dgm:pt>
    <dgm:pt modelId="{09FE34B4-E523-42DB-B1D0-ADD6C96BC62D}">
      <dgm:prSet/>
      <dgm:spPr/>
      <dgm:t>
        <a:bodyPr/>
        <a:lstStyle/>
        <a:p>
          <a:r>
            <a:rPr lang="en-US"/>
            <a:t>References</a:t>
          </a:r>
        </a:p>
      </dgm:t>
    </dgm:pt>
    <dgm:pt modelId="{8FB5A296-D3E9-4272-981E-EDDC13D56382}" type="parTrans" cxnId="{B0587AE0-2B74-4521-81F6-C2E38CF947B2}">
      <dgm:prSet/>
      <dgm:spPr/>
      <dgm:t>
        <a:bodyPr/>
        <a:lstStyle/>
        <a:p>
          <a:endParaRPr lang="en-US"/>
        </a:p>
      </dgm:t>
    </dgm:pt>
    <dgm:pt modelId="{8DC486C8-7C4D-46FF-B14E-4091544F8A0A}" type="sibTrans" cxnId="{B0587AE0-2B74-4521-81F6-C2E38CF947B2}">
      <dgm:prSet/>
      <dgm:spPr/>
      <dgm:t>
        <a:bodyPr/>
        <a:lstStyle/>
        <a:p>
          <a:endParaRPr lang="en-US"/>
        </a:p>
      </dgm:t>
    </dgm:pt>
    <dgm:pt modelId="{176F582F-62AE-5945-8548-9CB8B5417365}" type="pres">
      <dgm:prSet presAssocID="{0530B037-335D-4B78-986B-DF753859C0DC}" presName="Name0" presStyleCnt="0">
        <dgm:presLayoutVars>
          <dgm:dir/>
          <dgm:animLvl val="lvl"/>
          <dgm:resizeHandles val="exact"/>
        </dgm:presLayoutVars>
      </dgm:prSet>
      <dgm:spPr/>
    </dgm:pt>
    <dgm:pt modelId="{87F1E14D-1E7B-4043-8D55-3CEFAB361453}" type="pres">
      <dgm:prSet presAssocID="{5912D791-D23C-42EC-A9EF-0C9B55197369}" presName="linNode" presStyleCnt="0"/>
      <dgm:spPr/>
    </dgm:pt>
    <dgm:pt modelId="{49F4A292-8259-F941-B829-A186D5C0E88E}" type="pres">
      <dgm:prSet presAssocID="{5912D791-D23C-42EC-A9EF-0C9B55197369}" presName="parentText" presStyleLbl="node1" presStyleIdx="0" presStyleCnt="6">
        <dgm:presLayoutVars>
          <dgm:chMax val="1"/>
          <dgm:bulletEnabled val="1"/>
        </dgm:presLayoutVars>
      </dgm:prSet>
      <dgm:spPr/>
    </dgm:pt>
    <dgm:pt modelId="{90A22154-CA63-6341-BAD7-76ABBA236734}" type="pres">
      <dgm:prSet presAssocID="{EDB1B661-7EDE-4F5B-A02F-5783BD52A578}" presName="sp" presStyleCnt="0"/>
      <dgm:spPr/>
    </dgm:pt>
    <dgm:pt modelId="{D233355D-F7CF-F644-9C8F-A983FAED51E4}" type="pres">
      <dgm:prSet presAssocID="{2993F288-9B58-4055-88A5-E16F6501DA5E}" presName="linNode" presStyleCnt="0"/>
      <dgm:spPr/>
    </dgm:pt>
    <dgm:pt modelId="{89F61E07-3185-7745-943A-2D60205D68FC}" type="pres">
      <dgm:prSet presAssocID="{2993F288-9B58-4055-88A5-E16F6501DA5E}" presName="parentText" presStyleLbl="node1" presStyleIdx="1" presStyleCnt="6">
        <dgm:presLayoutVars>
          <dgm:chMax val="1"/>
          <dgm:bulletEnabled val="1"/>
        </dgm:presLayoutVars>
      </dgm:prSet>
      <dgm:spPr/>
    </dgm:pt>
    <dgm:pt modelId="{3A150902-180C-4044-9C04-34855E2A0DFA}" type="pres">
      <dgm:prSet presAssocID="{46B73DE0-D531-49D4-9339-077B1EB89ADD}" presName="sp" presStyleCnt="0"/>
      <dgm:spPr/>
    </dgm:pt>
    <dgm:pt modelId="{FE20E4FF-AF01-514C-B707-66C563D14C41}" type="pres">
      <dgm:prSet presAssocID="{E46CC599-4241-403D-956B-5B936CBAAE8C}" presName="linNode" presStyleCnt="0"/>
      <dgm:spPr/>
    </dgm:pt>
    <dgm:pt modelId="{C183CEB9-67D6-8144-BC46-75511077EE38}" type="pres">
      <dgm:prSet presAssocID="{E46CC599-4241-403D-956B-5B936CBAAE8C}" presName="parentText" presStyleLbl="node1" presStyleIdx="2" presStyleCnt="6">
        <dgm:presLayoutVars>
          <dgm:chMax val="1"/>
          <dgm:bulletEnabled val="1"/>
        </dgm:presLayoutVars>
      </dgm:prSet>
      <dgm:spPr/>
    </dgm:pt>
    <dgm:pt modelId="{ECB62119-F01F-B74C-A3A7-417A76232FE4}" type="pres">
      <dgm:prSet presAssocID="{D8DDE150-A1B2-4679-8FDB-901CB2B5AD4D}" presName="sp" presStyleCnt="0"/>
      <dgm:spPr/>
    </dgm:pt>
    <dgm:pt modelId="{F500D34F-5AD5-4644-8341-06D1F13FD7E0}" type="pres">
      <dgm:prSet presAssocID="{C6283A27-66C8-458E-8540-EB0CFD8DAF43}" presName="linNode" presStyleCnt="0"/>
      <dgm:spPr/>
    </dgm:pt>
    <dgm:pt modelId="{732B88A2-56A5-FC46-B83B-00DC669631FE}" type="pres">
      <dgm:prSet presAssocID="{C6283A27-66C8-458E-8540-EB0CFD8DAF43}" presName="parentText" presStyleLbl="node1" presStyleIdx="3" presStyleCnt="6">
        <dgm:presLayoutVars>
          <dgm:chMax val="1"/>
          <dgm:bulletEnabled val="1"/>
        </dgm:presLayoutVars>
      </dgm:prSet>
      <dgm:spPr/>
    </dgm:pt>
    <dgm:pt modelId="{C5D3A8CC-84E0-B344-8C15-94E0149E90D9}" type="pres">
      <dgm:prSet presAssocID="{9AA40A8B-319C-4205-A9E9-0884E45BE46E}" presName="sp" presStyleCnt="0"/>
      <dgm:spPr/>
    </dgm:pt>
    <dgm:pt modelId="{98AB4538-7EAD-904D-83A4-7569F50B0E2D}" type="pres">
      <dgm:prSet presAssocID="{E3A4A3AE-2BDA-465F-9115-76FEBAB940F9}" presName="linNode" presStyleCnt="0"/>
      <dgm:spPr/>
    </dgm:pt>
    <dgm:pt modelId="{22050D2C-E73B-0F48-8F25-34E29B158D14}" type="pres">
      <dgm:prSet presAssocID="{E3A4A3AE-2BDA-465F-9115-76FEBAB940F9}" presName="parentText" presStyleLbl="node1" presStyleIdx="4" presStyleCnt="6">
        <dgm:presLayoutVars>
          <dgm:chMax val="1"/>
          <dgm:bulletEnabled val="1"/>
        </dgm:presLayoutVars>
      </dgm:prSet>
      <dgm:spPr/>
    </dgm:pt>
    <dgm:pt modelId="{700D73EE-46A0-5B4D-9B5B-F8EC95050360}" type="pres">
      <dgm:prSet presAssocID="{60ACB905-5A45-4FB9-8BC6-BC494B5A16B3}" presName="sp" presStyleCnt="0"/>
      <dgm:spPr/>
    </dgm:pt>
    <dgm:pt modelId="{EC5A9E40-BFAF-494F-BC4A-888D7A47CF5B}" type="pres">
      <dgm:prSet presAssocID="{09FE34B4-E523-42DB-B1D0-ADD6C96BC62D}" presName="linNode" presStyleCnt="0"/>
      <dgm:spPr/>
    </dgm:pt>
    <dgm:pt modelId="{5A815856-2E59-0F48-BADC-BCF453F2A2AB}" type="pres">
      <dgm:prSet presAssocID="{09FE34B4-E523-42DB-B1D0-ADD6C96BC62D}" presName="parentText" presStyleLbl="node1" presStyleIdx="5" presStyleCnt="6">
        <dgm:presLayoutVars>
          <dgm:chMax val="1"/>
          <dgm:bulletEnabled val="1"/>
        </dgm:presLayoutVars>
      </dgm:prSet>
      <dgm:spPr/>
    </dgm:pt>
  </dgm:ptLst>
  <dgm:cxnLst>
    <dgm:cxn modelId="{1022DF1A-7217-471D-9C96-D06E26AD9BBD}" srcId="{0530B037-335D-4B78-986B-DF753859C0DC}" destId="{C6283A27-66C8-458E-8540-EB0CFD8DAF43}" srcOrd="3" destOrd="0" parTransId="{D278EFC0-E4B6-48D3-8AC7-397DBC1236B4}" sibTransId="{9AA40A8B-319C-4205-A9E9-0884E45BE46E}"/>
    <dgm:cxn modelId="{A5F1395A-EB42-FF48-8A1C-5223E57438EA}" type="presOf" srcId="{09FE34B4-E523-42DB-B1D0-ADD6C96BC62D}" destId="{5A815856-2E59-0F48-BADC-BCF453F2A2AB}" srcOrd="0" destOrd="0" presId="urn:microsoft.com/office/officeart/2005/8/layout/vList5"/>
    <dgm:cxn modelId="{C71FCA5E-BFEF-3E4C-B09D-7113B38CEB29}" type="presOf" srcId="{E3A4A3AE-2BDA-465F-9115-76FEBAB940F9}" destId="{22050D2C-E73B-0F48-8F25-34E29B158D14}" srcOrd="0" destOrd="0" presId="urn:microsoft.com/office/officeart/2005/8/layout/vList5"/>
    <dgm:cxn modelId="{F1C9B47F-2F3E-4C5F-BC4B-D491918C7D6D}" srcId="{0530B037-335D-4B78-986B-DF753859C0DC}" destId="{2993F288-9B58-4055-88A5-E16F6501DA5E}" srcOrd="1" destOrd="0" parTransId="{EA484B6F-D8EA-4328-A8CE-C11193E225FC}" sibTransId="{46B73DE0-D531-49D4-9339-077B1EB89ADD}"/>
    <dgm:cxn modelId="{77EC3887-D97E-F541-B895-BB2BCFAC55A9}" type="presOf" srcId="{5912D791-D23C-42EC-A9EF-0C9B55197369}" destId="{49F4A292-8259-F941-B829-A186D5C0E88E}" srcOrd="0" destOrd="0" presId="urn:microsoft.com/office/officeart/2005/8/layout/vList5"/>
    <dgm:cxn modelId="{D0E47389-A29F-4FF0-853B-1AAB9AE2AE38}" srcId="{0530B037-335D-4B78-986B-DF753859C0DC}" destId="{5912D791-D23C-42EC-A9EF-0C9B55197369}" srcOrd="0" destOrd="0" parTransId="{48CA8AE7-3105-47D8-AA9B-64D2293613EF}" sibTransId="{EDB1B661-7EDE-4F5B-A02F-5783BD52A578}"/>
    <dgm:cxn modelId="{0189FC8B-C769-C047-8447-83B5B3A78A5B}" type="presOf" srcId="{0530B037-335D-4B78-986B-DF753859C0DC}" destId="{176F582F-62AE-5945-8548-9CB8B5417365}" srcOrd="0" destOrd="0" presId="urn:microsoft.com/office/officeart/2005/8/layout/vList5"/>
    <dgm:cxn modelId="{83129DA4-6D92-294A-8663-A1E99EFF665D}" type="presOf" srcId="{E46CC599-4241-403D-956B-5B936CBAAE8C}" destId="{C183CEB9-67D6-8144-BC46-75511077EE38}" srcOrd="0" destOrd="0" presId="urn:microsoft.com/office/officeart/2005/8/layout/vList5"/>
    <dgm:cxn modelId="{FF3F0DB8-B369-462C-87AF-6BE3780C38A5}" srcId="{0530B037-335D-4B78-986B-DF753859C0DC}" destId="{E3A4A3AE-2BDA-465F-9115-76FEBAB940F9}" srcOrd="4" destOrd="0" parTransId="{C060E737-BD2B-4F66-9759-9AD1C6F3C7FB}" sibTransId="{60ACB905-5A45-4FB9-8BC6-BC494B5A16B3}"/>
    <dgm:cxn modelId="{0EFCFFBB-56DB-6C49-B31D-B09616AC79B7}" type="presOf" srcId="{2993F288-9B58-4055-88A5-E16F6501DA5E}" destId="{89F61E07-3185-7745-943A-2D60205D68FC}" srcOrd="0" destOrd="0" presId="urn:microsoft.com/office/officeart/2005/8/layout/vList5"/>
    <dgm:cxn modelId="{1F5AA3C0-C5EA-4B22-AECC-376332FA2931}" srcId="{0530B037-335D-4B78-986B-DF753859C0DC}" destId="{E46CC599-4241-403D-956B-5B936CBAAE8C}" srcOrd="2" destOrd="0" parTransId="{3E5667E7-EF46-4361-8CCF-B4C705438C86}" sibTransId="{D8DDE150-A1B2-4679-8FDB-901CB2B5AD4D}"/>
    <dgm:cxn modelId="{B0587AE0-2B74-4521-81F6-C2E38CF947B2}" srcId="{0530B037-335D-4B78-986B-DF753859C0DC}" destId="{09FE34B4-E523-42DB-B1D0-ADD6C96BC62D}" srcOrd="5" destOrd="0" parTransId="{8FB5A296-D3E9-4272-981E-EDDC13D56382}" sibTransId="{8DC486C8-7C4D-46FF-B14E-4091544F8A0A}"/>
    <dgm:cxn modelId="{27ECEEE2-A570-E545-9EF7-79F1B06CC387}" type="presOf" srcId="{C6283A27-66C8-458E-8540-EB0CFD8DAF43}" destId="{732B88A2-56A5-FC46-B83B-00DC669631FE}" srcOrd="0" destOrd="0" presId="urn:microsoft.com/office/officeart/2005/8/layout/vList5"/>
    <dgm:cxn modelId="{AAB2C047-0BEE-1C4D-B2C0-810BEADA9F84}" type="presParOf" srcId="{176F582F-62AE-5945-8548-9CB8B5417365}" destId="{87F1E14D-1E7B-4043-8D55-3CEFAB361453}" srcOrd="0" destOrd="0" presId="urn:microsoft.com/office/officeart/2005/8/layout/vList5"/>
    <dgm:cxn modelId="{1D1AB7D0-3702-B245-A326-E1FCC6253CE1}" type="presParOf" srcId="{87F1E14D-1E7B-4043-8D55-3CEFAB361453}" destId="{49F4A292-8259-F941-B829-A186D5C0E88E}" srcOrd="0" destOrd="0" presId="urn:microsoft.com/office/officeart/2005/8/layout/vList5"/>
    <dgm:cxn modelId="{DDA2FAFF-0F99-BF49-8983-1D524666B4CA}" type="presParOf" srcId="{176F582F-62AE-5945-8548-9CB8B5417365}" destId="{90A22154-CA63-6341-BAD7-76ABBA236734}" srcOrd="1" destOrd="0" presId="urn:microsoft.com/office/officeart/2005/8/layout/vList5"/>
    <dgm:cxn modelId="{48B5FBB2-0AF0-AC4E-B680-32C5CC0B1A73}" type="presParOf" srcId="{176F582F-62AE-5945-8548-9CB8B5417365}" destId="{D233355D-F7CF-F644-9C8F-A983FAED51E4}" srcOrd="2" destOrd="0" presId="urn:microsoft.com/office/officeart/2005/8/layout/vList5"/>
    <dgm:cxn modelId="{3CECBD7E-B34B-AE47-B187-A0F9A09AE6FB}" type="presParOf" srcId="{D233355D-F7CF-F644-9C8F-A983FAED51E4}" destId="{89F61E07-3185-7745-943A-2D60205D68FC}" srcOrd="0" destOrd="0" presId="urn:microsoft.com/office/officeart/2005/8/layout/vList5"/>
    <dgm:cxn modelId="{C829B188-D4CE-9D43-B356-B96F2A81BCEB}" type="presParOf" srcId="{176F582F-62AE-5945-8548-9CB8B5417365}" destId="{3A150902-180C-4044-9C04-34855E2A0DFA}" srcOrd="3" destOrd="0" presId="urn:microsoft.com/office/officeart/2005/8/layout/vList5"/>
    <dgm:cxn modelId="{D1865DEF-F322-D246-B87C-5A54C5B57411}" type="presParOf" srcId="{176F582F-62AE-5945-8548-9CB8B5417365}" destId="{FE20E4FF-AF01-514C-B707-66C563D14C41}" srcOrd="4" destOrd="0" presId="urn:microsoft.com/office/officeart/2005/8/layout/vList5"/>
    <dgm:cxn modelId="{8F1C71F1-8D35-6F41-A9D7-A654EB875AA5}" type="presParOf" srcId="{FE20E4FF-AF01-514C-B707-66C563D14C41}" destId="{C183CEB9-67D6-8144-BC46-75511077EE38}" srcOrd="0" destOrd="0" presId="urn:microsoft.com/office/officeart/2005/8/layout/vList5"/>
    <dgm:cxn modelId="{1677CF24-E68C-0249-8AFA-910DDB9D7A73}" type="presParOf" srcId="{176F582F-62AE-5945-8548-9CB8B5417365}" destId="{ECB62119-F01F-B74C-A3A7-417A76232FE4}" srcOrd="5" destOrd="0" presId="urn:microsoft.com/office/officeart/2005/8/layout/vList5"/>
    <dgm:cxn modelId="{C2F5D246-08C7-1E43-8DBD-486357E341B0}" type="presParOf" srcId="{176F582F-62AE-5945-8548-9CB8B5417365}" destId="{F500D34F-5AD5-4644-8341-06D1F13FD7E0}" srcOrd="6" destOrd="0" presId="urn:microsoft.com/office/officeart/2005/8/layout/vList5"/>
    <dgm:cxn modelId="{BB773BB6-2F90-5F4F-A3ED-18A56AE7E04D}" type="presParOf" srcId="{F500D34F-5AD5-4644-8341-06D1F13FD7E0}" destId="{732B88A2-56A5-FC46-B83B-00DC669631FE}" srcOrd="0" destOrd="0" presId="urn:microsoft.com/office/officeart/2005/8/layout/vList5"/>
    <dgm:cxn modelId="{FEDAA94A-2116-9E4A-80BE-232F37F4884F}" type="presParOf" srcId="{176F582F-62AE-5945-8548-9CB8B5417365}" destId="{C5D3A8CC-84E0-B344-8C15-94E0149E90D9}" srcOrd="7" destOrd="0" presId="urn:microsoft.com/office/officeart/2005/8/layout/vList5"/>
    <dgm:cxn modelId="{D77AD633-52D9-8D41-80E5-DF8388C91AAA}" type="presParOf" srcId="{176F582F-62AE-5945-8548-9CB8B5417365}" destId="{98AB4538-7EAD-904D-83A4-7569F50B0E2D}" srcOrd="8" destOrd="0" presId="urn:microsoft.com/office/officeart/2005/8/layout/vList5"/>
    <dgm:cxn modelId="{A655E03E-F69C-A84C-A0C1-4B29D2622F10}" type="presParOf" srcId="{98AB4538-7EAD-904D-83A4-7569F50B0E2D}" destId="{22050D2C-E73B-0F48-8F25-34E29B158D14}" srcOrd="0" destOrd="0" presId="urn:microsoft.com/office/officeart/2005/8/layout/vList5"/>
    <dgm:cxn modelId="{F2DFAAE4-40C3-7A49-9D71-2BB501ADB1A8}" type="presParOf" srcId="{176F582F-62AE-5945-8548-9CB8B5417365}" destId="{700D73EE-46A0-5B4D-9B5B-F8EC95050360}" srcOrd="9" destOrd="0" presId="urn:microsoft.com/office/officeart/2005/8/layout/vList5"/>
    <dgm:cxn modelId="{FB0FDC8B-8D73-DD41-A190-16CFF2467460}" type="presParOf" srcId="{176F582F-62AE-5945-8548-9CB8B5417365}" destId="{EC5A9E40-BFAF-494F-BC4A-888D7A47CF5B}" srcOrd="10" destOrd="0" presId="urn:microsoft.com/office/officeart/2005/8/layout/vList5"/>
    <dgm:cxn modelId="{5DBDE8DE-5530-6A4E-AFCC-363ED7F6FB12}" type="presParOf" srcId="{EC5A9E40-BFAF-494F-BC4A-888D7A47CF5B}" destId="{5A815856-2E59-0F48-BADC-BCF453F2A2A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EA869A-EA37-46C2-8918-BEAEFCCFC71A}"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75ADAC5E-6A03-4C80-A6BA-DE87C4BFAA60}">
      <dgm:prSet/>
      <dgm:spPr/>
      <dgm:t>
        <a:bodyPr/>
        <a:lstStyle/>
        <a:p>
          <a:r>
            <a:rPr lang="en-US"/>
            <a:t>Coronary artery disease (CAD) are becoming more and more prevalent globally, and their unacceptably elevated death rate underscores the need to act quickly for screening programmes.</a:t>
          </a:r>
        </a:p>
      </dgm:t>
    </dgm:pt>
    <dgm:pt modelId="{D9EB418F-A41F-489A-9297-AD60C737DCB6}" type="parTrans" cxnId="{6CBB4F20-E012-4F5A-8232-BE34DA8A23C7}">
      <dgm:prSet/>
      <dgm:spPr/>
      <dgm:t>
        <a:bodyPr/>
        <a:lstStyle/>
        <a:p>
          <a:endParaRPr lang="en-US"/>
        </a:p>
      </dgm:t>
    </dgm:pt>
    <dgm:pt modelId="{E1CCC946-5364-4DB4-972C-65D5C9BF9327}" type="sibTrans" cxnId="{6CBB4F20-E012-4F5A-8232-BE34DA8A23C7}">
      <dgm:prSet/>
      <dgm:spPr/>
      <dgm:t>
        <a:bodyPr/>
        <a:lstStyle/>
        <a:p>
          <a:endParaRPr lang="en-US"/>
        </a:p>
      </dgm:t>
    </dgm:pt>
    <dgm:pt modelId="{F34A065A-7084-4047-9775-999441D1CD5A}">
      <dgm:prSet/>
      <dgm:spPr/>
      <dgm:t>
        <a:bodyPr/>
        <a:lstStyle/>
        <a:p>
          <a:r>
            <a:rPr lang="en-US"/>
            <a:t>Due to their ease of use and affordability, phonocardiogram (PCG) signals have traditionally been utilised in this field. In this paper, researchers offer CardioXNet, a revolutionary ultralight throughout its entirety CRNN design for the computerised identification of various kinds of heart ultrasound,  and mitral valve prolapse utilising raw PCG input. </a:t>
          </a:r>
        </a:p>
      </dgm:t>
    </dgm:pt>
    <dgm:pt modelId="{041C8963-D819-4DAE-BEE8-0E9D7A785F8A}" type="parTrans" cxnId="{26F387A9-0A68-4760-B224-38137B7EB9A1}">
      <dgm:prSet/>
      <dgm:spPr/>
      <dgm:t>
        <a:bodyPr/>
        <a:lstStyle/>
        <a:p>
          <a:endParaRPr lang="en-US"/>
        </a:p>
      </dgm:t>
    </dgm:pt>
    <dgm:pt modelId="{26A311D1-CD24-40E1-8FA9-9EB09620FA48}" type="sibTrans" cxnId="{26F387A9-0A68-4760-B224-38137B7EB9A1}">
      <dgm:prSet/>
      <dgm:spPr/>
      <dgm:t>
        <a:bodyPr/>
        <a:lstStyle/>
        <a:p>
          <a:endParaRPr lang="en-US"/>
        </a:p>
      </dgm:t>
    </dgm:pt>
    <dgm:pt modelId="{CBF9948D-21FE-468B-8F92-C70FB3AB7690}">
      <dgm:prSet/>
      <dgm:spPr/>
      <dgm:t>
        <a:bodyPr/>
        <a:lstStyle/>
        <a:p>
          <a:r>
            <a:rPr lang="en-US"/>
            <a:t>Through the use of both developing stages, illustration education and series carryover education, the procedure is now mechanised.</a:t>
          </a:r>
        </a:p>
      </dgm:t>
    </dgm:pt>
    <dgm:pt modelId="{BFE3CE9B-D7C7-4EE7-87EF-2FC76BE8F3DB}" type="parTrans" cxnId="{474E6DDE-0C6A-4867-8BCC-3C81DE2C77D9}">
      <dgm:prSet/>
      <dgm:spPr/>
      <dgm:t>
        <a:bodyPr/>
        <a:lstStyle/>
        <a:p>
          <a:endParaRPr lang="en-US"/>
        </a:p>
      </dgm:t>
    </dgm:pt>
    <dgm:pt modelId="{F2FAF14F-80EF-4456-BD18-61D7A9813568}" type="sibTrans" cxnId="{474E6DDE-0C6A-4867-8BCC-3C81DE2C77D9}">
      <dgm:prSet/>
      <dgm:spPr/>
      <dgm:t>
        <a:bodyPr/>
        <a:lstStyle/>
        <a:p>
          <a:endParaRPr lang="en-US"/>
        </a:p>
      </dgm:t>
    </dgm:pt>
    <dgm:pt modelId="{7BC9953B-210F-4AC2-8487-8B43E168726A}">
      <dgm:prSet/>
      <dgm:spPr/>
      <dgm:t>
        <a:bodyPr/>
        <a:lstStyle/>
        <a:p>
          <a:r>
            <a:rPr lang="en-US"/>
            <a:t>As a result, during the visual development period, the system efficiently acquires time-dependent characteristics and rapidly converges.</a:t>
          </a:r>
        </a:p>
      </dgm:t>
    </dgm:pt>
    <dgm:pt modelId="{1F9B5BEC-6089-4BB4-AC27-08D92401C80C}" type="parTrans" cxnId="{285D744C-7EC9-486F-9473-5C10D49F3E46}">
      <dgm:prSet/>
      <dgm:spPr/>
      <dgm:t>
        <a:bodyPr/>
        <a:lstStyle/>
        <a:p>
          <a:endParaRPr lang="en-US"/>
        </a:p>
      </dgm:t>
    </dgm:pt>
    <dgm:pt modelId="{950CC8B6-0D48-4C3B-8B80-D641EF01F1C9}" type="sibTrans" cxnId="{285D744C-7EC9-486F-9473-5C10D49F3E46}">
      <dgm:prSet/>
      <dgm:spPr/>
      <dgm:t>
        <a:bodyPr/>
        <a:lstStyle/>
        <a:p>
          <a:endParaRPr lang="en-US"/>
        </a:p>
      </dgm:t>
    </dgm:pt>
    <dgm:pt modelId="{DDAC8D5D-56E7-4A86-9FE8-524DC7710159}" type="pres">
      <dgm:prSet presAssocID="{82EA869A-EA37-46C2-8918-BEAEFCCFC71A}" presName="root" presStyleCnt="0">
        <dgm:presLayoutVars>
          <dgm:dir/>
          <dgm:resizeHandles val="exact"/>
        </dgm:presLayoutVars>
      </dgm:prSet>
      <dgm:spPr/>
    </dgm:pt>
    <dgm:pt modelId="{CD4E5A21-9FA3-4563-9B8A-7BC784517BB7}" type="pres">
      <dgm:prSet presAssocID="{75ADAC5E-6A03-4C80-A6BA-DE87C4BFAA60}" presName="compNode" presStyleCnt="0"/>
      <dgm:spPr/>
    </dgm:pt>
    <dgm:pt modelId="{5ED741FB-0481-485F-BDAB-4CBE62593F70}" type="pres">
      <dgm:prSet presAssocID="{75ADAC5E-6A03-4C80-A6BA-DE87C4BFAA60}" presName="bgRect" presStyleLbl="bgShp" presStyleIdx="0" presStyleCnt="4"/>
      <dgm:spPr/>
    </dgm:pt>
    <dgm:pt modelId="{0417F835-57EE-45DC-A394-2ABA4D6C72D7}" type="pres">
      <dgm:prSet presAssocID="{75ADAC5E-6A03-4C80-A6BA-DE87C4BFAA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90B40143-D217-494B-B86F-79CF4CD5E636}" type="pres">
      <dgm:prSet presAssocID="{75ADAC5E-6A03-4C80-A6BA-DE87C4BFAA60}" presName="spaceRect" presStyleCnt="0"/>
      <dgm:spPr/>
    </dgm:pt>
    <dgm:pt modelId="{22B8625D-E71A-48B7-9DFA-4107B4012DD0}" type="pres">
      <dgm:prSet presAssocID="{75ADAC5E-6A03-4C80-A6BA-DE87C4BFAA60}" presName="parTx" presStyleLbl="revTx" presStyleIdx="0" presStyleCnt="4">
        <dgm:presLayoutVars>
          <dgm:chMax val="0"/>
          <dgm:chPref val="0"/>
        </dgm:presLayoutVars>
      </dgm:prSet>
      <dgm:spPr/>
    </dgm:pt>
    <dgm:pt modelId="{E6A566EB-3AD2-4D03-B261-A9E6A65BCABD}" type="pres">
      <dgm:prSet presAssocID="{E1CCC946-5364-4DB4-972C-65D5C9BF9327}" presName="sibTrans" presStyleCnt="0"/>
      <dgm:spPr/>
    </dgm:pt>
    <dgm:pt modelId="{BC52B81E-8899-4F4D-8703-0FCB7939498B}" type="pres">
      <dgm:prSet presAssocID="{F34A065A-7084-4047-9775-999441D1CD5A}" presName="compNode" presStyleCnt="0"/>
      <dgm:spPr/>
    </dgm:pt>
    <dgm:pt modelId="{784D25B2-A16C-4143-B966-9141C4E8D8E7}" type="pres">
      <dgm:prSet presAssocID="{F34A065A-7084-4047-9775-999441D1CD5A}" presName="bgRect" presStyleLbl="bgShp" presStyleIdx="1" presStyleCnt="4"/>
      <dgm:spPr/>
    </dgm:pt>
    <dgm:pt modelId="{5AFED33A-4923-4A74-9A5A-6AD74A84DA8B}" type="pres">
      <dgm:prSet presAssocID="{F34A065A-7084-4047-9775-999441D1CD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C12F5756-5856-47CD-B7FE-B19D703C04C4}" type="pres">
      <dgm:prSet presAssocID="{F34A065A-7084-4047-9775-999441D1CD5A}" presName="spaceRect" presStyleCnt="0"/>
      <dgm:spPr/>
    </dgm:pt>
    <dgm:pt modelId="{40D3BF9A-4C07-41B0-9F1D-D2EC08BB9538}" type="pres">
      <dgm:prSet presAssocID="{F34A065A-7084-4047-9775-999441D1CD5A}" presName="parTx" presStyleLbl="revTx" presStyleIdx="1" presStyleCnt="4">
        <dgm:presLayoutVars>
          <dgm:chMax val="0"/>
          <dgm:chPref val="0"/>
        </dgm:presLayoutVars>
      </dgm:prSet>
      <dgm:spPr/>
    </dgm:pt>
    <dgm:pt modelId="{7B76DFF0-081F-4882-A8F6-72C4B90F030F}" type="pres">
      <dgm:prSet presAssocID="{26A311D1-CD24-40E1-8FA9-9EB09620FA48}" presName="sibTrans" presStyleCnt="0"/>
      <dgm:spPr/>
    </dgm:pt>
    <dgm:pt modelId="{EF88A97C-2007-42A4-9A2A-388A6C957718}" type="pres">
      <dgm:prSet presAssocID="{CBF9948D-21FE-468B-8F92-C70FB3AB7690}" presName="compNode" presStyleCnt="0"/>
      <dgm:spPr/>
    </dgm:pt>
    <dgm:pt modelId="{388DF91C-FAAF-4ADF-BCD1-CCCDB36ABC8E}" type="pres">
      <dgm:prSet presAssocID="{CBF9948D-21FE-468B-8F92-C70FB3AB7690}" presName="bgRect" presStyleLbl="bgShp" presStyleIdx="2" presStyleCnt="4"/>
      <dgm:spPr/>
    </dgm:pt>
    <dgm:pt modelId="{BB07FED3-6EB0-4FAF-8DA6-43F05A85490F}" type="pres">
      <dgm:prSet presAssocID="{CBF9948D-21FE-468B-8F92-C70FB3AB76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B3297AD8-3B08-47A6-BE25-3BFF862665AE}" type="pres">
      <dgm:prSet presAssocID="{CBF9948D-21FE-468B-8F92-C70FB3AB7690}" presName="spaceRect" presStyleCnt="0"/>
      <dgm:spPr/>
    </dgm:pt>
    <dgm:pt modelId="{222310BF-35CD-4BC2-8A0F-B058DC5F9F07}" type="pres">
      <dgm:prSet presAssocID="{CBF9948D-21FE-468B-8F92-C70FB3AB7690}" presName="parTx" presStyleLbl="revTx" presStyleIdx="2" presStyleCnt="4">
        <dgm:presLayoutVars>
          <dgm:chMax val="0"/>
          <dgm:chPref val="0"/>
        </dgm:presLayoutVars>
      </dgm:prSet>
      <dgm:spPr/>
    </dgm:pt>
    <dgm:pt modelId="{243D45F0-1496-42B9-826B-9125BBD8C080}" type="pres">
      <dgm:prSet presAssocID="{F2FAF14F-80EF-4456-BD18-61D7A9813568}" presName="sibTrans" presStyleCnt="0"/>
      <dgm:spPr/>
    </dgm:pt>
    <dgm:pt modelId="{771DC5F4-ADA0-4135-92E9-59174BE4C8C9}" type="pres">
      <dgm:prSet presAssocID="{7BC9953B-210F-4AC2-8487-8B43E168726A}" presName="compNode" presStyleCnt="0"/>
      <dgm:spPr/>
    </dgm:pt>
    <dgm:pt modelId="{07F97C8D-88A6-47EE-9054-CA55FE4DB842}" type="pres">
      <dgm:prSet presAssocID="{7BC9953B-210F-4AC2-8487-8B43E168726A}" presName="bgRect" presStyleLbl="bgShp" presStyleIdx="3" presStyleCnt="4"/>
      <dgm:spPr/>
    </dgm:pt>
    <dgm:pt modelId="{F9592EBA-AE20-4ADE-8080-8A25226AF66F}" type="pres">
      <dgm:prSet presAssocID="{7BC9953B-210F-4AC2-8487-8B43E1687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A959FF07-1B65-4AB3-9085-8966B5731352}" type="pres">
      <dgm:prSet presAssocID="{7BC9953B-210F-4AC2-8487-8B43E168726A}" presName="spaceRect" presStyleCnt="0"/>
      <dgm:spPr/>
    </dgm:pt>
    <dgm:pt modelId="{9D9F1827-09D4-4379-BBCF-9F0E4C602A09}" type="pres">
      <dgm:prSet presAssocID="{7BC9953B-210F-4AC2-8487-8B43E168726A}" presName="parTx" presStyleLbl="revTx" presStyleIdx="3" presStyleCnt="4">
        <dgm:presLayoutVars>
          <dgm:chMax val="0"/>
          <dgm:chPref val="0"/>
        </dgm:presLayoutVars>
      </dgm:prSet>
      <dgm:spPr/>
    </dgm:pt>
  </dgm:ptLst>
  <dgm:cxnLst>
    <dgm:cxn modelId="{6CBB4F20-E012-4F5A-8232-BE34DA8A23C7}" srcId="{82EA869A-EA37-46C2-8918-BEAEFCCFC71A}" destId="{75ADAC5E-6A03-4C80-A6BA-DE87C4BFAA60}" srcOrd="0" destOrd="0" parTransId="{D9EB418F-A41F-489A-9297-AD60C737DCB6}" sibTransId="{E1CCC946-5364-4DB4-972C-65D5C9BF9327}"/>
    <dgm:cxn modelId="{EE63834B-F707-434C-9A87-B550FF16F208}" type="presOf" srcId="{75ADAC5E-6A03-4C80-A6BA-DE87C4BFAA60}" destId="{22B8625D-E71A-48B7-9DFA-4107B4012DD0}" srcOrd="0" destOrd="0" presId="urn:microsoft.com/office/officeart/2018/2/layout/IconVerticalSolidList"/>
    <dgm:cxn modelId="{285D744C-7EC9-486F-9473-5C10D49F3E46}" srcId="{82EA869A-EA37-46C2-8918-BEAEFCCFC71A}" destId="{7BC9953B-210F-4AC2-8487-8B43E168726A}" srcOrd="3" destOrd="0" parTransId="{1F9B5BEC-6089-4BB4-AC27-08D92401C80C}" sibTransId="{950CC8B6-0D48-4C3B-8B80-D641EF01F1C9}"/>
    <dgm:cxn modelId="{DC6E5A77-2DE5-F144-BC5B-B7A4DC07C72A}" type="presOf" srcId="{7BC9953B-210F-4AC2-8487-8B43E168726A}" destId="{9D9F1827-09D4-4379-BBCF-9F0E4C602A09}" srcOrd="0" destOrd="0" presId="urn:microsoft.com/office/officeart/2018/2/layout/IconVerticalSolidList"/>
    <dgm:cxn modelId="{F9EE2296-14AA-2140-81CB-C35907BC4EAA}" type="presOf" srcId="{82EA869A-EA37-46C2-8918-BEAEFCCFC71A}" destId="{DDAC8D5D-56E7-4A86-9FE8-524DC7710159}" srcOrd="0" destOrd="0" presId="urn:microsoft.com/office/officeart/2018/2/layout/IconVerticalSolidList"/>
    <dgm:cxn modelId="{3D000EA5-2DE6-A34F-B0DD-D78384785561}" type="presOf" srcId="{F34A065A-7084-4047-9775-999441D1CD5A}" destId="{40D3BF9A-4C07-41B0-9F1D-D2EC08BB9538}" srcOrd="0" destOrd="0" presId="urn:microsoft.com/office/officeart/2018/2/layout/IconVerticalSolidList"/>
    <dgm:cxn modelId="{26F387A9-0A68-4760-B224-38137B7EB9A1}" srcId="{82EA869A-EA37-46C2-8918-BEAEFCCFC71A}" destId="{F34A065A-7084-4047-9775-999441D1CD5A}" srcOrd="1" destOrd="0" parTransId="{041C8963-D819-4DAE-BEE8-0E9D7A785F8A}" sibTransId="{26A311D1-CD24-40E1-8FA9-9EB09620FA48}"/>
    <dgm:cxn modelId="{25CA78CF-6CDD-9B41-8846-3CA18D236337}" type="presOf" srcId="{CBF9948D-21FE-468B-8F92-C70FB3AB7690}" destId="{222310BF-35CD-4BC2-8A0F-B058DC5F9F07}" srcOrd="0" destOrd="0" presId="urn:microsoft.com/office/officeart/2018/2/layout/IconVerticalSolidList"/>
    <dgm:cxn modelId="{474E6DDE-0C6A-4867-8BCC-3C81DE2C77D9}" srcId="{82EA869A-EA37-46C2-8918-BEAEFCCFC71A}" destId="{CBF9948D-21FE-468B-8F92-C70FB3AB7690}" srcOrd="2" destOrd="0" parTransId="{BFE3CE9B-D7C7-4EE7-87EF-2FC76BE8F3DB}" sibTransId="{F2FAF14F-80EF-4456-BD18-61D7A9813568}"/>
    <dgm:cxn modelId="{CA297725-CF15-1F47-987F-ECB5F2A9CE45}" type="presParOf" srcId="{DDAC8D5D-56E7-4A86-9FE8-524DC7710159}" destId="{CD4E5A21-9FA3-4563-9B8A-7BC784517BB7}" srcOrd="0" destOrd="0" presId="urn:microsoft.com/office/officeart/2018/2/layout/IconVerticalSolidList"/>
    <dgm:cxn modelId="{1B22071A-7500-2947-A84C-9F3AA1215FEA}" type="presParOf" srcId="{CD4E5A21-9FA3-4563-9B8A-7BC784517BB7}" destId="{5ED741FB-0481-485F-BDAB-4CBE62593F70}" srcOrd="0" destOrd="0" presId="urn:microsoft.com/office/officeart/2018/2/layout/IconVerticalSolidList"/>
    <dgm:cxn modelId="{9EF0B36E-672F-9740-8B30-8AE9D22B3530}" type="presParOf" srcId="{CD4E5A21-9FA3-4563-9B8A-7BC784517BB7}" destId="{0417F835-57EE-45DC-A394-2ABA4D6C72D7}" srcOrd="1" destOrd="0" presId="urn:microsoft.com/office/officeart/2018/2/layout/IconVerticalSolidList"/>
    <dgm:cxn modelId="{16654F49-1785-A741-8FFD-B2D0B5BD47FE}" type="presParOf" srcId="{CD4E5A21-9FA3-4563-9B8A-7BC784517BB7}" destId="{90B40143-D217-494B-B86F-79CF4CD5E636}" srcOrd="2" destOrd="0" presId="urn:microsoft.com/office/officeart/2018/2/layout/IconVerticalSolidList"/>
    <dgm:cxn modelId="{20229080-CD92-7942-AA2A-3044364341A3}" type="presParOf" srcId="{CD4E5A21-9FA3-4563-9B8A-7BC784517BB7}" destId="{22B8625D-E71A-48B7-9DFA-4107B4012DD0}" srcOrd="3" destOrd="0" presId="urn:microsoft.com/office/officeart/2018/2/layout/IconVerticalSolidList"/>
    <dgm:cxn modelId="{2B8ABCD8-BE12-4E44-AFFD-250F75752593}" type="presParOf" srcId="{DDAC8D5D-56E7-4A86-9FE8-524DC7710159}" destId="{E6A566EB-3AD2-4D03-B261-A9E6A65BCABD}" srcOrd="1" destOrd="0" presId="urn:microsoft.com/office/officeart/2018/2/layout/IconVerticalSolidList"/>
    <dgm:cxn modelId="{C48FE263-BBF6-1447-947E-DF75056C346A}" type="presParOf" srcId="{DDAC8D5D-56E7-4A86-9FE8-524DC7710159}" destId="{BC52B81E-8899-4F4D-8703-0FCB7939498B}" srcOrd="2" destOrd="0" presId="urn:microsoft.com/office/officeart/2018/2/layout/IconVerticalSolidList"/>
    <dgm:cxn modelId="{71623A79-700F-F142-ABC9-57F2B209210A}" type="presParOf" srcId="{BC52B81E-8899-4F4D-8703-0FCB7939498B}" destId="{784D25B2-A16C-4143-B966-9141C4E8D8E7}" srcOrd="0" destOrd="0" presId="urn:microsoft.com/office/officeart/2018/2/layout/IconVerticalSolidList"/>
    <dgm:cxn modelId="{38D5E93C-BF36-D64F-BB3F-9B9F69D55262}" type="presParOf" srcId="{BC52B81E-8899-4F4D-8703-0FCB7939498B}" destId="{5AFED33A-4923-4A74-9A5A-6AD74A84DA8B}" srcOrd="1" destOrd="0" presId="urn:microsoft.com/office/officeart/2018/2/layout/IconVerticalSolidList"/>
    <dgm:cxn modelId="{75570C60-6A5A-6041-B115-893668AB99A1}" type="presParOf" srcId="{BC52B81E-8899-4F4D-8703-0FCB7939498B}" destId="{C12F5756-5856-47CD-B7FE-B19D703C04C4}" srcOrd="2" destOrd="0" presId="urn:microsoft.com/office/officeart/2018/2/layout/IconVerticalSolidList"/>
    <dgm:cxn modelId="{E7C4CFA5-1640-4745-B306-D7E8C9BEFF1A}" type="presParOf" srcId="{BC52B81E-8899-4F4D-8703-0FCB7939498B}" destId="{40D3BF9A-4C07-41B0-9F1D-D2EC08BB9538}" srcOrd="3" destOrd="0" presId="urn:microsoft.com/office/officeart/2018/2/layout/IconVerticalSolidList"/>
    <dgm:cxn modelId="{09CD804B-1304-1F45-A1E3-60C69F1BBB73}" type="presParOf" srcId="{DDAC8D5D-56E7-4A86-9FE8-524DC7710159}" destId="{7B76DFF0-081F-4882-A8F6-72C4B90F030F}" srcOrd="3" destOrd="0" presId="urn:microsoft.com/office/officeart/2018/2/layout/IconVerticalSolidList"/>
    <dgm:cxn modelId="{70FED742-C9FB-3948-AFA9-DA2980A1A4C1}" type="presParOf" srcId="{DDAC8D5D-56E7-4A86-9FE8-524DC7710159}" destId="{EF88A97C-2007-42A4-9A2A-388A6C957718}" srcOrd="4" destOrd="0" presId="urn:microsoft.com/office/officeart/2018/2/layout/IconVerticalSolidList"/>
    <dgm:cxn modelId="{0B87EFD0-CC33-2745-AC68-C095B6637CA0}" type="presParOf" srcId="{EF88A97C-2007-42A4-9A2A-388A6C957718}" destId="{388DF91C-FAAF-4ADF-BCD1-CCCDB36ABC8E}" srcOrd="0" destOrd="0" presId="urn:microsoft.com/office/officeart/2018/2/layout/IconVerticalSolidList"/>
    <dgm:cxn modelId="{DD114C38-BC33-D34B-9DB4-1A4D493BA7E8}" type="presParOf" srcId="{EF88A97C-2007-42A4-9A2A-388A6C957718}" destId="{BB07FED3-6EB0-4FAF-8DA6-43F05A85490F}" srcOrd="1" destOrd="0" presId="urn:microsoft.com/office/officeart/2018/2/layout/IconVerticalSolidList"/>
    <dgm:cxn modelId="{0045B480-17F5-D149-AEC4-417D8D6A8965}" type="presParOf" srcId="{EF88A97C-2007-42A4-9A2A-388A6C957718}" destId="{B3297AD8-3B08-47A6-BE25-3BFF862665AE}" srcOrd="2" destOrd="0" presId="urn:microsoft.com/office/officeart/2018/2/layout/IconVerticalSolidList"/>
    <dgm:cxn modelId="{534CD165-EFF2-EF4F-A26E-CC2E7ABE3F70}" type="presParOf" srcId="{EF88A97C-2007-42A4-9A2A-388A6C957718}" destId="{222310BF-35CD-4BC2-8A0F-B058DC5F9F07}" srcOrd="3" destOrd="0" presId="urn:microsoft.com/office/officeart/2018/2/layout/IconVerticalSolidList"/>
    <dgm:cxn modelId="{7C39C0EA-BC7C-8441-B48B-AD167B948A48}" type="presParOf" srcId="{DDAC8D5D-56E7-4A86-9FE8-524DC7710159}" destId="{243D45F0-1496-42B9-826B-9125BBD8C080}" srcOrd="5" destOrd="0" presId="urn:microsoft.com/office/officeart/2018/2/layout/IconVerticalSolidList"/>
    <dgm:cxn modelId="{84612B8F-9D1E-1D47-85B5-B80F6A1ADCBA}" type="presParOf" srcId="{DDAC8D5D-56E7-4A86-9FE8-524DC7710159}" destId="{771DC5F4-ADA0-4135-92E9-59174BE4C8C9}" srcOrd="6" destOrd="0" presId="urn:microsoft.com/office/officeart/2018/2/layout/IconVerticalSolidList"/>
    <dgm:cxn modelId="{CF821D97-1CDE-C64E-9612-A2034B9F3526}" type="presParOf" srcId="{771DC5F4-ADA0-4135-92E9-59174BE4C8C9}" destId="{07F97C8D-88A6-47EE-9054-CA55FE4DB842}" srcOrd="0" destOrd="0" presId="urn:microsoft.com/office/officeart/2018/2/layout/IconVerticalSolidList"/>
    <dgm:cxn modelId="{EA5F0B49-4C2A-B446-B8DB-270ADECAA444}" type="presParOf" srcId="{771DC5F4-ADA0-4135-92E9-59174BE4C8C9}" destId="{F9592EBA-AE20-4ADE-8080-8A25226AF66F}" srcOrd="1" destOrd="0" presId="urn:microsoft.com/office/officeart/2018/2/layout/IconVerticalSolidList"/>
    <dgm:cxn modelId="{0A06796C-6DAC-5D40-BF80-3F7A8B28DA37}" type="presParOf" srcId="{771DC5F4-ADA0-4135-92E9-59174BE4C8C9}" destId="{A959FF07-1B65-4AB3-9085-8966B5731352}" srcOrd="2" destOrd="0" presId="urn:microsoft.com/office/officeart/2018/2/layout/IconVerticalSolidList"/>
    <dgm:cxn modelId="{72DA332C-087D-274E-BDC4-BA3D3FEC76BB}" type="presParOf" srcId="{771DC5F4-ADA0-4135-92E9-59174BE4C8C9}" destId="{9D9F1827-09D4-4379-BBCF-9F0E4C602A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E7130E-6659-4845-8BDA-72AD361A84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EB46A2-649F-4C84-9F75-443E213B891D}">
      <dgm:prSet/>
      <dgm:spPr/>
      <dgm:t>
        <a:bodyPr/>
        <a:lstStyle/>
        <a:p>
          <a:r>
            <a:rPr lang="en-US"/>
            <a:t>CARDIAC AUSCULTATION'S PHYSIOLOGICAL ORIGIN: A complicated audio signal called a cardiac auscultation is produced by the structural function of the heart. It includes the effects of valve opening and closing tremors, muscle and tendon cyclical and cyclic activity, and intracellular plasma circulation.</a:t>
          </a:r>
        </a:p>
      </dgm:t>
    </dgm:pt>
    <dgm:pt modelId="{B2834CC7-C702-4839-93AC-5136E5D21B8B}" type="parTrans" cxnId="{81E4D61B-C395-4BC8-A744-C69B40BEED5F}">
      <dgm:prSet/>
      <dgm:spPr/>
      <dgm:t>
        <a:bodyPr/>
        <a:lstStyle/>
        <a:p>
          <a:endParaRPr lang="en-US"/>
        </a:p>
      </dgm:t>
    </dgm:pt>
    <dgm:pt modelId="{F79900ED-3E11-4CE3-BE66-ED5264251F09}" type="sibTrans" cxnId="{81E4D61B-C395-4BC8-A744-C69B40BEED5F}">
      <dgm:prSet/>
      <dgm:spPr/>
      <dgm:t>
        <a:bodyPr/>
        <a:lstStyle/>
        <a:p>
          <a:endParaRPr lang="en-US"/>
        </a:p>
      </dgm:t>
    </dgm:pt>
    <dgm:pt modelId="{C18FB93E-84B2-4BA7-9132-9E68ABC9314A}">
      <dgm:prSet/>
      <dgm:spPr/>
      <dgm:t>
        <a:bodyPr/>
        <a:lstStyle/>
        <a:p>
          <a:r>
            <a:rPr lang="en-US"/>
            <a:t>LITERATURE REVIEW: Many prior publications have investigated the automatic detection of CVDs and heart valve diseases (HVDs). While some of these efforts completed the goal using internal datasets, others used publicly accessible data. We will give a thorough overview of some of the well-known works in this field in this subsection.</a:t>
          </a:r>
        </a:p>
      </dgm:t>
    </dgm:pt>
    <dgm:pt modelId="{687485FB-444E-4A4B-9BA1-3AFC2FE17A13}" type="parTrans" cxnId="{54A0A2CF-1541-49A8-BC77-CCD070EBA3FC}">
      <dgm:prSet/>
      <dgm:spPr/>
      <dgm:t>
        <a:bodyPr/>
        <a:lstStyle/>
        <a:p>
          <a:endParaRPr lang="en-US"/>
        </a:p>
      </dgm:t>
    </dgm:pt>
    <dgm:pt modelId="{113DC227-DA46-49B9-95BD-D48B4BD54795}" type="sibTrans" cxnId="{54A0A2CF-1541-49A8-BC77-CCD070EBA3FC}">
      <dgm:prSet/>
      <dgm:spPr/>
      <dgm:t>
        <a:bodyPr/>
        <a:lstStyle/>
        <a:p>
          <a:endParaRPr lang="en-US"/>
        </a:p>
      </dgm:t>
    </dgm:pt>
    <dgm:pt modelId="{17BF8F9C-9DB5-4C29-9685-9906A99185AF}">
      <dgm:prSet/>
      <dgm:spPr/>
      <dgm:t>
        <a:bodyPr/>
        <a:lstStyle/>
        <a:p>
          <a:r>
            <a:rPr lang="en-US"/>
            <a:t>CONVOLUTIONAL NEURAL NETWORKS: Modern artificial neural networks with layers of convolution primarily incorporate three design generalization ideas by using various invariance strategies.</a:t>
          </a:r>
        </a:p>
      </dgm:t>
    </dgm:pt>
    <dgm:pt modelId="{6229371B-6C16-4089-8A66-0906534A8DA6}" type="parTrans" cxnId="{CAC06F1D-F216-4115-8D42-DF27891443FB}">
      <dgm:prSet/>
      <dgm:spPr/>
      <dgm:t>
        <a:bodyPr/>
        <a:lstStyle/>
        <a:p>
          <a:endParaRPr lang="en-US"/>
        </a:p>
      </dgm:t>
    </dgm:pt>
    <dgm:pt modelId="{2956DD3E-35B4-4C8C-8B19-F19CEC8352CF}" type="sibTrans" cxnId="{CAC06F1D-F216-4115-8D42-DF27891443FB}">
      <dgm:prSet/>
      <dgm:spPr/>
      <dgm:t>
        <a:bodyPr/>
        <a:lstStyle/>
        <a:p>
          <a:endParaRPr lang="en-US"/>
        </a:p>
      </dgm:t>
    </dgm:pt>
    <dgm:pt modelId="{9E18AC28-4781-4B87-B9A7-D6FD54C1EC24}" type="pres">
      <dgm:prSet presAssocID="{29E7130E-6659-4845-8BDA-72AD361A84FF}" presName="root" presStyleCnt="0">
        <dgm:presLayoutVars>
          <dgm:dir/>
          <dgm:resizeHandles val="exact"/>
        </dgm:presLayoutVars>
      </dgm:prSet>
      <dgm:spPr/>
    </dgm:pt>
    <dgm:pt modelId="{0CD87016-EB27-4F9E-B6C8-F30372E7E74A}" type="pres">
      <dgm:prSet presAssocID="{29EB46A2-649F-4C84-9F75-443E213B891D}" presName="compNode" presStyleCnt="0"/>
      <dgm:spPr/>
    </dgm:pt>
    <dgm:pt modelId="{00E76328-8B73-4625-9D3B-F416F153C8C7}" type="pres">
      <dgm:prSet presAssocID="{29EB46A2-649F-4C84-9F75-443E213B891D}" presName="bgRect" presStyleLbl="bgShp" presStyleIdx="0" presStyleCnt="3"/>
      <dgm:spPr/>
    </dgm:pt>
    <dgm:pt modelId="{7695004E-EFEA-4348-9129-4D9862CD2B2B}" type="pres">
      <dgm:prSet presAssocID="{29EB46A2-649F-4C84-9F75-443E213B89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ungs"/>
        </a:ext>
      </dgm:extLst>
    </dgm:pt>
    <dgm:pt modelId="{AFB94C34-AD6C-447A-AA7C-FB6572A83C48}" type="pres">
      <dgm:prSet presAssocID="{29EB46A2-649F-4C84-9F75-443E213B891D}" presName="spaceRect" presStyleCnt="0"/>
      <dgm:spPr/>
    </dgm:pt>
    <dgm:pt modelId="{F8FE2B62-20B9-4DB2-8E79-8B4AB505A84B}" type="pres">
      <dgm:prSet presAssocID="{29EB46A2-649F-4C84-9F75-443E213B891D}" presName="parTx" presStyleLbl="revTx" presStyleIdx="0" presStyleCnt="3">
        <dgm:presLayoutVars>
          <dgm:chMax val="0"/>
          <dgm:chPref val="0"/>
        </dgm:presLayoutVars>
      </dgm:prSet>
      <dgm:spPr/>
    </dgm:pt>
    <dgm:pt modelId="{BCD82620-71AD-4E5E-8E48-103BEC268990}" type="pres">
      <dgm:prSet presAssocID="{F79900ED-3E11-4CE3-BE66-ED5264251F09}" presName="sibTrans" presStyleCnt="0"/>
      <dgm:spPr/>
    </dgm:pt>
    <dgm:pt modelId="{A3896210-E42C-433C-B043-BC303368C24E}" type="pres">
      <dgm:prSet presAssocID="{C18FB93E-84B2-4BA7-9132-9E68ABC9314A}" presName="compNode" presStyleCnt="0"/>
      <dgm:spPr/>
    </dgm:pt>
    <dgm:pt modelId="{0DD42D54-6F31-4666-B27E-811071BEF329}" type="pres">
      <dgm:prSet presAssocID="{C18FB93E-84B2-4BA7-9132-9E68ABC9314A}" presName="bgRect" presStyleLbl="bgShp" presStyleIdx="1" presStyleCnt="3"/>
      <dgm:spPr/>
    </dgm:pt>
    <dgm:pt modelId="{32C55210-7D8D-4A38-A4E4-3047BD165C41}" type="pres">
      <dgm:prSet presAssocID="{C18FB93E-84B2-4BA7-9132-9E68ABC931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D1CAAFC9-A27E-49E0-97A7-A7CAF257AD3F}" type="pres">
      <dgm:prSet presAssocID="{C18FB93E-84B2-4BA7-9132-9E68ABC9314A}" presName="spaceRect" presStyleCnt="0"/>
      <dgm:spPr/>
    </dgm:pt>
    <dgm:pt modelId="{DD60B3F0-FCD8-4209-B0BE-C4FCB7494CCE}" type="pres">
      <dgm:prSet presAssocID="{C18FB93E-84B2-4BA7-9132-9E68ABC9314A}" presName="parTx" presStyleLbl="revTx" presStyleIdx="1" presStyleCnt="3">
        <dgm:presLayoutVars>
          <dgm:chMax val="0"/>
          <dgm:chPref val="0"/>
        </dgm:presLayoutVars>
      </dgm:prSet>
      <dgm:spPr/>
    </dgm:pt>
    <dgm:pt modelId="{BDA77C54-E1DB-49C5-B7D7-0351C1F96AA6}" type="pres">
      <dgm:prSet presAssocID="{113DC227-DA46-49B9-95BD-D48B4BD54795}" presName="sibTrans" presStyleCnt="0"/>
      <dgm:spPr/>
    </dgm:pt>
    <dgm:pt modelId="{AB92726F-1B9D-4FE2-8780-784F335B4A44}" type="pres">
      <dgm:prSet presAssocID="{17BF8F9C-9DB5-4C29-9685-9906A99185AF}" presName="compNode" presStyleCnt="0"/>
      <dgm:spPr/>
    </dgm:pt>
    <dgm:pt modelId="{743F0F86-91BF-4190-ABEB-EF637CE45784}" type="pres">
      <dgm:prSet presAssocID="{17BF8F9C-9DB5-4C29-9685-9906A99185AF}" presName="bgRect" presStyleLbl="bgShp" presStyleIdx="2" presStyleCnt="3"/>
      <dgm:spPr/>
    </dgm:pt>
    <dgm:pt modelId="{34F24A4F-1C44-4D7D-A1ED-9AC4C47F21D6}" type="pres">
      <dgm:prSet presAssocID="{17BF8F9C-9DB5-4C29-9685-9906A99185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9CAEE80-4720-4D32-A80A-DC857A2B5209}" type="pres">
      <dgm:prSet presAssocID="{17BF8F9C-9DB5-4C29-9685-9906A99185AF}" presName="spaceRect" presStyleCnt="0"/>
      <dgm:spPr/>
    </dgm:pt>
    <dgm:pt modelId="{DF94B6EE-9DF8-47AB-96FC-F1F1AD987095}" type="pres">
      <dgm:prSet presAssocID="{17BF8F9C-9DB5-4C29-9685-9906A99185AF}" presName="parTx" presStyleLbl="revTx" presStyleIdx="2" presStyleCnt="3">
        <dgm:presLayoutVars>
          <dgm:chMax val="0"/>
          <dgm:chPref val="0"/>
        </dgm:presLayoutVars>
      </dgm:prSet>
      <dgm:spPr/>
    </dgm:pt>
  </dgm:ptLst>
  <dgm:cxnLst>
    <dgm:cxn modelId="{81E4D61B-C395-4BC8-A744-C69B40BEED5F}" srcId="{29E7130E-6659-4845-8BDA-72AD361A84FF}" destId="{29EB46A2-649F-4C84-9F75-443E213B891D}" srcOrd="0" destOrd="0" parTransId="{B2834CC7-C702-4839-93AC-5136E5D21B8B}" sibTransId="{F79900ED-3E11-4CE3-BE66-ED5264251F09}"/>
    <dgm:cxn modelId="{CAC06F1D-F216-4115-8D42-DF27891443FB}" srcId="{29E7130E-6659-4845-8BDA-72AD361A84FF}" destId="{17BF8F9C-9DB5-4C29-9685-9906A99185AF}" srcOrd="2" destOrd="0" parTransId="{6229371B-6C16-4089-8A66-0906534A8DA6}" sibTransId="{2956DD3E-35B4-4C8C-8B19-F19CEC8352CF}"/>
    <dgm:cxn modelId="{85F84432-7CBA-49E1-8658-3E582EAB3DA2}" type="presOf" srcId="{17BF8F9C-9DB5-4C29-9685-9906A99185AF}" destId="{DF94B6EE-9DF8-47AB-96FC-F1F1AD987095}" srcOrd="0" destOrd="0" presId="urn:microsoft.com/office/officeart/2018/2/layout/IconVerticalSolidList"/>
    <dgm:cxn modelId="{C7A7CA51-9DF1-4AB8-BED9-3A0291E1530D}" type="presOf" srcId="{29E7130E-6659-4845-8BDA-72AD361A84FF}" destId="{9E18AC28-4781-4B87-B9A7-D6FD54C1EC24}" srcOrd="0" destOrd="0" presId="urn:microsoft.com/office/officeart/2018/2/layout/IconVerticalSolidList"/>
    <dgm:cxn modelId="{2412BEB5-DA58-4EF0-9C04-5C81F1C1A8B2}" type="presOf" srcId="{C18FB93E-84B2-4BA7-9132-9E68ABC9314A}" destId="{DD60B3F0-FCD8-4209-B0BE-C4FCB7494CCE}" srcOrd="0" destOrd="0" presId="urn:microsoft.com/office/officeart/2018/2/layout/IconVerticalSolidList"/>
    <dgm:cxn modelId="{9BB5C8CA-7913-4453-A604-B00BC2846E1E}" type="presOf" srcId="{29EB46A2-649F-4C84-9F75-443E213B891D}" destId="{F8FE2B62-20B9-4DB2-8E79-8B4AB505A84B}" srcOrd="0" destOrd="0" presId="urn:microsoft.com/office/officeart/2018/2/layout/IconVerticalSolidList"/>
    <dgm:cxn modelId="{54A0A2CF-1541-49A8-BC77-CCD070EBA3FC}" srcId="{29E7130E-6659-4845-8BDA-72AD361A84FF}" destId="{C18FB93E-84B2-4BA7-9132-9E68ABC9314A}" srcOrd="1" destOrd="0" parTransId="{687485FB-444E-4A4B-9BA1-3AFC2FE17A13}" sibTransId="{113DC227-DA46-49B9-95BD-D48B4BD54795}"/>
    <dgm:cxn modelId="{AC72FF07-2209-405D-BB41-309DCAF61C23}" type="presParOf" srcId="{9E18AC28-4781-4B87-B9A7-D6FD54C1EC24}" destId="{0CD87016-EB27-4F9E-B6C8-F30372E7E74A}" srcOrd="0" destOrd="0" presId="urn:microsoft.com/office/officeart/2018/2/layout/IconVerticalSolidList"/>
    <dgm:cxn modelId="{6968BF1E-2CC1-4F97-BAEA-971BC674EB95}" type="presParOf" srcId="{0CD87016-EB27-4F9E-B6C8-F30372E7E74A}" destId="{00E76328-8B73-4625-9D3B-F416F153C8C7}" srcOrd="0" destOrd="0" presId="urn:microsoft.com/office/officeart/2018/2/layout/IconVerticalSolidList"/>
    <dgm:cxn modelId="{F88C581B-926A-4918-BD08-612BD6BA45F4}" type="presParOf" srcId="{0CD87016-EB27-4F9E-B6C8-F30372E7E74A}" destId="{7695004E-EFEA-4348-9129-4D9862CD2B2B}" srcOrd="1" destOrd="0" presId="urn:microsoft.com/office/officeart/2018/2/layout/IconVerticalSolidList"/>
    <dgm:cxn modelId="{4B150C6A-B3D6-422D-B6AD-4D794015F13F}" type="presParOf" srcId="{0CD87016-EB27-4F9E-B6C8-F30372E7E74A}" destId="{AFB94C34-AD6C-447A-AA7C-FB6572A83C48}" srcOrd="2" destOrd="0" presId="urn:microsoft.com/office/officeart/2018/2/layout/IconVerticalSolidList"/>
    <dgm:cxn modelId="{B99C0359-B4EF-4A0A-B731-79232707520B}" type="presParOf" srcId="{0CD87016-EB27-4F9E-B6C8-F30372E7E74A}" destId="{F8FE2B62-20B9-4DB2-8E79-8B4AB505A84B}" srcOrd="3" destOrd="0" presId="urn:microsoft.com/office/officeart/2018/2/layout/IconVerticalSolidList"/>
    <dgm:cxn modelId="{FEF7D5D9-ABD9-4CA2-97B3-5CD1DA30CB4D}" type="presParOf" srcId="{9E18AC28-4781-4B87-B9A7-D6FD54C1EC24}" destId="{BCD82620-71AD-4E5E-8E48-103BEC268990}" srcOrd="1" destOrd="0" presId="urn:microsoft.com/office/officeart/2018/2/layout/IconVerticalSolidList"/>
    <dgm:cxn modelId="{D2F5D0F9-B8E2-4FCE-A9AD-EFEEF253E966}" type="presParOf" srcId="{9E18AC28-4781-4B87-B9A7-D6FD54C1EC24}" destId="{A3896210-E42C-433C-B043-BC303368C24E}" srcOrd="2" destOrd="0" presId="urn:microsoft.com/office/officeart/2018/2/layout/IconVerticalSolidList"/>
    <dgm:cxn modelId="{D5959E92-E070-45EC-AFA5-D1626CCC2972}" type="presParOf" srcId="{A3896210-E42C-433C-B043-BC303368C24E}" destId="{0DD42D54-6F31-4666-B27E-811071BEF329}" srcOrd="0" destOrd="0" presId="urn:microsoft.com/office/officeart/2018/2/layout/IconVerticalSolidList"/>
    <dgm:cxn modelId="{47178F99-CDCC-486C-A379-1C662DDC82B0}" type="presParOf" srcId="{A3896210-E42C-433C-B043-BC303368C24E}" destId="{32C55210-7D8D-4A38-A4E4-3047BD165C41}" srcOrd="1" destOrd="0" presId="urn:microsoft.com/office/officeart/2018/2/layout/IconVerticalSolidList"/>
    <dgm:cxn modelId="{8EFBB6E7-4FEE-419F-921F-156FDA2D0F1E}" type="presParOf" srcId="{A3896210-E42C-433C-B043-BC303368C24E}" destId="{D1CAAFC9-A27E-49E0-97A7-A7CAF257AD3F}" srcOrd="2" destOrd="0" presId="urn:microsoft.com/office/officeart/2018/2/layout/IconVerticalSolidList"/>
    <dgm:cxn modelId="{F1E0767D-8C78-4184-9324-F5D5D2119274}" type="presParOf" srcId="{A3896210-E42C-433C-B043-BC303368C24E}" destId="{DD60B3F0-FCD8-4209-B0BE-C4FCB7494CCE}" srcOrd="3" destOrd="0" presId="urn:microsoft.com/office/officeart/2018/2/layout/IconVerticalSolidList"/>
    <dgm:cxn modelId="{E8D6E8EC-9BF6-49C4-9420-E896718A206B}" type="presParOf" srcId="{9E18AC28-4781-4B87-B9A7-D6FD54C1EC24}" destId="{BDA77C54-E1DB-49C5-B7D7-0351C1F96AA6}" srcOrd="3" destOrd="0" presId="urn:microsoft.com/office/officeart/2018/2/layout/IconVerticalSolidList"/>
    <dgm:cxn modelId="{47C7B0D0-511A-499E-AA36-C32C2DA5E22F}" type="presParOf" srcId="{9E18AC28-4781-4B87-B9A7-D6FD54C1EC24}" destId="{AB92726F-1B9D-4FE2-8780-784F335B4A44}" srcOrd="4" destOrd="0" presId="urn:microsoft.com/office/officeart/2018/2/layout/IconVerticalSolidList"/>
    <dgm:cxn modelId="{FDC08AB5-2FF9-4881-BBCA-EB83E4D8C196}" type="presParOf" srcId="{AB92726F-1B9D-4FE2-8780-784F335B4A44}" destId="{743F0F86-91BF-4190-ABEB-EF637CE45784}" srcOrd="0" destOrd="0" presId="urn:microsoft.com/office/officeart/2018/2/layout/IconVerticalSolidList"/>
    <dgm:cxn modelId="{FF982437-24DF-44B1-8373-020C7E4DB82D}" type="presParOf" srcId="{AB92726F-1B9D-4FE2-8780-784F335B4A44}" destId="{34F24A4F-1C44-4D7D-A1ED-9AC4C47F21D6}" srcOrd="1" destOrd="0" presId="urn:microsoft.com/office/officeart/2018/2/layout/IconVerticalSolidList"/>
    <dgm:cxn modelId="{32155048-302F-4CE3-B237-1AA75843DE6F}" type="presParOf" srcId="{AB92726F-1B9D-4FE2-8780-784F335B4A44}" destId="{C9CAEE80-4720-4D32-A80A-DC857A2B5209}" srcOrd="2" destOrd="0" presId="urn:microsoft.com/office/officeart/2018/2/layout/IconVerticalSolidList"/>
    <dgm:cxn modelId="{F167712A-33CD-4299-9420-A48773DE34CF}" type="presParOf" srcId="{AB92726F-1B9D-4FE2-8780-784F335B4A44}" destId="{DF94B6EE-9DF8-47AB-96FC-F1F1AD98709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6790E4-CE32-4A94-9464-37CCBCB777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3719F3-09B1-4E42-AA04-E21A1A5ED203}">
      <dgm:prSet/>
      <dgm:spPr/>
      <dgm:t>
        <a:bodyPr/>
        <a:lstStyle/>
        <a:p>
          <a:r>
            <a:rPr lang="en-US"/>
            <a:t>Even though the current system performs satisfactorily on two well-known PCG datasets that mimic real-life settings, the work can still be enhanced if more substantial PCG datasets with a variety of CVD annotations are made available. Additionally, the dataset does not provide information on the patient population or independence for HVD PCG data.</a:t>
          </a:r>
        </a:p>
      </dgm:t>
    </dgm:pt>
    <dgm:pt modelId="{4D455B2D-8992-42EF-A361-CAF49B52DBE8}" type="parTrans" cxnId="{F01DEFDB-CBFB-4501-8AB5-0627FFB95259}">
      <dgm:prSet/>
      <dgm:spPr/>
      <dgm:t>
        <a:bodyPr/>
        <a:lstStyle/>
        <a:p>
          <a:endParaRPr lang="en-US"/>
        </a:p>
      </dgm:t>
    </dgm:pt>
    <dgm:pt modelId="{0A83C955-960F-4487-B83F-61EF98A0D8F0}" type="sibTrans" cxnId="{F01DEFDB-CBFB-4501-8AB5-0627FFB95259}">
      <dgm:prSet/>
      <dgm:spPr/>
      <dgm:t>
        <a:bodyPr/>
        <a:lstStyle/>
        <a:p>
          <a:endParaRPr lang="en-US"/>
        </a:p>
      </dgm:t>
    </dgm:pt>
    <dgm:pt modelId="{ECF6A4BF-591D-468E-AA96-DA2EF66BB6CF}">
      <dgm:prSet/>
      <dgm:spPr/>
      <dgm:t>
        <a:bodyPr/>
        <a:lstStyle/>
        <a:p>
          <a:r>
            <a:rPr lang="en-US"/>
            <a:t>In the future, we want to include CardioXNet into digital instruments or wearable technology that connects to a cloud server to automatically classify PCG data and predict various CVDs in real time to help clinicians make a diagnosis.</a:t>
          </a:r>
        </a:p>
      </dgm:t>
    </dgm:pt>
    <dgm:pt modelId="{DDEB1B2E-4623-44E4-97CE-CB5113651FB9}" type="parTrans" cxnId="{F9F30BF7-D130-4F68-9D6C-EDDC0149B1F6}">
      <dgm:prSet/>
      <dgm:spPr/>
      <dgm:t>
        <a:bodyPr/>
        <a:lstStyle/>
        <a:p>
          <a:endParaRPr lang="en-US"/>
        </a:p>
      </dgm:t>
    </dgm:pt>
    <dgm:pt modelId="{5BD50D88-3983-4DF8-8F99-61B6BD45326F}" type="sibTrans" cxnId="{F9F30BF7-D130-4F68-9D6C-EDDC0149B1F6}">
      <dgm:prSet/>
      <dgm:spPr/>
      <dgm:t>
        <a:bodyPr/>
        <a:lstStyle/>
        <a:p>
          <a:endParaRPr lang="en-US"/>
        </a:p>
      </dgm:t>
    </dgm:pt>
    <dgm:pt modelId="{35B54B5A-7EF1-4512-856F-B43064D3BA3E}" type="pres">
      <dgm:prSet presAssocID="{BD6790E4-CE32-4A94-9464-37CCBCB777F9}" presName="root" presStyleCnt="0">
        <dgm:presLayoutVars>
          <dgm:dir/>
          <dgm:resizeHandles val="exact"/>
        </dgm:presLayoutVars>
      </dgm:prSet>
      <dgm:spPr/>
    </dgm:pt>
    <dgm:pt modelId="{F99AB4FB-CA24-4F15-8E8F-D78DFE619D03}" type="pres">
      <dgm:prSet presAssocID="{993719F3-09B1-4E42-AA04-E21A1A5ED203}" presName="compNode" presStyleCnt="0"/>
      <dgm:spPr/>
    </dgm:pt>
    <dgm:pt modelId="{F5B9EE2A-B091-4EFB-89A4-C689FA1B54B9}" type="pres">
      <dgm:prSet presAssocID="{993719F3-09B1-4E42-AA04-E21A1A5ED203}" presName="bgRect" presStyleLbl="bgShp" presStyleIdx="0" presStyleCnt="2"/>
      <dgm:spPr/>
    </dgm:pt>
    <dgm:pt modelId="{AC4F70C0-54CA-45D1-99FF-58BD1E71A482}" type="pres">
      <dgm:prSet presAssocID="{993719F3-09B1-4E42-AA04-E21A1A5ED2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1D5B6FE-1E52-4B81-BD7F-8A0FE9E61027}" type="pres">
      <dgm:prSet presAssocID="{993719F3-09B1-4E42-AA04-E21A1A5ED203}" presName="spaceRect" presStyleCnt="0"/>
      <dgm:spPr/>
    </dgm:pt>
    <dgm:pt modelId="{BDF07884-B09B-46A8-865A-D84220FB6644}" type="pres">
      <dgm:prSet presAssocID="{993719F3-09B1-4E42-AA04-E21A1A5ED203}" presName="parTx" presStyleLbl="revTx" presStyleIdx="0" presStyleCnt="2">
        <dgm:presLayoutVars>
          <dgm:chMax val="0"/>
          <dgm:chPref val="0"/>
        </dgm:presLayoutVars>
      </dgm:prSet>
      <dgm:spPr/>
    </dgm:pt>
    <dgm:pt modelId="{6BA705AE-13BF-4567-A316-45EBF05551D6}" type="pres">
      <dgm:prSet presAssocID="{0A83C955-960F-4487-B83F-61EF98A0D8F0}" presName="sibTrans" presStyleCnt="0"/>
      <dgm:spPr/>
    </dgm:pt>
    <dgm:pt modelId="{CF59620E-3178-4EBE-80AA-09C8F6C2C4D9}" type="pres">
      <dgm:prSet presAssocID="{ECF6A4BF-591D-468E-AA96-DA2EF66BB6CF}" presName="compNode" presStyleCnt="0"/>
      <dgm:spPr/>
    </dgm:pt>
    <dgm:pt modelId="{3AF7BF10-16F3-48F7-BBA4-4A32D8E86853}" type="pres">
      <dgm:prSet presAssocID="{ECF6A4BF-591D-468E-AA96-DA2EF66BB6CF}" presName="bgRect" presStyleLbl="bgShp" presStyleIdx="1" presStyleCnt="2"/>
      <dgm:spPr/>
    </dgm:pt>
    <dgm:pt modelId="{A9DBA6BC-764F-488E-84DB-109C9BEDCA9C}" type="pres">
      <dgm:prSet presAssocID="{ECF6A4BF-591D-468E-AA96-DA2EF66BB6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9EAAA120-4843-47BE-BB82-DBC8D41547F0}" type="pres">
      <dgm:prSet presAssocID="{ECF6A4BF-591D-468E-AA96-DA2EF66BB6CF}" presName="spaceRect" presStyleCnt="0"/>
      <dgm:spPr/>
    </dgm:pt>
    <dgm:pt modelId="{36DF48CB-DA23-426F-8C55-AD19638B6DCA}" type="pres">
      <dgm:prSet presAssocID="{ECF6A4BF-591D-468E-AA96-DA2EF66BB6CF}" presName="parTx" presStyleLbl="revTx" presStyleIdx="1" presStyleCnt="2">
        <dgm:presLayoutVars>
          <dgm:chMax val="0"/>
          <dgm:chPref val="0"/>
        </dgm:presLayoutVars>
      </dgm:prSet>
      <dgm:spPr/>
    </dgm:pt>
  </dgm:ptLst>
  <dgm:cxnLst>
    <dgm:cxn modelId="{258BD870-1ECF-4551-AB0C-66363CE8EEC5}" type="presOf" srcId="{993719F3-09B1-4E42-AA04-E21A1A5ED203}" destId="{BDF07884-B09B-46A8-865A-D84220FB6644}" srcOrd="0" destOrd="0" presId="urn:microsoft.com/office/officeart/2018/2/layout/IconVerticalSolidList"/>
    <dgm:cxn modelId="{F01DEFDB-CBFB-4501-8AB5-0627FFB95259}" srcId="{BD6790E4-CE32-4A94-9464-37CCBCB777F9}" destId="{993719F3-09B1-4E42-AA04-E21A1A5ED203}" srcOrd="0" destOrd="0" parTransId="{4D455B2D-8992-42EF-A361-CAF49B52DBE8}" sibTransId="{0A83C955-960F-4487-B83F-61EF98A0D8F0}"/>
    <dgm:cxn modelId="{795436DE-F094-4B85-9296-F5B6BF465326}" type="presOf" srcId="{BD6790E4-CE32-4A94-9464-37CCBCB777F9}" destId="{35B54B5A-7EF1-4512-856F-B43064D3BA3E}" srcOrd="0" destOrd="0" presId="urn:microsoft.com/office/officeart/2018/2/layout/IconVerticalSolidList"/>
    <dgm:cxn modelId="{83F8DFEC-8058-4B19-B675-281990CC1DD6}" type="presOf" srcId="{ECF6A4BF-591D-468E-AA96-DA2EF66BB6CF}" destId="{36DF48CB-DA23-426F-8C55-AD19638B6DCA}" srcOrd="0" destOrd="0" presId="urn:microsoft.com/office/officeart/2018/2/layout/IconVerticalSolidList"/>
    <dgm:cxn modelId="{F9F30BF7-D130-4F68-9D6C-EDDC0149B1F6}" srcId="{BD6790E4-CE32-4A94-9464-37CCBCB777F9}" destId="{ECF6A4BF-591D-468E-AA96-DA2EF66BB6CF}" srcOrd="1" destOrd="0" parTransId="{DDEB1B2E-4623-44E4-97CE-CB5113651FB9}" sibTransId="{5BD50D88-3983-4DF8-8F99-61B6BD45326F}"/>
    <dgm:cxn modelId="{1D9973B5-5E46-47DE-A6FE-CB7132EC80C3}" type="presParOf" srcId="{35B54B5A-7EF1-4512-856F-B43064D3BA3E}" destId="{F99AB4FB-CA24-4F15-8E8F-D78DFE619D03}" srcOrd="0" destOrd="0" presId="urn:microsoft.com/office/officeart/2018/2/layout/IconVerticalSolidList"/>
    <dgm:cxn modelId="{078FB816-37D2-4084-9656-3C92C4A5B4B4}" type="presParOf" srcId="{F99AB4FB-CA24-4F15-8E8F-D78DFE619D03}" destId="{F5B9EE2A-B091-4EFB-89A4-C689FA1B54B9}" srcOrd="0" destOrd="0" presId="urn:microsoft.com/office/officeart/2018/2/layout/IconVerticalSolidList"/>
    <dgm:cxn modelId="{C57DD18E-56C3-4867-AC08-53CAEDA3530A}" type="presParOf" srcId="{F99AB4FB-CA24-4F15-8E8F-D78DFE619D03}" destId="{AC4F70C0-54CA-45D1-99FF-58BD1E71A482}" srcOrd="1" destOrd="0" presId="urn:microsoft.com/office/officeart/2018/2/layout/IconVerticalSolidList"/>
    <dgm:cxn modelId="{A7B8DA00-57E3-4953-BCDC-6EAD2A79CA64}" type="presParOf" srcId="{F99AB4FB-CA24-4F15-8E8F-D78DFE619D03}" destId="{B1D5B6FE-1E52-4B81-BD7F-8A0FE9E61027}" srcOrd="2" destOrd="0" presId="urn:microsoft.com/office/officeart/2018/2/layout/IconVerticalSolidList"/>
    <dgm:cxn modelId="{8EEE1830-E330-4472-A0B2-691E82E48AA7}" type="presParOf" srcId="{F99AB4FB-CA24-4F15-8E8F-D78DFE619D03}" destId="{BDF07884-B09B-46A8-865A-D84220FB6644}" srcOrd="3" destOrd="0" presId="urn:microsoft.com/office/officeart/2018/2/layout/IconVerticalSolidList"/>
    <dgm:cxn modelId="{BAFA8375-7F62-4145-B820-70C80A9DE80F}" type="presParOf" srcId="{35B54B5A-7EF1-4512-856F-B43064D3BA3E}" destId="{6BA705AE-13BF-4567-A316-45EBF05551D6}" srcOrd="1" destOrd="0" presId="urn:microsoft.com/office/officeart/2018/2/layout/IconVerticalSolidList"/>
    <dgm:cxn modelId="{7F95D35F-713F-4BE3-BD29-A9A5EFAF995F}" type="presParOf" srcId="{35B54B5A-7EF1-4512-856F-B43064D3BA3E}" destId="{CF59620E-3178-4EBE-80AA-09C8F6C2C4D9}" srcOrd="2" destOrd="0" presId="urn:microsoft.com/office/officeart/2018/2/layout/IconVerticalSolidList"/>
    <dgm:cxn modelId="{3ED731E7-760F-4E70-8892-0D0D7EDF66A5}" type="presParOf" srcId="{CF59620E-3178-4EBE-80AA-09C8F6C2C4D9}" destId="{3AF7BF10-16F3-48F7-BBA4-4A32D8E86853}" srcOrd="0" destOrd="0" presId="urn:microsoft.com/office/officeart/2018/2/layout/IconVerticalSolidList"/>
    <dgm:cxn modelId="{180631D8-A45E-497D-9A5E-C787FFCA7BE7}" type="presParOf" srcId="{CF59620E-3178-4EBE-80AA-09C8F6C2C4D9}" destId="{A9DBA6BC-764F-488E-84DB-109C9BEDCA9C}" srcOrd="1" destOrd="0" presId="urn:microsoft.com/office/officeart/2018/2/layout/IconVerticalSolidList"/>
    <dgm:cxn modelId="{3F4A55ED-8F36-4C07-99B1-1BBDA0F406AB}" type="presParOf" srcId="{CF59620E-3178-4EBE-80AA-09C8F6C2C4D9}" destId="{9EAAA120-4843-47BE-BB82-DBC8D41547F0}" srcOrd="2" destOrd="0" presId="urn:microsoft.com/office/officeart/2018/2/layout/IconVerticalSolidList"/>
    <dgm:cxn modelId="{27B904F6-5773-4160-8D98-C5603873426C}" type="presParOf" srcId="{CF59620E-3178-4EBE-80AA-09C8F6C2C4D9}" destId="{36DF48CB-DA23-426F-8C55-AD19638B6D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77EA33-CDDF-43D3-A130-4F6C0FD7EF8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CF218F-159D-40E0-9121-5A300DB39725}">
      <dgm:prSet/>
      <dgm:spPr/>
      <dgm:t>
        <a:bodyPr/>
        <a:lstStyle/>
        <a:p>
          <a:r>
            <a:rPr lang="en-US"/>
            <a:t>In this study, CardioXNet, a unique lightweight CRNN network, has been suggested for the automatic diagnosis of various cardiovascular disease classes without any PCG data preprocessing. In order to extract time-invariant and temporal characteristics, the model makes use of both the CNN and bi-LSTM layers. This involves both representation learning and sequence residual learning.</a:t>
          </a:r>
        </a:p>
      </dgm:t>
    </dgm:pt>
    <dgm:pt modelId="{8F572AB2-2F17-4181-8C3E-E5CBD9094FA9}" type="parTrans" cxnId="{99B09EE0-7D09-497F-830C-FDB49F7EE2A3}">
      <dgm:prSet/>
      <dgm:spPr/>
      <dgm:t>
        <a:bodyPr/>
        <a:lstStyle/>
        <a:p>
          <a:endParaRPr lang="en-US"/>
        </a:p>
      </dgm:t>
    </dgm:pt>
    <dgm:pt modelId="{832D9C1D-8D38-4130-AFC1-F302C3B256F2}" type="sibTrans" cxnId="{99B09EE0-7D09-497F-830C-FDB49F7EE2A3}">
      <dgm:prSet/>
      <dgm:spPr/>
      <dgm:t>
        <a:bodyPr/>
        <a:lstStyle/>
        <a:p>
          <a:endParaRPr lang="en-US"/>
        </a:p>
      </dgm:t>
    </dgm:pt>
    <dgm:pt modelId="{AFAB5800-B047-4CAE-96E9-19CD7A871B3C}">
      <dgm:prSet/>
      <dgm:spPr/>
      <dgm:t>
        <a:bodyPr/>
        <a:lstStyle/>
        <a:p>
          <a:r>
            <a:rPr lang="en-US"/>
            <a:t>We think that this work can progress real-time, automated CVD classification using PCG recordings and can significantly affect clinical diagnosis in the real world.</a:t>
          </a:r>
        </a:p>
      </dgm:t>
    </dgm:pt>
    <dgm:pt modelId="{CE909144-D07D-490B-B23C-AC8C6407F1F1}" type="parTrans" cxnId="{F93738E7-F378-410D-8A0A-2A54E6F6A4F1}">
      <dgm:prSet/>
      <dgm:spPr/>
      <dgm:t>
        <a:bodyPr/>
        <a:lstStyle/>
        <a:p>
          <a:endParaRPr lang="en-US"/>
        </a:p>
      </dgm:t>
    </dgm:pt>
    <dgm:pt modelId="{55F31F7E-1641-4918-8658-8EB856102B62}" type="sibTrans" cxnId="{F93738E7-F378-410D-8A0A-2A54E6F6A4F1}">
      <dgm:prSet/>
      <dgm:spPr/>
      <dgm:t>
        <a:bodyPr/>
        <a:lstStyle/>
        <a:p>
          <a:endParaRPr lang="en-US"/>
        </a:p>
      </dgm:t>
    </dgm:pt>
    <dgm:pt modelId="{0E97C4A7-5819-D149-BA31-8D6AF8FCECB3}" type="pres">
      <dgm:prSet presAssocID="{1277EA33-CDDF-43D3-A130-4F6C0FD7EF82}" presName="linear" presStyleCnt="0">
        <dgm:presLayoutVars>
          <dgm:animLvl val="lvl"/>
          <dgm:resizeHandles val="exact"/>
        </dgm:presLayoutVars>
      </dgm:prSet>
      <dgm:spPr/>
    </dgm:pt>
    <dgm:pt modelId="{ED51110D-34AE-964D-A343-40D55149D6B1}" type="pres">
      <dgm:prSet presAssocID="{92CF218F-159D-40E0-9121-5A300DB39725}" presName="parentText" presStyleLbl="node1" presStyleIdx="0" presStyleCnt="2">
        <dgm:presLayoutVars>
          <dgm:chMax val="0"/>
          <dgm:bulletEnabled val="1"/>
        </dgm:presLayoutVars>
      </dgm:prSet>
      <dgm:spPr/>
    </dgm:pt>
    <dgm:pt modelId="{21ABDA15-38AA-3947-9171-2B0A9670E37D}" type="pres">
      <dgm:prSet presAssocID="{832D9C1D-8D38-4130-AFC1-F302C3B256F2}" presName="spacer" presStyleCnt="0"/>
      <dgm:spPr/>
    </dgm:pt>
    <dgm:pt modelId="{7AE7D3DB-B874-614E-A17C-5514ED5F5A18}" type="pres">
      <dgm:prSet presAssocID="{AFAB5800-B047-4CAE-96E9-19CD7A871B3C}" presName="parentText" presStyleLbl="node1" presStyleIdx="1" presStyleCnt="2">
        <dgm:presLayoutVars>
          <dgm:chMax val="0"/>
          <dgm:bulletEnabled val="1"/>
        </dgm:presLayoutVars>
      </dgm:prSet>
      <dgm:spPr/>
    </dgm:pt>
  </dgm:ptLst>
  <dgm:cxnLst>
    <dgm:cxn modelId="{5CD1840B-2C2D-5145-B91A-A8B973DBCF16}" type="presOf" srcId="{1277EA33-CDDF-43D3-A130-4F6C0FD7EF82}" destId="{0E97C4A7-5819-D149-BA31-8D6AF8FCECB3}" srcOrd="0" destOrd="0" presId="urn:microsoft.com/office/officeart/2005/8/layout/vList2"/>
    <dgm:cxn modelId="{99B09EE0-7D09-497F-830C-FDB49F7EE2A3}" srcId="{1277EA33-CDDF-43D3-A130-4F6C0FD7EF82}" destId="{92CF218F-159D-40E0-9121-5A300DB39725}" srcOrd="0" destOrd="0" parTransId="{8F572AB2-2F17-4181-8C3E-E5CBD9094FA9}" sibTransId="{832D9C1D-8D38-4130-AFC1-F302C3B256F2}"/>
    <dgm:cxn modelId="{F93738E7-F378-410D-8A0A-2A54E6F6A4F1}" srcId="{1277EA33-CDDF-43D3-A130-4F6C0FD7EF82}" destId="{AFAB5800-B047-4CAE-96E9-19CD7A871B3C}" srcOrd="1" destOrd="0" parTransId="{CE909144-D07D-490B-B23C-AC8C6407F1F1}" sibTransId="{55F31F7E-1641-4918-8658-8EB856102B62}"/>
    <dgm:cxn modelId="{458818F3-BCF8-E54E-8045-CA5EC1AF9602}" type="presOf" srcId="{AFAB5800-B047-4CAE-96E9-19CD7A871B3C}" destId="{7AE7D3DB-B874-614E-A17C-5514ED5F5A18}" srcOrd="0" destOrd="0" presId="urn:microsoft.com/office/officeart/2005/8/layout/vList2"/>
    <dgm:cxn modelId="{149BBBF7-1FD6-684E-AD71-8A59DD33DC4F}" type="presOf" srcId="{92CF218F-159D-40E0-9121-5A300DB39725}" destId="{ED51110D-34AE-964D-A343-40D55149D6B1}" srcOrd="0" destOrd="0" presId="urn:microsoft.com/office/officeart/2005/8/layout/vList2"/>
    <dgm:cxn modelId="{CFA688BD-31C9-1C48-B0C4-4389F126A662}" type="presParOf" srcId="{0E97C4A7-5819-D149-BA31-8D6AF8FCECB3}" destId="{ED51110D-34AE-964D-A343-40D55149D6B1}" srcOrd="0" destOrd="0" presId="urn:microsoft.com/office/officeart/2005/8/layout/vList2"/>
    <dgm:cxn modelId="{08C8BF47-7A64-934E-BBDC-13C3D317758B}" type="presParOf" srcId="{0E97C4A7-5819-D149-BA31-8D6AF8FCECB3}" destId="{21ABDA15-38AA-3947-9171-2B0A9670E37D}" srcOrd="1" destOrd="0" presId="urn:microsoft.com/office/officeart/2005/8/layout/vList2"/>
    <dgm:cxn modelId="{D5C0697F-B078-4947-8EEA-FF1D35CD73C1}" type="presParOf" srcId="{0E97C4A7-5819-D149-BA31-8D6AF8FCECB3}" destId="{7AE7D3DB-B874-614E-A17C-5514ED5F5A1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4A292-8259-F941-B829-A186D5C0E88E}">
      <dsp:nvSpPr>
        <dsp:cNvPr id="0" name=""/>
        <dsp:cNvSpPr/>
      </dsp:nvSpPr>
      <dsp:spPr>
        <a:xfrm>
          <a:off x="1480481" y="1338"/>
          <a:ext cx="1665542" cy="7793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Motivation</a:t>
          </a:r>
        </a:p>
      </dsp:txBody>
      <dsp:txXfrm>
        <a:off x="1518524" y="39381"/>
        <a:ext cx="1589456" cy="703232"/>
      </dsp:txXfrm>
    </dsp:sp>
    <dsp:sp modelId="{89F61E07-3185-7745-943A-2D60205D68FC}">
      <dsp:nvSpPr>
        <dsp:cNvPr id="0" name=""/>
        <dsp:cNvSpPr/>
      </dsp:nvSpPr>
      <dsp:spPr>
        <a:xfrm>
          <a:off x="1480481" y="819623"/>
          <a:ext cx="1665542" cy="77931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Problem Statement</a:t>
          </a:r>
        </a:p>
      </dsp:txBody>
      <dsp:txXfrm>
        <a:off x="1518524" y="857666"/>
        <a:ext cx="1589456" cy="703232"/>
      </dsp:txXfrm>
    </dsp:sp>
    <dsp:sp modelId="{C183CEB9-67D6-8144-BC46-75511077EE38}">
      <dsp:nvSpPr>
        <dsp:cNvPr id="0" name=""/>
        <dsp:cNvSpPr/>
      </dsp:nvSpPr>
      <dsp:spPr>
        <a:xfrm>
          <a:off x="1480481" y="1637907"/>
          <a:ext cx="1665542" cy="77931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Objectives</a:t>
          </a:r>
        </a:p>
      </dsp:txBody>
      <dsp:txXfrm>
        <a:off x="1518524" y="1675950"/>
        <a:ext cx="1589456" cy="703232"/>
      </dsp:txXfrm>
    </dsp:sp>
    <dsp:sp modelId="{732B88A2-56A5-FC46-B83B-00DC669631FE}">
      <dsp:nvSpPr>
        <dsp:cNvPr id="0" name=""/>
        <dsp:cNvSpPr/>
      </dsp:nvSpPr>
      <dsp:spPr>
        <a:xfrm>
          <a:off x="1480481" y="2456191"/>
          <a:ext cx="1665542" cy="77931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Contribution</a:t>
          </a:r>
        </a:p>
      </dsp:txBody>
      <dsp:txXfrm>
        <a:off x="1518524" y="2494234"/>
        <a:ext cx="1589456" cy="703232"/>
      </dsp:txXfrm>
    </dsp:sp>
    <dsp:sp modelId="{22050D2C-E73B-0F48-8F25-34E29B158D14}">
      <dsp:nvSpPr>
        <dsp:cNvPr id="0" name=""/>
        <dsp:cNvSpPr/>
      </dsp:nvSpPr>
      <dsp:spPr>
        <a:xfrm>
          <a:off x="1480481" y="3274476"/>
          <a:ext cx="1665542" cy="77931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Results</a:t>
          </a:r>
        </a:p>
      </dsp:txBody>
      <dsp:txXfrm>
        <a:off x="1518524" y="3312519"/>
        <a:ext cx="1589456" cy="703232"/>
      </dsp:txXfrm>
    </dsp:sp>
    <dsp:sp modelId="{5A815856-2E59-0F48-BADC-BCF453F2A2AB}">
      <dsp:nvSpPr>
        <dsp:cNvPr id="0" name=""/>
        <dsp:cNvSpPr/>
      </dsp:nvSpPr>
      <dsp:spPr>
        <a:xfrm>
          <a:off x="1480481" y="4092760"/>
          <a:ext cx="1665542" cy="7793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References</a:t>
          </a:r>
        </a:p>
      </dsp:txBody>
      <dsp:txXfrm>
        <a:off x="1518524" y="4130803"/>
        <a:ext cx="1589456" cy="703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741FB-0481-485F-BDAB-4CBE62593F70}">
      <dsp:nvSpPr>
        <dsp:cNvPr id="0" name=""/>
        <dsp:cNvSpPr/>
      </dsp:nvSpPr>
      <dsp:spPr>
        <a:xfrm>
          <a:off x="0" y="4299"/>
          <a:ext cx="7880423" cy="8006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17F835-57EE-45DC-A394-2ABA4D6C72D7}">
      <dsp:nvSpPr>
        <dsp:cNvPr id="0" name=""/>
        <dsp:cNvSpPr/>
      </dsp:nvSpPr>
      <dsp:spPr>
        <a:xfrm>
          <a:off x="242185" y="184437"/>
          <a:ext cx="440767" cy="4403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8625D-E71A-48B7-9DFA-4107B4012DD0}">
      <dsp:nvSpPr>
        <dsp:cNvPr id="0" name=""/>
        <dsp:cNvSpPr/>
      </dsp:nvSpPr>
      <dsp:spPr>
        <a:xfrm>
          <a:off x="925139" y="4299"/>
          <a:ext cx="6844618" cy="10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5" tIns="105915" rIns="105915" bIns="105915" numCol="1" spcCol="1270" anchor="ctr" anchorCtr="0">
          <a:noAutofit/>
        </a:bodyPr>
        <a:lstStyle/>
        <a:p>
          <a:pPr marL="0" lvl="0" indent="0" algn="l" defTabSz="622300">
            <a:lnSpc>
              <a:spcPct val="90000"/>
            </a:lnSpc>
            <a:spcBef>
              <a:spcPct val="0"/>
            </a:spcBef>
            <a:spcAft>
              <a:spcPct val="35000"/>
            </a:spcAft>
            <a:buNone/>
          </a:pPr>
          <a:r>
            <a:rPr lang="en-US" sz="1400" kern="1200"/>
            <a:t>Coronary artery disease (CAD) are becoming more and more prevalent globally, and their unacceptably elevated death rate underscores the need to act quickly for screening programmes.</a:t>
          </a:r>
        </a:p>
      </dsp:txBody>
      <dsp:txXfrm>
        <a:off x="925139" y="4299"/>
        <a:ext cx="6844618" cy="1000766"/>
      </dsp:txXfrm>
    </dsp:sp>
    <dsp:sp modelId="{784D25B2-A16C-4143-B966-9141C4E8D8E7}">
      <dsp:nvSpPr>
        <dsp:cNvPr id="0" name=""/>
        <dsp:cNvSpPr/>
      </dsp:nvSpPr>
      <dsp:spPr>
        <a:xfrm>
          <a:off x="0" y="1255258"/>
          <a:ext cx="7880423" cy="8006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FED33A-4923-4A74-9A5A-6AD74A84DA8B}">
      <dsp:nvSpPr>
        <dsp:cNvPr id="0" name=""/>
        <dsp:cNvSpPr/>
      </dsp:nvSpPr>
      <dsp:spPr>
        <a:xfrm>
          <a:off x="242185" y="1435396"/>
          <a:ext cx="440767" cy="4403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D3BF9A-4C07-41B0-9F1D-D2EC08BB9538}">
      <dsp:nvSpPr>
        <dsp:cNvPr id="0" name=""/>
        <dsp:cNvSpPr/>
      </dsp:nvSpPr>
      <dsp:spPr>
        <a:xfrm>
          <a:off x="925139" y="1255258"/>
          <a:ext cx="6844618" cy="10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5" tIns="105915" rIns="105915" bIns="105915" numCol="1" spcCol="1270" anchor="ctr" anchorCtr="0">
          <a:noAutofit/>
        </a:bodyPr>
        <a:lstStyle/>
        <a:p>
          <a:pPr marL="0" lvl="0" indent="0" algn="l" defTabSz="622300">
            <a:lnSpc>
              <a:spcPct val="90000"/>
            </a:lnSpc>
            <a:spcBef>
              <a:spcPct val="0"/>
            </a:spcBef>
            <a:spcAft>
              <a:spcPct val="35000"/>
            </a:spcAft>
            <a:buNone/>
          </a:pPr>
          <a:r>
            <a:rPr lang="en-US" sz="1400" kern="1200"/>
            <a:t>Due to their ease of use and affordability, phonocardiogram (PCG) signals have traditionally been utilised in this field. In this paper, researchers offer CardioXNet, a revolutionary ultralight throughout its entirety CRNN design for the computerised identification of various kinds of heart ultrasound,  and mitral valve prolapse utilising raw PCG input. </a:t>
          </a:r>
        </a:p>
      </dsp:txBody>
      <dsp:txXfrm>
        <a:off x="925139" y="1255258"/>
        <a:ext cx="6844618" cy="1000766"/>
      </dsp:txXfrm>
    </dsp:sp>
    <dsp:sp modelId="{388DF91C-FAAF-4ADF-BCD1-CCCDB36ABC8E}">
      <dsp:nvSpPr>
        <dsp:cNvPr id="0" name=""/>
        <dsp:cNvSpPr/>
      </dsp:nvSpPr>
      <dsp:spPr>
        <a:xfrm>
          <a:off x="0" y="2506217"/>
          <a:ext cx="7880423" cy="8006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7FED3-6EB0-4FAF-8DA6-43F05A85490F}">
      <dsp:nvSpPr>
        <dsp:cNvPr id="0" name=""/>
        <dsp:cNvSpPr/>
      </dsp:nvSpPr>
      <dsp:spPr>
        <a:xfrm>
          <a:off x="242185" y="2686355"/>
          <a:ext cx="440767" cy="4403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310BF-35CD-4BC2-8A0F-B058DC5F9F07}">
      <dsp:nvSpPr>
        <dsp:cNvPr id="0" name=""/>
        <dsp:cNvSpPr/>
      </dsp:nvSpPr>
      <dsp:spPr>
        <a:xfrm>
          <a:off x="925139" y="2506217"/>
          <a:ext cx="6844618" cy="10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5" tIns="105915" rIns="105915" bIns="105915" numCol="1" spcCol="1270" anchor="ctr" anchorCtr="0">
          <a:noAutofit/>
        </a:bodyPr>
        <a:lstStyle/>
        <a:p>
          <a:pPr marL="0" lvl="0" indent="0" algn="l" defTabSz="622300">
            <a:lnSpc>
              <a:spcPct val="90000"/>
            </a:lnSpc>
            <a:spcBef>
              <a:spcPct val="0"/>
            </a:spcBef>
            <a:spcAft>
              <a:spcPct val="35000"/>
            </a:spcAft>
            <a:buNone/>
          </a:pPr>
          <a:r>
            <a:rPr lang="en-US" sz="1400" kern="1200"/>
            <a:t>Through the use of both developing stages, illustration education and series carryover education, the procedure is now mechanised.</a:t>
          </a:r>
        </a:p>
      </dsp:txBody>
      <dsp:txXfrm>
        <a:off x="925139" y="2506217"/>
        <a:ext cx="6844618" cy="1000766"/>
      </dsp:txXfrm>
    </dsp:sp>
    <dsp:sp modelId="{07F97C8D-88A6-47EE-9054-CA55FE4DB842}">
      <dsp:nvSpPr>
        <dsp:cNvPr id="0" name=""/>
        <dsp:cNvSpPr/>
      </dsp:nvSpPr>
      <dsp:spPr>
        <a:xfrm>
          <a:off x="0" y="3757176"/>
          <a:ext cx="7880423" cy="8006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92EBA-AE20-4ADE-8080-8A25226AF66F}">
      <dsp:nvSpPr>
        <dsp:cNvPr id="0" name=""/>
        <dsp:cNvSpPr/>
      </dsp:nvSpPr>
      <dsp:spPr>
        <a:xfrm>
          <a:off x="242185" y="3937314"/>
          <a:ext cx="440767" cy="4403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9F1827-09D4-4379-BBCF-9F0E4C602A09}">
      <dsp:nvSpPr>
        <dsp:cNvPr id="0" name=""/>
        <dsp:cNvSpPr/>
      </dsp:nvSpPr>
      <dsp:spPr>
        <a:xfrm>
          <a:off x="925139" y="3757176"/>
          <a:ext cx="6844618" cy="10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15" tIns="105915" rIns="105915" bIns="105915" numCol="1" spcCol="1270" anchor="ctr" anchorCtr="0">
          <a:noAutofit/>
        </a:bodyPr>
        <a:lstStyle/>
        <a:p>
          <a:pPr marL="0" lvl="0" indent="0" algn="l" defTabSz="622300">
            <a:lnSpc>
              <a:spcPct val="90000"/>
            </a:lnSpc>
            <a:spcBef>
              <a:spcPct val="0"/>
            </a:spcBef>
            <a:spcAft>
              <a:spcPct val="35000"/>
            </a:spcAft>
            <a:buNone/>
          </a:pPr>
          <a:r>
            <a:rPr lang="en-US" sz="1400" kern="1200"/>
            <a:t>As a result, during the visual development period, the system efficiently acquires time-dependent characteristics and rapidly converges.</a:t>
          </a:r>
        </a:p>
      </dsp:txBody>
      <dsp:txXfrm>
        <a:off x="925139" y="3757176"/>
        <a:ext cx="6844618" cy="1000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76328-8B73-4625-9D3B-F416F153C8C7}">
      <dsp:nvSpPr>
        <dsp:cNvPr id="0" name=""/>
        <dsp:cNvSpPr/>
      </dsp:nvSpPr>
      <dsp:spPr>
        <a:xfrm>
          <a:off x="0" y="2616"/>
          <a:ext cx="6762434" cy="1466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95004E-EFEA-4348-9129-4D9862CD2B2B}">
      <dsp:nvSpPr>
        <dsp:cNvPr id="0" name=""/>
        <dsp:cNvSpPr/>
      </dsp:nvSpPr>
      <dsp:spPr>
        <a:xfrm>
          <a:off x="443682" y="332628"/>
          <a:ext cx="807483" cy="806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E2B62-20B9-4DB2-8E79-8B4AB505A84B}">
      <dsp:nvSpPr>
        <dsp:cNvPr id="0" name=""/>
        <dsp:cNvSpPr/>
      </dsp:nvSpPr>
      <dsp:spPr>
        <a:xfrm>
          <a:off x="1694848" y="2616"/>
          <a:ext cx="4910924" cy="1468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379" tIns="155379" rIns="155379" bIns="155379" numCol="1" spcCol="1270" anchor="ctr" anchorCtr="0">
          <a:noAutofit/>
        </a:bodyPr>
        <a:lstStyle/>
        <a:p>
          <a:pPr marL="0" lvl="0" indent="0" algn="l" defTabSz="622300">
            <a:lnSpc>
              <a:spcPct val="90000"/>
            </a:lnSpc>
            <a:spcBef>
              <a:spcPct val="0"/>
            </a:spcBef>
            <a:spcAft>
              <a:spcPct val="35000"/>
            </a:spcAft>
            <a:buNone/>
          </a:pPr>
          <a:r>
            <a:rPr lang="en-US" sz="1400" kern="1200"/>
            <a:t>CARDIAC AUSCULTATION'S PHYSIOLOGICAL ORIGIN: A complicated audio signal called a cardiac auscultation is produced by the structural function of the heart. It includes the effects of valve opening and closing tremors, muscle and tendon cyclical and cyclic activity, and intracellular plasma circulation.</a:t>
          </a:r>
        </a:p>
      </dsp:txBody>
      <dsp:txXfrm>
        <a:off x="1694848" y="2616"/>
        <a:ext cx="4910924" cy="1468152"/>
      </dsp:txXfrm>
    </dsp:sp>
    <dsp:sp modelId="{0DD42D54-6F31-4666-B27E-811071BEF329}">
      <dsp:nvSpPr>
        <dsp:cNvPr id="0" name=""/>
        <dsp:cNvSpPr/>
      </dsp:nvSpPr>
      <dsp:spPr>
        <a:xfrm>
          <a:off x="0" y="1788207"/>
          <a:ext cx="6762434" cy="1466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55210-7D8D-4A38-A4E4-3047BD165C41}">
      <dsp:nvSpPr>
        <dsp:cNvPr id="0" name=""/>
        <dsp:cNvSpPr/>
      </dsp:nvSpPr>
      <dsp:spPr>
        <a:xfrm>
          <a:off x="443682" y="2118219"/>
          <a:ext cx="807483" cy="806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0B3F0-FCD8-4209-B0BE-C4FCB7494CCE}">
      <dsp:nvSpPr>
        <dsp:cNvPr id="0" name=""/>
        <dsp:cNvSpPr/>
      </dsp:nvSpPr>
      <dsp:spPr>
        <a:xfrm>
          <a:off x="1694848" y="1788207"/>
          <a:ext cx="4910924" cy="1468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379" tIns="155379" rIns="155379" bIns="155379" numCol="1" spcCol="1270" anchor="ctr" anchorCtr="0">
          <a:noAutofit/>
        </a:bodyPr>
        <a:lstStyle/>
        <a:p>
          <a:pPr marL="0" lvl="0" indent="0" algn="l" defTabSz="622300">
            <a:lnSpc>
              <a:spcPct val="90000"/>
            </a:lnSpc>
            <a:spcBef>
              <a:spcPct val="0"/>
            </a:spcBef>
            <a:spcAft>
              <a:spcPct val="35000"/>
            </a:spcAft>
            <a:buNone/>
          </a:pPr>
          <a:r>
            <a:rPr lang="en-US" sz="1400" kern="1200"/>
            <a:t>LITERATURE REVIEW: Many prior publications have investigated the automatic detection of CVDs and heart valve diseases (HVDs). While some of these efforts completed the goal using internal datasets, others used publicly accessible data. We will give a thorough overview of some of the well-known works in this field in this subsection.</a:t>
          </a:r>
        </a:p>
      </dsp:txBody>
      <dsp:txXfrm>
        <a:off x="1694848" y="1788207"/>
        <a:ext cx="4910924" cy="1468152"/>
      </dsp:txXfrm>
    </dsp:sp>
    <dsp:sp modelId="{743F0F86-91BF-4190-ABEB-EF637CE45784}">
      <dsp:nvSpPr>
        <dsp:cNvPr id="0" name=""/>
        <dsp:cNvSpPr/>
      </dsp:nvSpPr>
      <dsp:spPr>
        <a:xfrm>
          <a:off x="0" y="3573798"/>
          <a:ext cx="6762434" cy="1466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24A4F-1C44-4D7D-A1ED-9AC4C47F21D6}">
      <dsp:nvSpPr>
        <dsp:cNvPr id="0" name=""/>
        <dsp:cNvSpPr/>
      </dsp:nvSpPr>
      <dsp:spPr>
        <a:xfrm>
          <a:off x="443682" y="3903810"/>
          <a:ext cx="807483" cy="806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94B6EE-9DF8-47AB-96FC-F1F1AD987095}">
      <dsp:nvSpPr>
        <dsp:cNvPr id="0" name=""/>
        <dsp:cNvSpPr/>
      </dsp:nvSpPr>
      <dsp:spPr>
        <a:xfrm>
          <a:off x="1694848" y="3573798"/>
          <a:ext cx="4910924" cy="1468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379" tIns="155379" rIns="155379" bIns="155379" numCol="1" spcCol="1270" anchor="ctr" anchorCtr="0">
          <a:noAutofit/>
        </a:bodyPr>
        <a:lstStyle/>
        <a:p>
          <a:pPr marL="0" lvl="0" indent="0" algn="l" defTabSz="622300">
            <a:lnSpc>
              <a:spcPct val="90000"/>
            </a:lnSpc>
            <a:spcBef>
              <a:spcPct val="0"/>
            </a:spcBef>
            <a:spcAft>
              <a:spcPct val="35000"/>
            </a:spcAft>
            <a:buNone/>
          </a:pPr>
          <a:r>
            <a:rPr lang="en-US" sz="1400" kern="1200"/>
            <a:t>CONVOLUTIONAL NEURAL NETWORKS: Modern artificial neural networks with layers of convolution primarily incorporate three design generalization ideas by using various invariance strategies.</a:t>
          </a:r>
        </a:p>
      </dsp:txBody>
      <dsp:txXfrm>
        <a:off x="1694848" y="3573798"/>
        <a:ext cx="4910924" cy="1468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9EE2A-B091-4EFB-89A4-C689FA1B54B9}">
      <dsp:nvSpPr>
        <dsp:cNvPr id="0" name=""/>
        <dsp:cNvSpPr/>
      </dsp:nvSpPr>
      <dsp:spPr>
        <a:xfrm>
          <a:off x="0" y="583278"/>
          <a:ext cx="6762434" cy="1749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F70C0-54CA-45D1-99FF-58BD1E71A482}">
      <dsp:nvSpPr>
        <dsp:cNvPr id="0" name=""/>
        <dsp:cNvSpPr/>
      </dsp:nvSpPr>
      <dsp:spPr>
        <a:xfrm>
          <a:off x="529324" y="976990"/>
          <a:ext cx="962408" cy="962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07884-B09B-46A8-865A-D84220FB6644}">
      <dsp:nvSpPr>
        <dsp:cNvPr id="0" name=""/>
        <dsp:cNvSpPr/>
      </dsp:nvSpPr>
      <dsp:spPr>
        <a:xfrm>
          <a:off x="2021058" y="583278"/>
          <a:ext cx="4741375" cy="174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91" tIns="185191" rIns="185191" bIns="185191" numCol="1" spcCol="1270" anchor="ctr" anchorCtr="0">
          <a:noAutofit/>
        </a:bodyPr>
        <a:lstStyle/>
        <a:p>
          <a:pPr marL="0" lvl="0" indent="0" algn="l" defTabSz="622300">
            <a:lnSpc>
              <a:spcPct val="90000"/>
            </a:lnSpc>
            <a:spcBef>
              <a:spcPct val="0"/>
            </a:spcBef>
            <a:spcAft>
              <a:spcPct val="35000"/>
            </a:spcAft>
            <a:buNone/>
          </a:pPr>
          <a:r>
            <a:rPr lang="en-US" sz="1400" kern="1200"/>
            <a:t>Even though the current system performs satisfactorily on two well-known PCG datasets that mimic real-life settings, the work can still be enhanced if more substantial PCG datasets with a variety of CVD annotations are made available. Additionally, the dataset does not provide information on the patient population or independence for HVD PCG data.</a:t>
          </a:r>
        </a:p>
      </dsp:txBody>
      <dsp:txXfrm>
        <a:off x="2021058" y="583278"/>
        <a:ext cx="4741375" cy="1749834"/>
      </dsp:txXfrm>
    </dsp:sp>
    <dsp:sp modelId="{3AF7BF10-16F3-48F7-BBA4-4A32D8E86853}">
      <dsp:nvSpPr>
        <dsp:cNvPr id="0" name=""/>
        <dsp:cNvSpPr/>
      </dsp:nvSpPr>
      <dsp:spPr>
        <a:xfrm>
          <a:off x="0" y="2711455"/>
          <a:ext cx="6762434" cy="1749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BA6BC-764F-488E-84DB-109C9BEDCA9C}">
      <dsp:nvSpPr>
        <dsp:cNvPr id="0" name=""/>
        <dsp:cNvSpPr/>
      </dsp:nvSpPr>
      <dsp:spPr>
        <a:xfrm>
          <a:off x="529324" y="3105168"/>
          <a:ext cx="962408" cy="962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DF48CB-DA23-426F-8C55-AD19638B6DCA}">
      <dsp:nvSpPr>
        <dsp:cNvPr id="0" name=""/>
        <dsp:cNvSpPr/>
      </dsp:nvSpPr>
      <dsp:spPr>
        <a:xfrm>
          <a:off x="2021058" y="2711455"/>
          <a:ext cx="4741375" cy="174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91" tIns="185191" rIns="185191" bIns="185191" numCol="1" spcCol="1270" anchor="ctr" anchorCtr="0">
          <a:noAutofit/>
        </a:bodyPr>
        <a:lstStyle/>
        <a:p>
          <a:pPr marL="0" lvl="0" indent="0" algn="l" defTabSz="622300">
            <a:lnSpc>
              <a:spcPct val="90000"/>
            </a:lnSpc>
            <a:spcBef>
              <a:spcPct val="0"/>
            </a:spcBef>
            <a:spcAft>
              <a:spcPct val="35000"/>
            </a:spcAft>
            <a:buNone/>
          </a:pPr>
          <a:r>
            <a:rPr lang="en-US" sz="1400" kern="1200"/>
            <a:t>In the future, we want to include CardioXNet into digital instruments or wearable technology that connects to a cloud server to automatically classify PCG data and predict various CVDs in real time to help clinicians make a diagnosis.</a:t>
          </a:r>
        </a:p>
      </dsp:txBody>
      <dsp:txXfrm>
        <a:off x="2021058" y="2711455"/>
        <a:ext cx="4741375" cy="17498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1110D-34AE-964D-A343-40D55149D6B1}">
      <dsp:nvSpPr>
        <dsp:cNvPr id="0" name=""/>
        <dsp:cNvSpPr/>
      </dsp:nvSpPr>
      <dsp:spPr>
        <a:xfrm>
          <a:off x="0" y="249201"/>
          <a:ext cx="6593202" cy="2106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this study, CardioXNet, a unique lightweight CRNN network, has been suggested for the automatic diagnosis of various cardiovascular disease classes without any PCG data preprocessing. In order to extract time-invariant and temporal characteristics, the model makes use of both the CNN and bi-LSTM layers. This involves both representation learning and sequence residual learning.</a:t>
          </a:r>
        </a:p>
      </dsp:txBody>
      <dsp:txXfrm>
        <a:off x="102806" y="352007"/>
        <a:ext cx="6387590" cy="1900388"/>
      </dsp:txXfrm>
    </dsp:sp>
    <dsp:sp modelId="{7AE7D3DB-B874-614E-A17C-5514ED5F5A18}">
      <dsp:nvSpPr>
        <dsp:cNvPr id="0" name=""/>
        <dsp:cNvSpPr/>
      </dsp:nvSpPr>
      <dsp:spPr>
        <a:xfrm>
          <a:off x="0" y="2407041"/>
          <a:ext cx="6593202" cy="2106000"/>
        </a:xfrm>
        <a:prstGeom prst="roundRect">
          <a:avLst/>
        </a:prstGeom>
        <a:solidFill>
          <a:schemeClr val="accent2">
            <a:hueOff val="-1492069"/>
            <a:satOff val="-10495"/>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think that this work can progress real-time, automated CVD classification using PCG recordings and can significantly affect clinical diagnosis in the real world.</a:t>
          </a:r>
        </a:p>
      </dsp:txBody>
      <dsp:txXfrm>
        <a:off x="102806" y="2509847"/>
        <a:ext cx="6387590" cy="190038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4E1DF-77AD-4742-BFB0-8567E2D33066}" type="datetimeFigureOut">
              <a:rPr lang="en-US" smtClean="0"/>
              <a:t>8/1/23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50797-7BE7-6F47-B85C-F71FAA58543C}" type="slidenum">
              <a:rPr lang="en-US" smtClean="0"/>
              <a:t>‹#›</a:t>
            </a:fld>
            <a:endParaRPr lang="en-US"/>
          </a:p>
        </p:txBody>
      </p:sp>
    </p:spTree>
    <p:extLst>
      <p:ext uri="{BB962C8B-B14F-4D97-AF65-F5344CB8AC3E}">
        <p14:creationId xmlns:p14="http://schemas.microsoft.com/office/powerpoint/2010/main" val="243305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650797-7BE7-6F47-B85C-F71FAA58543C}" type="slidenum">
              <a:rPr lang="en-US" smtClean="0"/>
              <a:t>5</a:t>
            </a:fld>
            <a:endParaRPr lang="en-US"/>
          </a:p>
        </p:txBody>
      </p:sp>
    </p:spTree>
    <p:extLst>
      <p:ext uri="{BB962C8B-B14F-4D97-AF65-F5344CB8AC3E}">
        <p14:creationId xmlns:p14="http://schemas.microsoft.com/office/powerpoint/2010/main" val="98079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64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16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88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5698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6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38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17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92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2754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78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8/1/23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35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8/1/23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27721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2oySVH32AYD6czEQI8FxoW5rQ6N8VtrK/view?usp=drive_lin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 descr="A green and purple background with cubes&#10;&#10;Description automatically generated with medium confidence">
            <a:extLst>
              <a:ext uri="{FF2B5EF4-FFF2-40B4-BE49-F238E27FC236}">
                <a16:creationId xmlns:a16="http://schemas.microsoft.com/office/drawing/2014/main" id="{81C0FFA2-C4A1-46F9-FB7F-6ED664BC3889}"/>
              </a:ext>
            </a:extLst>
          </p:cNvPr>
          <p:cNvPicPr>
            <a:picLocks noChangeAspect="1"/>
          </p:cNvPicPr>
          <p:nvPr/>
        </p:nvPicPr>
        <p:blipFill rotWithShape="1">
          <a:blip r:embed="rId2">
            <a:alphaModFix amt="60000"/>
          </a:blip>
          <a:srcRect r="25"/>
          <a:stretch/>
        </p:blipFill>
        <p:spPr>
          <a:xfrm>
            <a:off x="3048" y="10"/>
            <a:ext cx="12188952" cy="6857990"/>
          </a:xfrm>
          <a:prstGeom prst="rect">
            <a:avLst/>
          </a:prstGeom>
        </p:spPr>
      </p:pic>
      <p:sp>
        <p:nvSpPr>
          <p:cNvPr id="5" name="Title 4">
            <a:extLst>
              <a:ext uri="{FF2B5EF4-FFF2-40B4-BE49-F238E27FC236}">
                <a16:creationId xmlns:a16="http://schemas.microsoft.com/office/drawing/2014/main" id="{F5AB5CBC-887A-07EE-A847-B029780D8288}"/>
              </a:ext>
            </a:extLst>
          </p:cNvPr>
          <p:cNvSpPr>
            <a:spLocks noGrp="1"/>
          </p:cNvSpPr>
          <p:nvPr>
            <p:ph type="ctrTitle"/>
          </p:nvPr>
        </p:nvSpPr>
        <p:spPr>
          <a:xfrm>
            <a:off x="521209" y="822960"/>
            <a:ext cx="7213092" cy="5015169"/>
          </a:xfrm>
        </p:spPr>
        <p:txBody>
          <a:bodyPr>
            <a:normAutofit/>
          </a:bodyPr>
          <a:lstStyle/>
          <a:p>
            <a:r>
              <a:rPr lang="en-IN" sz="4200">
                <a:solidFill>
                  <a:srgbClr val="FFFFFF"/>
                </a:solidFill>
                <a:effectLst/>
              </a:rPr>
              <a:t>CardioXNet: A Novel Lightweight Deep Learning</a:t>
            </a:r>
            <a:br>
              <a:rPr lang="en-IN" sz="4200">
                <a:solidFill>
                  <a:srgbClr val="FFFFFF"/>
                </a:solidFill>
                <a:effectLst/>
              </a:rPr>
            </a:br>
            <a:r>
              <a:rPr lang="en-IN" sz="4200">
                <a:solidFill>
                  <a:srgbClr val="FFFFFF"/>
                </a:solidFill>
                <a:effectLst/>
              </a:rPr>
              <a:t>Framework for Cardiovascular Disease</a:t>
            </a:r>
            <a:br>
              <a:rPr lang="en-IN" sz="4200">
                <a:solidFill>
                  <a:srgbClr val="FFFFFF"/>
                </a:solidFill>
                <a:effectLst/>
              </a:rPr>
            </a:br>
            <a:r>
              <a:rPr lang="en-IN" sz="4200">
                <a:solidFill>
                  <a:srgbClr val="FFFFFF"/>
                </a:solidFill>
                <a:effectLst/>
              </a:rPr>
              <a:t>Classification Using Heart</a:t>
            </a:r>
            <a:br>
              <a:rPr lang="en-IN" sz="4200">
                <a:solidFill>
                  <a:srgbClr val="FFFFFF"/>
                </a:solidFill>
                <a:effectLst/>
              </a:rPr>
            </a:br>
            <a:r>
              <a:rPr lang="en-IN" sz="4200">
                <a:solidFill>
                  <a:srgbClr val="FFFFFF"/>
                </a:solidFill>
                <a:effectLst/>
              </a:rPr>
              <a:t>Sound Recordings</a:t>
            </a:r>
            <a:br>
              <a:rPr lang="en-IN" sz="4200">
                <a:solidFill>
                  <a:srgbClr val="FFFFFF"/>
                </a:solidFill>
                <a:effectLst/>
                <a:latin typeface="Helvetica" pitchFamily="2" charset="0"/>
              </a:rPr>
            </a:br>
            <a:endParaRPr lang="en-US" sz="4200" dirty="0">
              <a:solidFill>
                <a:srgbClr val="FFFFFF"/>
              </a:solidFill>
            </a:endParaRPr>
          </a:p>
        </p:txBody>
      </p:sp>
      <p:sp>
        <p:nvSpPr>
          <p:cNvPr id="6" name="Subtitle 5">
            <a:extLst>
              <a:ext uri="{FF2B5EF4-FFF2-40B4-BE49-F238E27FC236}">
                <a16:creationId xmlns:a16="http://schemas.microsoft.com/office/drawing/2014/main" id="{EB8D5945-C211-6B5A-E2E6-85F01C0F15B1}"/>
              </a:ext>
            </a:extLst>
          </p:cNvPr>
          <p:cNvSpPr>
            <a:spLocks noGrp="1"/>
          </p:cNvSpPr>
          <p:nvPr>
            <p:ph type="subTitle" idx="1"/>
          </p:nvPr>
        </p:nvSpPr>
        <p:spPr>
          <a:xfrm>
            <a:off x="9261493" y="3041761"/>
            <a:ext cx="2429605" cy="2856204"/>
          </a:xfrm>
        </p:spPr>
        <p:txBody>
          <a:bodyPr>
            <a:normAutofit fontScale="92500" lnSpcReduction="10000"/>
          </a:bodyPr>
          <a:lstStyle/>
          <a:p>
            <a:r>
              <a:rPr lang="en-US" dirty="0">
                <a:solidFill>
                  <a:srgbClr val="FFFFFF"/>
                </a:solidFill>
              </a:rPr>
              <a:t>Bhavana </a:t>
            </a:r>
            <a:r>
              <a:rPr lang="en-US" dirty="0" err="1">
                <a:solidFill>
                  <a:srgbClr val="FFFFFF"/>
                </a:solidFill>
              </a:rPr>
              <a:t>Prathyusha</a:t>
            </a:r>
            <a:r>
              <a:rPr lang="en-US" dirty="0">
                <a:solidFill>
                  <a:srgbClr val="FFFFFF"/>
                </a:solidFill>
              </a:rPr>
              <a:t> </a:t>
            </a:r>
            <a:r>
              <a:rPr lang="en-US" dirty="0" err="1">
                <a:solidFill>
                  <a:srgbClr val="FFFFFF"/>
                </a:solidFill>
              </a:rPr>
              <a:t>Madhugani</a:t>
            </a:r>
            <a:endParaRPr lang="en-US" dirty="0">
              <a:solidFill>
                <a:srgbClr val="FFFFFF"/>
              </a:solidFill>
            </a:endParaRPr>
          </a:p>
          <a:p>
            <a:r>
              <a:rPr lang="en-US" dirty="0">
                <a:solidFill>
                  <a:srgbClr val="FFFFFF"/>
                </a:solidFill>
              </a:rPr>
              <a:t>700737914</a:t>
            </a:r>
          </a:p>
          <a:p>
            <a:r>
              <a:rPr lang="en-US" dirty="0">
                <a:solidFill>
                  <a:schemeClr val="bg1"/>
                </a:solidFill>
                <a:hlinkClick r:id="rId3">
                  <a:extLst>
                    <a:ext uri="{A12FA001-AC4F-418D-AE19-62706E023703}">
                      <ahyp:hlinkClr xmlns:ahyp="http://schemas.microsoft.com/office/drawing/2018/hyperlinkcolor" val="tx"/>
                    </a:ext>
                  </a:extLst>
                </a:hlinkClick>
              </a:rPr>
              <a:t>https://drive.google.com/file/d/12oySVH32AYD6czEQI8FxoW5rQ6N8VtrK/view?usp=drive_link</a:t>
            </a:r>
            <a:endParaRPr lang="en-US" dirty="0">
              <a:solidFill>
                <a:schemeClr val="bg1"/>
              </a:solidFill>
            </a:endParaRPr>
          </a:p>
          <a:p>
            <a:endParaRPr lang="en-US" dirty="0">
              <a:solidFill>
                <a:srgbClr val="FFFFFF"/>
              </a:solidFill>
            </a:endParaRPr>
          </a:p>
          <a:p>
            <a:endParaRPr lang="en-US" dirty="0">
              <a:solidFill>
                <a:srgbClr val="FFFFFF"/>
              </a:solidFill>
            </a:endParaRPr>
          </a:p>
        </p:txBody>
      </p:sp>
      <p:cxnSp>
        <p:nvCxnSpPr>
          <p:cNvPr id="20" name="Straight Connector 12">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13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BE5CB-BCF6-3D1E-0AF8-A06C20BBBD77}"/>
              </a:ext>
            </a:extLst>
          </p:cNvPr>
          <p:cNvSpPr>
            <a:spLocks noGrp="1"/>
          </p:cNvSpPr>
          <p:nvPr>
            <p:ph type="title"/>
          </p:nvPr>
        </p:nvSpPr>
        <p:spPr>
          <a:xfrm>
            <a:off x="521208" y="788401"/>
            <a:ext cx="5003292" cy="5128585"/>
          </a:xfrm>
        </p:spPr>
        <p:txBody>
          <a:bodyPr anchor="t">
            <a:normAutofit/>
          </a:bodyPr>
          <a:lstStyle/>
          <a:p>
            <a:r>
              <a:rPr lang="en-US" dirty="0"/>
              <a:t>CONTENTS</a:t>
            </a:r>
          </a:p>
        </p:txBody>
      </p:sp>
      <p:cxnSp>
        <p:nvCxnSpPr>
          <p:cNvPr id="50" name="Straight Connector 49">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A74D023A-4911-E15B-BBE9-D0B37431B433}"/>
              </a:ext>
            </a:extLst>
          </p:cNvPr>
          <p:cNvGraphicFramePr>
            <a:graphicFrameLocks noGrp="1"/>
          </p:cNvGraphicFramePr>
          <p:nvPr>
            <p:ph idx="1"/>
            <p:extLst>
              <p:ext uri="{D42A27DB-BD31-4B8C-83A1-F6EECF244321}">
                <p14:modId xmlns:p14="http://schemas.microsoft.com/office/powerpoint/2010/main" val="4119255763"/>
              </p:ext>
            </p:extLst>
          </p:nvPr>
        </p:nvGraphicFramePr>
        <p:xfrm>
          <a:off x="7005107" y="1033670"/>
          <a:ext cx="4626506" cy="487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81B833A-4F7C-8996-A42D-9A9347C2ADB5}"/>
              </a:ext>
            </a:extLst>
          </p:cNvPr>
          <p:cNvSpPr txBox="1"/>
          <p:nvPr/>
        </p:nvSpPr>
        <p:spPr>
          <a:xfrm>
            <a:off x="16744950" y="-11858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0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60">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F2D96-F860-D527-0224-F6F91E4DFD5F}"/>
              </a:ext>
            </a:extLst>
          </p:cNvPr>
          <p:cNvSpPr>
            <a:spLocks noGrp="1"/>
          </p:cNvSpPr>
          <p:nvPr>
            <p:ph type="title"/>
          </p:nvPr>
        </p:nvSpPr>
        <p:spPr>
          <a:xfrm>
            <a:off x="521208" y="822960"/>
            <a:ext cx="2483246" cy="5296270"/>
          </a:xfrm>
        </p:spPr>
        <p:txBody>
          <a:bodyPr anchor="t">
            <a:normAutofit/>
          </a:bodyPr>
          <a:lstStyle/>
          <a:p>
            <a:r>
              <a:rPr lang="en-US" sz="2800"/>
              <a:t>MOTIVATION</a:t>
            </a:r>
          </a:p>
        </p:txBody>
      </p:sp>
      <p:cxnSp>
        <p:nvCxnSpPr>
          <p:cNvPr id="70" name="Straight Connector 62">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64">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66">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4FDB8F4-7501-9A2B-CB46-47E3372FF5D0}"/>
              </a:ext>
            </a:extLst>
          </p:cNvPr>
          <p:cNvGraphicFramePr>
            <a:graphicFrameLocks noGrp="1"/>
          </p:cNvGraphicFramePr>
          <p:nvPr>
            <p:ph idx="1"/>
            <p:extLst>
              <p:ext uri="{D42A27DB-BD31-4B8C-83A1-F6EECF244321}">
                <p14:modId xmlns:p14="http://schemas.microsoft.com/office/powerpoint/2010/main" val="2783082825"/>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0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F26A6-1747-97C6-6E4F-C78C29B20B07}"/>
              </a:ext>
            </a:extLst>
          </p:cNvPr>
          <p:cNvSpPr>
            <a:spLocks noGrp="1"/>
          </p:cNvSpPr>
          <p:nvPr>
            <p:ph type="title"/>
          </p:nvPr>
        </p:nvSpPr>
        <p:spPr>
          <a:xfrm>
            <a:off x="521208" y="685491"/>
            <a:ext cx="11110427" cy="847984"/>
          </a:xfrm>
        </p:spPr>
        <p:txBody>
          <a:bodyPr anchor="ctr">
            <a:normAutofit/>
          </a:bodyPr>
          <a:lstStyle/>
          <a:p>
            <a:r>
              <a:rPr lang="en-US" dirty="0"/>
              <a:t>PROBLEM STATEMENT</a:t>
            </a:r>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AF007A9-A401-CC5B-6319-B1329E91726B}"/>
              </a:ext>
            </a:extLst>
          </p:cNvPr>
          <p:cNvPicPr>
            <a:picLocks noChangeAspect="1"/>
          </p:cNvPicPr>
          <p:nvPr/>
        </p:nvPicPr>
        <p:blipFill>
          <a:blip r:embed="rId2"/>
          <a:stretch>
            <a:fillRect/>
          </a:stretch>
        </p:blipFill>
        <p:spPr>
          <a:xfrm>
            <a:off x="580732" y="2967216"/>
            <a:ext cx="6838971" cy="1983301"/>
          </a:xfrm>
          <a:prstGeom prst="rect">
            <a:avLst/>
          </a:prstGeom>
        </p:spPr>
      </p:pic>
      <p:sp>
        <p:nvSpPr>
          <p:cNvPr id="3" name="Content Placeholder 2">
            <a:extLst>
              <a:ext uri="{FF2B5EF4-FFF2-40B4-BE49-F238E27FC236}">
                <a16:creationId xmlns:a16="http://schemas.microsoft.com/office/drawing/2014/main" id="{5FB7F6FE-AD72-FBAE-1E5F-00CA077C172D}"/>
              </a:ext>
            </a:extLst>
          </p:cNvPr>
          <p:cNvSpPr>
            <a:spLocks noGrp="1"/>
          </p:cNvSpPr>
          <p:nvPr>
            <p:ph idx="1"/>
          </p:nvPr>
        </p:nvSpPr>
        <p:spPr>
          <a:xfrm>
            <a:off x="8184630" y="2031167"/>
            <a:ext cx="3446679" cy="3967235"/>
          </a:xfrm>
        </p:spPr>
        <p:txBody>
          <a:bodyPr>
            <a:normAutofit/>
          </a:bodyPr>
          <a:lstStyle/>
          <a:p>
            <a:pPr>
              <a:lnSpc>
                <a:spcPct val="110000"/>
              </a:lnSpc>
            </a:pPr>
            <a:r>
              <a:rPr lang="en-US" sz="1400"/>
              <a:t>As thousands of people annually lose their lives to cardiac diseases (CVDs), there is a growing worry about the negative effects of these conditions. Prevention and management of CVDs are therefore crucial.</a:t>
            </a:r>
          </a:p>
          <a:p>
            <a:pPr>
              <a:lnSpc>
                <a:spcPct val="110000"/>
              </a:lnSpc>
            </a:pPr>
            <a:r>
              <a:rPr lang="en-US" sz="1400"/>
              <a:t>In the process of its mechanical action, the heart, which is among the most significant parts in human beings, emits different noises. Auscultations are used to test for CVDs due to the shift in accordance with how a particular type of disease affects the cardiovascular system's characteristics in a distinct way.</a:t>
            </a:r>
          </a:p>
          <a:p>
            <a:pPr>
              <a:lnSpc>
                <a:spcPct val="110000"/>
              </a:lnSpc>
            </a:pPr>
            <a:endParaRPr lang="en-US" sz="1400"/>
          </a:p>
        </p:txBody>
      </p:sp>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49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B28EC-4E26-F0DE-AD69-0FCE743BE33E}"/>
              </a:ext>
            </a:extLst>
          </p:cNvPr>
          <p:cNvSpPr>
            <a:spLocks noGrp="1"/>
          </p:cNvSpPr>
          <p:nvPr>
            <p:ph type="title"/>
          </p:nvPr>
        </p:nvSpPr>
        <p:spPr>
          <a:xfrm>
            <a:off x="521208" y="783863"/>
            <a:ext cx="3448812" cy="5048339"/>
          </a:xfrm>
        </p:spPr>
        <p:txBody>
          <a:bodyPr anchor="t">
            <a:normAutofit/>
          </a:bodyPr>
          <a:lstStyle/>
          <a:p>
            <a:r>
              <a:rPr lang="en-US" dirty="0"/>
              <a:t>OBJECTIVES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B84339D-0B20-6B09-04DD-7DE8B3EFC487}"/>
              </a:ext>
            </a:extLst>
          </p:cNvPr>
          <p:cNvGraphicFramePr>
            <a:graphicFrameLocks noGrp="1"/>
          </p:cNvGraphicFramePr>
          <p:nvPr>
            <p:ph idx="1"/>
            <p:extLst>
              <p:ext uri="{D42A27DB-BD31-4B8C-83A1-F6EECF244321}">
                <p14:modId xmlns:p14="http://schemas.microsoft.com/office/powerpoint/2010/main" val="1836747969"/>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001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7D1F8-0FE8-55D0-F373-8B1C21031D55}"/>
              </a:ext>
            </a:extLst>
          </p:cNvPr>
          <p:cNvSpPr>
            <a:spLocks noGrp="1"/>
          </p:cNvSpPr>
          <p:nvPr>
            <p:ph type="title"/>
          </p:nvPr>
        </p:nvSpPr>
        <p:spPr>
          <a:xfrm>
            <a:off x="521208" y="783863"/>
            <a:ext cx="3448812" cy="5048339"/>
          </a:xfrm>
        </p:spPr>
        <p:txBody>
          <a:bodyPr anchor="t">
            <a:normAutofit/>
          </a:bodyPr>
          <a:lstStyle/>
          <a:p>
            <a:r>
              <a:rPr lang="en-US" sz="3100"/>
              <a:t>CONTRIBUTION</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AD501B8-5EA9-CF91-7DE5-97C4CB898A04}"/>
              </a:ext>
            </a:extLst>
          </p:cNvPr>
          <p:cNvGraphicFramePr>
            <a:graphicFrameLocks noGrp="1"/>
          </p:cNvGraphicFramePr>
          <p:nvPr>
            <p:ph idx="1"/>
            <p:extLst>
              <p:ext uri="{D42A27DB-BD31-4B8C-83A1-F6EECF244321}">
                <p14:modId xmlns:p14="http://schemas.microsoft.com/office/powerpoint/2010/main" val="2849928496"/>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07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8742E-4040-872B-2DC1-B91AD187C78D}"/>
              </a:ext>
            </a:extLst>
          </p:cNvPr>
          <p:cNvSpPr>
            <a:spLocks noGrp="1"/>
          </p:cNvSpPr>
          <p:nvPr>
            <p:ph type="title"/>
          </p:nvPr>
        </p:nvSpPr>
        <p:spPr>
          <a:xfrm>
            <a:off x="521208" y="908006"/>
            <a:ext cx="3503409" cy="5070171"/>
          </a:xfrm>
        </p:spPr>
        <p:txBody>
          <a:bodyPr anchor="b">
            <a:normAutofit/>
          </a:bodyPr>
          <a:lstStyle/>
          <a:p>
            <a:r>
              <a:rPr lang="en-US" dirty="0"/>
              <a:t>RESULTS</a:t>
            </a:r>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73B722E-9922-7606-1DF4-FA086B2C1963}"/>
              </a:ext>
            </a:extLst>
          </p:cNvPr>
          <p:cNvGraphicFramePr>
            <a:graphicFrameLocks noGrp="1"/>
          </p:cNvGraphicFramePr>
          <p:nvPr>
            <p:ph idx="1"/>
            <p:extLst>
              <p:ext uri="{D42A27DB-BD31-4B8C-83A1-F6EECF244321}">
                <p14:modId xmlns:p14="http://schemas.microsoft.com/office/powerpoint/2010/main" val="2128614638"/>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871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902C7-E964-DB9D-A2EB-D9E1605ED4E1}"/>
              </a:ext>
            </a:extLst>
          </p:cNvPr>
          <p:cNvSpPr>
            <a:spLocks noGrp="1"/>
          </p:cNvSpPr>
          <p:nvPr>
            <p:ph type="title"/>
          </p:nvPr>
        </p:nvSpPr>
        <p:spPr>
          <a:xfrm>
            <a:off x="521209" y="786384"/>
            <a:ext cx="3623244" cy="2665614"/>
          </a:xfrm>
        </p:spPr>
        <p:txBody>
          <a:bodyPr anchor="t">
            <a:normAutofit/>
          </a:bodyPr>
          <a:lstStyle/>
          <a:p>
            <a:r>
              <a:rPr lang="en-US" dirty="0"/>
              <a:t>REFERENCES</a:t>
            </a:r>
          </a:p>
        </p:txBody>
      </p:sp>
      <p:cxnSp>
        <p:nvCxnSpPr>
          <p:cNvPr id="19" name="Straight Connector 11">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6" descr="Books">
            <a:extLst>
              <a:ext uri="{FF2B5EF4-FFF2-40B4-BE49-F238E27FC236}">
                <a16:creationId xmlns:a16="http://schemas.microsoft.com/office/drawing/2014/main" id="{DA788ED9-5E7A-5539-0DD9-FAA33B8BF5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2">
            <a:extLst>
              <a:ext uri="{FF2B5EF4-FFF2-40B4-BE49-F238E27FC236}">
                <a16:creationId xmlns:a16="http://schemas.microsoft.com/office/drawing/2014/main" id="{BF784C48-0018-E68A-9E1D-606A393224B7}"/>
              </a:ext>
            </a:extLst>
          </p:cNvPr>
          <p:cNvSpPr>
            <a:spLocks noGrp="1"/>
          </p:cNvSpPr>
          <p:nvPr>
            <p:ph idx="1"/>
          </p:nvPr>
        </p:nvSpPr>
        <p:spPr>
          <a:xfrm>
            <a:off x="4931765" y="989350"/>
            <a:ext cx="6699544" cy="5021609"/>
          </a:xfrm>
        </p:spPr>
        <p:txBody>
          <a:bodyPr anchor="t">
            <a:normAutofit/>
          </a:bodyPr>
          <a:lstStyle/>
          <a:p>
            <a:pPr marL="0" indent="0">
              <a:lnSpc>
                <a:spcPct val="110000"/>
              </a:lnSpc>
              <a:buNone/>
            </a:pPr>
            <a:endParaRPr lang="en-IN" sz="1500">
              <a:effectLst/>
              <a:latin typeface="Helvetica" pitchFamily="2" charset="0"/>
            </a:endParaRPr>
          </a:p>
          <a:p>
            <a:pPr>
              <a:lnSpc>
                <a:spcPct val="110000"/>
              </a:lnSpc>
            </a:pPr>
            <a:r>
              <a:rPr lang="en-IN" sz="1500">
                <a:effectLst/>
                <a:latin typeface="Helvetica" pitchFamily="2" charset="0"/>
              </a:rPr>
              <a:t>[1] CVD Causes One-Third of Deaths Worldwide: Study Examines Global Burden of CVD From 1990 to 2015 American College of Cardiology.Accessed: Aug. 26, 2020. [Online]. Available: https://www.acc.org/latestin-ardiology/articles/2017/05/17/16/02/cvd-causes-one-third-of-deathsworldwide</a:t>
            </a:r>
          </a:p>
          <a:p>
            <a:pPr>
              <a:lnSpc>
                <a:spcPct val="110000"/>
              </a:lnSpc>
            </a:pPr>
            <a:r>
              <a:rPr lang="en-IN" sz="1500">
                <a:effectLst/>
                <a:latin typeface="Helvetica" pitchFamily="2" charset="0"/>
              </a:rPr>
              <a:t>[2] A. D. Bowry, J. Lewey, S. B. Dugani, and N. K. Choudhry, ``The burden of cardiovascular disease in low-and middle-income countries: Epidemiology and management,'' Can. J. Cardiol., vol. 31, no. 9, pp. 1151 1159, 2015.</a:t>
            </a:r>
          </a:p>
          <a:p>
            <a:pPr>
              <a:lnSpc>
                <a:spcPct val="110000"/>
              </a:lnSpc>
            </a:pPr>
            <a:r>
              <a:rPr lang="en-IN" sz="1500">
                <a:effectLst/>
                <a:latin typeface="Helvetica" pitchFamily="2" charset="0"/>
              </a:rPr>
              <a:t>[3] A. Bourouhou, A. Jilbab, C. Nacir, and A. Hammouch, ``Heart soundsclassification for a medical diagnostic assistance,'' Int. J. Online Biomed.Eng., vol. 15, no. 11, pp. 88 103, 2019.</a:t>
            </a:r>
          </a:p>
          <a:p>
            <a:pPr>
              <a:lnSpc>
                <a:spcPct val="110000"/>
              </a:lnSpc>
            </a:pPr>
            <a:r>
              <a:rPr lang="en-IN" sz="1500">
                <a:effectLst/>
                <a:latin typeface="Helvetica" pitchFamily="2" charset="0"/>
              </a:rPr>
              <a:t>[4] V. N. Varghees and K. I. Ramachandran, ``A novel heart sound activity detection framework for automated heart sound analysis,'' Biomed. Signal Process. Control, vol. 13, pp. 174 188, Sep. 2014.</a:t>
            </a:r>
          </a:p>
          <a:p>
            <a:pPr>
              <a:lnSpc>
                <a:spcPct val="110000"/>
              </a:lnSpc>
            </a:pPr>
            <a:endParaRPr lang="en-IN" sz="1500">
              <a:effectLst/>
              <a:latin typeface="Helvetica" pitchFamily="2" charset="0"/>
            </a:endParaRPr>
          </a:p>
          <a:p>
            <a:pPr>
              <a:lnSpc>
                <a:spcPct val="110000"/>
              </a:lnSpc>
            </a:pPr>
            <a:endParaRPr lang="en-IN" sz="1500">
              <a:effectLst/>
              <a:latin typeface="Helvetica" pitchFamily="2" charset="0"/>
            </a:endParaRPr>
          </a:p>
        </p:txBody>
      </p:sp>
      <p:cxnSp>
        <p:nvCxnSpPr>
          <p:cNvPr id="21" name="Straight Connector 13">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15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5"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5" descr="A blue and black background&#10;&#10;Description automatically generated">
            <a:extLst>
              <a:ext uri="{FF2B5EF4-FFF2-40B4-BE49-F238E27FC236}">
                <a16:creationId xmlns:a16="http://schemas.microsoft.com/office/drawing/2014/main" id="{B7E588A0-6CC0-1E0A-D198-2793D3A234AD}"/>
              </a:ext>
            </a:extLst>
          </p:cNvPr>
          <p:cNvPicPr>
            <a:picLocks noChangeAspect="1"/>
          </p:cNvPicPr>
          <p:nvPr/>
        </p:nvPicPr>
        <p:blipFill rotWithShape="1">
          <a:blip r:embed="rId2">
            <a:alphaModFix amt="65000"/>
          </a:blip>
          <a:srcRect t="8120" b="7611"/>
          <a:stretch/>
        </p:blipFill>
        <p:spPr>
          <a:xfrm>
            <a:off x="20" y="10"/>
            <a:ext cx="12191979" cy="6857989"/>
          </a:xfrm>
          <a:prstGeom prst="rect">
            <a:avLst/>
          </a:prstGeom>
        </p:spPr>
      </p:pic>
      <p:sp>
        <p:nvSpPr>
          <p:cNvPr id="4" name="Title 3">
            <a:extLst>
              <a:ext uri="{FF2B5EF4-FFF2-40B4-BE49-F238E27FC236}">
                <a16:creationId xmlns:a16="http://schemas.microsoft.com/office/drawing/2014/main" id="{D835E4FC-C4F4-3379-3609-11EC11C53A02}"/>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800">
                <a:solidFill>
                  <a:srgbClr val="FFFFFF"/>
                </a:solidFill>
              </a:rPr>
              <a:t>THANK YOU</a:t>
            </a:r>
          </a:p>
        </p:txBody>
      </p:sp>
      <p:cxnSp>
        <p:nvCxnSpPr>
          <p:cNvPr id="40" name="Straight Connector 17">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Straight Connector 19">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Straight Connector 21">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96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lignmentVTI">
  <a:themeElements>
    <a:clrScheme name="AnalogousFromDarkSeedLeftStep">
      <a:dk1>
        <a:srgbClr val="000000"/>
      </a:dk1>
      <a:lt1>
        <a:srgbClr val="FFFFFF"/>
      </a:lt1>
      <a:dk2>
        <a:srgbClr val="213B37"/>
      </a:dk2>
      <a:lt2>
        <a:srgbClr val="E8E5E2"/>
      </a:lt2>
      <a:accent1>
        <a:srgbClr val="2985E7"/>
      </a:accent1>
      <a:accent2>
        <a:srgbClr val="15B4C5"/>
      </a:accent2>
      <a:accent3>
        <a:srgbClr val="20B787"/>
      </a:accent3>
      <a:accent4>
        <a:srgbClr val="14BA40"/>
      </a:accent4>
      <a:accent5>
        <a:srgbClr val="38BA21"/>
      </a:accent5>
      <a:accent6>
        <a:srgbClr val="70B614"/>
      </a:accent6>
      <a:hlink>
        <a:srgbClr val="319332"/>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813</Words>
  <Application>Microsoft Macintosh PowerPoint</Application>
  <PresentationFormat>Widescreen</PresentationFormat>
  <Paragraphs>37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Batang</vt:lpstr>
      <vt:lpstr>Arial</vt:lpstr>
      <vt:lpstr>Avenir Next LT Pro Light</vt:lpstr>
      <vt:lpstr>Calibri</vt:lpstr>
      <vt:lpstr>Helvetica</vt:lpstr>
      <vt:lpstr>AlignmentVTI</vt:lpstr>
      <vt:lpstr>CardioXNet: A Novel Lightweight Deep Learning Framework for Cardiovascular Disease Classification Using Heart Sound Recordings </vt:lpstr>
      <vt:lpstr>CONTENTS</vt:lpstr>
      <vt:lpstr>MOTIVATION</vt:lpstr>
      <vt:lpstr>PROBLEM STATEMENT</vt:lpstr>
      <vt:lpstr>OBJECTIVES</vt:lpstr>
      <vt:lpstr>CONTRIBUTION</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CardioXNet: A Novel Lightweight Deep Learning Framework for Cardiovascular Disease Classification Using Heart Sound Recordings </dc:title>
  <dc:creator>madhuganibp@gmail.com</dc:creator>
  <cp:lastModifiedBy>madhuganibp@gmail.com</cp:lastModifiedBy>
  <cp:revision>4</cp:revision>
  <dcterms:created xsi:type="dcterms:W3CDTF">2023-08-02T00:33:04Z</dcterms:created>
  <dcterms:modified xsi:type="dcterms:W3CDTF">2023-08-02T04:51:26Z</dcterms:modified>
</cp:coreProperties>
</file>