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38814A-973F-4BF6-9386-AA79911B229F}" type="datetimeFigureOut">
              <a:rPr lang="en-IN" smtClean="0"/>
              <a:t>21-05-2019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E275-F8EE-4B78-99EF-6A36393FF5DE}" type="slidenum">
              <a:rPr lang="en-IN" smtClean="0"/>
              <a:t>‹#›</a:t>
            </a:fld>
            <a:endParaRPr lang="en-IN"/>
          </a:p>
        </p:txBody>
      </p:sp>
    </p:spTree>
    <p:extLst>
      <p:ext uri="{BB962C8B-B14F-4D97-AF65-F5344CB8AC3E}">
        <p14:creationId xmlns:p14="http://schemas.microsoft.com/office/powerpoint/2010/main" val="270226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4FE275-F8EE-4B78-99EF-6A36393FF5DE}" type="slidenum">
              <a:rPr lang="en-IN" smtClean="0"/>
              <a:t>18</a:t>
            </a:fld>
            <a:endParaRPr lang="en-IN"/>
          </a:p>
        </p:txBody>
      </p:sp>
    </p:spTree>
    <p:extLst>
      <p:ext uri="{BB962C8B-B14F-4D97-AF65-F5344CB8AC3E}">
        <p14:creationId xmlns:p14="http://schemas.microsoft.com/office/powerpoint/2010/main" val="145924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4FE275-F8EE-4B78-99EF-6A36393FF5DE}" type="slidenum">
              <a:rPr lang="en-IN" smtClean="0"/>
              <a:t>20</a:t>
            </a:fld>
            <a:endParaRPr lang="en-IN"/>
          </a:p>
        </p:txBody>
      </p:sp>
    </p:spTree>
    <p:extLst>
      <p:ext uri="{BB962C8B-B14F-4D97-AF65-F5344CB8AC3E}">
        <p14:creationId xmlns:p14="http://schemas.microsoft.com/office/powerpoint/2010/main" val="1464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4FE275-F8EE-4B78-99EF-6A36393FF5DE}" type="slidenum">
              <a:rPr lang="en-IN" smtClean="0"/>
              <a:t>21</a:t>
            </a:fld>
            <a:endParaRPr lang="en-IN"/>
          </a:p>
        </p:txBody>
      </p:sp>
    </p:spTree>
    <p:extLst>
      <p:ext uri="{BB962C8B-B14F-4D97-AF65-F5344CB8AC3E}">
        <p14:creationId xmlns:p14="http://schemas.microsoft.com/office/powerpoint/2010/main" val="123402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4FE275-F8EE-4B78-99EF-6A36393FF5DE}" type="slidenum">
              <a:rPr lang="en-IN" smtClean="0"/>
              <a:t>22</a:t>
            </a:fld>
            <a:endParaRPr lang="en-IN"/>
          </a:p>
        </p:txBody>
      </p:sp>
    </p:spTree>
    <p:extLst>
      <p:ext uri="{BB962C8B-B14F-4D97-AF65-F5344CB8AC3E}">
        <p14:creationId xmlns:p14="http://schemas.microsoft.com/office/powerpoint/2010/main" val="386097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4FE275-F8EE-4B78-99EF-6A36393FF5DE}" type="slidenum">
              <a:rPr lang="en-IN" smtClean="0"/>
              <a:t>23</a:t>
            </a:fld>
            <a:endParaRPr lang="en-IN"/>
          </a:p>
        </p:txBody>
      </p:sp>
    </p:spTree>
    <p:extLst>
      <p:ext uri="{BB962C8B-B14F-4D97-AF65-F5344CB8AC3E}">
        <p14:creationId xmlns:p14="http://schemas.microsoft.com/office/powerpoint/2010/main" val="156785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C4FE275-F8EE-4B78-99EF-6A36393FF5DE}" type="slidenum">
              <a:rPr lang="en-IN" smtClean="0"/>
              <a:t>26</a:t>
            </a:fld>
            <a:endParaRPr lang="en-IN"/>
          </a:p>
        </p:txBody>
      </p:sp>
    </p:spTree>
    <p:extLst>
      <p:ext uri="{BB962C8B-B14F-4D97-AF65-F5344CB8AC3E}">
        <p14:creationId xmlns:p14="http://schemas.microsoft.com/office/powerpoint/2010/main" val="4078796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B44D73-2A20-4748-8304-5E4D485C3DCA}" type="datetimeFigureOut">
              <a:rPr lang="en-IN" smtClean="0"/>
              <a:t>21-05-2019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1EBC3-0D86-4D73-A98B-18DA83A45D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44D73-2A20-4748-8304-5E4D485C3DCA}" type="datetimeFigureOut">
              <a:rPr lang="en-IN" smtClean="0"/>
              <a:t>21-05-2019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1EBC3-0D86-4D73-A98B-18DA83A45D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B44D73-2A20-4748-8304-5E4D485C3DCA}" type="datetimeFigureOut">
              <a:rPr lang="en-IN" smtClean="0"/>
              <a:t>21-05-2019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1EBC3-0D86-4D73-A98B-18DA83A45D7F}"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44D73-2A20-4748-8304-5E4D485C3DCA}" type="datetimeFigureOut">
              <a:rPr lang="en-IN" smtClean="0"/>
              <a:t>21-05-2019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1EBC3-0D86-4D73-A98B-18DA83A45D7F}"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44D73-2A20-4748-8304-5E4D485C3DCA}" type="datetimeFigureOut">
              <a:rPr lang="en-IN" smtClean="0"/>
              <a:t>21-05-2019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1EBC3-0D86-4D73-A98B-18DA83A45D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3B44D73-2A20-4748-8304-5E4D485C3DCA}" type="datetimeFigureOut">
              <a:rPr lang="en-IN" smtClean="0"/>
              <a:t>21-05-2019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1EBC3-0D86-4D73-A98B-18DA83A45D7F}"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44D73-2A20-4748-8304-5E4D485C3DCA}" type="datetimeFigureOut">
              <a:rPr lang="en-IN" smtClean="0"/>
              <a:t>21-05-2019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1EBC3-0D86-4D73-A98B-18DA83A45D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B44D73-2A20-4748-8304-5E4D485C3DCA}" type="datetimeFigureOut">
              <a:rPr lang="en-IN" smtClean="0"/>
              <a:t>21-05-2019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E1EBC3-0D86-4D73-A98B-18DA83A45D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3B44D73-2A20-4748-8304-5E4D485C3DCA}" type="datetimeFigureOut">
              <a:rPr lang="en-IN" smtClean="0"/>
              <a:t>21-05-2019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E1EBC3-0D86-4D73-A98B-18DA83A45D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3B44D73-2A20-4748-8304-5E4D485C3DCA}" type="datetimeFigureOut">
              <a:rPr lang="en-IN" smtClean="0"/>
              <a:t>21-05-2019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1EBC3-0D86-4D73-A98B-18DA83A45D7F}"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B44D73-2A20-4748-8304-5E4D485C3DCA}" type="datetimeFigureOut">
              <a:rPr lang="en-IN" smtClean="0"/>
              <a:t>21-05-2019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1EBC3-0D86-4D73-A98B-18DA83A45D7F}"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3B44D73-2A20-4748-8304-5E4D485C3DCA}" type="datetimeFigureOut">
              <a:rPr lang="en-IN" smtClean="0"/>
              <a:t>21-05-2019</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E1EBC3-0D86-4D73-A98B-18DA83A45D7F}"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772400" cy="1296144"/>
          </a:xfrm>
        </p:spPr>
        <p:txBody>
          <a:bodyPr>
            <a:normAutofit/>
          </a:bodyPr>
          <a:lstStyle/>
          <a:p>
            <a:r>
              <a:rPr lang="en-US" sz="2400" b="1" dirty="0"/>
              <a:t>CORAL: A CLOUD-BACKED PRUDENT FILE SYSTEM</a:t>
            </a:r>
            <a:br>
              <a:rPr lang="en-US" sz="2400" dirty="0"/>
            </a:br>
            <a:br>
              <a:rPr lang="en-US" sz="2400" dirty="0"/>
            </a:br>
            <a:endParaRPr lang="en-IN" sz="2400" dirty="0"/>
          </a:p>
        </p:txBody>
      </p:sp>
      <p:sp>
        <p:nvSpPr>
          <p:cNvPr id="3" name="Subtitle 2"/>
          <p:cNvSpPr>
            <a:spLocks noGrp="1"/>
          </p:cNvSpPr>
          <p:nvPr>
            <p:ph type="subTitle" idx="1"/>
          </p:nvPr>
        </p:nvSpPr>
        <p:spPr>
          <a:xfrm>
            <a:off x="1371600" y="2060848"/>
            <a:ext cx="6400800" cy="3456384"/>
          </a:xfrm>
        </p:spPr>
        <p:txBody>
          <a:bodyPr/>
          <a:lstStyle/>
          <a:p>
            <a:endParaRPr lang="en-IN" dirty="0"/>
          </a:p>
          <a:p>
            <a:endParaRPr lang="en-IN" dirty="0"/>
          </a:p>
          <a:p>
            <a:r>
              <a:rPr lang="en-IN" dirty="0">
                <a:solidFill>
                  <a:schemeClr val="tx1"/>
                </a:solidFill>
              </a:rPr>
              <a:t>BY</a:t>
            </a:r>
          </a:p>
          <a:p>
            <a:r>
              <a:rPr lang="en-IN" dirty="0">
                <a:solidFill>
                  <a:schemeClr val="tx1"/>
                </a:solidFill>
              </a:rPr>
              <a:t>13WJ1A05D2: M.BHAVANA REDDY</a:t>
            </a:r>
          </a:p>
          <a:p>
            <a:endParaRPr lang="en-IN" dirty="0">
              <a:solidFill>
                <a:schemeClr val="tx1"/>
              </a:solidFill>
            </a:endParaRPr>
          </a:p>
          <a:p>
            <a:r>
              <a:rPr lang="en-IN" dirty="0">
                <a:solidFill>
                  <a:schemeClr val="tx1"/>
                </a:solidFill>
              </a:rPr>
              <a:t>Under Guidance of</a:t>
            </a:r>
          </a:p>
          <a:p>
            <a:r>
              <a:rPr lang="en-IN" dirty="0">
                <a:solidFill>
                  <a:schemeClr val="tx1"/>
                </a:solidFill>
              </a:rPr>
              <a:t>S.MADHU</a:t>
            </a:r>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17910"/>
            <a:ext cx="23590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83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7" y="2675467"/>
            <a:ext cx="7884864" cy="3450696"/>
          </a:xfrm>
        </p:spPr>
        <p:txBody>
          <a:bodyPr>
            <a:normAutofit/>
          </a:bodyPr>
          <a:lstStyle/>
          <a:p>
            <a:pPr lvl="0" algn="just"/>
            <a:r>
              <a:rPr lang="en-US" sz="1800" b="1" dirty="0"/>
              <a:t>USER INTERFACE DESIGN</a:t>
            </a:r>
            <a:endParaRPr lang="en-US" sz="1800" dirty="0"/>
          </a:p>
          <a:p>
            <a:pPr lvl="0" algn="just"/>
            <a:r>
              <a:rPr lang="en-US" sz="1800" b="1" dirty="0"/>
              <a:t>COMPANY GET SPACE  </a:t>
            </a:r>
            <a:endParaRPr lang="en-US" sz="1800" dirty="0"/>
          </a:p>
          <a:p>
            <a:pPr lvl="0" algn="just"/>
            <a:r>
              <a:rPr lang="en-US" sz="1800" b="1" dirty="0"/>
              <a:t>ADMIN PROCESS</a:t>
            </a:r>
            <a:endParaRPr lang="en-US" sz="1800" dirty="0"/>
          </a:p>
          <a:p>
            <a:pPr lvl="0" algn="just"/>
            <a:r>
              <a:rPr lang="en-US" sz="1800" b="1" dirty="0"/>
              <a:t>FILE UPLOAD </a:t>
            </a:r>
            <a:endParaRPr lang="en-US" sz="1800" dirty="0"/>
          </a:p>
          <a:p>
            <a:pPr lvl="0" algn="just"/>
            <a:r>
              <a:rPr lang="en-US" sz="1800" b="1" dirty="0"/>
              <a:t>COMPANY ADMIN PROCESS</a:t>
            </a:r>
            <a:endParaRPr lang="en-US" sz="1800" dirty="0"/>
          </a:p>
          <a:p>
            <a:pPr algn="just"/>
            <a:r>
              <a:rPr lang="en-US" sz="1800" b="1" dirty="0"/>
              <a:t>SEARCH FOR FILES</a:t>
            </a:r>
            <a:endParaRPr lang="en-US" sz="1800" dirty="0">
              <a:latin typeface="Times New Roman" pitchFamily="18" charset="0"/>
              <a:cs typeface="Times New Roman" pitchFamily="18" charset="0"/>
            </a:endParaRPr>
          </a:p>
          <a:p>
            <a:pPr marL="0" indent="0" algn="just">
              <a:buNone/>
            </a:pPr>
            <a:endParaRPr lang="en-IN" sz="1800" dirty="0"/>
          </a:p>
        </p:txBody>
      </p:sp>
      <p:sp>
        <p:nvSpPr>
          <p:cNvPr id="3" name="Title 2"/>
          <p:cNvSpPr>
            <a:spLocks noGrp="1"/>
          </p:cNvSpPr>
          <p:nvPr>
            <p:ph type="title"/>
          </p:nvPr>
        </p:nvSpPr>
        <p:spPr/>
        <p:txBody>
          <a:bodyPr>
            <a:normAutofit/>
          </a:bodyPr>
          <a:lstStyle/>
          <a:p>
            <a:pPr algn="l"/>
            <a:r>
              <a:rPr lang="en-IN" sz="2400" dirty="0"/>
              <a:t>MODULES</a:t>
            </a:r>
          </a:p>
        </p:txBody>
      </p:sp>
    </p:spTree>
    <p:extLst>
      <p:ext uri="{BB962C8B-B14F-4D97-AF65-F5344CB8AC3E}">
        <p14:creationId xmlns:p14="http://schemas.microsoft.com/office/powerpoint/2010/main" val="66453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7" y="2276872"/>
            <a:ext cx="7884864" cy="3849291"/>
          </a:xfrm>
        </p:spPr>
        <p:txBody>
          <a:bodyPr>
            <a:normAutofit/>
          </a:bodyPr>
          <a:lstStyle/>
          <a:p>
            <a:pPr marL="0" lvl="0" indent="0">
              <a:buNone/>
            </a:pPr>
            <a:r>
              <a:rPr lang="en-US" b="1" dirty="0"/>
              <a:t>User Interface Design</a:t>
            </a:r>
          </a:p>
          <a:p>
            <a:pPr marL="0" lvl="0" indent="0">
              <a:buNone/>
            </a:pPr>
            <a:endParaRPr lang="en-US" sz="1400" dirty="0"/>
          </a:p>
          <a:p>
            <a:pPr lvl="1" eaLnBrk="0" fontAlgn="base" hangingPunct="0">
              <a:lnSpc>
                <a:spcPct val="150000"/>
              </a:lnSpc>
              <a:spcBef>
                <a:spcPct val="0"/>
              </a:spcBef>
              <a:spcAft>
                <a:spcPct val="0"/>
              </a:spcAft>
            </a:pPr>
            <a:endParaRPr lang="en-US" dirty="0">
              <a:solidFill>
                <a:schemeClr val="tx1"/>
              </a:solidFill>
              <a:latin typeface="Times New Roman" pitchFamily="18" charset="0"/>
              <a:cs typeface="Times New Roman" pitchFamily="18" charset="0"/>
            </a:endParaRPr>
          </a:p>
          <a:p>
            <a:pPr marL="0" indent="0">
              <a:buNone/>
            </a:pPr>
            <a:endParaRPr lang="en-IN" sz="1800" dirty="0"/>
          </a:p>
        </p:txBody>
      </p:sp>
      <p:sp>
        <p:nvSpPr>
          <p:cNvPr id="3" name="Title 2"/>
          <p:cNvSpPr>
            <a:spLocks noGrp="1"/>
          </p:cNvSpPr>
          <p:nvPr>
            <p:ph type="title"/>
          </p:nvPr>
        </p:nvSpPr>
        <p:spPr/>
        <p:txBody>
          <a:bodyPr>
            <a:normAutofit/>
          </a:bodyPr>
          <a:lstStyle/>
          <a:p>
            <a:pPr algn="l"/>
            <a:r>
              <a:rPr lang="en-IN" sz="2400" dirty="0"/>
              <a:t>MODULE DIAGRAMS</a:t>
            </a:r>
          </a:p>
        </p:txBody>
      </p:sp>
      <p:pic>
        <p:nvPicPr>
          <p:cNvPr id="4" name="Picture 3" descr="C:\Users\spiro57\Downloads\1.png"/>
          <p:cNvPicPr/>
          <p:nvPr/>
        </p:nvPicPr>
        <p:blipFill>
          <a:blip r:embed="rId2"/>
          <a:srcRect/>
          <a:stretch>
            <a:fillRect/>
          </a:stretch>
        </p:blipFill>
        <p:spPr bwMode="auto">
          <a:xfrm>
            <a:off x="683568" y="3068960"/>
            <a:ext cx="5943600" cy="2562024"/>
          </a:xfrm>
          <a:prstGeom prst="rect">
            <a:avLst/>
          </a:prstGeom>
          <a:noFill/>
          <a:ln w="9525">
            <a:noFill/>
            <a:miter lim="800000"/>
            <a:headEnd/>
            <a:tailEnd/>
          </a:ln>
        </p:spPr>
      </p:pic>
    </p:spTree>
    <p:extLst>
      <p:ext uri="{BB962C8B-B14F-4D97-AF65-F5344CB8AC3E}">
        <p14:creationId xmlns:p14="http://schemas.microsoft.com/office/powerpoint/2010/main" val="97962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844824"/>
            <a:ext cx="8568951" cy="4281339"/>
          </a:xfrm>
        </p:spPr>
        <p:txBody>
          <a:bodyPr/>
          <a:lstStyle/>
          <a:p>
            <a:pPr marL="0" lvl="0" indent="0">
              <a:buNone/>
            </a:pPr>
            <a:r>
              <a:rPr lang="en-US" sz="2000" b="1" dirty="0"/>
              <a:t>Company Get Space</a:t>
            </a:r>
            <a:endParaRPr lang="en-US" sz="2000" dirty="0"/>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descr="C:\Users\spiro57\Downloads\Untitled Diagram.png"/>
          <p:cNvPicPr/>
          <p:nvPr/>
        </p:nvPicPr>
        <p:blipFill>
          <a:blip r:embed="rId2"/>
          <a:srcRect/>
          <a:stretch>
            <a:fillRect/>
          </a:stretch>
        </p:blipFill>
        <p:spPr bwMode="auto">
          <a:xfrm>
            <a:off x="827584" y="3197497"/>
            <a:ext cx="6553200" cy="2684176"/>
          </a:xfrm>
          <a:prstGeom prst="rect">
            <a:avLst/>
          </a:prstGeom>
          <a:noFill/>
          <a:ln w="9525">
            <a:noFill/>
            <a:miter lim="800000"/>
            <a:headEnd/>
            <a:tailEnd/>
          </a:ln>
        </p:spPr>
      </p:pic>
    </p:spTree>
    <p:extLst>
      <p:ext uri="{BB962C8B-B14F-4D97-AF65-F5344CB8AC3E}">
        <p14:creationId xmlns:p14="http://schemas.microsoft.com/office/powerpoint/2010/main" val="145616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7" y="1628800"/>
            <a:ext cx="7884864" cy="4497363"/>
          </a:xfrm>
        </p:spPr>
        <p:txBody>
          <a:bodyPr/>
          <a:lstStyle/>
          <a:p>
            <a:pPr marL="0" indent="0">
              <a:buNone/>
            </a:pPr>
            <a:r>
              <a:rPr lang="en-US" b="1" dirty="0"/>
              <a:t>Admin Process</a:t>
            </a:r>
            <a:r>
              <a:rPr lang="en-US" sz="1600" b="1" dirty="0"/>
              <a:t> </a:t>
            </a:r>
            <a:endParaRPr lang="en-US" sz="1600" dirty="0"/>
          </a:p>
          <a:p>
            <a:pPr marL="0" indent="0">
              <a:buNone/>
            </a:pPr>
            <a:r>
              <a:rPr lang="en-US" sz="1600" dirty="0"/>
              <a:t> </a:t>
            </a:r>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descr="C:\Users\spiro57\Downloads\3.png"/>
          <p:cNvPicPr/>
          <p:nvPr/>
        </p:nvPicPr>
        <p:blipFill>
          <a:blip r:embed="rId2"/>
          <a:srcRect/>
          <a:stretch>
            <a:fillRect/>
          </a:stretch>
        </p:blipFill>
        <p:spPr bwMode="auto">
          <a:xfrm>
            <a:off x="1600200" y="2852936"/>
            <a:ext cx="5943600" cy="1927038"/>
          </a:xfrm>
          <a:prstGeom prst="rect">
            <a:avLst/>
          </a:prstGeom>
          <a:noFill/>
          <a:ln w="9525">
            <a:noFill/>
            <a:miter lim="800000"/>
            <a:headEnd/>
            <a:tailEnd/>
          </a:ln>
        </p:spPr>
      </p:pic>
    </p:spTree>
    <p:extLst>
      <p:ext uri="{BB962C8B-B14F-4D97-AF65-F5344CB8AC3E}">
        <p14:creationId xmlns:p14="http://schemas.microsoft.com/office/powerpoint/2010/main" val="78424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844824"/>
            <a:ext cx="7884865" cy="4281339"/>
          </a:xfrm>
        </p:spPr>
        <p:txBody>
          <a:bodyPr/>
          <a:lstStyle/>
          <a:p>
            <a:pPr marL="0" lvl="0" indent="0">
              <a:buNone/>
            </a:pPr>
            <a:r>
              <a:rPr lang="en-US" b="1" dirty="0"/>
              <a:t>File Upload</a:t>
            </a:r>
            <a:endParaRPr lang="en-US" dirty="0"/>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descr="C:\Users\spiro57\Downloads\4.png"/>
          <p:cNvPicPr/>
          <p:nvPr/>
        </p:nvPicPr>
        <p:blipFill>
          <a:blip r:embed="rId2"/>
          <a:srcRect/>
          <a:stretch>
            <a:fillRect/>
          </a:stretch>
        </p:blipFill>
        <p:spPr bwMode="auto">
          <a:xfrm>
            <a:off x="1600200" y="2966870"/>
            <a:ext cx="5943600" cy="924260"/>
          </a:xfrm>
          <a:prstGeom prst="rect">
            <a:avLst/>
          </a:prstGeom>
          <a:noFill/>
          <a:ln w="9525">
            <a:noFill/>
            <a:miter lim="800000"/>
            <a:headEnd/>
            <a:tailEnd/>
          </a:ln>
        </p:spPr>
      </p:pic>
    </p:spTree>
    <p:extLst>
      <p:ext uri="{BB962C8B-B14F-4D97-AF65-F5344CB8AC3E}">
        <p14:creationId xmlns:p14="http://schemas.microsoft.com/office/powerpoint/2010/main" val="348072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5" y="1772816"/>
            <a:ext cx="7884865" cy="4353347"/>
          </a:xfrm>
        </p:spPr>
        <p:txBody>
          <a:bodyPr/>
          <a:lstStyle/>
          <a:p>
            <a:pPr marL="0" lvl="0" indent="0">
              <a:buNone/>
            </a:pPr>
            <a:r>
              <a:rPr lang="en-US" b="1" dirty="0"/>
              <a:t>Company Admin Process</a:t>
            </a:r>
            <a:endParaRPr lang="en-US" dirty="0"/>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descr="C:\Users\spiro57\Downloads\5.png"/>
          <p:cNvPicPr/>
          <p:nvPr/>
        </p:nvPicPr>
        <p:blipFill>
          <a:blip r:embed="rId2"/>
          <a:srcRect/>
          <a:stretch>
            <a:fillRect/>
          </a:stretch>
        </p:blipFill>
        <p:spPr bwMode="auto">
          <a:xfrm>
            <a:off x="971600" y="3068960"/>
            <a:ext cx="5943600" cy="1936233"/>
          </a:xfrm>
          <a:prstGeom prst="rect">
            <a:avLst/>
          </a:prstGeom>
          <a:noFill/>
          <a:ln w="9525">
            <a:noFill/>
            <a:miter lim="800000"/>
            <a:headEnd/>
            <a:tailEnd/>
          </a:ln>
        </p:spPr>
      </p:pic>
    </p:spTree>
    <p:extLst>
      <p:ext uri="{BB962C8B-B14F-4D97-AF65-F5344CB8AC3E}">
        <p14:creationId xmlns:p14="http://schemas.microsoft.com/office/powerpoint/2010/main" val="401310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556792"/>
            <a:ext cx="8640959" cy="5040560"/>
          </a:xfrm>
        </p:spPr>
        <p:txBody>
          <a:bodyPr/>
          <a:lstStyle/>
          <a:p>
            <a:pPr marL="0" indent="0">
              <a:buNone/>
            </a:pPr>
            <a:endParaRPr lang="en-IN" dirty="0"/>
          </a:p>
        </p:txBody>
      </p:sp>
      <p:sp>
        <p:nvSpPr>
          <p:cNvPr id="3" name="Title 2"/>
          <p:cNvSpPr>
            <a:spLocks noGrp="1"/>
          </p:cNvSpPr>
          <p:nvPr>
            <p:ph type="title"/>
          </p:nvPr>
        </p:nvSpPr>
        <p:spPr/>
        <p:txBody>
          <a:bodyPr>
            <a:normAutofit/>
          </a:bodyPr>
          <a:lstStyle/>
          <a:p>
            <a:pPr algn="l"/>
            <a:r>
              <a:rPr lang="en-IN" sz="2400" dirty="0"/>
              <a:t>SYSTEM ARCHITECTURE</a:t>
            </a:r>
          </a:p>
        </p:txBody>
      </p:sp>
      <p:grpSp>
        <p:nvGrpSpPr>
          <p:cNvPr id="4" name="Group 2"/>
          <p:cNvGrpSpPr>
            <a:grpSpLocks/>
          </p:cNvGrpSpPr>
          <p:nvPr/>
        </p:nvGrpSpPr>
        <p:grpSpPr bwMode="auto">
          <a:xfrm>
            <a:off x="1551708" y="2272145"/>
            <a:ext cx="5325341" cy="3671456"/>
            <a:chOff x="830" y="2283"/>
            <a:chExt cx="8789" cy="12282"/>
          </a:xfrm>
        </p:grpSpPr>
        <p:sp>
          <p:nvSpPr>
            <p:cNvPr id="5" name="Oval 3"/>
            <p:cNvSpPr>
              <a:spLocks noChangeArrowheads="1"/>
            </p:cNvSpPr>
            <p:nvPr/>
          </p:nvSpPr>
          <p:spPr bwMode="auto">
            <a:xfrm>
              <a:off x="1090" y="2489"/>
              <a:ext cx="1671" cy="8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company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AutoShape 4"/>
            <p:cNvSpPr>
              <a:spLocks noChangeArrowheads="1"/>
            </p:cNvSpPr>
            <p:nvPr/>
          </p:nvSpPr>
          <p:spPr bwMode="auto">
            <a:xfrm>
              <a:off x="3396" y="2443"/>
              <a:ext cx="1440" cy="89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register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AutoShape 5"/>
            <p:cNvSpPr>
              <a:spLocks noChangeArrowheads="1"/>
            </p:cNvSpPr>
            <p:nvPr/>
          </p:nvSpPr>
          <p:spPr bwMode="auto">
            <a:xfrm>
              <a:off x="5322" y="2489"/>
              <a:ext cx="1440" cy="6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AutoShape 6"/>
            <p:cNvSpPr>
              <a:spLocks noChangeArrowheads="1"/>
            </p:cNvSpPr>
            <p:nvPr/>
          </p:nvSpPr>
          <p:spPr bwMode="auto">
            <a:xfrm>
              <a:off x="7365" y="2283"/>
              <a:ext cx="2254" cy="165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Request to cloud provider for space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AutoShape 7"/>
            <p:cNvSpPr>
              <a:spLocks noChangeArrowheads="1"/>
            </p:cNvSpPr>
            <p:nvPr/>
          </p:nvSpPr>
          <p:spPr bwMode="auto">
            <a:xfrm>
              <a:off x="7717" y="4629"/>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Get cloud access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AutoShape 8"/>
            <p:cNvSpPr>
              <a:spLocks noChangeArrowheads="1"/>
            </p:cNvSpPr>
            <p:nvPr/>
          </p:nvSpPr>
          <p:spPr bwMode="auto">
            <a:xfrm>
              <a:off x="5444" y="4629"/>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Upload file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5444" y="6665"/>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View file information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AutoShape 10"/>
            <p:cNvSpPr>
              <a:spLocks noChangeArrowheads="1"/>
            </p:cNvSpPr>
            <p:nvPr/>
          </p:nvSpPr>
          <p:spPr bwMode="auto">
            <a:xfrm>
              <a:off x="5322" y="8660"/>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File stored in cloud space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AutoShape 11"/>
            <p:cNvSpPr>
              <a:spLocks noChangeArrowheads="1"/>
            </p:cNvSpPr>
            <p:nvPr/>
          </p:nvSpPr>
          <p:spPr bwMode="auto">
            <a:xfrm>
              <a:off x="3396" y="13001"/>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Request company space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Oval 12"/>
            <p:cNvSpPr>
              <a:spLocks noChangeArrowheads="1"/>
            </p:cNvSpPr>
            <p:nvPr/>
          </p:nvSpPr>
          <p:spPr bwMode="auto">
            <a:xfrm>
              <a:off x="830" y="13125"/>
              <a:ext cx="1931" cy="14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Small company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AutoShape 13"/>
            <p:cNvSpPr>
              <a:spLocks noChangeArrowheads="1"/>
            </p:cNvSpPr>
            <p:nvPr/>
          </p:nvSpPr>
          <p:spPr bwMode="auto">
            <a:xfrm>
              <a:off x="5444" y="12898"/>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Get space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AutoShape 14"/>
            <p:cNvSpPr>
              <a:spLocks noChangeArrowheads="1"/>
            </p:cNvSpPr>
            <p:nvPr/>
          </p:nvSpPr>
          <p:spPr bwMode="auto">
            <a:xfrm>
              <a:off x="5444" y="10841"/>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Upload files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AutoShape 15"/>
            <p:cNvSpPr>
              <a:spLocks noChangeArrowheads="1"/>
            </p:cNvSpPr>
            <p:nvPr/>
          </p:nvSpPr>
          <p:spPr bwMode="auto">
            <a:xfrm>
              <a:off x="2377" y="8517"/>
              <a:ext cx="2149"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Monitor cloud spaces(used/free space)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AutoShape 16"/>
            <p:cNvSpPr>
              <a:spLocks noChangeArrowheads="1"/>
            </p:cNvSpPr>
            <p:nvPr/>
          </p:nvSpPr>
          <p:spPr bwMode="auto">
            <a:xfrm>
              <a:off x="2761" y="6213"/>
              <a:ext cx="1440"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Cloud provider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9" name="AutoShape 17"/>
            <p:cNvCxnSpPr>
              <a:cxnSpLocks noChangeShapeType="1"/>
            </p:cNvCxnSpPr>
            <p:nvPr/>
          </p:nvCxnSpPr>
          <p:spPr bwMode="auto">
            <a:xfrm>
              <a:off x="6069" y="6069"/>
              <a:ext cx="0" cy="596"/>
            </a:xfrm>
            <a:prstGeom prst="straightConnector1">
              <a:avLst/>
            </a:prstGeom>
            <a:noFill/>
            <a:ln w="9525">
              <a:solidFill>
                <a:srgbClr val="000000"/>
              </a:solidFill>
              <a:round/>
              <a:headEnd/>
              <a:tailEnd type="triangle" w="med" len="med"/>
            </a:ln>
          </p:spPr>
        </p:cxnSp>
        <p:cxnSp>
          <p:nvCxnSpPr>
            <p:cNvPr id="20" name="AutoShape 18"/>
            <p:cNvCxnSpPr>
              <a:cxnSpLocks noChangeShapeType="1"/>
            </p:cNvCxnSpPr>
            <p:nvPr/>
          </p:nvCxnSpPr>
          <p:spPr bwMode="auto">
            <a:xfrm>
              <a:off x="2761" y="2839"/>
              <a:ext cx="635" cy="41"/>
            </a:xfrm>
            <a:prstGeom prst="straightConnector1">
              <a:avLst/>
            </a:prstGeom>
            <a:noFill/>
            <a:ln w="9525">
              <a:solidFill>
                <a:srgbClr val="000000"/>
              </a:solidFill>
              <a:round/>
              <a:headEnd/>
              <a:tailEnd type="triangle" w="med" len="med"/>
            </a:ln>
          </p:spPr>
        </p:cxnSp>
        <p:cxnSp>
          <p:nvCxnSpPr>
            <p:cNvPr id="21" name="AutoShape 19"/>
            <p:cNvCxnSpPr>
              <a:cxnSpLocks noChangeShapeType="1"/>
            </p:cNvCxnSpPr>
            <p:nvPr/>
          </p:nvCxnSpPr>
          <p:spPr bwMode="auto">
            <a:xfrm>
              <a:off x="4836" y="2839"/>
              <a:ext cx="486" cy="1"/>
            </a:xfrm>
            <a:prstGeom prst="straightConnector1">
              <a:avLst/>
            </a:prstGeom>
            <a:noFill/>
            <a:ln w="9525">
              <a:solidFill>
                <a:srgbClr val="000000"/>
              </a:solidFill>
              <a:round/>
              <a:headEnd/>
              <a:tailEnd type="triangle" w="med" len="med"/>
            </a:ln>
          </p:spPr>
        </p:cxnSp>
        <p:cxnSp>
          <p:nvCxnSpPr>
            <p:cNvPr id="22" name="AutoShape 20"/>
            <p:cNvCxnSpPr>
              <a:cxnSpLocks noChangeShapeType="1"/>
            </p:cNvCxnSpPr>
            <p:nvPr/>
          </p:nvCxnSpPr>
          <p:spPr bwMode="auto">
            <a:xfrm>
              <a:off x="6762" y="2839"/>
              <a:ext cx="603" cy="1"/>
            </a:xfrm>
            <a:prstGeom prst="straightConnector1">
              <a:avLst/>
            </a:prstGeom>
            <a:noFill/>
            <a:ln w="9525">
              <a:solidFill>
                <a:srgbClr val="000000"/>
              </a:solidFill>
              <a:round/>
              <a:headEnd/>
              <a:tailEnd type="triangle" w="med" len="med"/>
            </a:ln>
          </p:spPr>
        </p:cxnSp>
        <p:cxnSp>
          <p:nvCxnSpPr>
            <p:cNvPr id="23" name="AutoShape 21"/>
            <p:cNvCxnSpPr>
              <a:cxnSpLocks noChangeShapeType="1"/>
            </p:cNvCxnSpPr>
            <p:nvPr/>
          </p:nvCxnSpPr>
          <p:spPr bwMode="auto">
            <a:xfrm>
              <a:off x="8455" y="3942"/>
              <a:ext cx="20" cy="687"/>
            </a:xfrm>
            <a:prstGeom prst="straightConnector1">
              <a:avLst/>
            </a:prstGeom>
            <a:noFill/>
            <a:ln w="9525">
              <a:solidFill>
                <a:srgbClr val="000000"/>
              </a:solidFill>
              <a:round/>
              <a:headEnd/>
              <a:tailEnd type="triangle" w="med" len="med"/>
            </a:ln>
          </p:spPr>
        </p:cxnSp>
        <p:cxnSp>
          <p:nvCxnSpPr>
            <p:cNvPr id="24" name="AutoShape 22"/>
            <p:cNvCxnSpPr>
              <a:cxnSpLocks noChangeShapeType="1"/>
            </p:cNvCxnSpPr>
            <p:nvPr/>
          </p:nvCxnSpPr>
          <p:spPr bwMode="auto">
            <a:xfrm flipH="1">
              <a:off x="6884" y="5184"/>
              <a:ext cx="833" cy="41"/>
            </a:xfrm>
            <a:prstGeom prst="straightConnector1">
              <a:avLst/>
            </a:prstGeom>
            <a:noFill/>
            <a:ln w="9525">
              <a:solidFill>
                <a:srgbClr val="000000"/>
              </a:solidFill>
              <a:round/>
              <a:headEnd/>
              <a:tailEnd type="triangle" w="med" len="med"/>
            </a:ln>
          </p:spPr>
        </p:cxnSp>
        <p:cxnSp>
          <p:nvCxnSpPr>
            <p:cNvPr id="25" name="AutoShape 23"/>
            <p:cNvCxnSpPr>
              <a:cxnSpLocks noChangeShapeType="1"/>
            </p:cNvCxnSpPr>
            <p:nvPr/>
          </p:nvCxnSpPr>
          <p:spPr bwMode="auto">
            <a:xfrm>
              <a:off x="3396" y="7653"/>
              <a:ext cx="0" cy="864"/>
            </a:xfrm>
            <a:prstGeom prst="straightConnector1">
              <a:avLst/>
            </a:prstGeom>
            <a:noFill/>
            <a:ln w="9525">
              <a:solidFill>
                <a:srgbClr val="000000"/>
              </a:solidFill>
              <a:round/>
              <a:headEnd/>
              <a:tailEnd type="triangle" w="med" len="med"/>
            </a:ln>
          </p:spPr>
        </p:cxnSp>
        <p:cxnSp>
          <p:nvCxnSpPr>
            <p:cNvPr id="26" name="AutoShape 24"/>
            <p:cNvCxnSpPr>
              <a:cxnSpLocks noChangeShapeType="1"/>
            </p:cNvCxnSpPr>
            <p:nvPr/>
          </p:nvCxnSpPr>
          <p:spPr bwMode="auto">
            <a:xfrm>
              <a:off x="6069" y="8105"/>
              <a:ext cx="0" cy="555"/>
            </a:xfrm>
            <a:prstGeom prst="straightConnector1">
              <a:avLst/>
            </a:prstGeom>
            <a:noFill/>
            <a:ln w="9525">
              <a:solidFill>
                <a:srgbClr val="000000"/>
              </a:solidFill>
              <a:round/>
              <a:headEnd/>
              <a:tailEnd type="triangle" w="med" len="med"/>
            </a:ln>
          </p:spPr>
        </p:cxnSp>
        <p:cxnSp>
          <p:nvCxnSpPr>
            <p:cNvPr id="27" name="AutoShape 25"/>
            <p:cNvCxnSpPr>
              <a:cxnSpLocks noChangeShapeType="1"/>
            </p:cNvCxnSpPr>
            <p:nvPr/>
          </p:nvCxnSpPr>
          <p:spPr bwMode="auto">
            <a:xfrm>
              <a:off x="6069" y="10100"/>
              <a:ext cx="0" cy="741"/>
            </a:xfrm>
            <a:prstGeom prst="straightConnector1">
              <a:avLst/>
            </a:prstGeom>
            <a:noFill/>
            <a:ln w="9525">
              <a:solidFill>
                <a:srgbClr val="000000"/>
              </a:solidFill>
              <a:round/>
              <a:headEnd/>
              <a:tailEnd type="triangle" w="med" len="med"/>
            </a:ln>
          </p:spPr>
        </p:cxnSp>
        <p:cxnSp>
          <p:nvCxnSpPr>
            <p:cNvPr id="28" name="AutoShape 26"/>
            <p:cNvCxnSpPr>
              <a:cxnSpLocks noChangeShapeType="1"/>
            </p:cNvCxnSpPr>
            <p:nvPr/>
          </p:nvCxnSpPr>
          <p:spPr bwMode="auto">
            <a:xfrm>
              <a:off x="4526" y="9278"/>
              <a:ext cx="796" cy="103"/>
            </a:xfrm>
            <a:prstGeom prst="straightConnector1">
              <a:avLst/>
            </a:prstGeom>
            <a:noFill/>
            <a:ln w="9525">
              <a:solidFill>
                <a:srgbClr val="000000"/>
              </a:solidFill>
              <a:round/>
              <a:headEnd/>
              <a:tailEnd type="triangle" w="med" len="med"/>
            </a:ln>
          </p:spPr>
        </p:cxnSp>
        <p:cxnSp>
          <p:nvCxnSpPr>
            <p:cNvPr id="29" name="AutoShape 27"/>
            <p:cNvCxnSpPr>
              <a:cxnSpLocks noChangeShapeType="1"/>
            </p:cNvCxnSpPr>
            <p:nvPr/>
          </p:nvCxnSpPr>
          <p:spPr bwMode="auto">
            <a:xfrm>
              <a:off x="2761" y="13824"/>
              <a:ext cx="757" cy="0"/>
            </a:xfrm>
            <a:prstGeom prst="straightConnector1">
              <a:avLst/>
            </a:prstGeom>
            <a:noFill/>
            <a:ln w="9525">
              <a:solidFill>
                <a:srgbClr val="000000"/>
              </a:solidFill>
              <a:round/>
              <a:headEnd/>
              <a:tailEnd type="triangle" w="med" len="med"/>
            </a:ln>
          </p:spPr>
        </p:cxnSp>
        <p:cxnSp>
          <p:nvCxnSpPr>
            <p:cNvPr id="30" name="AutoShape 28"/>
            <p:cNvCxnSpPr>
              <a:cxnSpLocks noChangeShapeType="1"/>
            </p:cNvCxnSpPr>
            <p:nvPr/>
          </p:nvCxnSpPr>
          <p:spPr bwMode="auto">
            <a:xfrm>
              <a:off x="4836" y="13598"/>
              <a:ext cx="608" cy="0"/>
            </a:xfrm>
            <a:prstGeom prst="straightConnector1">
              <a:avLst/>
            </a:prstGeom>
            <a:noFill/>
            <a:ln w="9525">
              <a:solidFill>
                <a:srgbClr val="000000"/>
              </a:solidFill>
              <a:round/>
              <a:headEnd/>
              <a:tailEnd type="triangle" w="med" len="med"/>
            </a:ln>
          </p:spPr>
        </p:cxnSp>
        <p:cxnSp>
          <p:nvCxnSpPr>
            <p:cNvPr id="31" name="AutoShape 29"/>
            <p:cNvCxnSpPr>
              <a:cxnSpLocks noChangeShapeType="1"/>
            </p:cNvCxnSpPr>
            <p:nvPr/>
          </p:nvCxnSpPr>
          <p:spPr bwMode="auto">
            <a:xfrm flipV="1">
              <a:off x="6070" y="12281"/>
              <a:ext cx="0" cy="617"/>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209985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628800"/>
            <a:ext cx="8496944" cy="4497363"/>
          </a:xfrm>
        </p:spPr>
        <p:txBody>
          <a:bodyPr>
            <a:normAutofit/>
          </a:bodyPr>
          <a:lstStyle/>
          <a:p>
            <a:pPr marL="0" indent="0">
              <a:buNone/>
            </a:pPr>
            <a:r>
              <a:rPr lang="en-IN" sz="2000" dirty="0"/>
              <a:t>Use Case Diagram</a:t>
            </a:r>
          </a:p>
          <a:p>
            <a:pPr marL="0" indent="0">
              <a:buNone/>
            </a:pPr>
            <a:endParaRPr lang="en-IN" sz="2000" dirty="0"/>
          </a:p>
        </p:txBody>
      </p:sp>
      <p:sp>
        <p:nvSpPr>
          <p:cNvPr id="3" name="Title 2"/>
          <p:cNvSpPr>
            <a:spLocks noGrp="1"/>
          </p:cNvSpPr>
          <p:nvPr>
            <p:ph type="title"/>
          </p:nvPr>
        </p:nvSpPr>
        <p:spPr/>
        <p:txBody>
          <a:bodyPr>
            <a:normAutofit/>
          </a:bodyPr>
          <a:lstStyle/>
          <a:p>
            <a:pPr algn="l"/>
            <a:r>
              <a:rPr lang="en-IN" sz="2400" dirty="0"/>
              <a:t>SYSTEM DESIGNS</a:t>
            </a:r>
          </a:p>
        </p:txBody>
      </p:sp>
      <p:pic>
        <p:nvPicPr>
          <p:cNvPr id="4" name="Picture 3"/>
          <p:cNvPicPr/>
          <p:nvPr/>
        </p:nvPicPr>
        <p:blipFill>
          <a:blip r:embed="rId2"/>
          <a:srcRect/>
          <a:stretch>
            <a:fillRect/>
          </a:stretch>
        </p:blipFill>
        <p:spPr bwMode="auto">
          <a:xfrm>
            <a:off x="1475656" y="2708920"/>
            <a:ext cx="5943600" cy="3939758"/>
          </a:xfrm>
          <a:prstGeom prst="rect">
            <a:avLst/>
          </a:prstGeom>
          <a:noFill/>
          <a:ln w="9525">
            <a:noFill/>
            <a:miter lim="800000"/>
            <a:headEnd/>
            <a:tailEnd/>
          </a:ln>
        </p:spPr>
      </p:pic>
    </p:spTree>
    <p:extLst>
      <p:ext uri="{BB962C8B-B14F-4D97-AF65-F5344CB8AC3E}">
        <p14:creationId xmlns:p14="http://schemas.microsoft.com/office/powerpoint/2010/main" val="122005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5" y="1844824"/>
            <a:ext cx="7812856" cy="4281339"/>
          </a:xfrm>
        </p:spPr>
        <p:txBody>
          <a:bodyPr>
            <a:normAutofit/>
          </a:bodyPr>
          <a:lstStyle/>
          <a:p>
            <a:pPr marL="0" indent="0">
              <a:buNone/>
            </a:pPr>
            <a:r>
              <a:rPr lang="en-IN" sz="2000" dirty="0"/>
              <a:t>Class Diagram</a:t>
            </a:r>
          </a:p>
          <a:p>
            <a:pPr marL="0" indent="0">
              <a:buNone/>
            </a:pPr>
            <a:endParaRPr lang="en-IN" sz="2000" dirty="0"/>
          </a:p>
        </p:txBody>
      </p:sp>
      <p:sp>
        <p:nvSpPr>
          <p:cNvPr id="3" name="Title 2"/>
          <p:cNvSpPr>
            <a:spLocks noGrp="1"/>
          </p:cNvSpPr>
          <p:nvPr>
            <p:ph type="title"/>
          </p:nvPr>
        </p:nvSpPr>
        <p:spPr/>
        <p:txBody>
          <a:bodyPr/>
          <a:lstStyle/>
          <a:p>
            <a:endParaRPr lang="en-IN"/>
          </a:p>
        </p:txBody>
      </p:sp>
      <p:pic>
        <p:nvPicPr>
          <p:cNvPr id="4" name="Picture 3"/>
          <p:cNvPicPr/>
          <p:nvPr/>
        </p:nvPicPr>
        <p:blipFill>
          <a:blip r:embed="rId3"/>
          <a:srcRect/>
          <a:stretch>
            <a:fillRect/>
          </a:stretch>
        </p:blipFill>
        <p:spPr bwMode="auto">
          <a:xfrm>
            <a:off x="1259632" y="2564904"/>
            <a:ext cx="5943600" cy="3270960"/>
          </a:xfrm>
          <a:prstGeom prst="rect">
            <a:avLst/>
          </a:prstGeom>
          <a:noFill/>
          <a:ln w="9525">
            <a:noFill/>
            <a:miter lim="800000"/>
            <a:headEnd/>
            <a:tailEnd/>
          </a:ln>
        </p:spPr>
      </p:pic>
    </p:spTree>
    <p:extLst>
      <p:ext uri="{BB962C8B-B14F-4D97-AF65-F5344CB8AC3E}">
        <p14:creationId xmlns:p14="http://schemas.microsoft.com/office/powerpoint/2010/main" val="373937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352927" cy="4425355"/>
          </a:xfrm>
        </p:spPr>
        <p:txBody>
          <a:bodyPr/>
          <a:lstStyle/>
          <a:p>
            <a:pPr marL="0" indent="0">
              <a:buNone/>
            </a:pPr>
            <a:r>
              <a:rPr lang="en-IN" dirty="0"/>
              <a:t>Sequence Diagram</a:t>
            </a:r>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p:cNvPicPr/>
          <p:nvPr/>
        </p:nvPicPr>
        <p:blipFill>
          <a:blip r:embed="rId2"/>
          <a:srcRect/>
          <a:stretch>
            <a:fillRect/>
          </a:stretch>
        </p:blipFill>
        <p:spPr bwMode="auto">
          <a:xfrm>
            <a:off x="1763688" y="1844824"/>
            <a:ext cx="6192688" cy="4824536"/>
          </a:xfrm>
          <a:prstGeom prst="rect">
            <a:avLst/>
          </a:prstGeom>
          <a:noFill/>
          <a:ln w="9525">
            <a:noFill/>
            <a:miter lim="800000"/>
            <a:headEnd/>
            <a:tailEnd/>
          </a:ln>
        </p:spPr>
      </p:pic>
    </p:spTree>
    <p:extLst>
      <p:ext uri="{BB962C8B-B14F-4D97-AF65-F5344CB8AC3E}">
        <p14:creationId xmlns:p14="http://schemas.microsoft.com/office/powerpoint/2010/main" val="156028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3633267"/>
          </a:xfrm>
        </p:spPr>
        <p:txBody>
          <a:bodyPr>
            <a:normAutofit/>
          </a:bodyPr>
          <a:lstStyle/>
          <a:p>
            <a:pPr marL="0" indent="0" algn="just">
              <a:buNone/>
            </a:pPr>
            <a:r>
              <a:rPr lang="en-US" sz="1800" dirty="0"/>
              <a:t>Cloud storage has become a lovely answer to change the storage management for each enterprises and individual users. However, ancient file systems with intensive optimizations for native disk-based storage backend can't absolutely exploit the inherent options of the cloud to get fascinating performance</a:t>
            </a:r>
            <a:r>
              <a:rPr lang="en-US" sz="1400" dirty="0"/>
              <a:t>. </a:t>
            </a:r>
            <a:r>
              <a:rPr lang="en-US" sz="1800" dirty="0"/>
              <a:t>Coral is designed to handle many key problems in optimizing cloud-based file systems like the info layout, block management, and billing model. With fastidiously designed information structures and algorithms, like distinctive semantically correlative information blocks, tree based caching policy with self-adaptive thrashing interference, effective information layout, and optimum garbage pickup, Coral achieves smart performance and value savings underneath varied workloads as incontestable by intensive evaluations.</a:t>
            </a:r>
            <a:endParaRPr lang="en-IN" sz="1800" dirty="0"/>
          </a:p>
          <a:p>
            <a:pPr marL="0" indent="0" algn="just">
              <a:buNone/>
            </a:pPr>
            <a:endParaRPr lang="en-IN" sz="1400" dirty="0"/>
          </a:p>
        </p:txBody>
      </p:sp>
      <p:sp>
        <p:nvSpPr>
          <p:cNvPr id="3" name="Title 2"/>
          <p:cNvSpPr>
            <a:spLocks noGrp="1"/>
          </p:cNvSpPr>
          <p:nvPr>
            <p:ph type="title"/>
          </p:nvPr>
        </p:nvSpPr>
        <p:spPr/>
        <p:txBody>
          <a:bodyPr>
            <a:normAutofit/>
          </a:bodyPr>
          <a:lstStyle/>
          <a:p>
            <a:pPr algn="l"/>
            <a:r>
              <a:rPr lang="en-IN" sz="2400" dirty="0"/>
              <a:t>ABSTRACT</a:t>
            </a:r>
          </a:p>
        </p:txBody>
      </p:sp>
    </p:spTree>
    <p:extLst>
      <p:ext uri="{BB962C8B-B14F-4D97-AF65-F5344CB8AC3E}">
        <p14:creationId xmlns:p14="http://schemas.microsoft.com/office/powerpoint/2010/main" val="412104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700808"/>
            <a:ext cx="7884865" cy="4425355"/>
          </a:xfrm>
        </p:spPr>
        <p:txBody>
          <a:bodyPr/>
          <a:lstStyle/>
          <a:p>
            <a:pPr marL="0" indent="0">
              <a:buNone/>
            </a:pPr>
            <a:r>
              <a:rPr lang="en-IN" dirty="0"/>
              <a:t>Collaboration Diagram</a:t>
            </a:r>
          </a:p>
          <a:p>
            <a:pPr marL="0" indent="0">
              <a:buNone/>
            </a:pPr>
            <a:endParaRPr lang="en-IN" dirty="0"/>
          </a:p>
        </p:txBody>
      </p:sp>
      <p:sp>
        <p:nvSpPr>
          <p:cNvPr id="3" name="Title 2"/>
          <p:cNvSpPr>
            <a:spLocks noGrp="1"/>
          </p:cNvSpPr>
          <p:nvPr>
            <p:ph type="title"/>
          </p:nvPr>
        </p:nvSpPr>
        <p:spPr/>
        <p:txBody>
          <a:bodyPr/>
          <a:lstStyle/>
          <a:p>
            <a:endParaRPr lang="en-IN"/>
          </a:p>
        </p:txBody>
      </p:sp>
      <p:pic>
        <p:nvPicPr>
          <p:cNvPr id="5" name="Picture 4"/>
          <p:cNvPicPr/>
          <p:nvPr/>
        </p:nvPicPr>
        <p:blipFill>
          <a:blip r:embed="rId3"/>
          <a:srcRect/>
          <a:stretch>
            <a:fillRect/>
          </a:stretch>
        </p:blipFill>
        <p:spPr bwMode="auto">
          <a:xfrm>
            <a:off x="1619672" y="2852936"/>
            <a:ext cx="5943600" cy="3371850"/>
          </a:xfrm>
          <a:prstGeom prst="rect">
            <a:avLst/>
          </a:prstGeom>
          <a:noFill/>
          <a:ln w="9525">
            <a:noFill/>
            <a:miter lim="800000"/>
            <a:headEnd/>
            <a:tailEnd/>
          </a:ln>
        </p:spPr>
      </p:pic>
    </p:spTree>
    <p:extLst>
      <p:ext uri="{BB962C8B-B14F-4D97-AF65-F5344CB8AC3E}">
        <p14:creationId xmlns:p14="http://schemas.microsoft.com/office/powerpoint/2010/main" val="397493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772816"/>
            <a:ext cx="7956873" cy="4353347"/>
          </a:xfrm>
        </p:spPr>
        <p:txBody>
          <a:bodyPr>
            <a:normAutofit/>
          </a:bodyPr>
          <a:lstStyle/>
          <a:p>
            <a:pPr marL="0" indent="0">
              <a:buNone/>
            </a:pPr>
            <a:r>
              <a:rPr lang="en-IN" sz="2000" dirty="0"/>
              <a:t>Activity Diagram</a:t>
            </a:r>
          </a:p>
          <a:p>
            <a:pPr marL="0" indent="0">
              <a:buNone/>
            </a:pPr>
            <a:endParaRPr lang="en-IN" sz="2000" dirty="0"/>
          </a:p>
        </p:txBody>
      </p:sp>
      <p:sp>
        <p:nvSpPr>
          <p:cNvPr id="3" name="Title 2"/>
          <p:cNvSpPr>
            <a:spLocks noGrp="1"/>
          </p:cNvSpPr>
          <p:nvPr>
            <p:ph type="title"/>
          </p:nvPr>
        </p:nvSpPr>
        <p:spPr/>
        <p:txBody>
          <a:bodyPr/>
          <a:lstStyle/>
          <a:p>
            <a:endParaRPr lang="en-IN"/>
          </a:p>
        </p:txBody>
      </p:sp>
      <p:pic>
        <p:nvPicPr>
          <p:cNvPr id="4" name="Picture 3"/>
          <p:cNvPicPr/>
          <p:nvPr/>
        </p:nvPicPr>
        <p:blipFill>
          <a:blip r:embed="rId3"/>
          <a:srcRect/>
          <a:stretch>
            <a:fillRect/>
          </a:stretch>
        </p:blipFill>
        <p:spPr bwMode="auto">
          <a:xfrm>
            <a:off x="1907704" y="1628800"/>
            <a:ext cx="6245696" cy="4619600"/>
          </a:xfrm>
          <a:prstGeom prst="rect">
            <a:avLst/>
          </a:prstGeom>
          <a:noFill/>
          <a:ln w="9525">
            <a:noFill/>
            <a:miter lim="800000"/>
            <a:headEnd/>
            <a:tailEnd/>
          </a:ln>
        </p:spPr>
      </p:pic>
    </p:spTree>
    <p:extLst>
      <p:ext uri="{BB962C8B-B14F-4D97-AF65-F5344CB8AC3E}">
        <p14:creationId xmlns:p14="http://schemas.microsoft.com/office/powerpoint/2010/main" val="269215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7" y="1772816"/>
            <a:ext cx="7884864" cy="4353347"/>
          </a:xfrm>
        </p:spPr>
        <p:txBody>
          <a:bodyPr/>
          <a:lstStyle/>
          <a:p>
            <a:pPr marL="0" indent="0">
              <a:buNone/>
            </a:pPr>
            <a:r>
              <a:rPr lang="en-IN" dirty="0"/>
              <a:t>State Diagram</a:t>
            </a:r>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p:cNvPicPr/>
          <p:nvPr/>
        </p:nvPicPr>
        <p:blipFill>
          <a:blip r:embed="rId3"/>
          <a:srcRect/>
          <a:stretch>
            <a:fillRect/>
          </a:stretch>
        </p:blipFill>
        <p:spPr bwMode="auto">
          <a:xfrm>
            <a:off x="1552575" y="2132856"/>
            <a:ext cx="6038850" cy="4464496"/>
          </a:xfrm>
          <a:prstGeom prst="rect">
            <a:avLst/>
          </a:prstGeom>
          <a:noFill/>
          <a:ln w="9525">
            <a:noFill/>
            <a:miter lim="800000"/>
            <a:headEnd/>
            <a:tailEnd/>
          </a:ln>
        </p:spPr>
      </p:pic>
    </p:spTree>
    <p:extLst>
      <p:ext uri="{BB962C8B-B14F-4D97-AF65-F5344CB8AC3E}">
        <p14:creationId xmlns:p14="http://schemas.microsoft.com/office/powerpoint/2010/main" val="365886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7812857" cy="4425355"/>
          </a:xfrm>
        </p:spPr>
        <p:txBody>
          <a:bodyPr/>
          <a:lstStyle/>
          <a:p>
            <a:pPr marL="0" indent="0">
              <a:buNone/>
            </a:pPr>
            <a:r>
              <a:rPr lang="en-IN" dirty="0"/>
              <a:t>Component Diagram</a:t>
            </a:r>
          </a:p>
          <a:p>
            <a:pPr marL="0" indent="0">
              <a:buNone/>
            </a:pPr>
            <a:endParaRPr lang="en-IN" dirty="0"/>
          </a:p>
        </p:txBody>
      </p:sp>
      <p:sp>
        <p:nvSpPr>
          <p:cNvPr id="3" name="Title 2"/>
          <p:cNvSpPr>
            <a:spLocks noGrp="1"/>
          </p:cNvSpPr>
          <p:nvPr>
            <p:ph type="title"/>
          </p:nvPr>
        </p:nvSpPr>
        <p:spPr/>
        <p:txBody>
          <a:bodyPr/>
          <a:lstStyle/>
          <a:p>
            <a:endParaRPr lang="en-IN"/>
          </a:p>
        </p:txBody>
      </p:sp>
      <p:pic>
        <p:nvPicPr>
          <p:cNvPr id="4" name="Picture 3"/>
          <p:cNvPicPr/>
          <p:nvPr/>
        </p:nvPicPr>
        <p:blipFill>
          <a:blip r:embed="rId3"/>
          <a:srcRect/>
          <a:stretch>
            <a:fillRect/>
          </a:stretch>
        </p:blipFill>
        <p:spPr bwMode="auto">
          <a:xfrm>
            <a:off x="1619672" y="2924944"/>
            <a:ext cx="5906171" cy="3171825"/>
          </a:xfrm>
          <a:prstGeom prst="rect">
            <a:avLst/>
          </a:prstGeom>
          <a:noFill/>
          <a:ln w="9525">
            <a:noFill/>
            <a:miter lim="800000"/>
            <a:headEnd/>
            <a:tailEnd/>
          </a:ln>
        </p:spPr>
      </p:pic>
    </p:spTree>
    <p:extLst>
      <p:ext uri="{BB962C8B-B14F-4D97-AF65-F5344CB8AC3E}">
        <p14:creationId xmlns:p14="http://schemas.microsoft.com/office/powerpoint/2010/main" val="302655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988840"/>
            <a:ext cx="8136904" cy="4137323"/>
          </a:xfrm>
        </p:spPr>
        <p:txBody>
          <a:bodyPr>
            <a:normAutofit/>
          </a:bodyPr>
          <a:lstStyle/>
          <a:p>
            <a:pPr marL="0" indent="0" algn="just">
              <a:buNone/>
            </a:pPr>
            <a:r>
              <a:rPr lang="en-US" sz="2000" dirty="0"/>
              <a:t>This  presentation presents the design, implementation and evaluation of Coral , a cloud based file system specifically designed for cloud environments in which improving performance and monetary cost are both principally important for end users. With the efficient data structures and algorithmic designs, Coral achieves our goals of high performance and cost-effective. In the future, we plan to investigate new ways to further reduce the storage cost.</a:t>
            </a:r>
            <a:endParaRPr lang="en-IN" sz="2000" dirty="0"/>
          </a:p>
        </p:txBody>
      </p:sp>
      <p:sp>
        <p:nvSpPr>
          <p:cNvPr id="3" name="Title 2"/>
          <p:cNvSpPr>
            <a:spLocks noGrp="1"/>
          </p:cNvSpPr>
          <p:nvPr>
            <p:ph type="title"/>
          </p:nvPr>
        </p:nvSpPr>
        <p:spPr/>
        <p:txBody>
          <a:bodyPr>
            <a:normAutofit/>
          </a:bodyPr>
          <a:lstStyle/>
          <a:p>
            <a:pPr algn="l"/>
            <a:r>
              <a:rPr lang="en-IN" sz="2400" dirty="0"/>
              <a:t>CONCLUSION</a:t>
            </a:r>
          </a:p>
        </p:txBody>
      </p:sp>
    </p:spTree>
    <p:extLst>
      <p:ext uri="{BB962C8B-B14F-4D97-AF65-F5344CB8AC3E}">
        <p14:creationId xmlns:p14="http://schemas.microsoft.com/office/powerpoint/2010/main" val="79333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988840"/>
            <a:ext cx="8557235" cy="4137323"/>
          </a:xfrm>
        </p:spPr>
        <p:txBody>
          <a:bodyPr/>
          <a:lstStyle/>
          <a:p>
            <a:pPr marL="0" lvl="0" indent="0" algn="just">
              <a:buNone/>
            </a:pPr>
            <a:r>
              <a:rPr lang="en-US" dirty="0"/>
              <a:t>In Future precisely control how much data the client needs to download instead of fetching a complete segment each time. Investigate new ways to further reduce the storage cost.</a:t>
            </a:r>
          </a:p>
          <a:p>
            <a:pPr marL="0" lvl="0" indent="0" algn="just">
              <a:lnSpc>
                <a:spcPct val="150000"/>
              </a:lnSpc>
              <a:buNone/>
            </a:pPr>
            <a:endParaRPr lang="en-US" dirty="0"/>
          </a:p>
          <a:p>
            <a:pPr marL="0" indent="0">
              <a:buNone/>
            </a:pPr>
            <a:endParaRPr lang="en-IN" dirty="0"/>
          </a:p>
        </p:txBody>
      </p:sp>
      <p:sp>
        <p:nvSpPr>
          <p:cNvPr id="3" name="Title 2"/>
          <p:cNvSpPr>
            <a:spLocks noGrp="1"/>
          </p:cNvSpPr>
          <p:nvPr>
            <p:ph type="title"/>
          </p:nvPr>
        </p:nvSpPr>
        <p:spPr/>
        <p:txBody>
          <a:bodyPr>
            <a:normAutofit/>
          </a:bodyPr>
          <a:lstStyle/>
          <a:p>
            <a:pPr algn="l"/>
            <a:r>
              <a:rPr lang="en-IN" sz="2400" dirty="0"/>
              <a:t>FUTURE ENHANCEMENT</a:t>
            </a:r>
          </a:p>
        </p:txBody>
      </p:sp>
    </p:spTree>
    <p:extLst>
      <p:ext uri="{BB962C8B-B14F-4D97-AF65-F5344CB8AC3E}">
        <p14:creationId xmlns:p14="http://schemas.microsoft.com/office/powerpoint/2010/main" val="4029611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72816"/>
            <a:ext cx="8496944" cy="4353347"/>
          </a:xfrm>
        </p:spPr>
        <p:txBody>
          <a:bodyPr>
            <a:normAutofit/>
          </a:bodyPr>
          <a:lstStyle/>
          <a:p>
            <a:pPr marL="0" indent="0">
              <a:buNone/>
            </a:pPr>
            <a:r>
              <a:rPr lang="en-US" sz="1800" dirty="0"/>
              <a:t>[1] N. </a:t>
            </a:r>
            <a:r>
              <a:rPr lang="en-US" sz="1800" dirty="0" err="1"/>
              <a:t>Agrawal</a:t>
            </a:r>
            <a:r>
              <a:rPr lang="en-US" sz="1800" dirty="0"/>
              <a:t>, W. J. </a:t>
            </a:r>
            <a:r>
              <a:rPr lang="en-US" sz="1800" dirty="0" err="1"/>
              <a:t>Bolosky</a:t>
            </a:r>
            <a:r>
              <a:rPr lang="en-US" sz="1800" dirty="0"/>
              <a:t>, J. R. Douceur, and J. R. </a:t>
            </a:r>
            <a:r>
              <a:rPr lang="en-US" sz="1800" dirty="0" err="1"/>
              <a:t>Lorch</a:t>
            </a:r>
            <a:r>
              <a:rPr lang="en-US" sz="1800" dirty="0"/>
              <a:t>, “A </a:t>
            </a:r>
            <a:r>
              <a:rPr lang="en-US" sz="1800" dirty="0" err="1"/>
              <a:t>fiveyear</a:t>
            </a:r>
            <a:r>
              <a:rPr lang="en-US" sz="1800" dirty="0"/>
              <a:t> study of file-system metadata,” in Proc. 7th Conf. File Storage Technol., 2007, pp. 31–45.</a:t>
            </a:r>
          </a:p>
          <a:p>
            <a:pPr marL="0" indent="0">
              <a:buNone/>
            </a:pPr>
            <a:r>
              <a:rPr lang="en-US" sz="1800" dirty="0"/>
              <a:t>[2] J. L. Bentley, “Multidimensional binary search trees used for associative searching,” </a:t>
            </a:r>
            <a:r>
              <a:rPr lang="en-US" sz="1800" dirty="0" err="1"/>
              <a:t>Commun</a:t>
            </a:r>
            <a:r>
              <a:rPr lang="en-US" sz="1800" dirty="0"/>
              <a:t>. ACM, vol. 18, no. 9, pp. 509–517, 1975.</a:t>
            </a:r>
          </a:p>
          <a:p>
            <a:pPr marL="0" indent="0">
              <a:buNone/>
            </a:pPr>
            <a:r>
              <a:rPr lang="en-US" sz="1800" dirty="0"/>
              <a:t>[3] A. N. </a:t>
            </a:r>
            <a:r>
              <a:rPr lang="en-US" sz="1800" dirty="0" err="1"/>
              <a:t>Bessani</a:t>
            </a:r>
            <a:r>
              <a:rPr lang="en-US" sz="1800" dirty="0"/>
              <a:t>, M. P. </a:t>
            </a:r>
            <a:r>
              <a:rPr lang="en-US" sz="1800" dirty="0" err="1"/>
              <a:t>Correia</a:t>
            </a:r>
            <a:r>
              <a:rPr lang="en-US" sz="1800" dirty="0"/>
              <a:t>, B. </a:t>
            </a:r>
            <a:r>
              <a:rPr lang="en-US" sz="1800" dirty="0" err="1"/>
              <a:t>Quaresma</a:t>
            </a:r>
            <a:r>
              <a:rPr lang="en-US" sz="1800" dirty="0"/>
              <a:t>, F. </a:t>
            </a:r>
            <a:r>
              <a:rPr lang="en-US" sz="1800" dirty="0" err="1"/>
              <a:t>Andr_e</a:t>
            </a:r>
            <a:r>
              <a:rPr lang="en-US" sz="1800" dirty="0"/>
              <a:t> and P. Sousa, “</a:t>
            </a:r>
            <a:r>
              <a:rPr lang="en-US" sz="1800" dirty="0" err="1"/>
              <a:t>DepSky</a:t>
            </a:r>
            <a:r>
              <a:rPr lang="en-US" sz="1800" dirty="0"/>
              <a:t>: Dependable and </a:t>
            </a:r>
            <a:r>
              <a:rPr lang="en-US" sz="1800" dirty="0" err="1"/>
              <a:t>decure</a:t>
            </a:r>
            <a:r>
              <a:rPr lang="en-US" sz="1800" dirty="0"/>
              <a:t> storage in a cloud-of-clouds,” in Proc. 6th Conf. </a:t>
            </a:r>
            <a:r>
              <a:rPr lang="en-US" sz="1800" dirty="0" err="1"/>
              <a:t>Comput</a:t>
            </a:r>
            <a:r>
              <a:rPr lang="en-US" sz="1800" dirty="0"/>
              <a:t>. Syst., 2011, pp. 31–46.</a:t>
            </a:r>
          </a:p>
          <a:p>
            <a:pPr marL="0" indent="0">
              <a:buNone/>
            </a:pPr>
            <a:r>
              <a:rPr lang="en-US" sz="1800" dirty="0"/>
              <a:t>[4] A. N. </a:t>
            </a:r>
            <a:r>
              <a:rPr lang="en-US" sz="1800" dirty="0" err="1"/>
              <a:t>Bessani</a:t>
            </a:r>
            <a:r>
              <a:rPr lang="en-US" sz="1800" dirty="0"/>
              <a:t>, R. Mendes, T. Oliveira, N. F. </a:t>
            </a:r>
            <a:r>
              <a:rPr lang="en-US" sz="1800" dirty="0" err="1"/>
              <a:t>Neves</a:t>
            </a:r>
            <a:r>
              <a:rPr lang="en-US" sz="1800" dirty="0"/>
              <a:t>, M. </a:t>
            </a:r>
            <a:r>
              <a:rPr lang="en-US" sz="1800" dirty="0" err="1"/>
              <a:t>Correia</a:t>
            </a:r>
            <a:r>
              <a:rPr lang="en-US" sz="1800" dirty="0"/>
              <a:t>, M. </a:t>
            </a:r>
            <a:r>
              <a:rPr lang="en-US" sz="1800" dirty="0" err="1"/>
              <a:t>Pasin</a:t>
            </a:r>
            <a:r>
              <a:rPr lang="en-US" sz="1800" dirty="0"/>
              <a:t>, and P. </a:t>
            </a:r>
            <a:r>
              <a:rPr lang="en-US" sz="1800" dirty="0" err="1"/>
              <a:t>Ver_ıssimo</a:t>
            </a:r>
            <a:r>
              <a:rPr lang="en-US" sz="1800" dirty="0"/>
              <a:t>, “SCFS: A shared cloud-backed file system,” in Proc. USENIX </a:t>
            </a:r>
            <a:r>
              <a:rPr lang="en-US" sz="1800" dirty="0" err="1"/>
              <a:t>Annu</a:t>
            </a:r>
            <a:r>
              <a:rPr lang="en-US" sz="1800" dirty="0"/>
              <a:t>. Tech. Conf., 2014, pp. 169–180.</a:t>
            </a:r>
          </a:p>
          <a:p>
            <a:pPr marL="0" indent="0">
              <a:buNone/>
            </a:pPr>
            <a:r>
              <a:rPr lang="en-US" sz="1800" dirty="0"/>
              <a:t>[5] M. </a:t>
            </a:r>
            <a:r>
              <a:rPr lang="en-US" sz="1800" dirty="0" err="1"/>
              <a:t>Bhadkamkar</a:t>
            </a:r>
            <a:r>
              <a:rPr lang="en-US" sz="1800" dirty="0"/>
              <a:t>, J. Guerra, L. </a:t>
            </a:r>
            <a:r>
              <a:rPr lang="en-US" sz="1800" dirty="0" err="1"/>
              <a:t>Useche</a:t>
            </a:r>
            <a:r>
              <a:rPr lang="en-US" sz="1800" dirty="0"/>
              <a:t>, S. Burnett, J. </a:t>
            </a:r>
            <a:r>
              <a:rPr lang="en-US" sz="1800" dirty="0" err="1"/>
              <a:t>Liptak</a:t>
            </a:r>
            <a:r>
              <a:rPr lang="en-US" sz="1800" dirty="0"/>
              <a:t>, R. </a:t>
            </a:r>
            <a:r>
              <a:rPr lang="en-US" sz="1800" dirty="0" err="1"/>
              <a:t>Rangaswami</a:t>
            </a:r>
            <a:r>
              <a:rPr lang="en-US" sz="1800" dirty="0"/>
              <a:t>, and V. </a:t>
            </a:r>
            <a:r>
              <a:rPr lang="en-US" sz="1800" dirty="0" err="1"/>
              <a:t>Hristidis</a:t>
            </a:r>
            <a:r>
              <a:rPr lang="en-US" sz="1800" dirty="0"/>
              <a:t>, “BORG: Block-reorganization for self-optimizing storage systems,” in Proc. 7th Conf. File Storage Technol., 2009, pp. 183–196.</a:t>
            </a:r>
          </a:p>
          <a:p>
            <a:pPr marL="0" indent="0">
              <a:buNone/>
            </a:pPr>
            <a:endParaRPr lang="en-IN" sz="1800" dirty="0"/>
          </a:p>
        </p:txBody>
      </p:sp>
      <p:sp>
        <p:nvSpPr>
          <p:cNvPr id="3" name="Title 2"/>
          <p:cNvSpPr>
            <a:spLocks noGrp="1"/>
          </p:cNvSpPr>
          <p:nvPr>
            <p:ph type="title"/>
          </p:nvPr>
        </p:nvSpPr>
        <p:spPr/>
        <p:txBody>
          <a:bodyPr>
            <a:normAutofit/>
          </a:bodyPr>
          <a:lstStyle/>
          <a:p>
            <a:pPr algn="l"/>
            <a:r>
              <a:rPr lang="en-IN" sz="2400" dirty="0"/>
              <a:t>REFERNCES</a:t>
            </a:r>
          </a:p>
        </p:txBody>
      </p:sp>
    </p:spTree>
    <p:extLst>
      <p:ext uri="{BB962C8B-B14F-4D97-AF65-F5344CB8AC3E}">
        <p14:creationId xmlns:p14="http://schemas.microsoft.com/office/powerpoint/2010/main" val="355093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420888"/>
            <a:ext cx="7920880" cy="3777283"/>
          </a:xfrm>
        </p:spPr>
        <p:txBody>
          <a:bodyPr>
            <a:normAutofit/>
          </a:bodyPr>
          <a:lstStyle/>
          <a:p>
            <a:pPr marL="0" indent="0" algn="just">
              <a:buNone/>
            </a:pPr>
            <a:r>
              <a:rPr lang="en-US" sz="1800" dirty="0"/>
              <a:t>The Platform-as-a-Service cloud storage has become an infrastructure service of the Internet as a promising way to simplify storage management for enterprises and individual users. Coupled with the increasing demand for multi-device data synchronization and sharing, it is emerging as a new paradigm that helps migrate storage applications to the cloud. Due to its practical impact, significant research endeavors have been undertaken to address the problems in cloud storage based applications, such as the security of storage outsourcing, data consistency, and cost optimization.</a:t>
            </a:r>
            <a:endParaRPr lang="en-IN" sz="1800" dirty="0"/>
          </a:p>
        </p:txBody>
      </p:sp>
      <p:sp>
        <p:nvSpPr>
          <p:cNvPr id="3" name="Title 2"/>
          <p:cNvSpPr>
            <a:spLocks noGrp="1"/>
          </p:cNvSpPr>
          <p:nvPr>
            <p:ph type="title"/>
          </p:nvPr>
        </p:nvSpPr>
        <p:spPr/>
        <p:txBody>
          <a:bodyPr>
            <a:normAutofit/>
          </a:bodyPr>
          <a:lstStyle/>
          <a:p>
            <a:pPr algn="l"/>
            <a:r>
              <a:rPr lang="en-IN" sz="2400" dirty="0"/>
              <a:t>INTRODUCTION</a:t>
            </a:r>
          </a:p>
        </p:txBody>
      </p:sp>
    </p:spTree>
    <p:extLst>
      <p:ext uri="{BB962C8B-B14F-4D97-AF65-F5344CB8AC3E}">
        <p14:creationId xmlns:p14="http://schemas.microsoft.com/office/powerpoint/2010/main" val="233605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2675467"/>
            <a:ext cx="7740848" cy="3450696"/>
          </a:xfrm>
        </p:spPr>
        <p:txBody>
          <a:bodyPr>
            <a:normAutofit/>
          </a:bodyPr>
          <a:lstStyle/>
          <a:p>
            <a:pPr marL="0" indent="0" algn="just">
              <a:buNone/>
            </a:pPr>
            <a:r>
              <a:rPr lang="en-US" sz="1800" b="1" dirty="0"/>
              <a:t>EXISTING CONCEPT</a:t>
            </a:r>
            <a:r>
              <a:rPr lang="en-US" b="1" dirty="0"/>
              <a:t>:</a:t>
            </a:r>
            <a:endParaRPr lang="en-IN" dirty="0"/>
          </a:p>
          <a:p>
            <a:pPr lvl="0" algn="just"/>
            <a:r>
              <a:rPr lang="en-US" sz="1800" dirty="0"/>
              <a:t>In Traditional file system extensive optimizations for local disk-based storage backend cannot fully exploit the inherent features of the cloud to obtain desirable performance.</a:t>
            </a:r>
            <a:endParaRPr lang="en-IN" sz="1800" dirty="0"/>
          </a:p>
          <a:p>
            <a:pPr algn="just"/>
            <a:r>
              <a:rPr lang="en-US" sz="1800" dirty="0"/>
              <a:t>By intelligently organizing storage objects in a local cache. </a:t>
            </a:r>
            <a:endParaRPr lang="en-IN" sz="1800" dirty="0"/>
          </a:p>
          <a:p>
            <a:pPr marL="0" indent="0" algn="just">
              <a:buNone/>
            </a:pPr>
            <a:r>
              <a:rPr lang="en-US" sz="1800" b="1" dirty="0"/>
              <a:t>EXISTING TECHNIQUE:</a:t>
            </a:r>
            <a:endParaRPr lang="en-IN" sz="1800" dirty="0"/>
          </a:p>
          <a:p>
            <a:pPr algn="just"/>
            <a:r>
              <a:rPr lang="en-US" sz="1800" dirty="0"/>
              <a:t>HTTP-based interface</a:t>
            </a:r>
            <a:endParaRPr lang="en-IN" sz="1800" dirty="0"/>
          </a:p>
          <a:p>
            <a:pPr marL="0" indent="0" algn="just">
              <a:buNone/>
            </a:pPr>
            <a:r>
              <a:rPr lang="en-US" dirty="0"/>
              <a:t> </a:t>
            </a:r>
            <a:endParaRPr lang="en-IN" dirty="0"/>
          </a:p>
          <a:p>
            <a:pPr marL="0" indent="0">
              <a:buNone/>
            </a:pPr>
            <a:endParaRPr lang="en-IN" dirty="0"/>
          </a:p>
        </p:txBody>
      </p:sp>
      <p:sp>
        <p:nvSpPr>
          <p:cNvPr id="3" name="Title 2"/>
          <p:cNvSpPr>
            <a:spLocks noGrp="1"/>
          </p:cNvSpPr>
          <p:nvPr>
            <p:ph type="title"/>
          </p:nvPr>
        </p:nvSpPr>
        <p:spPr/>
        <p:txBody>
          <a:bodyPr>
            <a:normAutofit/>
          </a:bodyPr>
          <a:lstStyle/>
          <a:p>
            <a:pPr algn="l"/>
            <a:r>
              <a:rPr lang="en-IN" sz="2400" dirty="0"/>
              <a:t>EXISTING SYSTEM</a:t>
            </a:r>
          </a:p>
        </p:txBody>
      </p:sp>
    </p:spTree>
    <p:extLst>
      <p:ext uri="{BB962C8B-B14F-4D97-AF65-F5344CB8AC3E}">
        <p14:creationId xmlns:p14="http://schemas.microsoft.com/office/powerpoint/2010/main" val="35965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2675467"/>
            <a:ext cx="7740848" cy="3450696"/>
          </a:xfrm>
        </p:spPr>
        <p:txBody>
          <a:bodyPr/>
          <a:lstStyle/>
          <a:p>
            <a:pPr marL="0" indent="0">
              <a:buNone/>
            </a:pPr>
            <a:r>
              <a:rPr lang="en-US" sz="1800" b="1" dirty="0"/>
              <a:t>PROPOSED CONCEPT:</a:t>
            </a:r>
            <a:r>
              <a:rPr lang="en-US" sz="1800" dirty="0"/>
              <a:t> -</a:t>
            </a:r>
            <a:endParaRPr lang="en-IN" sz="1800" dirty="0"/>
          </a:p>
          <a:p>
            <a:pPr lvl="0"/>
            <a:r>
              <a:rPr lang="en-US" sz="1800" dirty="0"/>
              <a:t>Here we present the design, implementation, and evaluation of Coral, a cloud based file system that strikes a balance between performance and monetary cost.</a:t>
            </a:r>
            <a:endParaRPr lang="en-IN" sz="1800" dirty="0"/>
          </a:p>
          <a:p>
            <a:r>
              <a:rPr lang="en-US" sz="1800" dirty="0"/>
              <a:t>Storage objects are not stored in a local cache</a:t>
            </a:r>
            <a:r>
              <a:rPr lang="en-US" dirty="0"/>
              <a:t>.</a:t>
            </a:r>
            <a:endParaRPr lang="en-IN" dirty="0"/>
          </a:p>
          <a:p>
            <a:pPr marL="0" indent="0">
              <a:buNone/>
            </a:pPr>
            <a:r>
              <a:rPr lang="en-US" sz="1800" b="1" dirty="0"/>
              <a:t>PROPOSED TECHNIQUE:</a:t>
            </a:r>
            <a:r>
              <a:rPr lang="en-US" sz="1800" dirty="0"/>
              <a:t>-</a:t>
            </a:r>
            <a:endParaRPr lang="en-IN" sz="1800" dirty="0"/>
          </a:p>
          <a:p>
            <a:r>
              <a:rPr lang="en-US" sz="1800" dirty="0"/>
              <a:t>FCFS</a:t>
            </a:r>
            <a:endParaRPr lang="en-IN" sz="1800" dirty="0"/>
          </a:p>
        </p:txBody>
      </p:sp>
      <p:sp>
        <p:nvSpPr>
          <p:cNvPr id="3" name="Title 2"/>
          <p:cNvSpPr>
            <a:spLocks noGrp="1"/>
          </p:cNvSpPr>
          <p:nvPr>
            <p:ph type="title"/>
          </p:nvPr>
        </p:nvSpPr>
        <p:spPr/>
        <p:txBody>
          <a:bodyPr>
            <a:normAutofit/>
          </a:bodyPr>
          <a:lstStyle/>
          <a:p>
            <a:pPr algn="l"/>
            <a:r>
              <a:rPr lang="en-IN" sz="2400" dirty="0"/>
              <a:t>PROPOSED SYSTEM</a:t>
            </a:r>
          </a:p>
        </p:txBody>
      </p:sp>
    </p:spTree>
    <p:extLst>
      <p:ext uri="{BB962C8B-B14F-4D97-AF65-F5344CB8AC3E}">
        <p14:creationId xmlns:p14="http://schemas.microsoft.com/office/powerpoint/2010/main" val="391925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5" y="2675467"/>
            <a:ext cx="7812856" cy="3450696"/>
          </a:xfrm>
        </p:spPr>
        <p:txBody>
          <a:bodyPr>
            <a:normAutofit/>
          </a:bodyPr>
          <a:lstStyle/>
          <a:p>
            <a:pPr lvl="0" algn="just"/>
            <a:r>
              <a:rPr lang="en-US" sz="2000" dirty="0"/>
              <a:t>PROCESSOR		:  	PENTIUM IV 2.6 GHz, Intel </a:t>
            </a:r>
            <a:r>
              <a:rPr lang="en-US" sz="2000" dirty="0" err="1"/>
              <a:t>CoreDuo</a:t>
            </a:r>
            <a:r>
              <a:rPr lang="en-US" sz="2000" dirty="0"/>
              <a:t>.</a:t>
            </a:r>
            <a:endParaRPr lang="en-IN" sz="2000" dirty="0"/>
          </a:p>
          <a:p>
            <a:pPr lvl="0" algn="just"/>
            <a:r>
              <a:rPr lang="en-US" sz="2000" dirty="0"/>
              <a:t>RAM			:	512 MB DD RAM</a:t>
            </a:r>
            <a:endParaRPr lang="en-IN" sz="2000" dirty="0"/>
          </a:p>
          <a:p>
            <a:pPr lvl="0" algn="just"/>
            <a:r>
              <a:rPr lang="en-US" sz="2000" dirty="0"/>
              <a:t>MONITOR	               	:	15” COLOR</a:t>
            </a:r>
            <a:endParaRPr lang="en-IN" sz="2000" dirty="0"/>
          </a:p>
          <a:p>
            <a:pPr lvl="0" algn="just"/>
            <a:r>
              <a:rPr lang="en-US" sz="2000" dirty="0"/>
              <a:t>HARD DISK 		:	50 GB</a:t>
            </a:r>
            <a:endParaRPr lang="en-IN" sz="2000" dirty="0"/>
          </a:p>
          <a:p>
            <a:pPr marL="0" indent="0" algn="just">
              <a:buNone/>
            </a:pPr>
            <a:r>
              <a:rPr lang="en-US" sz="2000" dirty="0"/>
              <a:t> </a:t>
            </a:r>
            <a:endParaRPr lang="en-IN" sz="2000" dirty="0"/>
          </a:p>
          <a:p>
            <a:pPr marL="0" indent="0">
              <a:buNone/>
            </a:pPr>
            <a:endParaRPr lang="en-IN" sz="2000" dirty="0"/>
          </a:p>
        </p:txBody>
      </p:sp>
      <p:sp>
        <p:nvSpPr>
          <p:cNvPr id="3" name="Title 2"/>
          <p:cNvSpPr>
            <a:spLocks noGrp="1"/>
          </p:cNvSpPr>
          <p:nvPr>
            <p:ph type="title"/>
          </p:nvPr>
        </p:nvSpPr>
        <p:spPr/>
        <p:txBody>
          <a:bodyPr>
            <a:normAutofit/>
          </a:bodyPr>
          <a:lstStyle/>
          <a:p>
            <a:pPr algn="l"/>
            <a:r>
              <a:rPr lang="en-IN" sz="2400" dirty="0"/>
              <a:t>HARDWARE REQUIREMENTS</a:t>
            </a:r>
          </a:p>
        </p:txBody>
      </p:sp>
    </p:spTree>
    <p:extLst>
      <p:ext uri="{BB962C8B-B14F-4D97-AF65-F5344CB8AC3E}">
        <p14:creationId xmlns:p14="http://schemas.microsoft.com/office/powerpoint/2010/main" val="21949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5" y="2675467"/>
            <a:ext cx="7812856" cy="3450696"/>
          </a:xfrm>
        </p:spPr>
        <p:txBody>
          <a:bodyPr>
            <a:normAutofit/>
          </a:bodyPr>
          <a:lstStyle/>
          <a:p>
            <a:r>
              <a:rPr lang="en-US" dirty="0"/>
              <a:t>Programming Language : 	JAVA (j2ee, Servlets, JSP), </a:t>
            </a:r>
          </a:p>
          <a:p>
            <a:r>
              <a:rPr lang="en-US" dirty="0"/>
              <a:t>Database                      :          MySQL</a:t>
            </a:r>
          </a:p>
          <a:p>
            <a:r>
              <a:rPr lang="en-US" dirty="0"/>
              <a:t>Operating System  	:  	Windows 10</a:t>
            </a:r>
          </a:p>
          <a:p>
            <a:r>
              <a:rPr lang="en-US" dirty="0"/>
              <a:t>IDE			:	Net Beans, Eclipse</a:t>
            </a:r>
          </a:p>
          <a:p>
            <a:pPr marL="0" indent="0">
              <a:buNone/>
            </a:pPr>
            <a:r>
              <a:rPr lang="en-US" sz="1800" b="1" dirty="0"/>
              <a:t> </a:t>
            </a:r>
            <a:endParaRPr lang="en-IN" sz="1800" dirty="0"/>
          </a:p>
          <a:p>
            <a:pPr marL="0" indent="0">
              <a:buNone/>
            </a:pPr>
            <a:endParaRPr lang="en-IN" sz="1800" dirty="0"/>
          </a:p>
        </p:txBody>
      </p:sp>
      <p:sp>
        <p:nvSpPr>
          <p:cNvPr id="3" name="Title 2"/>
          <p:cNvSpPr>
            <a:spLocks noGrp="1"/>
          </p:cNvSpPr>
          <p:nvPr>
            <p:ph type="title"/>
          </p:nvPr>
        </p:nvSpPr>
        <p:spPr/>
        <p:txBody>
          <a:bodyPr>
            <a:normAutofit/>
          </a:bodyPr>
          <a:lstStyle/>
          <a:p>
            <a:pPr algn="l"/>
            <a:r>
              <a:rPr lang="en-IN" sz="2400" dirty="0"/>
              <a:t>SOFTWARE REQUIREMENTS</a:t>
            </a:r>
          </a:p>
        </p:txBody>
      </p:sp>
    </p:spTree>
    <p:extLst>
      <p:ext uri="{BB962C8B-B14F-4D97-AF65-F5344CB8AC3E}">
        <p14:creationId xmlns:p14="http://schemas.microsoft.com/office/powerpoint/2010/main" val="227118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sz="1900" b="1" dirty="0"/>
              <a:t>Title:</a:t>
            </a:r>
            <a:r>
              <a:rPr lang="en-US" sz="1900" dirty="0"/>
              <a:t> A Five-Year Study of File-System Metadata</a:t>
            </a:r>
          </a:p>
          <a:p>
            <a:pPr marL="0" indent="0">
              <a:buNone/>
            </a:pPr>
            <a:r>
              <a:rPr lang="en-US" sz="1900" b="1" dirty="0"/>
              <a:t>Author:</a:t>
            </a:r>
            <a:r>
              <a:rPr lang="en-US" sz="1900" dirty="0"/>
              <a:t> </a:t>
            </a:r>
            <a:r>
              <a:rPr lang="en-US" sz="1900" dirty="0" err="1"/>
              <a:t>Nitin</a:t>
            </a:r>
            <a:r>
              <a:rPr lang="en-US" sz="1900" dirty="0"/>
              <a:t> </a:t>
            </a:r>
            <a:r>
              <a:rPr lang="en-US" sz="1900" dirty="0" err="1"/>
              <a:t>Agrawal</a:t>
            </a:r>
            <a:r>
              <a:rPr lang="en-US" sz="1900" dirty="0"/>
              <a:t>, William J. </a:t>
            </a:r>
            <a:r>
              <a:rPr lang="en-US" sz="1900" dirty="0" err="1"/>
              <a:t>Bolosky</a:t>
            </a:r>
            <a:r>
              <a:rPr lang="en-US" sz="1900" dirty="0"/>
              <a:t>, John R. Douceur, Jacob R. </a:t>
            </a:r>
            <a:r>
              <a:rPr lang="en-US" sz="1900" dirty="0" err="1"/>
              <a:t>Lorch</a:t>
            </a:r>
            <a:endParaRPr lang="en-US" sz="1900" dirty="0"/>
          </a:p>
          <a:p>
            <a:pPr marL="0" indent="0">
              <a:buNone/>
            </a:pPr>
            <a:r>
              <a:rPr lang="en-US" sz="1900" b="1" dirty="0"/>
              <a:t>Year:</a:t>
            </a:r>
            <a:r>
              <a:rPr lang="en-US" sz="1900" dirty="0"/>
              <a:t>2007  </a:t>
            </a:r>
          </a:p>
          <a:p>
            <a:pPr marL="0" indent="0">
              <a:buNone/>
            </a:pPr>
            <a:r>
              <a:rPr lang="en-US" sz="1900" b="1" dirty="0"/>
              <a:t>DESCRIPTION:</a:t>
            </a:r>
            <a:endParaRPr lang="en-US" sz="1900" dirty="0"/>
          </a:p>
          <a:p>
            <a:pPr marL="0" indent="0">
              <a:buNone/>
            </a:pPr>
            <a:r>
              <a:rPr lang="en-US" sz="1900" dirty="0"/>
              <a:t>For five years, we collected annual snapshots of file system metadata from over 60,000 Windows PC file systems in a large corporation. In this paper, we use these snapshots to study temporal changes in file size, file age, file-type frequency, directory size, namespace structure, file-system population, storage capacity and consumption, and degree of file modification</a:t>
            </a:r>
            <a:r>
              <a:rPr lang="en-US" dirty="0"/>
              <a:t>.</a:t>
            </a:r>
            <a:endParaRPr lang="en-IN" dirty="0"/>
          </a:p>
        </p:txBody>
      </p:sp>
      <p:sp>
        <p:nvSpPr>
          <p:cNvPr id="3" name="Title 2"/>
          <p:cNvSpPr>
            <a:spLocks noGrp="1"/>
          </p:cNvSpPr>
          <p:nvPr>
            <p:ph type="title"/>
          </p:nvPr>
        </p:nvSpPr>
        <p:spPr/>
        <p:txBody>
          <a:bodyPr>
            <a:normAutofit/>
          </a:bodyPr>
          <a:lstStyle/>
          <a:p>
            <a:pPr algn="l"/>
            <a:r>
              <a:rPr lang="en-IN" sz="2400" dirty="0"/>
              <a:t>LITERATURE SURVEY</a:t>
            </a:r>
          </a:p>
        </p:txBody>
      </p:sp>
    </p:spTree>
    <p:extLst>
      <p:ext uri="{BB962C8B-B14F-4D97-AF65-F5344CB8AC3E}">
        <p14:creationId xmlns:p14="http://schemas.microsoft.com/office/powerpoint/2010/main" val="318116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76872"/>
            <a:ext cx="7408333" cy="3849291"/>
          </a:xfrm>
        </p:spPr>
        <p:txBody>
          <a:bodyPr>
            <a:normAutofit/>
          </a:bodyPr>
          <a:lstStyle/>
          <a:p>
            <a:pPr marL="0" indent="0">
              <a:buNone/>
            </a:pPr>
            <a:r>
              <a:rPr lang="en-US" sz="1800" b="1" dirty="0"/>
              <a:t>Title:</a:t>
            </a:r>
            <a:r>
              <a:rPr lang="en-US" sz="1800" dirty="0"/>
              <a:t> BORG: Block-</a:t>
            </a:r>
            <a:r>
              <a:rPr lang="en-US" sz="1800" dirty="0" err="1"/>
              <a:t>reOrganization</a:t>
            </a:r>
            <a:r>
              <a:rPr lang="en-US" sz="1800" dirty="0"/>
              <a:t> for Self-optimizing Storage Systems</a:t>
            </a:r>
          </a:p>
          <a:p>
            <a:pPr marL="0" indent="0">
              <a:buNone/>
            </a:pPr>
            <a:r>
              <a:rPr lang="en-US" sz="1800" b="1" dirty="0"/>
              <a:t>Author:</a:t>
            </a:r>
            <a:r>
              <a:rPr lang="en-US" sz="1800" dirty="0"/>
              <a:t> M. </a:t>
            </a:r>
            <a:r>
              <a:rPr lang="en-US" sz="1800" dirty="0" err="1"/>
              <a:t>Bhadkamkar</a:t>
            </a:r>
            <a:r>
              <a:rPr lang="en-US" sz="1800" dirty="0"/>
              <a:t>, J. Guerra, L. </a:t>
            </a:r>
            <a:r>
              <a:rPr lang="en-US" sz="1800" dirty="0" err="1"/>
              <a:t>Useche</a:t>
            </a:r>
            <a:r>
              <a:rPr lang="en-US" sz="1800" dirty="0"/>
              <a:t>, S. Burnett, J. </a:t>
            </a:r>
            <a:r>
              <a:rPr lang="en-US" sz="1800" dirty="0" err="1"/>
              <a:t>Liptak</a:t>
            </a:r>
            <a:r>
              <a:rPr lang="en-US" sz="1800" dirty="0"/>
              <a:t>, R. </a:t>
            </a:r>
            <a:r>
              <a:rPr lang="en-US" sz="1800" dirty="0" err="1"/>
              <a:t>Rangaswami</a:t>
            </a:r>
            <a:r>
              <a:rPr lang="en-US" sz="1800" dirty="0"/>
              <a:t>, and V. </a:t>
            </a:r>
            <a:r>
              <a:rPr lang="en-US" sz="1800" dirty="0" err="1"/>
              <a:t>Hristidis</a:t>
            </a:r>
            <a:endParaRPr lang="en-US" sz="1800" dirty="0"/>
          </a:p>
          <a:p>
            <a:pPr marL="0" indent="0">
              <a:buNone/>
            </a:pPr>
            <a:r>
              <a:rPr lang="en-US" sz="1800" b="1" dirty="0"/>
              <a:t>Year:</a:t>
            </a:r>
            <a:r>
              <a:rPr lang="en-US" sz="1800" dirty="0"/>
              <a:t>2009</a:t>
            </a:r>
          </a:p>
          <a:p>
            <a:pPr marL="0" indent="0">
              <a:buNone/>
            </a:pPr>
            <a:r>
              <a:rPr lang="en-US" sz="1800" b="1" dirty="0"/>
              <a:t>DESCRIPTION:</a:t>
            </a:r>
            <a:endParaRPr lang="en-US" sz="1800" dirty="0"/>
          </a:p>
          <a:p>
            <a:pPr marL="0" indent="0">
              <a:buNone/>
            </a:pPr>
            <a:r>
              <a:rPr lang="en-US" sz="1800" dirty="0"/>
              <a:t>This presents the design, implementation, and evaluation of BORG, a self-optimizing storage system that performs automatic block reorganization based on the observed I/O workload. BORG is motivated by three characteristics of I/O workloads: non-uniform access frequency distribution, temporal locality, and partial determinism in non-sequential accesses.</a:t>
            </a:r>
            <a:endParaRPr lang="en-IN" sz="1800"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531401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102</TotalTime>
  <Words>1000</Words>
  <Application>Microsoft Office PowerPoint</Application>
  <PresentationFormat>On-screen Show (4:3)</PresentationFormat>
  <Paragraphs>102</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Candara</vt:lpstr>
      <vt:lpstr>Symbol</vt:lpstr>
      <vt:lpstr>Times New Roman</vt:lpstr>
      <vt:lpstr>Waveform</vt:lpstr>
      <vt:lpstr>CORAL: A CLOUD-BACKED PRUDENT FILE SYSTEM  </vt:lpstr>
      <vt:lpstr>ABSTRACT</vt:lpstr>
      <vt:lpstr>INTRODUCTION</vt:lpstr>
      <vt:lpstr>EXISTING SYSTEM</vt:lpstr>
      <vt:lpstr>PROPOSED SYSTEM</vt:lpstr>
      <vt:lpstr>HARDWARE REQUIREMENTS</vt:lpstr>
      <vt:lpstr>SOFTWARE REQUIREMENTS</vt:lpstr>
      <vt:lpstr>LITERATURE SURVEY</vt:lpstr>
      <vt:lpstr>PowerPoint Presentation</vt:lpstr>
      <vt:lpstr>MODULES</vt:lpstr>
      <vt:lpstr>MODULE DIAGRAMS</vt:lpstr>
      <vt:lpstr>PowerPoint Presentation</vt:lpstr>
      <vt:lpstr>PowerPoint Presentation</vt:lpstr>
      <vt:lpstr>PowerPoint Presentation</vt:lpstr>
      <vt:lpstr>PowerPoint Presentation</vt:lpstr>
      <vt:lpstr>SYSTEM ARCHITECTURE</vt:lpstr>
      <vt:lpstr>SYSTEM DESIGNS</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COPOS: A CLOUD-BACKED PRUDENT FILE SYSTEM</dc:title>
  <dc:creator>Bhavana Reddy</dc:creator>
  <cp:lastModifiedBy>bhavana reddy mandadi</cp:lastModifiedBy>
  <cp:revision>36</cp:revision>
  <dcterms:created xsi:type="dcterms:W3CDTF">2017-03-25T01:19:35Z</dcterms:created>
  <dcterms:modified xsi:type="dcterms:W3CDTF">2019-05-21T23:16:37Z</dcterms:modified>
</cp:coreProperties>
</file>