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581D-0E11-7A59-8229-47FDC3DA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36D2-D69E-CE83-3B97-7AFC6485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3981-C909-4C0F-5218-5A1B8144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C170-12FE-221E-9913-F6921FDA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797E-3E61-E7AB-F3D3-03E6070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CBF4-FA10-AA99-F922-083C7F33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C4E3-79A8-7D4F-F54E-685F3A3AF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5061-C2E3-C351-CB3B-BC7F537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238C-E194-AC0D-E349-6D370A8B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F770-4834-66A3-3275-708A2D6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9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47620-DAB5-CA96-8EF8-DE97B2D4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52A4-8B5F-B7AD-BC22-D4BBD096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864E-D488-EC70-C902-D580ADD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3BF1-0F74-3C5B-26E0-E63D9666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8C46-32BE-C5EA-6DD0-56E49260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70C4-FBAF-27A0-E178-B2D1B74F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91AD-1334-F9A8-09F1-8B21B29C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591A-3632-50BB-FB36-EE7A7FA4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D8E5-7EA0-7D6A-CB0D-8F5CB5EE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1EFA-521E-A4F1-8B62-2A69C0E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DB26-C733-2CA1-A153-59694CEC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9FA54-F3E3-0EAD-ECBB-273195E9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4FB5-DDDB-461E-2FF0-59415DE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F4D2-A1A5-5866-8798-64BEE815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178-FA4C-5E49-7DBB-9A83C62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2C2-5934-272D-1225-C1732DB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51E9-D031-7DF4-16F4-73EBE8AE0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6DE49-77A8-569E-3E59-35D52F3A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9F7C-2423-4D95-4EC4-E5864532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4F47-FDEF-7D3D-53BF-D3650E9B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AF63B-1E39-59C3-49D6-6DA1F79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2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561E-7BB6-4247-13EE-957BA468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9718-7ADA-FCA0-7EBB-63CEAE28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62E88-B727-F47A-AAAB-1D971A3B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5C5BB-E007-BE59-63F1-5C5B2F64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A8300-A8C1-47C6-66CE-36636533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6B0B4-1F42-1EE9-3DF9-99128DB6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265F7-6346-D82A-7D2C-3394719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DF33A-142D-46AB-76CE-C6EBFE19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F5D4-96AD-1396-4E84-C784649F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DACCF-EDF2-871A-EAC1-700E8731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9B3D-D99D-C8BF-7F62-3F32A9A8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CCE2B-195C-1289-231D-739D6A3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56825-2CE7-FFC7-E620-93980DA2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D2A61-9FD7-DDB9-83AB-5FD1C356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4D1B9-C2C6-89B5-739D-526C6E5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A361-CE36-2236-74A3-98D1C519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B255-4971-96BD-C007-3CAFAA94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8F5E5-01D3-EA5D-53B4-361C4E1C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33DF-E821-F6AA-3951-0E9C6790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88DF-DAEC-A5DA-44E2-3112D320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9EE9-5B26-C346-07C9-C598254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8429-4F91-73FD-F4B0-5B66B31B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DCD01-14A7-2673-5125-9F9764525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1B1F-B63F-295F-5375-09E5EB22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954E-C081-9CFF-D02F-18654C35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0FD6-AB40-0FFA-6789-8FB8AD14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6497-9782-540F-DCBA-96943498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6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640DD-0F59-E6CC-BC4C-CF30E005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5729-9659-DA7E-5320-FD38D649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94C0-3330-1D02-1B67-EEDFBF2F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531A-7311-45B1-BB6D-910EA018A0B3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E861-9EEE-426A-FFAA-88590174A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91A85-73DF-E1DD-711B-4ED2E09E8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F7F9-76FB-4158-A8CD-593B2BA75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5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7030A0"/>
              </a:solidFill>
            </a:endParaRPr>
          </a:p>
          <a:p>
            <a:endParaRPr lang="en-US" sz="4800" b="1" dirty="0">
              <a:solidFill>
                <a:srgbClr val="7030A0"/>
              </a:solidFill>
            </a:endParaRPr>
          </a:p>
          <a:p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6600" dirty="0">
                <a:solidFill>
                  <a:srgbClr val="7030A0"/>
                </a:solidFill>
              </a:rPr>
              <a:t>             Linux 	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9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>
                <a:solidFill>
                  <a:srgbClr val="7030A0"/>
                </a:solidFill>
              </a:rPr>
              <a:t>Search and filter </a:t>
            </a:r>
          </a:p>
          <a:p>
            <a:pPr algn="l"/>
            <a:r>
              <a:rPr lang="en-US" sz="7200" dirty="0">
                <a:solidFill>
                  <a:srgbClr val="7030A0"/>
                </a:solidFill>
              </a:rPr>
              <a:t>Awk Command</a:t>
            </a:r>
          </a:p>
          <a:p>
            <a:pPr algn="l"/>
            <a:r>
              <a:rPr lang="en-IN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Sed</a:t>
            </a:r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Command</a:t>
            </a:r>
          </a:p>
          <a:p>
            <a:pPr algn="l"/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 Grep   pattern  filename</a:t>
            </a:r>
          </a:p>
          <a:p>
            <a:pPr algn="l"/>
            <a:r>
              <a:rPr lang="en-IN" sz="7200" dirty="0">
                <a:solidFill>
                  <a:srgbClr val="7030A0"/>
                </a:solidFill>
                <a:latin typeface="Nunito" pitchFamily="2" charset="0"/>
              </a:rPr>
              <a:t>Find            </a:t>
            </a:r>
            <a:r>
              <a:rPr lang="en-IN" sz="7200" dirty="0" err="1">
                <a:solidFill>
                  <a:srgbClr val="7030A0"/>
                </a:solidFill>
                <a:latin typeface="Nunito" pitchFamily="2" charset="0"/>
              </a:rPr>
              <a:t>find</a:t>
            </a:r>
            <a:r>
              <a:rPr lang="en-IN" sz="7200" dirty="0">
                <a:solidFill>
                  <a:srgbClr val="7030A0"/>
                </a:solidFill>
                <a:latin typeface="Nunito" pitchFamily="2" charset="0"/>
              </a:rPr>
              <a:t> . -name my.txt   </a:t>
            </a:r>
            <a:r>
              <a:rPr lang="en-US" sz="7200" b="0" i="0" dirty="0">
                <a:solidFill>
                  <a:srgbClr val="7030A0"/>
                </a:solidFill>
                <a:effectLst/>
                <a:latin typeface="Muli"/>
              </a:rPr>
              <a:t>in a current working directory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# find / -type d -name bin          </a:t>
            </a:r>
            <a:r>
              <a:rPr lang="en-US" sz="7200" b="0" i="0" dirty="0">
                <a:solidFill>
                  <a:srgbClr val="3A3A3A"/>
                </a:solidFill>
                <a:effectLst/>
                <a:latin typeface="Muli"/>
              </a:rPr>
              <a:t>Find all directories whose name is </a:t>
            </a:r>
            <a:r>
              <a:rPr lang="en-US" sz="7200" b="1" dirty="0">
                <a:solidFill>
                  <a:srgbClr val="3A3A3A"/>
                </a:solidFill>
                <a:latin typeface="Muli"/>
              </a:rPr>
              <a:t>bin</a:t>
            </a:r>
            <a:r>
              <a:rPr lang="en-US" sz="7200" b="0" i="0" dirty="0">
                <a:solidFill>
                  <a:srgbClr val="3A3A3A"/>
                </a:solidFill>
                <a:effectLst/>
                <a:latin typeface="Muli"/>
              </a:rPr>
              <a:t> in </a:t>
            </a:r>
            <a:r>
              <a:rPr lang="en-US" sz="7200" b="1" i="0" dirty="0">
                <a:solidFill>
                  <a:srgbClr val="3A3A3A"/>
                </a:solidFill>
                <a:effectLst/>
                <a:latin typeface="Muli"/>
              </a:rPr>
              <a:t>/</a:t>
            </a:r>
            <a:r>
              <a:rPr lang="en-US" sz="7200" b="0" i="0" dirty="0">
                <a:solidFill>
                  <a:srgbClr val="3A3A3A"/>
                </a:solidFill>
                <a:effectLst/>
                <a:latin typeface="Muli"/>
              </a:rPr>
              <a:t> directory.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find . -type f –name   </a:t>
            </a:r>
            <a:r>
              <a:rPr lang="en-US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test.php</a:t>
            </a:r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, find . -type f -perm 0777 –print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find /</a:t>
            </a:r>
            <a:r>
              <a:rPr lang="en-US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tmp</a:t>
            </a:r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-type f -name ".*“  hidden files, # find /home -group developer, # find / -</a:t>
            </a:r>
            <a:r>
              <a:rPr lang="en-US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atime</a:t>
            </a:r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50</a:t>
            </a:r>
            <a:endParaRPr lang="en-IN" sz="7200" i="0" dirty="0">
              <a:solidFill>
                <a:srgbClr val="7030A0"/>
              </a:solidFill>
              <a:effectLst/>
              <a:latin typeface="Nunito" pitchFamily="2" charset="0"/>
            </a:endParaRPr>
          </a:p>
          <a:p>
            <a:pPr algn="l"/>
            <a:r>
              <a:rPr lang="en-IN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fmt</a:t>
            </a:r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Command    example : </a:t>
            </a:r>
            <a:r>
              <a:rPr lang="en-IN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fmt</a:t>
            </a:r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-w 1 domain-list.txt</a:t>
            </a:r>
          </a:p>
          <a:p>
            <a:pPr algn="l"/>
            <a:r>
              <a:rPr lang="en-IN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fmt</a:t>
            </a:r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simple optimal text formatter</a:t>
            </a:r>
          </a:p>
          <a:p>
            <a:pPr algn="l"/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pr Command       example installed packages   </a:t>
            </a:r>
            <a:r>
              <a:rPr lang="en-IN" sz="7200" dirty="0">
                <a:solidFill>
                  <a:srgbClr val="7030A0"/>
                </a:solidFill>
                <a:latin typeface="Nunito" pitchFamily="2" charset="0"/>
              </a:rPr>
              <a:t>$</a:t>
            </a:r>
            <a:r>
              <a:rPr lang="pt-BR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dpkg -l | pr --columns 3 -l 20</a:t>
            </a:r>
            <a:endParaRPr lang="en-IN" sz="7200" i="0" dirty="0">
              <a:solidFill>
                <a:srgbClr val="7030A0"/>
              </a:solidFill>
              <a:effectLst/>
              <a:latin typeface="Nunito" pitchFamily="2" charset="0"/>
            </a:endParaRPr>
          </a:p>
          <a:p>
            <a:pPr algn="l"/>
            <a:r>
              <a:rPr lang="en-IN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pr command converts text files or standard input for printing.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tr Command -   example     cat exm.txt | tr 'a-z' 'n-za-m’ 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echo "WWW.site.COM" | tr [:upper:] [:lower:]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This tool translates or deletes characters from standard input and writes results to standard output.</a:t>
            </a:r>
          </a:p>
          <a:p>
            <a:pPr algn="l"/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Tee      - example :  tac count | tee  temp.txt | tac  . The tee filter puts stdin on </a:t>
            </a:r>
            <a:r>
              <a:rPr lang="en-US" sz="72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stdout</a:t>
            </a:r>
            <a:r>
              <a:rPr lang="en-US" sz="7200" i="0" dirty="0">
                <a:solidFill>
                  <a:srgbClr val="7030A0"/>
                </a:solidFill>
                <a:effectLst/>
                <a:latin typeface="Nunito" pitchFamily="2" charset="0"/>
              </a:rPr>
              <a:t> and also into a file.</a:t>
            </a:r>
            <a:endParaRPr lang="en-IN" sz="7200" i="0" dirty="0">
              <a:solidFill>
                <a:srgbClr val="7030A0"/>
              </a:solidFill>
              <a:effectLst/>
              <a:latin typeface="Nunito" pitchFamily="2" charset="0"/>
            </a:endParaRPr>
          </a:p>
          <a:p>
            <a:endParaRPr lang="en-IN" sz="5400" b="1" i="0" dirty="0">
              <a:solidFill>
                <a:srgbClr val="3498DB"/>
              </a:solidFill>
              <a:effectLst/>
              <a:latin typeface="Nunito" pitchFamily="2" charset="0"/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r>
              <a:rPr lang="en-US" sz="6600" dirty="0">
                <a:solidFill>
                  <a:srgbClr val="7030A0"/>
                </a:solidFill>
              </a:rPr>
              <a:t> 	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3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Files and Directory Commands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ls - This command 'lists' the contents of your present working directory.</a:t>
            </a:r>
          </a:p>
          <a:p>
            <a:pPr algn="l"/>
            <a:r>
              <a:rPr lang="en-US" sz="2000" dirty="0" err="1">
                <a:solidFill>
                  <a:srgbClr val="7030A0"/>
                </a:solidFill>
              </a:rPr>
              <a:t>pwd</a:t>
            </a:r>
            <a:r>
              <a:rPr lang="en-US" sz="2000" dirty="0">
                <a:solidFill>
                  <a:srgbClr val="7030A0"/>
                </a:solidFill>
              </a:rPr>
              <a:t> - Shows you what your present working directory is.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cd - Lets you change directories.   Cd ~ . Cd home , cd ./home </a:t>
            </a:r>
            <a:r>
              <a:rPr lang="en-US" sz="2000" dirty="0" err="1">
                <a:solidFill>
                  <a:srgbClr val="7030A0"/>
                </a:solidFill>
              </a:rPr>
              <a:t>etc</a:t>
            </a:r>
            <a:r>
              <a:rPr lang="en-US" sz="2000" dirty="0">
                <a:solidFill>
                  <a:srgbClr val="7030A0"/>
                </a:solidFill>
              </a:rPr>
              <a:t> , cd../  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rm - Remove one or more files.</a:t>
            </a:r>
          </a:p>
          <a:p>
            <a:pPr algn="l"/>
            <a:r>
              <a:rPr lang="en-US" sz="2000" dirty="0" err="1">
                <a:solidFill>
                  <a:srgbClr val="7030A0"/>
                </a:solidFill>
              </a:rPr>
              <a:t>rmdir</a:t>
            </a:r>
            <a:r>
              <a:rPr lang="en-US" sz="2000" dirty="0">
                <a:solidFill>
                  <a:srgbClr val="7030A0"/>
                </a:solidFill>
              </a:rPr>
              <a:t> - Remove an empty directory.</a:t>
            </a:r>
          </a:p>
          <a:p>
            <a:pPr algn="l"/>
            <a:r>
              <a:rPr lang="en-US" sz="2000" dirty="0" err="1">
                <a:solidFill>
                  <a:srgbClr val="7030A0"/>
                </a:solidFill>
              </a:rPr>
              <a:t>mkdir</a:t>
            </a:r>
            <a:r>
              <a:rPr lang="en-US" sz="2000" dirty="0">
                <a:solidFill>
                  <a:srgbClr val="7030A0"/>
                </a:solidFill>
              </a:rPr>
              <a:t> - Make a directory.</a:t>
            </a:r>
          </a:p>
          <a:p>
            <a:pPr algn="l"/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 - Provides a list of currently running processes.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cp - Copy a file. 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mv - Move a file (this is also used to rename a file, "moving" it from one file name to another.)	  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Cat –open file for view /edit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Touch filename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Head filename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Tail filename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More   - </a:t>
            </a:r>
            <a:r>
              <a:rPr lang="da-DK" sz="2000" dirty="0">
                <a:solidFill>
                  <a:srgbClr val="7030A0"/>
                </a:solidFill>
              </a:rPr>
              <a:t>cat /var/log/messages | more      : </a:t>
            </a:r>
            <a:r>
              <a:rPr lang="en-US" sz="2000" dirty="0">
                <a:solidFill>
                  <a:srgbClr val="7030A0"/>
                </a:solidFill>
              </a:rPr>
              <a:t>It will display the large file data in page format.. To display the new record, we need to press “enter” key.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Less  - </a:t>
            </a:r>
            <a:r>
              <a:rPr lang="da-DK" sz="2000" dirty="0">
                <a:solidFill>
                  <a:srgbClr val="7030A0"/>
                </a:solidFill>
              </a:rPr>
              <a:t>cat /var/log/messages | more   (</a:t>
            </a:r>
            <a:r>
              <a:rPr lang="en-US" sz="2000" dirty="0">
                <a:solidFill>
                  <a:srgbClr val="7030A0"/>
                </a:solidFill>
              </a:rPr>
              <a:t>It will display the large file data in page format. </a:t>
            </a:r>
            <a:r>
              <a:rPr lang="da-DK" sz="2000" dirty="0">
                <a:solidFill>
                  <a:srgbClr val="7030A0"/>
                </a:solidFill>
              </a:rPr>
              <a:t> ). </a:t>
            </a:r>
            <a:r>
              <a:rPr lang="en-US" sz="2000" dirty="0">
                <a:solidFill>
                  <a:srgbClr val="7030A0"/>
                </a:solidFill>
              </a:rPr>
              <a:t>To display the new record, we need to press “enter” key.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 err="1">
                <a:solidFill>
                  <a:srgbClr val="7030A0"/>
                </a:solidFill>
              </a:rPr>
              <a:t>Wc</a:t>
            </a:r>
            <a:endParaRPr lang="en-US" sz="9600" dirty="0">
              <a:solidFill>
                <a:srgbClr val="7030A0"/>
              </a:solidFill>
            </a:endParaRPr>
          </a:p>
          <a:p>
            <a:pPr algn="l"/>
            <a:r>
              <a:rPr lang="en-US" sz="9600" dirty="0">
                <a:solidFill>
                  <a:srgbClr val="7030A0"/>
                </a:solidFill>
              </a:rPr>
              <a:t>Tac</a:t>
            </a:r>
          </a:p>
          <a:p>
            <a:pPr algn="l"/>
            <a:r>
              <a:rPr lang="en-US" sz="9600" dirty="0" err="1">
                <a:solidFill>
                  <a:srgbClr val="7030A0"/>
                </a:solidFill>
              </a:rPr>
              <a:t>nl</a:t>
            </a:r>
            <a:endParaRPr lang="en-US" sz="9600" dirty="0">
              <a:solidFill>
                <a:srgbClr val="7030A0"/>
              </a:solidFill>
            </a:endParaRPr>
          </a:p>
          <a:p>
            <a:pPr algn="l"/>
            <a:r>
              <a:rPr lang="en-US" sz="9600" b="1" dirty="0">
                <a:solidFill>
                  <a:srgbClr val="7030A0"/>
                </a:solidFill>
              </a:rPr>
              <a:t>Network commands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Ping domain - sends echo request to a domain to test network connection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Ifconfig</a:t>
            </a:r>
            <a:r>
              <a:rPr lang="en-US" sz="8000" dirty="0">
                <a:solidFill>
                  <a:srgbClr val="7030A0"/>
                </a:solidFill>
              </a:rPr>
              <a:t> – a     configure network interface , This will list all the network interfaces currently available,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Whois</a:t>
            </a:r>
            <a:r>
              <a:rPr lang="en-US" sz="8000" dirty="0">
                <a:solidFill>
                  <a:srgbClr val="7030A0"/>
                </a:solidFill>
              </a:rPr>
              <a:t> - WHOIS information about a domain.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Host domain 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dig - Domain Information Groper, DNS nameserver information for a given domain name.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Hostname –</a:t>
            </a:r>
            <a:r>
              <a:rPr lang="en-US" sz="8000" dirty="0" err="1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7030A0"/>
                </a:solidFill>
              </a:rPr>
              <a:t>    </a:t>
            </a:r>
            <a:r>
              <a:rPr lang="en-US" sz="8000" dirty="0" err="1">
                <a:solidFill>
                  <a:srgbClr val="7030A0"/>
                </a:solidFill>
              </a:rPr>
              <a:t>ipaddress</a:t>
            </a:r>
            <a:r>
              <a:rPr lang="en-US" sz="8000" dirty="0">
                <a:solidFill>
                  <a:srgbClr val="7030A0"/>
                </a:solidFill>
              </a:rPr>
              <a:t> of host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Netstat – list active ports or Active Internet connections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Nslookup</a:t>
            </a:r>
            <a:r>
              <a:rPr lang="en-US" sz="8000" dirty="0">
                <a:solidFill>
                  <a:srgbClr val="7030A0"/>
                </a:solidFill>
              </a:rPr>
              <a:t>  domain – resolve </a:t>
            </a:r>
            <a:r>
              <a:rPr lang="en-US" sz="8000" dirty="0" err="1">
                <a:solidFill>
                  <a:srgbClr val="7030A0"/>
                </a:solidFill>
              </a:rPr>
              <a:t>ip</a:t>
            </a:r>
            <a:r>
              <a:rPr lang="en-US" sz="8000" dirty="0">
                <a:solidFill>
                  <a:srgbClr val="7030A0"/>
                </a:solidFill>
              </a:rPr>
              <a:t> address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Wget  - download files from web  or </a:t>
            </a:r>
            <a:r>
              <a:rPr lang="en-US" sz="8000" dirty="0" err="1">
                <a:solidFill>
                  <a:srgbClr val="7030A0"/>
                </a:solidFill>
              </a:rPr>
              <a:t>url</a:t>
            </a:r>
            <a:r>
              <a:rPr lang="en-US" sz="8000" dirty="0">
                <a:solidFill>
                  <a:srgbClr val="7030A0"/>
                </a:solidFill>
              </a:rPr>
              <a:t> specified, https://github.com/jquery/jquery/archive/3.3.1.tar.gz</a:t>
            </a:r>
          </a:p>
          <a:p>
            <a:pPr algn="l"/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endParaRPr lang="en-US" sz="6600" dirty="0">
              <a:solidFill>
                <a:srgbClr val="7030A0"/>
              </a:solidFill>
            </a:endParaRPr>
          </a:p>
          <a:p>
            <a:r>
              <a:rPr lang="en-US" sz="6600" dirty="0">
                <a:solidFill>
                  <a:srgbClr val="7030A0"/>
                </a:solidFill>
              </a:rPr>
              <a:t>	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dirty="0">
                <a:solidFill>
                  <a:srgbClr val="7030A0"/>
                </a:solidFill>
              </a:rPr>
              <a:t>System commands</a:t>
            </a:r>
          </a:p>
          <a:p>
            <a:pPr algn="l"/>
            <a:endParaRPr lang="en-US" sz="8000" dirty="0">
              <a:solidFill>
                <a:srgbClr val="7030A0"/>
              </a:solidFill>
            </a:endParaRP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Uname</a:t>
            </a:r>
            <a:r>
              <a:rPr lang="en-US" sz="8000" dirty="0">
                <a:solidFill>
                  <a:srgbClr val="7030A0"/>
                </a:solidFill>
              </a:rPr>
              <a:t> - This will display the system information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	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Uptime -  This command tells us how long the system has been running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reboot - This will reboot the system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Shutdown - This will shutdown the system.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Whoami</a:t>
            </a:r>
            <a:r>
              <a:rPr lang="en-US" sz="8000" dirty="0">
                <a:solidFill>
                  <a:srgbClr val="7030A0"/>
                </a:solidFill>
              </a:rPr>
              <a:t> - This command will print the current user.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Hostname - This command will print the current hostname.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free -h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This command displays the amount of free and used memory in the system.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df</a:t>
            </a:r>
            <a:r>
              <a:rPr lang="en-US" sz="8000" dirty="0">
                <a:solidFill>
                  <a:srgbClr val="7030A0"/>
                </a:solidFill>
              </a:rPr>
              <a:t> –h -  This command reports the file system disk space usage.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Iostat</a:t>
            </a:r>
            <a:r>
              <a:rPr lang="en-US" sz="8000" dirty="0">
                <a:solidFill>
                  <a:srgbClr val="7030A0"/>
                </a:solidFill>
              </a:rPr>
              <a:t> - This command reports the CPU (Central Processing Unit) statistics and I/O (input/output) statistics for devices and partitions.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Vmstat</a:t>
            </a:r>
            <a:r>
              <a:rPr lang="en-US" sz="8000" dirty="0">
                <a:solidFill>
                  <a:srgbClr val="7030A0"/>
                </a:solidFill>
              </a:rPr>
              <a:t> - This command will report the virtual memory statistics.</a:t>
            </a:r>
          </a:p>
          <a:p>
            <a:pPr algn="l"/>
            <a:r>
              <a:rPr lang="en-US" sz="8000" dirty="0" err="1">
                <a:solidFill>
                  <a:srgbClr val="7030A0"/>
                </a:solidFill>
              </a:rPr>
              <a:t>Mpstat</a:t>
            </a:r>
            <a:r>
              <a:rPr lang="en-US" sz="8000" dirty="0">
                <a:solidFill>
                  <a:srgbClr val="7030A0"/>
                </a:solidFill>
              </a:rPr>
              <a:t> - This command will display the process related statistics.</a:t>
            </a:r>
          </a:p>
          <a:p>
            <a:pPr algn="l"/>
            <a:endParaRPr lang="en-US" sz="8000" dirty="0">
              <a:solidFill>
                <a:srgbClr val="7030A0"/>
              </a:solidFill>
            </a:endParaRP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tail -n </a:t>
            </a:r>
            <a:r>
              <a:rPr lang="en-US" sz="8000" dirty="0" err="1">
                <a:solidFill>
                  <a:srgbClr val="7030A0"/>
                </a:solidFill>
              </a:rPr>
              <a:t>N</a:t>
            </a:r>
            <a:r>
              <a:rPr lang="en-US" sz="8000" dirty="0">
                <a:solidFill>
                  <a:srgbClr val="7030A0"/>
                </a:solidFill>
              </a:rPr>
              <a:t> /var/log/syslog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This command will print the last N lines of the system log file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hardware commands in Linux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cat /proc/</a:t>
            </a:r>
            <a:r>
              <a:rPr lang="en-US" dirty="0" err="1">
                <a:solidFill>
                  <a:srgbClr val="7030A0"/>
                </a:solidFill>
              </a:rPr>
              <a:t>cpuinfo</a:t>
            </a:r>
            <a:r>
              <a:rPr lang="en-US" dirty="0">
                <a:solidFill>
                  <a:srgbClr val="7030A0"/>
                </a:solidFill>
              </a:rPr>
              <a:t> -  This will list the CPU information.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cat /proc/</a:t>
            </a:r>
            <a:r>
              <a:rPr lang="en-US" dirty="0" err="1">
                <a:solidFill>
                  <a:srgbClr val="7030A0"/>
                </a:solidFill>
              </a:rPr>
              <a:t>meminfo</a:t>
            </a:r>
            <a:r>
              <a:rPr lang="en-US" dirty="0">
                <a:solidFill>
                  <a:srgbClr val="7030A0"/>
                </a:solidFill>
              </a:rPr>
              <a:t> - This will list the memory information.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free –h   : This command displays the amount of free and used memory in the system.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Lshw</a:t>
            </a:r>
            <a:r>
              <a:rPr lang="en-US" dirty="0">
                <a:solidFill>
                  <a:srgbClr val="7030A0"/>
                </a:solidFill>
              </a:rPr>
              <a:t> - This command will list the detail of hardware., Use </a:t>
            </a:r>
            <a:r>
              <a:rPr lang="en-US" dirty="0" err="1">
                <a:solidFill>
                  <a:srgbClr val="7030A0"/>
                </a:solidFill>
              </a:rPr>
              <a:t>sudo</a:t>
            </a:r>
            <a:r>
              <a:rPr lang="en-US" dirty="0">
                <a:solidFill>
                  <a:srgbClr val="7030A0"/>
                </a:solidFill>
              </a:rPr>
              <a:t> if you get Permission Denied response.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Lsusb</a:t>
            </a:r>
            <a:r>
              <a:rPr lang="en-US" dirty="0">
                <a:solidFill>
                  <a:srgbClr val="7030A0"/>
                </a:solidFill>
              </a:rPr>
              <a:t> - This command will list the USB devices.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Hdparm</a:t>
            </a:r>
            <a:r>
              <a:rPr lang="en-US" dirty="0">
                <a:solidFill>
                  <a:srgbClr val="7030A0"/>
                </a:solidFill>
              </a:rPr>
              <a:t> - This will display the detail of the disk </a:t>
            </a:r>
            <a:r>
              <a:rPr lang="en-US" dirty="0" err="1">
                <a:solidFill>
                  <a:srgbClr val="7030A0"/>
                </a:solidFill>
              </a:rPr>
              <a:t>sda</a:t>
            </a:r>
            <a:r>
              <a:rPr lang="en-US" dirty="0">
                <a:solidFill>
                  <a:srgbClr val="7030A0"/>
                </a:solidFill>
              </a:rPr>
              <a:t>. Use </a:t>
            </a:r>
            <a:r>
              <a:rPr lang="en-US" dirty="0" err="1">
                <a:solidFill>
                  <a:srgbClr val="7030A0"/>
                </a:solidFill>
              </a:rPr>
              <a:t>sudo</a:t>
            </a:r>
            <a:r>
              <a:rPr lang="en-US" dirty="0">
                <a:solidFill>
                  <a:srgbClr val="7030A0"/>
                </a:solidFill>
              </a:rPr>
              <a:t> if you get Permission Denied response.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Example : to get detail of </a:t>
            </a:r>
            <a:r>
              <a:rPr lang="en-US" dirty="0" err="1">
                <a:solidFill>
                  <a:srgbClr val="7030A0"/>
                </a:solidFill>
              </a:rPr>
              <a:t>sda</a:t>
            </a:r>
            <a:r>
              <a:rPr lang="en-US" dirty="0">
                <a:solidFill>
                  <a:srgbClr val="7030A0"/>
                </a:solidFill>
              </a:rPr>
              <a:t> disk created in Oracle VirtualBox.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$ </a:t>
            </a:r>
            <a:r>
              <a:rPr lang="en-US" dirty="0" err="1">
                <a:solidFill>
                  <a:srgbClr val="7030A0"/>
                </a:solidFill>
              </a:rPr>
              <a:t>sudo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hdparm</a:t>
            </a:r>
            <a:r>
              <a:rPr lang="en-US" dirty="0">
                <a:solidFill>
                  <a:srgbClr val="7030A0"/>
                </a:solidFill>
              </a:rPr>
              <a:t> -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/dev/</a:t>
            </a:r>
            <a:r>
              <a:rPr lang="en-US" dirty="0" err="1">
                <a:solidFill>
                  <a:srgbClr val="7030A0"/>
                </a:solidFill>
              </a:rPr>
              <a:t>sda</a:t>
            </a:r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</a:rPr>
              <a:t>Working on users</a:t>
            </a:r>
          </a:p>
          <a:p>
            <a:endParaRPr lang="en-US" sz="4800" b="1" dirty="0">
              <a:solidFill>
                <a:srgbClr val="7030A0"/>
              </a:solidFill>
            </a:endParaRPr>
          </a:p>
          <a:p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6600" dirty="0">
                <a:solidFill>
                  <a:srgbClr val="7030A0"/>
                </a:solidFill>
              </a:rPr>
              <a:t>	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 err="1">
                <a:solidFill>
                  <a:srgbClr val="7030A0"/>
                </a:solidFill>
              </a:rPr>
              <a:t>sudo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su</a:t>
            </a:r>
            <a:r>
              <a:rPr lang="en-US" sz="2000" dirty="0">
                <a:solidFill>
                  <a:srgbClr val="7030A0"/>
                </a:solidFill>
              </a:rPr>
              <a:t> - Switch to root user</a:t>
            </a:r>
          </a:p>
          <a:p>
            <a:pPr algn="l"/>
            <a:r>
              <a:rPr lang="en-US" sz="2000" dirty="0" err="1">
                <a:solidFill>
                  <a:srgbClr val="7030A0"/>
                </a:solidFill>
              </a:rPr>
              <a:t>useradd</a:t>
            </a:r>
            <a:r>
              <a:rPr lang="en-US" sz="2000" dirty="0">
                <a:solidFill>
                  <a:srgbClr val="7030A0"/>
                </a:solidFill>
              </a:rPr>
              <a:t> - Add new user. To add a new user we will use the </a:t>
            </a:r>
            <a:r>
              <a:rPr lang="en-US" sz="2000" dirty="0" err="1">
                <a:solidFill>
                  <a:srgbClr val="7030A0"/>
                </a:solidFill>
              </a:rPr>
              <a:t>useradd</a:t>
            </a:r>
            <a:r>
              <a:rPr lang="en-US" sz="2000" dirty="0">
                <a:solidFill>
                  <a:srgbClr val="7030A0"/>
                </a:solidFill>
              </a:rPr>
              <a:t> command.	 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passwd - Set password  .  When a new user is successfully created it is in a locked state.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To unlock a new user account we have to set the password for the user account using the passwd command. 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Passwd jane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Cat /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/passwd - User info file.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When a new user is added an entry is made in the /</a:t>
            </a:r>
            <a:r>
              <a:rPr lang="en-US" sz="2000" dirty="0" err="1">
                <a:solidFill>
                  <a:srgbClr val="7030A0"/>
                </a:solidFill>
              </a:rPr>
              <a:t>etc</a:t>
            </a:r>
            <a:r>
              <a:rPr lang="en-US" sz="2000" dirty="0">
                <a:solidFill>
                  <a:srgbClr val="7030A0"/>
                </a:solidFill>
              </a:rPr>
              <a:t>/passwd.</a:t>
            </a:r>
          </a:p>
          <a:p>
            <a:pPr algn="l"/>
            <a:endParaRPr lang="en-US" sz="2000" dirty="0">
              <a:solidFill>
                <a:srgbClr val="7030A0"/>
              </a:solidFill>
            </a:endParaRP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useradd</a:t>
            </a:r>
            <a:r>
              <a:rPr lang="en-US" dirty="0">
                <a:solidFill>
                  <a:srgbClr val="7030A0"/>
                </a:solidFill>
              </a:rPr>
              <a:t> -u - Assigning User ID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If we want to assign specific User ID to a user then we can use the -u option.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In the following example we are creating a new user jane with </a:t>
            </a:r>
            <a:r>
              <a:rPr lang="en-US" dirty="0" err="1">
                <a:solidFill>
                  <a:srgbClr val="7030A0"/>
                </a:solidFill>
              </a:rPr>
              <a:t>userid</a:t>
            </a:r>
            <a:r>
              <a:rPr lang="en-US" dirty="0">
                <a:solidFill>
                  <a:srgbClr val="7030A0"/>
                </a:solidFill>
              </a:rPr>
              <a:t> 500.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# </a:t>
            </a:r>
            <a:r>
              <a:rPr lang="en-US" dirty="0" err="1">
                <a:solidFill>
                  <a:srgbClr val="7030A0"/>
                </a:solidFill>
              </a:rPr>
              <a:t>useradd</a:t>
            </a:r>
            <a:r>
              <a:rPr lang="en-US" dirty="0">
                <a:solidFill>
                  <a:srgbClr val="7030A0"/>
                </a:solidFill>
              </a:rPr>
              <a:t> -u 500 jane</a:t>
            </a: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useradd</a:t>
            </a:r>
            <a:r>
              <a:rPr lang="en-US" dirty="0">
                <a:solidFill>
                  <a:srgbClr val="7030A0"/>
                </a:solidFill>
              </a:rPr>
              <a:t> -g - Assigning Group ID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solidFill>
                  <a:srgbClr val="7030A0"/>
                </a:solidFill>
              </a:rPr>
              <a:t>passwd --lock - To lock user account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We start the deletion process by first locking the user account so that the user can't login again. Example passwd --lock - To lock user account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first locking the user account so that the user can't login again.   Example # passwd --lock jane</a:t>
            </a:r>
          </a:p>
          <a:p>
            <a:pPr algn="l"/>
            <a:r>
              <a:rPr lang="en-US" sz="8000" b="1" dirty="0" err="1">
                <a:solidFill>
                  <a:srgbClr val="7030A0"/>
                </a:solidFill>
              </a:rPr>
              <a:t>killall</a:t>
            </a:r>
            <a:r>
              <a:rPr lang="en-US" sz="8000" b="1" dirty="0">
                <a:solidFill>
                  <a:srgbClr val="7030A0"/>
                </a:solidFill>
              </a:rPr>
              <a:t> - Kill all processes of the user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Now we will kill all the processes by the user using the </a:t>
            </a:r>
            <a:r>
              <a:rPr lang="en-US" sz="8000" dirty="0" err="1">
                <a:solidFill>
                  <a:srgbClr val="7030A0"/>
                </a:solidFill>
              </a:rPr>
              <a:t>killall</a:t>
            </a:r>
            <a:r>
              <a:rPr lang="en-US" sz="8000" dirty="0">
                <a:solidFill>
                  <a:srgbClr val="7030A0"/>
                </a:solidFill>
              </a:rPr>
              <a:t> command.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In the following example we are listing all the processes by user jane.</a:t>
            </a:r>
          </a:p>
          <a:p>
            <a:pPr algn="l"/>
            <a:endParaRPr lang="en-US" sz="8000" dirty="0">
              <a:solidFill>
                <a:srgbClr val="7030A0"/>
              </a:solidFill>
            </a:endParaRP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# </a:t>
            </a:r>
            <a:r>
              <a:rPr lang="en-US" sz="8000" dirty="0" err="1">
                <a:solidFill>
                  <a:srgbClr val="7030A0"/>
                </a:solidFill>
              </a:rPr>
              <a:t>pgrep</a:t>
            </a:r>
            <a:r>
              <a:rPr lang="en-US" sz="8000" dirty="0">
                <a:solidFill>
                  <a:srgbClr val="7030A0"/>
                </a:solidFill>
              </a:rPr>
              <a:t> -u username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4076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4081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4101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4177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......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To kill all the processes by user jane we will run the following command.</a:t>
            </a:r>
          </a:p>
          <a:p>
            <a:pPr algn="l"/>
            <a:r>
              <a:rPr lang="en-US" sz="8000" dirty="0">
                <a:solidFill>
                  <a:srgbClr val="7030A0"/>
                </a:solidFill>
              </a:rPr>
              <a:t># </a:t>
            </a:r>
            <a:r>
              <a:rPr lang="en-US" sz="8000" dirty="0" err="1">
                <a:solidFill>
                  <a:srgbClr val="7030A0"/>
                </a:solidFill>
              </a:rPr>
              <a:t>killall</a:t>
            </a:r>
            <a:r>
              <a:rPr lang="en-US" sz="8000" dirty="0">
                <a:solidFill>
                  <a:srgbClr val="7030A0"/>
                </a:solidFill>
              </a:rPr>
              <a:t> -u jane</a:t>
            </a:r>
          </a:p>
          <a:p>
            <a:pPr algn="l"/>
            <a:endParaRPr lang="en-US" sz="2000" dirty="0">
              <a:solidFill>
                <a:srgbClr val="7030A0"/>
              </a:solidFill>
            </a:endParaRPr>
          </a:p>
          <a:p>
            <a:pPr algn="l"/>
            <a:endParaRPr lang="en-US" sz="2000" dirty="0">
              <a:solidFill>
                <a:srgbClr val="7030A0"/>
              </a:solidFill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</a:rPr>
              <a:t>	 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rgbClr val="7030A0"/>
                </a:solidFill>
              </a:rPr>
              <a:t>Backup - Creating backup copy of the user data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In the following example we are creating a backup copy of jane user account and saving it inside /user-account-backup directory.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# tar -</a:t>
            </a:r>
            <a:r>
              <a:rPr lang="en-US" sz="2000" dirty="0" err="1">
                <a:solidFill>
                  <a:srgbClr val="7030A0"/>
                </a:solidFill>
              </a:rPr>
              <a:t>zcvf</a:t>
            </a:r>
            <a:r>
              <a:rPr lang="en-US" sz="2000" dirty="0">
                <a:solidFill>
                  <a:srgbClr val="7030A0"/>
                </a:solidFill>
              </a:rPr>
              <a:t> /user-account-backup/jane-user-account-home-directory-backup.tar.</a:t>
            </a:r>
          </a:p>
          <a:p>
            <a:pPr algn="l"/>
            <a:r>
              <a:rPr lang="en-US" sz="2000" b="1" dirty="0" err="1">
                <a:solidFill>
                  <a:srgbClr val="7030A0"/>
                </a:solidFill>
              </a:rPr>
              <a:t>userdel</a:t>
            </a:r>
            <a:r>
              <a:rPr lang="en-US" sz="2000" b="1" dirty="0">
                <a:solidFill>
                  <a:srgbClr val="7030A0"/>
                </a:solidFill>
              </a:rPr>
              <a:t> - Delete user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To delete the user we will use the </a:t>
            </a:r>
            <a:r>
              <a:rPr lang="en-US" sz="2000" dirty="0" err="1">
                <a:solidFill>
                  <a:srgbClr val="7030A0"/>
                </a:solidFill>
              </a:rPr>
              <a:t>userdel</a:t>
            </a:r>
            <a:r>
              <a:rPr lang="en-US" sz="2000" dirty="0">
                <a:solidFill>
                  <a:srgbClr val="7030A0"/>
                </a:solidFill>
              </a:rPr>
              <a:t> command.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deleting user account of jane.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# </a:t>
            </a:r>
            <a:r>
              <a:rPr lang="en-US" sz="2000" dirty="0" err="1">
                <a:solidFill>
                  <a:srgbClr val="7030A0"/>
                </a:solidFill>
              </a:rPr>
              <a:t>userdel</a:t>
            </a:r>
            <a:r>
              <a:rPr lang="en-US" sz="2000" dirty="0">
                <a:solidFill>
                  <a:srgbClr val="7030A0"/>
                </a:solidFill>
              </a:rPr>
              <a:t> --remove jane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On Debian and its derivative system try using </a:t>
            </a:r>
            <a:r>
              <a:rPr lang="en-US" sz="2000" dirty="0" err="1">
                <a:solidFill>
                  <a:srgbClr val="7030A0"/>
                </a:solidFill>
              </a:rPr>
              <a:t>deluser</a:t>
            </a:r>
            <a:r>
              <a:rPr lang="en-US" sz="2000" dirty="0">
                <a:solidFill>
                  <a:srgbClr val="7030A0"/>
                </a:solidFill>
              </a:rPr>
              <a:t> command.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# </a:t>
            </a:r>
            <a:r>
              <a:rPr lang="en-US" sz="2000" dirty="0" err="1">
                <a:solidFill>
                  <a:srgbClr val="7030A0"/>
                </a:solidFill>
              </a:rPr>
              <a:t>deluser</a:t>
            </a:r>
            <a:r>
              <a:rPr lang="en-US" sz="2000" dirty="0">
                <a:solidFill>
                  <a:srgbClr val="7030A0"/>
                </a:solidFill>
              </a:rPr>
              <a:t> --remove-home jane	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$</a:t>
            </a:r>
            <a:r>
              <a:rPr lang="en-US" sz="2000" dirty="0" err="1">
                <a:solidFill>
                  <a:srgbClr val="7030A0"/>
                </a:solidFill>
              </a:rPr>
              <a:t>lsof</a:t>
            </a:r>
            <a:r>
              <a:rPr lang="en-US" sz="2000" dirty="0">
                <a:solidFill>
                  <a:srgbClr val="7030A0"/>
                </a:solidFill>
              </a:rPr>
              <a:t> -   command to list open files and kill processes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List all the files opened by a user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lsof</a:t>
            </a:r>
            <a:r>
              <a:rPr lang="en-US" sz="2000" b="1" dirty="0">
                <a:solidFill>
                  <a:srgbClr val="7030A0"/>
                </a:solidFill>
              </a:rPr>
              <a:t> –u username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Kill all processes belonging to a given user</a:t>
            </a:r>
          </a:p>
          <a:p>
            <a:pPr algn="l"/>
            <a:r>
              <a:rPr lang="en-US" sz="2000" dirty="0">
                <a:solidFill>
                  <a:srgbClr val="7030A0"/>
                </a:solidFill>
              </a:rPr>
              <a:t>To kill all the processes belonging to a particular user we run the following command </a:t>
            </a:r>
            <a:r>
              <a:rPr lang="en-US" sz="2000" b="1" dirty="0">
                <a:solidFill>
                  <a:srgbClr val="7030A0"/>
                </a:solidFill>
              </a:rPr>
              <a:t>kill -9 $(</a:t>
            </a:r>
            <a:r>
              <a:rPr lang="en-US" sz="2000" b="1" dirty="0" err="1">
                <a:solidFill>
                  <a:srgbClr val="7030A0"/>
                </a:solidFill>
              </a:rPr>
              <a:t>lsof</a:t>
            </a:r>
            <a:r>
              <a:rPr lang="en-US" sz="2000" b="1" dirty="0">
                <a:solidFill>
                  <a:srgbClr val="7030A0"/>
                </a:solidFill>
              </a:rPr>
              <a:t> -t -u username).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2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"/>
            <a:ext cx="9144000" cy="533399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33401"/>
            <a:ext cx="9143999" cy="594182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Linux Filter Commands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Cut  -   </a:t>
            </a:r>
            <a:r>
              <a:rPr lang="fr-FR" dirty="0" err="1">
                <a:solidFill>
                  <a:srgbClr val="7030A0"/>
                </a:solidFill>
              </a:rPr>
              <a:t>cut</a:t>
            </a:r>
            <a:r>
              <a:rPr lang="fr-FR" dirty="0">
                <a:solidFill>
                  <a:srgbClr val="7030A0"/>
                </a:solidFill>
              </a:rPr>
              <a:t> -d: -f1,3 /</a:t>
            </a:r>
            <a:r>
              <a:rPr lang="fr-FR" dirty="0" err="1">
                <a:solidFill>
                  <a:srgbClr val="7030A0"/>
                </a:solidFill>
              </a:rPr>
              <a:t>etc</a:t>
            </a:r>
            <a:r>
              <a:rPr lang="fr-FR" dirty="0">
                <a:solidFill>
                  <a:srgbClr val="7030A0"/>
                </a:solidFill>
              </a:rPr>
              <a:t>/</a:t>
            </a:r>
            <a:r>
              <a:rPr lang="fr-FR" dirty="0" err="1">
                <a:solidFill>
                  <a:srgbClr val="7030A0"/>
                </a:solidFill>
              </a:rPr>
              <a:t>passwd</a:t>
            </a:r>
            <a:r>
              <a:rPr lang="fr-FR" dirty="0">
                <a:solidFill>
                  <a:srgbClr val="7030A0"/>
                </a:solidFill>
              </a:rPr>
              <a:t> | </a:t>
            </a:r>
            <a:r>
              <a:rPr lang="fr-FR" dirty="0" err="1">
                <a:solidFill>
                  <a:srgbClr val="7030A0"/>
                </a:solidFill>
              </a:rPr>
              <a:t>tail</a:t>
            </a:r>
            <a:r>
              <a:rPr lang="fr-FR" dirty="0">
                <a:solidFill>
                  <a:srgbClr val="7030A0"/>
                </a:solidFill>
              </a:rPr>
              <a:t> -4</a:t>
            </a:r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7030A0"/>
                </a:solidFill>
              </a:rPr>
              <a:t>Paste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join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Comm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Comp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Diff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Uniq</a:t>
            </a:r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IN" sz="2400" i="0" dirty="0">
                <a:solidFill>
                  <a:srgbClr val="7030A0"/>
                </a:solidFill>
                <a:effectLst/>
                <a:latin typeface="Nunito" pitchFamily="2" charset="0"/>
              </a:rPr>
              <a:t>sort Command</a:t>
            </a:r>
          </a:p>
          <a:p>
            <a:pPr algn="l"/>
            <a:r>
              <a:rPr lang="en-IN" sz="2400" i="0" dirty="0" err="1">
                <a:solidFill>
                  <a:srgbClr val="7030A0"/>
                </a:solidFill>
                <a:effectLst/>
                <a:latin typeface="Nunito" pitchFamily="2" charset="0"/>
              </a:rPr>
              <a:t>uniq</a:t>
            </a:r>
            <a:r>
              <a:rPr lang="en-IN" sz="2400" i="0" dirty="0">
                <a:solidFill>
                  <a:srgbClr val="7030A0"/>
                </a:solidFill>
                <a:effectLst/>
                <a:latin typeface="Nunito" pitchFamily="2" charset="0"/>
              </a:rPr>
              <a:t> Command</a:t>
            </a:r>
            <a:endParaRPr lang="en-US" dirty="0">
              <a:solidFill>
                <a:srgbClr val="7030A0"/>
              </a:solidFill>
            </a:endParaRPr>
          </a:p>
          <a:p>
            <a:pPr algn="l"/>
            <a:r>
              <a:rPr lang="en-US" dirty="0">
                <a:solidFill>
                  <a:srgbClr val="7030A0"/>
                </a:solidFill>
              </a:rPr>
              <a:t>Od  :  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Options : od -b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fileName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od -t x1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fileName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        od -c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fileName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dump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octal,hex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and ascii</a:t>
            </a:r>
          </a:p>
          <a:p>
            <a:pPr algn="l"/>
            <a:r>
              <a:rPr lang="en-US" dirty="0" err="1">
                <a:solidFill>
                  <a:srgbClr val="7030A0"/>
                </a:solidFill>
              </a:rPr>
              <a:t>gzip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1" y="6475221"/>
            <a:ext cx="914399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0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1328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Muli</vt:lpstr>
      <vt:lpstr>Nunito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MSR</dc:creator>
  <cp:lastModifiedBy>MSR</cp:lastModifiedBy>
  <cp:revision>63</cp:revision>
  <dcterms:created xsi:type="dcterms:W3CDTF">2023-01-21T04:39:33Z</dcterms:created>
  <dcterms:modified xsi:type="dcterms:W3CDTF">2023-01-21T07:30:29Z</dcterms:modified>
</cp:coreProperties>
</file>