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0" r:id="rId3"/>
    <p:sldId id="274" r:id="rId4"/>
    <p:sldId id="261" r:id="rId5"/>
    <p:sldId id="259" r:id="rId6"/>
    <p:sldId id="257" r:id="rId7"/>
    <p:sldId id="262" r:id="rId8"/>
    <p:sldId id="258" r:id="rId9"/>
    <p:sldId id="264" r:id="rId10"/>
    <p:sldId id="265" r:id="rId11"/>
    <p:sldId id="269" r:id="rId12"/>
    <p:sldId id="270" r:id="rId13"/>
    <p:sldId id="266" r:id="rId14"/>
    <p:sldId id="271" r:id="rId15"/>
    <p:sldId id="267" r:id="rId16"/>
    <p:sldId id="272" r:id="rId17"/>
    <p:sldId id="268" r:id="rId18"/>
    <p:sldId id="273" r:id="rId19"/>
    <p:sldId id="275" r:id="rId2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1" d="100"/>
          <a:sy n="61" d="100"/>
        </p:scale>
        <p:origin x="6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1733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4049180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813126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841632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471559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176263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2227642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911542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3921746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906895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411488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78208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746914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165174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351253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548425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dirty="0"/>
          </a:p>
        </p:txBody>
      </p:sp>
      <p:sp>
        <p:nvSpPr>
          <p:cNvPr id="5" name="Text 1"/>
          <p:cNvSpPr/>
          <p:nvPr/>
        </p:nvSpPr>
        <p:spPr>
          <a:xfrm>
            <a:off x="793790" y="1117878"/>
            <a:ext cx="13332113" cy="3912870"/>
          </a:xfrm>
          <a:prstGeom prst="rect">
            <a:avLst/>
          </a:prstGeom>
          <a:noFill/>
          <a:ln/>
        </p:spPr>
        <p:txBody>
          <a:bodyPr wrap="square" rtlCol="0" anchor="t"/>
          <a:lstStyle/>
          <a:p>
            <a:endParaRPr lang="en-US" sz="6600" b="1" dirty="0"/>
          </a:p>
          <a:p>
            <a:r>
              <a:rPr lang="en-US" sz="5400" b="1" dirty="0">
                <a:latin typeface="Arial Black" panose="020B0A04020102020204" pitchFamily="34" charset="0"/>
              </a:rPr>
              <a:t>Electricity Consumption Forecasting using ARIMA Model</a:t>
            </a:r>
          </a:p>
          <a:p>
            <a:endParaRPr lang="en-US" sz="5400" b="1" dirty="0">
              <a:latin typeface="Arial Black" panose="020B0A04020102020204" pitchFamily="34" charset="0"/>
            </a:endParaRPr>
          </a:p>
          <a:p>
            <a:r>
              <a:rPr lang="en-US" sz="2800" b="1" dirty="0">
                <a:solidFill>
                  <a:schemeClr val="accent1">
                    <a:lumMod val="75000"/>
                  </a:schemeClr>
                </a:solidFill>
                <a:latin typeface="Arial" panose="020B0604020202020204" pitchFamily="34" charset="0"/>
                <a:cs typeface="Arial" panose="020B0604020202020204" pitchFamily="34" charset="0"/>
              </a:rPr>
              <a:t>Analysis and Forecasting of Household Power Consumption</a:t>
            </a:r>
          </a:p>
          <a:p>
            <a:pPr marL="0" indent="0">
              <a:lnSpc>
                <a:spcPts val="7702"/>
              </a:lnSpc>
              <a:buNone/>
            </a:pPr>
            <a:endParaRPr lang="en-US" sz="2400" dirty="0"/>
          </a:p>
        </p:txBody>
      </p:sp>
      <p:sp>
        <p:nvSpPr>
          <p:cNvPr id="6" name="Text 2"/>
          <p:cNvSpPr/>
          <p:nvPr/>
        </p:nvSpPr>
        <p:spPr>
          <a:xfrm>
            <a:off x="793790" y="5370909"/>
            <a:ext cx="7556421" cy="1088708"/>
          </a:xfrm>
          <a:prstGeom prst="rect">
            <a:avLst/>
          </a:prstGeom>
          <a:noFill/>
          <a:ln/>
        </p:spPr>
        <p:txBody>
          <a:bodyPr wrap="square" rtlCol="0" anchor="t"/>
          <a:lstStyle/>
          <a:p>
            <a:pPr marL="0" indent="0">
              <a:lnSpc>
                <a:spcPts val="2858"/>
              </a:lnSpc>
              <a:buNone/>
            </a:pPr>
            <a:r>
              <a:rPr lang="en-US" sz="1786" dirty="0">
                <a:solidFill>
                  <a:srgbClr val="272525"/>
                </a:solidFill>
                <a:latin typeface="Lato" pitchFamily="34" charset="0"/>
                <a:ea typeface="Lato" pitchFamily="34" charset="-122"/>
                <a:cs typeface="Lato" pitchFamily="34" charset="-120"/>
              </a:rPr>
              <a:t>.</a:t>
            </a:r>
            <a:endParaRPr lang="en-US" sz="1786" dirty="0"/>
          </a:p>
        </p:txBody>
      </p:sp>
      <p:sp>
        <p:nvSpPr>
          <p:cNvPr id="7" name="Shape 3"/>
          <p:cNvSpPr/>
          <p:nvPr/>
        </p:nvSpPr>
        <p:spPr>
          <a:xfrm>
            <a:off x="793790" y="6731675"/>
            <a:ext cx="362903" cy="362903"/>
          </a:xfrm>
          <a:prstGeom prst="roundRect">
            <a:avLst>
              <a:gd name="adj" fmla="val 25194296"/>
            </a:avLst>
          </a:prstGeom>
          <a:noFill/>
          <a:ln w="7620">
            <a:solidFill>
              <a:srgbClr val="FFFFFF"/>
            </a:solidFill>
            <a:prstDash val="solid"/>
          </a:ln>
        </p:spPr>
      </p:sp>
      <p:sp>
        <p:nvSpPr>
          <p:cNvPr id="9" name="Text 4"/>
          <p:cNvSpPr/>
          <p:nvPr/>
        </p:nvSpPr>
        <p:spPr>
          <a:xfrm>
            <a:off x="1270040" y="6714768"/>
            <a:ext cx="1881783" cy="396835"/>
          </a:xfrm>
          <a:prstGeom prst="rect">
            <a:avLst/>
          </a:prstGeom>
          <a:noFill/>
          <a:ln/>
        </p:spPr>
        <p:txBody>
          <a:bodyPr wrap="none" rtlCol="0" anchor="t"/>
          <a:lstStyle/>
          <a:p>
            <a:pPr marL="0" indent="0" algn="l">
              <a:lnSpc>
                <a:spcPts val="3126"/>
              </a:lnSpc>
              <a:buNone/>
            </a:pPr>
            <a:endParaRPr lang="en-US" sz="2233" dirty="0"/>
          </a:p>
        </p:txBody>
      </p:sp>
      <p:sp>
        <p:nvSpPr>
          <p:cNvPr id="13" name="TextBox 12">
            <a:extLst>
              <a:ext uri="{FF2B5EF4-FFF2-40B4-BE49-F238E27FC236}">
                <a16:creationId xmlns:a16="http://schemas.microsoft.com/office/drawing/2014/main" id="{F30AA831-9E4E-B68C-6B39-EF5FD0600881}"/>
              </a:ext>
            </a:extLst>
          </p:cNvPr>
          <p:cNvSpPr txBox="1"/>
          <p:nvPr/>
        </p:nvSpPr>
        <p:spPr>
          <a:xfrm>
            <a:off x="10704786" y="6699002"/>
            <a:ext cx="2222938" cy="400110"/>
          </a:xfrm>
          <a:prstGeom prst="rect">
            <a:avLst/>
          </a:prstGeom>
          <a:noFill/>
        </p:spPr>
        <p:txBody>
          <a:bodyPr wrap="square" rtlCol="0">
            <a:spAutoFit/>
          </a:bodyPr>
          <a:lstStyle/>
          <a:p>
            <a:r>
              <a:rPr lang="en-US" sz="2000" dirty="0">
                <a:latin typeface="Arial Black" panose="020B0A04020102020204" pitchFamily="34" charset="0"/>
              </a:rPr>
              <a:t>BHAVANA TK.</a:t>
            </a:r>
            <a:endParaRPr lang="en-IN" sz="2000" dirty="0">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dirty="0"/>
          </a:p>
        </p:txBody>
      </p:sp>
      <p:sp>
        <p:nvSpPr>
          <p:cNvPr id="4" name="Text 1"/>
          <p:cNvSpPr/>
          <p:nvPr/>
        </p:nvSpPr>
        <p:spPr>
          <a:xfrm>
            <a:off x="793790" y="2177058"/>
            <a:ext cx="7973973" cy="708779"/>
          </a:xfrm>
          <a:prstGeom prst="rect">
            <a:avLst/>
          </a:prstGeom>
          <a:noFill/>
          <a:ln/>
        </p:spPr>
        <p:txBody>
          <a:bodyPr wrap="none" rtlCol="0" anchor="t"/>
          <a:lstStyle/>
          <a:p>
            <a:pPr marL="0" indent="0">
              <a:lnSpc>
                <a:spcPts val="5581"/>
              </a:lnSpc>
              <a:buNone/>
            </a:pPr>
            <a:endParaRPr lang="en-US" sz="4465" dirty="0"/>
          </a:p>
        </p:txBody>
      </p:sp>
      <p:sp>
        <p:nvSpPr>
          <p:cNvPr id="5" name="Text 2"/>
          <p:cNvSpPr/>
          <p:nvPr/>
        </p:nvSpPr>
        <p:spPr>
          <a:xfrm>
            <a:off x="793790" y="3452813"/>
            <a:ext cx="2835235" cy="354330"/>
          </a:xfrm>
          <a:prstGeom prst="rect">
            <a:avLst/>
          </a:prstGeom>
          <a:noFill/>
          <a:ln/>
        </p:spPr>
        <p:txBody>
          <a:bodyPr wrap="none" rtlCol="0" anchor="t"/>
          <a:lstStyle/>
          <a:p>
            <a:pPr marL="0" indent="0">
              <a:lnSpc>
                <a:spcPts val="2791"/>
              </a:lnSpc>
              <a:buNone/>
            </a:pPr>
            <a:endParaRPr lang="en-US" sz="2233" dirty="0"/>
          </a:p>
        </p:txBody>
      </p:sp>
      <p:sp>
        <p:nvSpPr>
          <p:cNvPr id="9" name="Text 6"/>
          <p:cNvSpPr/>
          <p:nvPr/>
        </p:nvSpPr>
        <p:spPr>
          <a:xfrm>
            <a:off x="9872067" y="3452813"/>
            <a:ext cx="2835235" cy="354330"/>
          </a:xfrm>
          <a:prstGeom prst="rect">
            <a:avLst/>
          </a:prstGeom>
          <a:noFill/>
          <a:ln/>
        </p:spPr>
        <p:txBody>
          <a:bodyPr wrap="none" rtlCol="0" anchor="t"/>
          <a:lstStyle/>
          <a:p>
            <a:pPr marL="0" indent="0">
              <a:lnSpc>
                <a:spcPts val="2791"/>
              </a:lnSpc>
              <a:buNone/>
            </a:pPr>
            <a:endParaRPr lang="en-US" sz="2233" dirty="0"/>
          </a:p>
        </p:txBody>
      </p:sp>
      <p:sp>
        <p:nvSpPr>
          <p:cNvPr id="10" name="Text 7"/>
          <p:cNvSpPr/>
          <p:nvPr/>
        </p:nvSpPr>
        <p:spPr>
          <a:xfrm>
            <a:off x="9872067" y="4033957"/>
            <a:ext cx="3978116" cy="1814513"/>
          </a:xfrm>
          <a:prstGeom prst="rect">
            <a:avLst/>
          </a:prstGeom>
          <a:noFill/>
          <a:ln/>
        </p:spPr>
        <p:txBody>
          <a:bodyPr wrap="square" rtlCol="0" anchor="t"/>
          <a:lstStyle/>
          <a:p>
            <a:pPr marL="0" indent="0">
              <a:lnSpc>
                <a:spcPts val="2858"/>
              </a:lnSpc>
              <a:buNone/>
            </a:pPr>
            <a:endParaRPr lang="en-US" sz="1786" dirty="0"/>
          </a:p>
        </p:txBody>
      </p:sp>
      <p:sp>
        <p:nvSpPr>
          <p:cNvPr id="13" name="Rectangle 2">
            <a:extLst>
              <a:ext uri="{FF2B5EF4-FFF2-40B4-BE49-F238E27FC236}">
                <a16:creationId xmlns:a16="http://schemas.microsoft.com/office/drawing/2014/main" id="{C84075F1-1E64-1894-2A0A-3F220BBCF9DF}"/>
              </a:ext>
            </a:extLst>
          </p:cNvPr>
          <p:cNvSpPr>
            <a:spLocks noChangeArrowheads="1"/>
          </p:cNvSpPr>
          <p:nvPr/>
        </p:nvSpPr>
        <p:spPr bwMode="auto">
          <a:xfrm>
            <a:off x="-1" y="-5032134"/>
            <a:ext cx="12580883" cy="10064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endParaRPr kumimoji="0" lang="en-US" altLang="en-US" sz="4000" b="1"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Arial Black" panose="020B0A04020102020204" pitchFamily="34" charset="0"/>
              </a:rPr>
              <a:t>       Model Evaluation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Black" panose="020B0A04020102020204" pitchFamily="34" charset="0"/>
            </a:endParaRPr>
          </a:p>
        </p:txBody>
      </p:sp>
      <p:sp>
        <p:nvSpPr>
          <p:cNvPr id="6" name="Rectangle 1">
            <a:extLst>
              <a:ext uri="{FF2B5EF4-FFF2-40B4-BE49-F238E27FC236}">
                <a16:creationId xmlns:a16="http://schemas.microsoft.com/office/drawing/2014/main" id="{70575835-7127-9492-27CC-C30DE98FC391}"/>
              </a:ext>
            </a:extLst>
          </p:cNvPr>
          <p:cNvSpPr>
            <a:spLocks noChangeArrowheads="1"/>
          </p:cNvSpPr>
          <p:nvPr/>
        </p:nvSpPr>
        <p:spPr bwMode="auto">
          <a:xfrm>
            <a:off x="2244988" y="2827501"/>
            <a:ext cx="18473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B1E088F6-30D9-EB27-1547-AD99CC9C46B7}"/>
              </a:ext>
            </a:extLst>
          </p:cNvPr>
          <p:cNvSpPr>
            <a:spLocks noChangeArrowheads="1"/>
          </p:cNvSpPr>
          <p:nvPr/>
        </p:nvSpPr>
        <p:spPr bwMode="auto">
          <a:xfrm>
            <a:off x="3090041" y="3557210"/>
            <a:ext cx="787427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Display the Mean Squared Error: 1.2259390432827342.</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Plot of actual vs. predicted values for the test set. </a:t>
            </a:r>
          </a:p>
        </p:txBody>
      </p:sp>
    </p:spTree>
    <p:extLst>
      <p:ext uri="{BB962C8B-B14F-4D97-AF65-F5344CB8AC3E}">
        <p14:creationId xmlns:p14="http://schemas.microsoft.com/office/powerpoint/2010/main" val="2449380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 y="0"/>
            <a:ext cx="14630400" cy="8229600"/>
          </a:xfrm>
          <a:prstGeom prst="rect">
            <a:avLst/>
          </a:prstGeom>
          <a:solidFill>
            <a:srgbClr val="FFFFFF">
              <a:alpha val="75000"/>
            </a:srgbClr>
          </a:solidFill>
          <a:ln/>
        </p:spPr>
        <p:txBody>
          <a:bodyPr/>
          <a:lstStyle/>
          <a:p>
            <a:endParaRPr lang="en-IN" dirty="0"/>
          </a:p>
        </p:txBody>
      </p:sp>
      <p:sp>
        <p:nvSpPr>
          <p:cNvPr id="4" name="Text 1"/>
          <p:cNvSpPr/>
          <p:nvPr/>
        </p:nvSpPr>
        <p:spPr>
          <a:xfrm>
            <a:off x="793790" y="2177058"/>
            <a:ext cx="7973973" cy="708779"/>
          </a:xfrm>
          <a:prstGeom prst="rect">
            <a:avLst/>
          </a:prstGeom>
          <a:noFill/>
          <a:ln/>
        </p:spPr>
        <p:txBody>
          <a:bodyPr wrap="none" rtlCol="0" anchor="t"/>
          <a:lstStyle/>
          <a:p>
            <a:pPr marL="0" indent="0">
              <a:lnSpc>
                <a:spcPts val="5581"/>
              </a:lnSpc>
              <a:buNone/>
            </a:pPr>
            <a:endParaRPr lang="en-US" sz="4465" dirty="0"/>
          </a:p>
        </p:txBody>
      </p:sp>
      <p:sp>
        <p:nvSpPr>
          <p:cNvPr id="5" name="Text 2"/>
          <p:cNvSpPr/>
          <p:nvPr/>
        </p:nvSpPr>
        <p:spPr>
          <a:xfrm>
            <a:off x="793790" y="3452813"/>
            <a:ext cx="2835235" cy="354330"/>
          </a:xfrm>
          <a:prstGeom prst="rect">
            <a:avLst/>
          </a:prstGeom>
          <a:noFill/>
          <a:ln/>
        </p:spPr>
        <p:txBody>
          <a:bodyPr wrap="none" rtlCol="0" anchor="t"/>
          <a:lstStyle/>
          <a:p>
            <a:pPr marL="0" indent="0">
              <a:lnSpc>
                <a:spcPts val="2791"/>
              </a:lnSpc>
              <a:buNone/>
            </a:pPr>
            <a:endParaRPr lang="en-US" sz="2233" dirty="0"/>
          </a:p>
        </p:txBody>
      </p:sp>
      <p:sp>
        <p:nvSpPr>
          <p:cNvPr id="9" name="Text 6"/>
          <p:cNvSpPr/>
          <p:nvPr/>
        </p:nvSpPr>
        <p:spPr>
          <a:xfrm>
            <a:off x="9872067" y="3452813"/>
            <a:ext cx="2835235" cy="354330"/>
          </a:xfrm>
          <a:prstGeom prst="rect">
            <a:avLst/>
          </a:prstGeom>
          <a:noFill/>
          <a:ln/>
        </p:spPr>
        <p:txBody>
          <a:bodyPr wrap="none" rtlCol="0" anchor="t"/>
          <a:lstStyle/>
          <a:p>
            <a:pPr marL="0" indent="0">
              <a:lnSpc>
                <a:spcPts val="2791"/>
              </a:lnSpc>
              <a:buNone/>
            </a:pPr>
            <a:endParaRPr lang="en-US" sz="2233" dirty="0"/>
          </a:p>
        </p:txBody>
      </p:sp>
      <p:sp>
        <p:nvSpPr>
          <p:cNvPr id="10" name="Text 7"/>
          <p:cNvSpPr/>
          <p:nvPr/>
        </p:nvSpPr>
        <p:spPr>
          <a:xfrm>
            <a:off x="9872067" y="4033957"/>
            <a:ext cx="3978116" cy="1814513"/>
          </a:xfrm>
          <a:prstGeom prst="rect">
            <a:avLst/>
          </a:prstGeom>
          <a:noFill/>
          <a:ln/>
        </p:spPr>
        <p:txBody>
          <a:bodyPr wrap="square" rtlCol="0" anchor="t"/>
          <a:lstStyle/>
          <a:p>
            <a:pPr marL="0" indent="0">
              <a:lnSpc>
                <a:spcPts val="2858"/>
              </a:lnSpc>
              <a:buNone/>
            </a:pPr>
            <a:endParaRPr lang="en-US" sz="1786" dirty="0"/>
          </a:p>
        </p:txBody>
      </p:sp>
      <p:sp>
        <p:nvSpPr>
          <p:cNvPr id="13" name="Rectangle 2">
            <a:extLst>
              <a:ext uri="{FF2B5EF4-FFF2-40B4-BE49-F238E27FC236}">
                <a16:creationId xmlns:a16="http://schemas.microsoft.com/office/drawing/2014/main" id="{C84075F1-1E64-1894-2A0A-3F220BBCF9DF}"/>
              </a:ext>
            </a:extLst>
          </p:cNvPr>
          <p:cNvSpPr>
            <a:spLocks noChangeArrowheads="1"/>
          </p:cNvSpPr>
          <p:nvPr/>
        </p:nvSpPr>
        <p:spPr bwMode="auto">
          <a:xfrm>
            <a:off x="-1" y="-4262693"/>
            <a:ext cx="12580883" cy="8525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endParaRPr kumimoji="0" lang="en-US" altLang="en-US" sz="4000" b="1"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Arial Black" panose="020B0A04020102020204" pitchFamily="34" charset="0"/>
              </a:rPr>
              <a:t>       </a:t>
            </a:r>
            <a:endParaRPr kumimoji="0" lang="en-US" altLang="en-US" sz="2000" b="1" i="0" u="none" strike="noStrike" cap="none" normalizeH="0" baseline="0" dirty="0">
              <a:ln>
                <a:noFill/>
              </a:ln>
              <a:solidFill>
                <a:schemeClr val="tx1"/>
              </a:solidFill>
              <a:effectLst/>
              <a:latin typeface="Arial Black" panose="020B0A04020102020204" pitchFamily="34" charset="0"/>
            </a:endParaRPr>
          </a:p>
        </p:txBody>
      </p:sp>
      <p:sp>
        <p:nvSpPr>
          <p:cNvPr id="6" name="Rectangle 1">
            <a:extLst>
              <a:ext uri="{FF2B5EF4-FFF2-40B4-BE49-F238E27FC236}">
                <a16:creationId xmlns:a16="http://schemas.microsoft.com/office/drawing/2014/main" id="{70575835-7127-9492-27CC-C30DE98FC391}"/>
              </a:ext>
            </a:extLst>
          </p:cNvPr>
          <p:cNvSpPr>
            <a:spLocks noChangeArrowheads="1"/>
          </p:cNvSpPr>
          <p:nvPr/>
        </p:nvSpPr>
        <p:spPr bwMode="auto">
          <a:xfrm>
            <a:off x="2244988" y="2827501"/>
            <a:ext cx="18473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B1E088F6-30D9-EB27-1547-AD99CC9C46B7}"/>
              </a:ext>
            </a:extLst>
          </p:cNvPr>
          <p:cNvSpPr>
            <a:spLocks noChangeArrowheads="1"/>
          </p:cNvSpPr>
          <p:nvPr/>
        </p:nvSpPr>
        <p:spPr bwMode="auto">
          <a:xfrm>
            <a:off x="232541" y="666732"/>
            <a:ext cx="1247476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Arial Black" panose="020B0A04020102020204" pitchFamily="34" charset="0"/>
              </a:rPr>
              <a:t>Feature Engineering and Model Tuning for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Arial Black" panose="020B0A04020102020204" pitchFamily="34" charset="0"/>
              </a:rPr>
              <a:t> Electricity Consumption Prediction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DF83D097-F8E1-C33A-9FB0-760ABD396ECB}"/>
              </a:ext>
            </a:extLst>
          </p:cNvPr>
          <p:cNvSpPr txBox="1"/>
          <p:nvPr/>
        </p:nvSpPr>
        <p:spPr>
          <a:xfrm>
            <a:off x="1040525" y="2489440"/>
            <a:ext cx="10484068" cy="6001643"/>
          </a:xfrm>
          <a:prstGeom prst="rect">
            <a:avLst/>
          </a:prstGeom>
          <a:noFill/>
        </p:spPr>
        <p:txBody>
          <a:bodyPr wrap="square" rtlCol="0">
            <a:spAutoFit/>
          </a:bodyPr>
          <a:lstStyle/>
          <a:p>
            <a:endParaRPr lang="en-US" dirty="0"/>
          </a:p>
          <a:p>
            <a:r>
              <a:rPr lang="en-US" sz="1800" dirty="0">
                <a:solidFill>
                  <a:srgbClr val="3B3535"/>
                </a:solidFill>
                <a:latin typeface="Sora" pitchFamily="34" charset="0"/>
                <a:ea typeface="Sora" pitchFamily="34" charset="-122"/>
                <a:cs typeface="Sora" pitchFamily="34" charset="-120"/>
              </a:rPr>
              <a:t> </a:t>
            </a:r>
            <a:r>
              <a:rPr lang="en-US" sz="2400" b="1" dirty="0">
                <a:solidFill>
                  <a:srgbClr val="3B3535"/>
                </a:solidFill>
                <a:latin typeface="Arial" panose="020B0604020202020204" pitchFamily="34" charset="0"/>
                <a:ea typeface="Sora" pitchFamily="34" charset="-122"/>
                <a:cs typeface="Arial" panose="020B0604020202020204" pitchFamily="34" charset="0"/>
              </a:rPr>
              <a:t>This presentation will cover the crucial steps of feature engineering, model evaluation and tuning, as well as generating future electricity consumption predictions. By optimizing the models and exploring new features, we can unlock greater accuracy and insights to support efficient energy planning and management.</a:t>
            </a:r>
            <a:endParaRPr lang="en-US" sz="2400" b="1" dirty="0">
              <a:latin typeface="Arial" panose="020B0604020202020204" pitchFamily="34" charset="0"/>
              <a:cs typeface="Arial" panose="020B0604020202020204" pitchFamily="34" charset="0"/>
            </a:endParaRPr>
          </a:p>
          <a:p>
            <a:endParaRPr lang="en-IN" sz="2400" b="1" dirty="0">
              <a:latin typeface="Arial" panose="020B0604020202020204" pitchFamily="34" charset="0"/>
              <a:cs typeface="Arial" panose="020B0604020202020204" pitchFamily="34" charset="0"/>
            </a:endParaRPr>
          </a:p>
          <a:p>
            <a:endParaRPr lang="en-IN" sz="2400" b="1" dirty="0">
              <a:latin typeface="Arial" panose="020B0604020202020204" pitchFamily="34" charset="0"/>
              <a:cs typeface="Arial" panose="020B0604020202020204" pitchFamily="34"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062760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 y="0"/>
            <a:ext cx="14630400" cy="8229600"/>
          </a:xfrm>
          <a:prstGeom prst="rect">
            <a:avLst/>
          </a:prstGeom>
          <a:solidFill>
            <a:srgbClr val="FFFFFF">
              <a:alpha val="75000"/>
            </a:srgbClr>
          </a:solidFill>
          <a:ln/>
        </p:spPr>
        <p:txBody>
          <a:bodyPr/>
          <a:lstStyle/>
          <a:p>
            <a:endParaRPr lang="en-IN" dirty="0"/>
          </a:p>
        </p:txBody>
      </p:sp>
      <p:sp>
        <p:nvSpPr>
          <p:cNvPr id="4" name="Text 1"/>
          <p:cNvSpPr/>
          <p:nvPr/>
        </p:nvSpPr>
        <p:spPr>
          <a:xfrm>
            <a:off x="793790" y="2177058"/>
            <a:ext cx="7973973" cy="708779"/>
          </a:xfrm>
          <a:prstGeom prst="rect">
            <a:avLst/>
          </a:prstGeom>
          <a:noFill/>
          <a:ln/>
        </p:spPr>
        <p:txBody>
          <a:bodyPr wrap="none" rtlCol="0" anchor="t"/>
          <a:lstStyle/>
          <a:p>
            <a:pPr marL="0" indent="0">
              <a:lnSpc>
                <a:spcPts val="5581"/>
              </a:lnSpc>
              <a:buNone/>
            </a:pPr>
            <a:endParaRPr lang="en-US" sz="4465" dirty="0"/>
          </a:p>
        </p:txBody>
      </p:sp>
      <p:sp>
        <p:nvSpPr>
          <p:cNvPr id="5" name="Text 2"/>
          <p:cNvSpPr/>
          <p:nvPr/>
        </p:nvSpPr>
        <p:spPr>
          <a:xfrm>
            <a:off x="793790" y="3452813"/>
            <a:ext cx="2835235" cy="354330"/>
          </a:xfrm>
          <a:prstGeom prst="rect">
            <a:avLst/>
          </a:prstGeom>
          <a:noFill/>
          <a:ln/>
        </p:spPr>
        <p:txBody>
          <a:bodyPr wrap="none" rtlCol="0" anchor="t"/>
          <a:lstStyle/>
          <a:p>
            <a:pPr marL="0" indent="0">
              <a:lnSpc>
                <a:spcPts val="2791"/>
              </a:lnSpc>
              <a:buNone/>
            </a:pPr>
            <a:endParaRPr lang="en-US" sz="2233" dirty="0"/>
          </a:p>
        </p:txBody>
      </p:sp>
      <p:sp>
        <p:nvSpPr>
          <p:cNvPr id="9" name="Text 6"/>
          <p:cNvSpPr/>
          <p:nvPr/>
        </p:nvSpPr>
        <p:spPr>
          <a:xfrm>
            <a:off x="9872067" y="3452813"/>
            <a:ext cx="2835235" cy="354330"/>
          </a:xfrm>
          <a:prstGeom prst="rect">
            <a:avLst/>
          </a:prstGeom>
          <a:noFill/>
          <a:ln/>
        </p:spPr>
        <p:txBody>
          <a:bodyPr wrap="none" rtlCol="0" anchor="t"/>
          <a:lstStyle/>
          <a:p>
            <a:pPr marL="0" indent="0">
              <a:lnSpc>
                <a:spcPts val="2791"/>
              </a:lnSpc>
              <a:buNone/>
            </a:pPr>
            <a:endParaRPr lang="en-US" sz="2233" dirty="0"/>
          </a:p>
        </p:txBody>
      </p:sp>
      <p:sp>
        <p:nvSpPr>
          <p:cNvPr id="10" name="Text 7"/>
          <p:cNvSpPr/>
          <p:nvPr/>
        </p:nvSpPr>
        <p:spPr>
          <a:xfrm>
            <a:off x="9872067" y="4033957"/>
            <a:ext cx="3978116" cy="1814513"/>
          </a:xfrm>
          <a:prstGeom prst="rect">
            <a:avLst/>
          </a:prstGeom>
          <a:noFill/>
          <a:ln/>
        </p:spPr>
        <p:txBody>
          <a:bodyPr wrap="square" rtlCol="0" anchor="t"/>
          <a:lstStyle/>
          <a:p>
            <a:pPr marL="0" indent="0">
              <a:lnSpc>
                <a:spcPts val="2858"/>
              </a:lnSpc>
              <a:buNone/>
            </a:pPr>
            <a:endParaRPr lang="en-US" sz="1786" dirty="0"/>
          </a:p>
        </p:txBody>
      </p:sp>
      <p:sp>
        <p:nvSpPr>
          <p:cNvPr id="13" name="Rectangle 2">
            <a:extLst>
              <a:ext uri="{FF2B5EF4-FFF2-40B4-BE49-F238E27FC236}">
                <a16:creationId xmlns:a16="http://schemas.microsoft.com/office/drawing/2014/main" id="{C84075F1-1E64-1894-2A0A-3F220BBCF9DF}"/>
              </a:ext>
            </a:extLst>
          </p:cNvPr>
          <p:cNvSpPr>
            <a:spLocks noChangeArrowheads="1"/>
          </p:cNvSpPr>
          <p:nvPr/>
        </p:nvSpPr>
        <p:spPr bwMode="auto">
          <a:xfrm>
            <a:off x="-1" y="-4262693"/>
            <a:ext cx="12580883" cy="8525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endParaRPr kumimoji="0" lang="en-US" altLang="en-US" sz="4000" b="1"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Arial Black" panose="020B0A04020102020204" pitchFamily="34" charset="0"/>
              </a:rPr>
              <a:t>       </a:t>
            </a:r>
            <a:endParaRPr kumimoji="0" lang="en-US" altLang="en-US" sz="2000" b="1" i="0" u="none" strike="noStrike" cap="none" normalizeH="0" baseline="0" dirty="0">
              <a:ln>
                <a:noFill/>
              </a:ln>
              <a:solidFill>
                <a:schemeClr val="tx1"/>
              </a:solidFill>
              <a:effectLst/>
              <a:latin typeface="Arial Black" panose="020B0A04020102020204" pitchFamily="34" charset="0"/>
            </a:endParaRPr>
          </a:p>
        </p:txBody>
      </p:sp>
      <p:sp>
        <p:nvSpPr>
          <p:cNvPr id="6" name="Rectangle 1">
            <a:extLst>
              <a:ext uri="{FF2B5EF4-FFF2-40B4-BE49-F238E27FC236}">
                <a16:creationId xmlns:a16="http://schemas.microsoft.com/office/drawing/2014/main" id="{70575835-7127-9492-27CC-C30DE98FC391}"/>
              </a:ext>
            </a:extLst>
          </p:cNvPr>
          <p:cNvSpPr>
            <a:spLocks noChangeArrowheads="1"/>
          </p:cNvSpPr>
          <p:nvPr/>
        </p:nvSpPr>
        <p:spPr bwMode="auto">
          <a:xfrm>
            <a:off x="2244988" y="2827501"/>
            <a:ext cx="18473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B1E088F6-30D9-EB27-1547-AD99CC9C46B7}"/>
              </a:ext>
            </a:extLst>
          </p:cNvPr>
          <p:cNvSpPr>
            <a:spLocks noChangeArrowheads="1"/>
          </p:cNvSpPr>
          <p:nvPr/>
        </p:nvSpPr>
        <p:spPr bwMode="auto">
          <a:xfrm>
            <a:off x="232541" y="912954"/>
            <a:ext cx="12474761"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pPr>
            <a:r>
              <a:rPr lang="en-US" sz="4000" b="1" dirty="0">
                <a:solidFill>
                  <a:srgbClr val="1F1E1E"/>
                </a:solidFill>
                <a:latin typeface="Arial Black" panose="020B0A04020102020204" pitchFamily="34" charset="0"/>
                <a:ea typeface="Alexandria" pitchFamily="34" charset="-122"/>
                <a:cs typeface="Alexandria" pitchFamily="34" charset="-120"/>
              </a:rPr>
              <a:t>4.Feature Engineering</a:t>
            </a:r>
            <a:endParaRPr lang="en-US" sz="4000"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DF83D097-F8E1-C33A-9FB0-760ABD396ECB}"/>
              </a:ext>
            </a:extLst>
          </p:cNvPr>
          <p:cNvSpPr txBox="1"/>
          <p:nvPr/>
        </p:nvSpPr>
        <p:spPr>
          <a:xfrm>
            <a:off x="631901" y="2362756"/>
            <a:ext cx="2835234" cy="422552"/>
          </a:xfrm>
          <a:prstGeom prst="rect">
            <a:avLst/>
          </a:prstGeom>
          <a:noFill/>
        </p:spPr>
        <p:txBody>
          <a:bodyPr wrap="square" rtlCol="0">
            <a:spAutoFit/>
          </a:bodyPr>
          <a:lstStyle/>
          <a:p>
            <a:pPr marL="0" indent="0">
              <a:lnSpc>
                <a:spcPts val="2806"/>
              </a:lnSpc>
              <a:buNone/>
            </a:pPr>
            <a:r>
              <a:rPr lang="en-US" sz="1800" b="1" dirty="0">
                <a:solidFill>
                  <a:srgbClr val="1F1E1E"/>
                </a:solidFill>
                <a:latin typeface="Alexandria" pitchFamily="34" charset="0"/>
                <a:ea typeface="Alexandria" pitchFamily="34" charset="-122"/>
                <a:cs typeface="Alexandria" pitchFamily="34" charset="-120"/>
              </a:rPr>
              <a:t>Investigate Feature Impact</a:t>
            </a:r>
            <a:endParaRPr lang="en-US" sz="1800" dirty="0"/>
          </a:p>
        </p:txBody>
      </p:sp>
      <p:sp>
        <p:nvSpPr>
          <p:cNvPr id="12" name="TextBox 11">
            <a:extLst>
              <a:ext uri="{FF2B5EF4-FFF2-40B4-BE49-F238E27FC236}">
                <a16:creationId xmlns:a16="http://schemas.microsoft.com/office/drawing/2014/main" id="{9E35E565-43E9-B4B0-AB85-7009F47D91A5}"/>
              </a:ext>
            </a:extLst>
          </p:cNvPr>
          <p:cNvSpPr txBox="1"/>
          <p:nvPr/>
        </p:nvSpPr>
        <p:spPr>
          <a:xfrm>
            <a:off x="4780776" y="2381536"/>
            <a:ext cx="2168479" cy="646331"/>
          </a:xfrm>
          <a:prstGeom prst="rect">
            <a:avLst/>
          </a:prstGeom>
          <a:noFill/>
        </p:spPr>
        <p:txBody>
          <a:bodyPr wrap="none" rtlCol="0">
            <a:spAutoFit/>
          </a:bodyPr>
          <a:lstStyle/>
          <a:p>
            <a:r>
              <a:rPr lang="en-US" sz="1800" b="1" dirty="0">
                <a:solidFill>
                  <a:srgbClr val="1F1E1E"/>
                </a:solidFill>
                <a:latin typeface="Alexandria" pitchFamily="34" charset="0"/>
                <a:ea typeface="Alexandria" pitchFamily="34" charset="-122"/>
                <a:cs typeface="Alexandria" pitchFamily="34" charset="-120"/>
              </a:rPr>
              <a:t>Create New Features</a:t>
            </a:r>
            <a:endParaRPr lang="en-US" sz="1800" dirty="0"/>
          </a:p>
          <a:p>
            <a:endParaRPr lang="en-IN" dirty="0"/>
          </a:p>
        </p:txBody>
      </p:sp>
      <p:sp>
        <p:nvSpPr>
          <p:cNvPr id="14" name="TextBox 13">
            <a:extLst>
              <a:ext uri="{FF2B5EF4-FFF2-40B4-BE49-F238E27FC236}">
                <a16:creationId xmlns:a16="http://schemas.microsoft.com/office/drawing/2014/main" id="{86A85608-860C-052C-C54C-61016B698E65}"/>
              </a:ext>
            </a:extLst>
          </p:cNvPr>
          <p:cNvSpPr txBox="1"/>
          <p:nvPr/>
        </p:nvSpPr>
        <p:spPr>
          <a:xfrm>
            <a:off x="9361505" y="2433947"/>
            <a:ext cx="2168479" cy="646331"/>
          </a:xfrm>
          <a:prstGeom prst="rect">
            <a:avLst/>
          </a:prstGeom>
          <a:noFill/>
        </p:spPr>
        <p:txBody>
          <a:bodyPr wrap="square" rtlCol="0">
            <a:spAutoFit/>
          </a:bodyPr>
          <a:lstStyle/>
          <a:p>
            <a:r>
              <a:rPr lang="en-US" sz="1800" b="1" dirty="0">
                <a:solidFill>
                  <a:srgbClr val="1F1E1E"/>
                </a:solidFill>
                <a:latin typeface="Alexandria" pitchFamily="34" charset="0"/>
                <a:ea typeface="Alexandria" pitchFamily="34" charset="-122"/>
                <a:cs typeface="Alexandria" pitchFamily="34" charset="-120"/>
              </a:rPr>
              <a:t>Feature Selection</a:t>
            </a:r>
            <a:endParaRPr lang="en-US" sz="1800" dirty="0"/>
          </a:p>
          <a:p>
            <a:endParaRPr lang="en-IN" dirty="0"/>
          </a:p>
        </p:txBody>
      </p:sp>
      <p:sp>
        <p:nvSpPr>
          <p:cNvPr id="15" name="TextBox 14">
            <a:extLst>
              <a:ext uri="{FF2B5EF4-FFF2-40B4-BE49-F238E27FC236}">
                <a16:creationId xmlns:a16="http://schemas.microsoft.com/office/drawing/2014/main" id="{C3438BA3-B3B8-0A1A-C4AA-9180B629BF84}"/>
              </a:ext>
            </a:extLst>
          </p:cNvPr>
          <p:cNvSpPr txBox="1"/>
          <p:nvPr/>
        </p:nvSpPr>
        <p:spPr>
          <a:xfrm>
            <a:off x="9024371" y="3232811"/>
            <a:ext cx="3556511" cy="1754326"/>
          </a:xfrm>
          <a:prstGeom prst="rect">
            <a:avLst/>
          </a:prstGeom>
          <a:noFill/>
        </p:spPr>
        <p:txBody>
          <a:bodyPr wrap="square" rtlCol="0">
            <a:spAutoFit/>
          </a:bodyPr>
          <a:lstStyle/>
          <a:p>
            <a:r>
              <a:rPr lang="en-US" sz="1800" dirty="0">
                <a:solidFill>
                  <a:srgbClr val="3B3535"/>
                </a:solidFill>
                <a:latin typeface="Sora" pitchFamily="34" charset="0"/>
                <a:ea typeface="Sora" pitchFamily="34" charset="-122"/>
                <a:cs typeface="Sora" pitchFamily="34" charset="-120"/>
              </a:rPr>
              <a:t>Carefully select the most informative features to include in the final model, balancing predictive ability and model complexity.</a:t>
            </a:r>
            <a:endParaRPr lang="en-US" sz="1800" dirty="0"/>
          </a:p>
          <a:p>
            <a:endParaRPr lang="en-IN" dirty="0"/>
          </a:p>
        </p:txBody>
      </p:sp>
      <p:sp>
        <p:nvSpPr>
          <p:cNvPr id="16" name="TextBox 15">
            <a:extLst>
              <a:ext uri="{FF2B5EF4-FFF2-40B4-BE49-F238E27FC236}">
                <a16:creationId xmlns:a16="http://schemas.microsoft.com/office/drawing/2014/main" id="{C808D8FA-D236-2CE7-15F3-6EC7E8B1EA58}"/>
              </a:ext>
            </a:extLst>
          </p:cNvPr>
          <p:cNvSpPr txBox="1"/>
          <p:nvPr/>
        </p:nvSpPr>
        <p:spPr>
          <a:xfrm>
            <a:off x="451658" y="3452813"/>
            <a:ext cx="3600080" cy="1754326"/>
          </a:xfrm>
          <a:prstGeom prst="rect">
            <a:avLst/>
          </a:prstGeom>
          <a:noFill/>
        </p:spPr>
        <p:txBody>
          <a:bodyPr wrap="square" rtlCol="0">
            <a:spAutoFit/>
          </a:bodyPr>
          <a:lstStyle/>
          <a:p>
            <a:r>
              <a:rPr lang="en-US" sz="1800" dirty="0">
                <a:solidFill>
                  <a:srgbClr val="3B3535"/>
                </a:solidFill>
                <a:latin typeface="Sora" pitchFamily="34" charset="0"/>
                <a:ea typeface="Sora" pitchFamily="34" charset="-122"/>
                <a:cs typeface="Sora" pitchFamily="34" charset="-120"/>
              </a:rPr>
              <a:t>Analyze the relationship between various features and electricity consumption to determine which variables have the greatest influence on the target.</a:t>
            </a:r>
            <a:endParaRPr lang="en-US" sz="1800" dirty="0"/>
          </a:p>
          <a:p>
            <a:endParaRPr lang="en-IN" dirty="0"/>
          </a:p>
        </p:txBody>
      </p:sp>
      <p:sp>
        <p:nvSpPr>
          <p:cNvPr id="18" name="TextBox 17">
            <a:extLst>
              <a:ext uri="{FF2B5EF4-FFF2-40B4-BE49-F238E27FC236}">
                <a16:creationId xmlns:a16="http://schemas.microsoft.com/office/drawing/2014/main" id="{A61F15FA-A471-64D0-C06D-C642CDE124FF}"/>
              </a:ext>
            </a:extLst>
          </p:cNvPr>
          <p:cNvSpPr txBox="1"/>
          <p:nvPr/>
        </p:nvSpPr>
        <p:spPr>
          <a:xfrm>
            <a:off x="4617103" y="3199171"/>
            <a:ext cx="2887647" cy="2031325"/>
          </a:xfrm>
          <a:prstGeom prst="rect">
            <a:avLst/>
          </a:prstGeom>
          <a:noFill/>
        </p:spPr>
        <p:txBody>
          <a:bodyPr wrap="square" rtlCol="0">
            <a:spAutoFit/>
          </a:bodyPr>
          <a:lstStyle/>
          <a:p>
            <a:r>
              <a:rPr lang="en-US" sz="1800" dirty="0">
                <a:solidFill>
                  <a:srgbClr val="3B3535"/>
                </a:solidFill>
                <a:latin typeface="Sora" pitchFamily="34" charset="0"/>
                <a:ea typeface="Sora" pitchFamily="34" charset="-122"/>
                <a:cs typeface="Sora" pitchFamily="34" charset="-120"/>
              </a:rPr>
              <a:t>Explore engineering new features that may enhance the model's predictive power, such as weather patterns, occupancy trends, or temporal data.</a:t>
            </a:r>
            <a:endParaRPr lang="en-US" sz="1800" dirty="0"/>
          </a:p>
          <a:p>
            <a:endParaRPr lang="en-IN" dirty="0"/>
          </a:p>
        </p:txBody>
      </p:sp>
    </p:spTree>
    <p:extLst>
      <p:ext uri="{BB962C8B-B14F-4D97-AF65-F5344CB8AC3E}">
        <p14:creationId xmlns:p14="http://schemas.microsoft.com/office/powerpoint/2010/main" val="3531897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dirty="0"/>
          </a:p>
        </p:txBody>
      </p:sp>
      <p:sp>
        <p:nvSpPr>
          <p:cNvPr id="4" name="Text 1"/>
          <p:cNvSpPr/>
          <p:nvPr/>
        </p:nvSpPr>
        <p:spPr>
          <a:xfrm>
            <a:off x="793790" y="2177058"/>
            <a:ext cx="7973973" cy="708779"/>
          </a:xfrm>
          <a:prstGeom prst="rect">
            <a:avLst/>
          </a:prstGeom>
          <a:noFill/>
          <a:ln/>
        </p:spPr>
        <p:txBody>
          <a:bodyPr wrap="none" rtlCol="0" anchor="t"/>
          <a:lstStyle/>
          <a:p>
            <a:pPr marL="0" indent="0">
              <a:lnSpc>
                <a:spcPts val="5581"/>
              </a:lnSpc>
              <a:buNone/>
            </a:pPr>
            <a:endParaRPr lang="en-US" sz="4465" dirty="0"/>
          </a:p>
        </p:txBody>
      </p:sp>
      <p:sp>
        <p:nvSpPr>
          <p:cNvPr id="5" name="Text 2"/>
          <p:cNvSpPr/>
          <p:nvPr/>
        </p:nvSpPr>
        <p:spPr>
          <a:xfrm>
            <a:off x="793790" y="3452813"/>
            <a:ext cx="2835235" cy="354330"/>
          </a:xfrm>
          <a:prstGeom prst="rect">
            <a:avLst/>
          </a:prstGeom>
          <a:noFill/>
          <a:ln/>
        </p:spPr>
        <p:txBody>
          <a:bodyPr wrap="none" rtlCol="0" anchor="t"/>
          <a:lstStyle/>
          <a:p>
            <a:pPr marL="0" indent="0">
              <a:lnSpc>
                <a:spcPts val="2791"/>
              </a:lnSpc>
              <a:buNone/>
            </a:pPr>
            <a:endParaRPr lang="en-US" sz="2233" dirty="0"/>
          </a:p>
        </p:txBody>
      </p:sp>
      <p:sp>
        <p:nvSpPr>
          <p:cNvPr id="9" name="Text 6"/>
          <p:cNvSpPr/>
          <p:nvPr/>
        </p:nvSpPr>
        <p:spPr>
          <a:xfrm>
            <a:off x="9872067" y="3452813"/>
            <a:ext cx="2835235" cy="354330"/>
          </a:xfrm>
          <a:prstGeom prst="rect">
            <a:avLst/>
          </a:prstGeom>
          <a:noFill/>
          <a:ln/>
        </p:spPr>
        <p:txBody>
          <a:bodyPr wrap="none" rtlCol="0" anchor="t"/>
          <a:lstStyle/>
          <a:p>
            <a:pPr marL="0" indent="0">
              <a:lnSpc>
                <a:spcPts val="2791"/>
              </a:lnSpc>
              <a:buNone/>
            </a:pPr>
            <a:endParaRPr lang="en-US" sz="2233" dirty="0"/>
          </a:p>
        </p:txBody>
      </p:sp>
      <p:sp>
        <p:nvSpPr>
          <p:cNvPr id="10" name="Text 7"/>
          <p:cNvSpPr/>
          <p:nvPr/>
        </p:nvSpPr>
        <p:spPr>
          <a:xfrm>
            <a:off x="9872067" y="4033957"/>
            <a:ext cx="3978116" cy="1814513"/>
          </a:xfrm>
          <a:prstGeom prst="rect">
            <a:avLst/>
          </a:prstGeom>
          <a:noFill/>
          <a:ln/>
        </p:spPr>
        <p:txBody>
          <a:bodyPr wrap="square" rtlCol="0" anchor="t"/>
          <a:lstStyle/>
          <a:p>
            <a:pPr marL="0" indent="0">
              <a:lnSpc>
                <a:spcPts val="2858"/>
              </a:lnSpc>
              <a:buNone/>
            </a:pPr>
            <a:endParaRPr lang="en-US" sz="1786" dirty="0"/>
          </a:p>
        </p:txBody>
      </p:sp>
      <p:sp>
        <p:nvSpPr>
          <p:cNvPr id="13" name="Rectangle 2">
            <a:extLst>
              <a:ext uri="{FF2B5EF4-FFF2-40B4-BE49-F238E27FC236}">
                <a16:creationId xmlns:a16="http://schemas.microsoft.com/office/drawing/2014/main" id="{C84075F1-1E64-1894-2A0A-3F220BBCF9DF}"/>
              </a:ext>
            </a:extLst>
          </p:cNvPr>
          <p:cNvSpPr>
            <a:spLocks noChangeArrowheads="1"/>
          </p:cNvSpPr>
          <p:nvPr/>
        </p:nvSpPr>
        <p:spPr bwMode="auto">
          <a:xfrm>
            <a:off x="-1" y="-5032134"/>
            <a:ext cx="12580883" cy="10064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endParaRPr kumimoji="0" lang="en-US" altLang="en-US" sz="4000" b="1"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Arial Black" panose="020B0A04020102020204" pitchFamily="34" charset="0"/>
              </a:rPr>
              <a:t>       </a:t>
            </a:r>
            <a:r>
              <a:rPr lang="en-US" altLang="en-US" sz="4000" b="1" dirty="0">
                <a:latin typeface="Arial Black" panose="020B0A04020102020204" pitchFamily="34" charset="0"/>
              </a:rPr>
              <a:t>Feature Engineering</a:t>
            </a:r>
            <a:endParaRPr kumimoji="0" lang="en-US" altLang="en-US" sz="4000" b="1"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Black" panose="020B0A04020102020204" pitchFamily="34" charset="0"/>
            </a:endParaRPr>
          </a:p>
        </p:txBody>
      </p:sp>
      <p:sp>
        <p:nvSpPr>
          <p:cNvPr id="6" name="Rectangle 1">
            <a:extLst>
              <a:ext uri="{FF2B5EF4-FFF2-40B4-BE49-F238E27FC236}">
                <a16:creationId xmlns:a16="http://schemas.microsoft.com/office/drawing/2014/main" id="{70575835-7127-9492-27CC-C30DE98FC391}"/>
              </a:ext>
            </a:extLst>
          </p:cNvPr>
          <p:cNvSpPr>
            <a:spLocks noChangeArrowheads="1"/>
          </p:cNvSpPr>
          <p:nvPr/>
        </p:nvSpPr>
        <p:spPr bwMode="auto">
          <a:xfrm>
            <a:off x="2244988" y="2827501"/>
            <a:ext cx="18473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1B367321-405E-3DF1-0D28-663216EB29E6}"/>
              </a:ext>
            </a:extLst>
          </p:cNvPr>
          <p:cNvSpPr>
            <a:spLocks noChangeArrowheads="1"/>
          </p:cNvSpPr>
          <p:nvPr/>
        </p:nvSpPr>
        <p:spPr bwMode="auto">
          <a:xfrm>
            <a:off x="3182406" y="3926542"/>
            <a:ext cx="885883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Created lag features: lag_1 and lag_2 for </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Global_active_power</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Display updated correlation matrix with lag features. </a:t>
            </a:r>
          </a:p>
        </p:txBody>
      </p:sp>
    </p:spTree>
    <p:extLst>
      <p:ext uri="{BB962C8B-B14F-4D97-AF65-F5344CB8AC3E}">
        <p14:creationId xmlns:p14="http://schemas.microsoft.com/office/powerpoint/2010/main" val="115282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
            <a:extLst>
              <a:ext uri="{FF2B5EF4-FFF2-40B4-BE49-F238E27FC236}">
                <a16:creationId xmlns:a16="http://schemas.microsoft.com/office/drawing/2014/main" id="{D2EBB424-5EDC-3B91-F824-11715F9F3EC9}"/>
              </a:ext>
            </a:extLst>
          </p:cNvPr>
          <p:cNvSpPr/>
          <p:nvPr/>
        </p:nvSpPr>
        <p:spPr>
          <a:xfrm>
            <a:off x="688965" y="1481958"/>
            <a:ext cx="3551959" cy="2632841"/>
          </a:xfrm>
          <a:prstGeom prst="roundRect">
            <a:avLst>
              <a:gd name="adj" fmla="val 3223"/>
            </a:avLst>
          </a:prstGeom>
          <a:solidFill>
            <a:srgbClr val="D5DCF6"/>
          </a:solidFill>
          <a:ln w="7620">
            <a:solidFill>
              <a:srgbClr val="BBC2DC"/>
            </a:solidFill>
            <a:prstDash val="solid"/>
          </a:ln>
        </p:spPr>
        <p:txBody>
          <a:bodyPr/>
          <a:lstStyle/>
          <a:p>
            <a:r>
              <a:rPr lang="en-US" sz="1800" b="1" dirty="0">
                <a:solidFill>
                  <a:schemeClr val="accent1">
                    <a:lumMod val="75000"/>
                  </a:schemeClr>
                </a:solidFill>
                <a:latin typeface="Arial Black" panose="020B0A04020102020204" pitchFamily="34" charset="0"/>
                <a:ea typeface="Alexandria" pitchFamily="34" charset="-122"/>
                <a:cs typeface="Alexandria" pitchFamily="34" charset="-120"/>
              </a:rPr>
              <a:t>Hyperparameter Optimization</a:t>
            </a:r>
          </a:p>
          <a:p>
            <a:endParaRPr lang="en-US" sz="1800" dirty="0">
              <a:latin typeface="Arial Black" panose="020B0A04020102020204" pitchFamily="34" charset="0"/>
            </a:endParaRPr>
          </a:p>
          <a:p>
            <a:r>
              <a:rPr lang="en-US" sz="1800" dirty="0">
                <a:solidFill>
                  <a:srgbClr val="3B3535"/>
                </a:solidFill>
                <a:latin typeface="Arial Black" panose="020B0A04020102020204" pitchFamily="34" charset="0"/>
                <a:ea typeface="Sora" pitchFamily="34" charset="-122"/>
                <a:cs typeface="Sora" pitchFamily="34" charset="-120"/>
              </a:rPr>
              <a:t>Fine-tune model hyperparameters such as learning rate, regularization, and tree depth to achieve optimal performance</a:t>
            </a:r>
            <a:r>
              <a:rPr lang="en-US" sz="1800" dirty="0">
                <a:solidFill>
                  <a:srgbClr val="3B3535"/>
                </a:solidFill>
                <a:latin typeface="Sora" pitchFamily="34" charset="0"/>
                <a:ea typeface="Sora" pitchFamily="34" charset="-122"/>
                <a:cs typeface="Sora" pitchFamily="34" charset="-120"/>
              </a:rPr>
              <a:t>.</a:t>
            </a:r>
            <a:endParaRPr lang="en-US" sz="1800" dirty="0"/>
          </a:p>
          <a:p>
            <a:endParaRPr lang="en-IN" dirty="0"/>
          </a:p>
        </p:txBody>
      </p:sp>
      <p:sp>
        <p:nvSpPr>
          <p:cNvPr id="9" name="Shape 6"/>
          <p:cNvSpPr/>
          <p:nvPr/>
        </p:nvSpPr>
        <p:spPr>
          <a:xfrm>
            <a:off x="9386616" y="1797270"/>
            <a:ext cx="3766661" cy="2317530"/>
          </a:xfrm>
          <a:prstGeom prst="roundRect">
            <a:avLst>
              <a:gd name="adj" fmla="val 3223"/>
            </a:avLst>
          </a:prstGeom>
          <a:solidFill>
            <a:srgbClr val="D5DCF6"/>
          </a:solidFill>
          <a:ln w="7620">
            <a:solidFill>
              <a:srgbClr val="BBC2DC"/>
            </a:solidFill>
            <a:prstDash val="solid"/>
          </a:ln>
        </p:spPr>
        <p:txBody>
          <a:bodyPr/>
          <a:lstStyle/>
          <a:p>
            <a:r>
              <a:rPr lang="en-US" sz="1800" b="1" dirty="0">
                <a:solidFill>
                  <a:schemeClr val="accent1">
                    <a:lumMod val="75000"/>
                  </a:schemeClr>
                </a:solidFill>
                <a:latin typeface="Arial Black" panose="020B0A04020102020204" pitchFamily="34" charset="0"/>
                <a:ea typeface="Alexandria" pitchFamily="34" charset="-122"/>
                <a:cs typeface="Alexandria" pitchFamily="34" charset="-120"/>
              </a:rPr>
              <a:t>Cross-Validation</a:t>
            </a:r>
            <a:endParaRPr lang="en-US" sz="1800" dirty="0">
              <a:solidFill>
                <a:schemeClr val="accent1">
                  <a:lumMod val="75000"/>
                </a:schemeClr>
              </a:solidFill>
              <a:latin typeface="Arial Black" panose="020B0A04020102020204" pitchFamily="34" charset="0"/>
            </a:endParaRPr>
          </a:p>
          <a:p>
            <a:endParaRPr lang="en-IN" dirty="0">
              <a:latin typeface="Arial Black" panose="020B0A04020102020204" pitchFamily="34" charset="0"/>
            </a:endParaRPr>
          </a:p>
          <a:p>
            <a:r>
              <a:rPr lang="en-US" sz="1800" dirty="0">
                <a:solidFill>
                  <a:srgbClr val="3B3535"/>
                </a:solidFill>
                <a:latin typeface="Arial Black" panose="020B0A04020102020204" pitchFamily="34" charset="0"/>
                <a:ea typeface="Sora" pitchFamily="34" charset="-122"/>
                <a:cs typeface="Sora" pitchFamily="34" charset="-120"/>
              </a:rPr>
              <a:t>Rigorously validate the model using techniques like k-fold cross-validation to ensure robust and unbiased evaluation.</a:t>
            </a:r>
            <a:endParaRPr lang="en-US" sz="1800" dirty="0">
              <a:latin typeface="Arial Black" panose="020B0A04020102020204" pitchFamily="34" charset="0"/>
            </a:endParaRPr>
          </a:p>
          <a:p>
            <a:endParaRPr lang="en-IN" dirty="0"/>
          </a:p>
        </p:txBody>
      </p:sp>
      <p:sp>
        <p:nvSpPr>
          <p:cNvPr id="12" name="Shape 9"/>
          <p:cNvSpPr/>
          <p:nvPr/>
        </p:nvSpPr>
        <p:spPr>
          <a:xfrm>
            <a:off x="704612" y="4993005"/>
            <a:ext cx="3536312" cy="2480072"/>
          </a:xfrm>
          <a:prstGeom prst="roundRect">
            <a:avLst>
              <a:gd name="adj" fmla="val 3654"/>
            </a:avLst>
          </a:prstGeom>
          <a:solidFill>
            <a:srgbClr val="D5DCF6"/>
          </a:solidFill>
          <a:ln w="7620">
            <a:solidFill>
              <a:srgbClr val="BBC2DC"/>
            </a:solidFill>
            <a:prstDash val="solid"/>
          </a:ln>
        </p:spPr>
        <p:txBody>
          <a:bodyPr/>
          <a:lstStyle/>
          <a:p>
            <a:r>
              <a:rPr lang="en-US" sz="1800" b="1" dirty="0">
                <a:solidFill>
                  <a:schemeClr val="accent1">
                    <a:lumMod val="75000"/>
                  </a:schemeClr>
                </a:solidFill>
                <a:latin typeface="Arial Black" panose="020B0A04020102020204" pitchFamily="34" charset="0"/>
                <a:ea typeface="Alexandria" pitchFamily="34" charset="-122"/>
                <a:cs typeface="Alexandria" pitchFamily="34" charset="-120"/>
              </a:rPr>
              <a:t>Metric Selection</a:t>
            </a:r>
            <a:endParaRPr lang="en-US" sz="1800" dirty="0">
              <a:solidFill>
                <a:schemeClr val="accent1">
                  <a:lumMod val="75000"/>
                </a:schemeClr>
              </a:solidFill>
              <a:latin typeface="Arial Black" panose="020B0A04020102020204" pitchFamily="34" charset="0"/>
            </a:endParaRPr>
          </a:p>
          <a:p>
            <a:endParaRPr lang="en-IN" dirty="0">
              <a:latin typeface="Arial Black" panose="020B0A04020102020204" pitchFamily="34" charset="0"/>
            </a:endParaRPr>
          </a:p>
          <a:p>
            <a:r>
              <a:rPr lang="en-US" sz="1800" dirty="0">
                <a:solidFill>
                  <a:srgbClr val="3B3535"/>
                </a:solidFill>
                <a:latin typeface="Arial Black" panose="020B0A04020102020204" pitchFamily="34" charset="0"/>
                <a:ea typeface="Sora" pitchFamily="34" charset="-122"/>
                <a:cs typeface="Sora" pitchFamily="34" charset="-120"/>
              </a:rPr>
              <a:t>Choose appropriate evaluation metrics, such as mean squared error or R-squared, to measure and compare model performance.</a:t>
            </a:r>
            <a:endParaRPr lang="en-US" sz="1800" dirty="0">
              <a:latin typeface="Arial Black" panose="020B0A04020102020204" pitchFamily="34" charset="0"/>
            </a:endParaRPr>
          </a:p>
          <a:p>
            <a:endParaRPr lang="en-IN" dirty="0"/>
          </a:p>
        </p:txBody>
      </p:sp>
      <p:sp>
        <p:nvSpPr>
          <p:cNvPr id="15" name="Shape 12"/>
          <p:cNvSpPr/>
          <p:nvPr/>
        </p:nvSpPr>
        <p:spPr>
          <a:xfrm>
            <a:off x="9522373" y="4993006"/>
            <a:ext cx="3630904" cy="2480072"/>
          </a:xfrm>
          <a:prstGeom prst="roundRect">
            <a:avLst>
              <a:gd name="adj" fmla="val 3654"/>
            </a:avLst>
          </a:prstGeom>
          <a:solidFill>
            <a:srgbClr val="D5DCF6"/>
          </a:solidFill>
          <a:ln w="7620">
            <a:solidFill>
              <a:srgbClr val="BBC2DC"/>
            </a:solidFill>
            <a:prstDash val="solid"/>
          </a:ln>
        </p:spPr>
        <p:txBody>
          <a:bodyPr/>
          <a:lstStyle/>
          <a:p>
            <a:r>
              <a:rPr lang="en-US" sz="1800" b="1" dirty="0">
                <a:solidFill>
                  <a:schemeClr val="accent1">
                    <a:lumMod val="75000"/>
                  </a:schemeClr>
                </a:solidFill>
                <a:latin typeface="Arial Black" panose="020B0A04020102020204" pitchFamily="34" charset="0"/>
                <a:ea typeface="Alexandria" pitchFamily="34" charset="-122"/>
                <a:cs typeface="Alexandria" pitchFamily="34" charset="-120"/>
              </a:rPr>
              <a:t>Model Comparison</a:t>
            </a:r>
            <a:endParaRPr lang="en-US" sz="1800" dirty="0">
              <a:solidFill>
                <a:schemeClr val="accent1">
                  <a:lumMod val="75000"/>
                </a:schemeClr>
              </a:solidFill>
              <a:latin typeface="Arial Black" panose="020B0A04020102020204" pitchFamily="34" charset="0"/>
            </a:endParaRPr>
          </a:p>
          <a:p>
            <a:endParaRPr lang="en-IN" dirty="0">
              <a:latin typeface="Arial Black" panose="020B0A04020102020204" pitchFamily="34" charset="0"/>
            </a:endParaRPr>
          </a:p>
          <a:p>
            <a:r>
              <a:rPr lang="en-US" sz="1800" dirty="0">
                <a:solidFill>
                  <a:srgbClr val="3B3535"/>
                </a:solidFill>
                <a:latin typeface="Arial Black" panose="020B0A04020102020204" pitchFamily="34" charset="0"/>
                <a:ea typeface="Sora" pitchFamily="34" charset="-122"/>
                <a:cs typeface="Sora" pitchFamily="34" charset="-120"/>
              </a:rPr>
              <a:t>Experiment with different machine learning algorithms and architectures to identify the best-fitting model for the problem.</a:t>
            </a:r>
            <a:endParaRPr lang="en-US" sz="1800" dirty="0">
              <a:latin typeface="Arial Black" panose="020B0A04020102020204" pitchFamily="34" charset="0"/>
            </a:endParaRPr>
          </a:p>
          <a:p>
            <a:endParaRPr lang="en-IN" dirty="0"/>
          </a:p>
        </p:txBody>
      </p:sp>
      <p:sp>
        <p:nvSpPr>
          <p:cNvPr id="3" name="TextBox 2">
            <a:extLst>
              <a:ext uri="{FF2B5EF4-FFF2-40B4-BE49-F238E27FC236}">
                <a16:creationId xmlns:a16="http://schemas.microsoft.com/office/drawing/2014/main" id="{07A5BE20-BEB3-7189-5F2F-E50400AAF02D}"/>
              </a:ext>
            </a:extLst>
          </p:cNvPr>
          <p:cNvSpPr txBox="1"/>
          <p:nvPr/>
        </p:nvSpPr>
        <p:spPr>
          <a:xfrm>
            <a:off x="4587764" y="4272455"/>
            <a:ext cx="4798851" cy="1354217"/>
          </a:xfrm>
          <a:prstGeom prst="rect">
            <a:avLst/>
          </a:prstGeom>
          <a:noFill/>
        </p:spPr>
        <p:txBody>
          <a:bodyPr wrap="square" rtlCol="0">
            <a:spAutoFit/>
          </a:bodyPr>
          <a:lstStyle/>
          <a:p>
            <a:pPr algn="ctr"/>
            <a:r>
              <a:rPr lang="en-US" sz="3200" dirty="0">
                <a:solidFill>
                  <a:schemeClr val="accent1">
                    <a:lumMod val="75000"/>
                  </a:schemeClr>
                </a:solidFill>
                <a:latin typeface="Arial Black" panose="020B0A04020102020204" pitchFamily="34" charset="0"/>
                <a:ea typeface="Alexandria" pitchFamily="34" charset="-122"/>
                <a:cs typeface="Alexandria" pitchFamily="34" charset="-120"/>
              </a:rPr>
              <a:t>5.Model Evaluation and Tuning</a:t>
            </a:r>
            <a:endParaRPr lang="en-US" sz="3200" dirty="0">
              <a:solidFill>
                <a:schemeClr val="accent1">
                  <a:lumMod val="75000"/>
                </a:schemeClr>
              </a:solidFill>
              <a:latin typeface="Arial Black" panose="020B0A04020102020204" pitchFamily="34" charset="0"/>
            </a:endParaRPr>
          </a:p>
          <a:p>
            <a:pPr algn="ctr"/>
            <a:endParaRPr lang="en-IN" dirty="0"/>
          </a:p>
        </p:txBody>
      </p:sp>
    </p:spTree>
    <p:extLst>
      <p:ext uri="{BB962C8B-B14F-4D97-AF65-F5344CB8AC3E}">
        <p14:creationId xmlns:p14="http://schemas.microsoft.com/office/powerpoint/2010/main" val="855925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dirty="0"/>
          </a:p>
        </p:txBody>
      </p:sp>
      <p:sp>
        <p:nvSpPr>
          <p:cNvPr id="4" name="Text 1"/>
          <p:cNvSpPr/>
          <p:nvPr/>
        </p:nvSpPr>
        <p:spPr>
          <a:xfrm>
            <a:off x="793790" y="2177058"/>
            <a:ext cx="7973973" cy="708779"/>
          </a:xfrm>
          <a:prstGeom prst="rect">
            <a:avLst/>
          </a:prstGeom>
          <a:noFill/>
          <a:ln/>
        </p:spPr>
        <p:txBody>
          <a:bodyPr wrap="none" rtlCol="0" anchor="t"/>
          <a:lstStyle/>
          <a:p>
            <a:pPr marL="0" indent="0">
              <a:lnSpc>
                <a:spcPts val="5581"/>
              </a:lnSpc>
              <a:buNone/>
            </a:pPr>
            <a:endParaRPr lang="en-US" sz="4465" dirty="0"/>
          </a:p>
        </p:txBody>
      </p:sp>
      <p:sp>
        <p:nvSpPr>
          <p:cNvPr id="5" name="Text 2"/>
          <p:cNvSpPr/>
          <p:nvPr/>
        </p:nvSpPr>
        <p:spPr>
          <a:xfrm>
            <a:off x="793790" y="3452813"/>
            <a:ext cx="2835235" cy="354330"/>
          </a:xfrm>
          <a:prstGeom prst="rect">
            <a:avLst/>
          </a:prstGeom>
          <a:noFill/>
          <a:ln/>
        </p:spPr>
        <p:txBody>
          <a:bodyPr wrap="none" rtlCol="0" anchor="t"/>
          <a:lstStyle/>
          <a:p>
            <a:pPr marL="0" indent="0">
              <a:lnSpc>
                <a:spcPts val="2791"/>
              </a:lnSpc>
              <a:buNone/>
            </a:pPr>
            <a:endParaRPr lang="en-US" sz="2233" dirty="0"/>
          </a:p>
        </p:txBody>
      </p:sp>
      <p:sp>
        <p:nvSpPr>
          <p:cNvPr id="9" name="Text 6"/>
          <p:cNvSpPr/>
          <p:nvPr/>
        </p:nvSpPr>
        <p:spPr>
          <a:xfrm>
            <a:off x="9872067" y="3452813"/>
            <a:ext cx="2835235" cy="354330"/>
          </a:xfrm>
          <a:prstGeom prst="rect">
            <a:avLst/>
          </a:prstGeom>
          <a:noFill/>
          <a:ln/>
        </p:spPr>
        <p:txBody>
          <a:bodyPr wrap="none" rtlCol="0" anchor="t"/>
          <a:lstStyle/>
          <a:p>
            <a:pPr marL="0" indent="0">
              <a:lnSpc>
                <a:spcPts val="2791"/>
              </a:lnSpc>
              <a:buNone/>
            </a:pPr>
            <a:endParaRPr lang="en-US" sz="2233" dirty="0"/>
          </a:p>
        </p:txBody>
      </p:sp>
      <p:sp>
        <p:nvSpPr>
          <p:cNvPr id="10" name="Text 7"/>
          <p:cNvSpPr/>
          <p:nvPr/>
        </p:nvSpPr>
        <p:spPr>
          <a:xfrm>
            <a:off x="9872067" y="4033957"/>
            <a:ext cx="3978116" cy="1814513"/>
          </a:xfrm>
          <a:prstGeom prst="rect">
            <a:avLst/>
          </a:prstGeom>
          <a:noFill/>
          <a:ln/>
        </p:spPr>
        <p:txBody>
          <a:bodyPr wrap="square" rtlCol="0" anchor="t"/>
          <a:lstStyle/>
          <a:p>
            <a:pPr marL="0" indent="0">
              <a:lnSpc>
                <a:spcPts val="2858"/>
              </a:lnSpc>
              <a:buNone/>
            </a:pPr>
            <a:endParaRPr lang="en-US" sz="1786" dirty="0"/>
          </a:p>
        </p:txBody>
      </p:sp>
      <p:sp>
        <p:nvSpPr>
          <p:cNvPr id="13" name="Rectangle 2">
            <a:extLst>
              <a:ext uri="{FF2B5EF4-FFF2-40B4-BE49-F238E27FC236}">
                <a16:creationId xmlns:a16="http://schemas.microsoft.com/office/drawing/2014/main" id="{C84075F1-1E64-1894-2A0A-3F220BBCF9DF}"/>
              </a:ext>
            </a:extLst>
          </p:cNvPr>
          <p:cNvSpPr>
            <a:spLocks noChangeArrowheads="1"/>
          </p:cNvSpPr>
          <p:nvPr/>
        </p:nvSpPr>
        <p:spPr bwMode="auto">
          <a:xfrm>
            <a:off x="-1" y="-5339910"/>
            <a:ext cx="12580883" cy="10679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endParaRPr kumimoji="0" lang="en-US" altLang="en-US" sz="4000" b="1"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Arial Black" panose="020B0A04020102020204" pitchFamily="34" charset="0"/>
              </a:rPr>
              <a:t>       ARIMA Model Tuning</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4000" b="1"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Black" panose="020B0A04020102020204" pitchFamily="34" charset="0"/>
            </a:endParaRPr>
          </a:p>
        </p:txBody>
      </p:sp>
      <p:sp>
        <p:nvSpPr>
          <p:cNvPr id="6" name="Rectangle 1">
            <a:extLst>
              <a:ext uri="{FF2B5EF4-FFF2-40B4-BE49-F238E27FC236}">
                <a16:creationId xmlns:a16="http://schemas.microsoft.com/office/drawing/2014/main" id="{70575835-7127-9492-27CC-C30DE98FC391}"/>
              </a:ext>
            </a:extLst>
          </p:cNvPr>
          <p:cNvSpPr>
            <a:spLocks noChangeArrowheads="1"/>
          </p:cNvSpPr>
          <p:nvPr/>
        </p:nvSpPr>
        <p:spPr bwMode="auto">
          <a:xfrm>
            <a:off x="2244988" y="2827501"/>
            <a:ext cx="18473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22B5E87A-8215-B4ED-5036-69FEFE4D85C5}"/>
              </a:ext>
            </a:extLst>
          </p:cNvPr>
          <p:cNvSpPr>
            <a:spLocks noChangeArrowheads="1"/>
          </p:cNvSpPr>
          <p:nvPr/>
        </p:nvSpPr>
        <p:spPr bwMode="auto">
          <a:xfrm>
            <a:off x="780217" y="1724655"/>
            <a:ext cx="13210647"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endParaRPr lang="en-US" altLang="en-US" sz="2400" dirty="0">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Conducted grid search to find the best ARIMA parameters based on AIC.</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r>
              <a:rPr lang="en-US" altLang="en-US" sz="2400" dirty="0">
                <a:latin typeface="Arial" panose="020B0604020202020204" pitchFamily="34" charset="0"/>
                <a:cs typeface="Arial" panose="020B0604020202020204" pitchFamily="34" charset="0"/>
              </a:rPr>
              <a:t>O</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utcome: Best ARIMA parameters (2,1,2) with AIC: 2576.3259015377153 </a:t>
            </a:r>
          </a:p>
        </p:txBody>
      </p:sp>
    </p:spTree>
    <p:extLst>
      <p:ext uri="{BB962C8B-B14F-4D97-AF65-F5344CB8AC3E}">
        <p14:creationId xmlns:p14="http://schemas.microsoft.com/office/powerpoint/2010/main" val="3239051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dirty="0"/>
          </a:p>
        </p:txBody>
      </p:sp>
      <p:sp>
        <p:nvSpPr>
          <p:cNvPr id="4" name="Text 1"/>
          <p:cNvSpPr/>
          <p:nvPr/>
        </p:nvSpPr>
        <p:spPr>
          <a:xfrm>
            <a:off x="793790" y="2177058"/>
            <a:ext cx="7973973" cy="708779"/>
          </a:xfrm>
          <a:prstGeom prst="rect">
            <a:avLst/>
          </a:prstGeom>
          <a:noFill/>
          <a:ln/>
        </p:spPr>
        <p:txBody>
          <a:bodyPr wrap="none" rtlCol="0" anchor="t"/>
          <a:lstStyle/>
          <a:p>
            <a:pPr marL="0" indent="0">
              <a:lnSpc>
                <a:spcPts val="5581"/>
              </a:lnSpc>
              <a:buNone/>
            </a:pPr>
            <a:endParaRPr lang="en-US" sz="4465" dirty="0"/>
          </a:p>
        </p:txBody>
      </p:sp>
      <p:sp>
        <p:nvSpPr>
          <p:cNvPr id="5" name="Text 2"/>
          <p:cNvSpPr/>
          <p:nvPr/>
        </p:nvSpPr>
        <p:spPr>
          <a:xfrm>
            <a:off x="793790" y="3452813"/>
            <a:ext cx="2835235" cy="354330"/>
          </a:xfrm>
          <a:prstGeom prst="rect">
            <a:avLst/>
          </a:prstGeom>
          <a:noFill/>
          <a:ln/>
        </p:spPr>
        <p:txBody>
          <a:bodyPr wrap="none" rtlCol="0" anchor="t"/>
          <a:lstStyle/>
          <a:p>
            <a:pPr marL="0" indent="0">
              <a:lnSpc>
                <a:spcPts val="2791"/>
              </a:lnSpc>
              <a:buNone/>
            </a:pPr>
            <a:endParaRPr lang="en-US" sz="2233" dirty="0"/>
          </a:p>
        </p:txBody>
      </p:sp>
      <p:sp>
        <p:nvSpPr>
          <p:cNvPr id="9" name="Text 6"/>
          <p:cNvSpPr/>
          <p:nvPr/>
        </p:nvSpPr>
        <p:spPr>
          <a:xfrm>
            <a:off x="9872067" y="3452813"/>
            <a:ext cx="2835235" cy="354330"/>
          </a:xfrm>
          <a:prstGeom prst="rect">
            <a:avLst/>
          </a:prstGeom>
          <a:noFill/>
          <a:ln/>
        </p:spPr>
        <p:txBody>
          <a:bodyPr wrap="none" rtlCol="0" anchor="t"/>
          <a:lstStyle/>
          <a:p>
            <a:pPr marL="0" indent="0">
              <a:lnSpc>
                <a:spcPts val="2791"/>
              </a:lnSpc>
              <a:buNone/>
            </a:pPr>
            <a:endParaRPr lang="en-US" sz="2233" dirty="0"/>
          </a:p>
        </p:txBody>
      </p:sp>
      <p:sp>
        <p:nvSpPr>
          <p:cNvPr id="10" name="Text 7"/>
          <p:cNvSpPr/>
          <p:nvPr/>
        </p:nvSpPr>
        <p:spPr>
          <a:xfrm>
            <a:off x="9872067" y="4033957"/>
            <a:ext cx="3978116" cy="1814513"/>
          </a:xfrm>
          <a:prstGeom prst="rect">
            <a:avLst/>
          </a:prstGeom>
          <a:noFill/>
          <a:ln/>
        </p:spPr>
        <p:txBody>
          <a:bodyPr wrap="square" rtlCol="0" anchor="t"/>
          <a:lstStyle/>
          <a:p>
            <a:pPr marL="0" indent="0">
              <a:lnSpc>
                <a:spcPts val="2858"/>
              </a:lnSpc>
              <a:buNone/>
            </a:pPr>
            <a:endParaRPr lang="en-US" sz="1786" dirty="0"/>
          </a:p>
        </p:txBody>
      </p:sp>
      <p:sp>
        <p:nvSpPr>
          <p:cNvPr id="13" name="Rectangle 2">
            <a:extLst>
              <a:ext uri="{FF2B5EF4-FFF2-40B4-BE49-F238E27FC236}">
                <a16:creationId xmlns:a16="http://schemas.microsoft.com/office/drawing/2014/main" id="{C84075F1-1E64-1894-2A0A-3F220BBCF9DF}"/>
              </a:ext>
            </a:extLst>
          </p:cNvPr>
          <p:cNvSpPr>
            <a:spLocks noChangeArrowheads="1"/>
          </p:cNvSpPr>
          <p:nvPr/>
        </p:nvSpPr>
        <p:spPr bwMode="auto">
          <a:xfrm>
            <a:off x="-1" y="-5339910"/>
            <a:ext cx="12580883" cy="10679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endParaRPr kumimoji="0" lang="en-US" altLang="en-US" sz="4000" b="1"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Arial Black" panose="020B0A04020102020204" pitchFamily="34" charset="0"/>
              </a:rPr>
              <a:t>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4000" b="1"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Black" panose="020B0A04020102020204" pitchFamily="34" charset="0"/>
            </a:endParaRPr>
          </a:p>
        </p:txBody>
      </p:sp>
      <p:sp>
        <p:nvSpPr>
          <p:cNvPr id="6" name="Rectangle 1">
            <a:extLst>
              <a:ext uri="{FF2B5EF4-FFF2-40B4-BE49-F238E27FC236}">
                <a16:creationId xmlns:a16="http://schemas.microsoft.com/office/drawing/2014/main" id="{70575835-7127-9492-27CC-C30DE98FC391}"/>
              </a:ext>
            </a:extLst>
          </p:cNvPr>
          <p:cNvSpPr>
            <a:spLocks noChangeArrowheads="1"/>
          </p:cNvSpPr>
          <p:nvPr/>
        </p:nvSpPr>
        <p:spPr bwMode="auto">
          <a:xfrm>
            <a:off x="2244988" y="2827501"/>
            <a:ext cx="18473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22B5E87A-8215-B4ED-5036-69FEFE4D85C5}"/>
              </a:ext>
            </a:extLst>
          </p:cNvPr>
          <p:cNvSpPr>
            <a:spLocks noChangeArrowheads="1"/>
          </p:cNvSpPr>
          <p:nvPr/>
        </p:nvSpPr>
        <p:spPr bwMode="auto">
          <a:xfrm>
            <a:off x="639536" y="1102250"/>
            <a:ext cx="1321064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lang="en-US" altLang="en-US" sz="3600" dirty="0">
                <a:latin typeface="Arial Black" panose="020B0A04020102020204" pitchFamily="34" charset="0"/>
                <a:cs typeface="Arial" panose="020B0604020202020204" pitchFamily="34" charset="0"/>
              </a:rPr>
              <a:t>6</a:t>
            </a:r>
            <a:r>
              <a:rPr kumimoji="0" lang="en-US" altLang="en-US" sz="3600" b="0" i="0" u="none" strike="noStrike" cap="none" normalizeH="0" baseline="0" dirty="0">
                <a:ln>
                  <a:noFill/>
                </a:ln>
                <a:solidFill>
                  <a:schemeClr val="tx1"/>
                </a:solidFill>
                <a:effectLst/>
                <a:latin typeface="Arial Black" panose="020B0A04020102020204" pitchFamily="34" charset="0"/>
                <a:cs typeface="Arial" panose="020B0604020202020204" pitchFamily="34" charset="0"/>
              </a:rPr>
              <a:t>.Future Consumption Prediction</a:t>
            </a:r>
          </a:p>
          <a:p>
            <a:pPr marL="0" marR="0" lvl="0" indent="0" algn="ctr"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
        <p:nvSpPr>
          <p:cNvPr id="7" name="TextBox 6">
            <a:extLst>
              <a:ext uri="{FF2B5EF4-FFF2-40B4-BE49-F238E27FC236}">
                <a16:creationId xmlns:a16="http://schemas.microsoft.com/office/drawing/2014/main" id="{E6C0B7C7-036D-60F9-8097-74A9FF1C6372}"/>
              </a:ext>
            </a:extLst>
          </p:cNvPr>
          <p:cNvSpPr txBox="1"/>
          <p:nvPr/>
        </p:nvSpPr>
        <p:spPr>
          <a:xfrm>
            <a:off x="1676400" y="2885837"/>
            <a:ext cx="11824691" cy="2677656"/>
          </a:xfrm>
          <a:prstGeom prst="rect">
            <a:avLst/>
          </a:prstGeom>
          <a:noFill/>
        </p:spPr>
        <p:txBody>
          <a:bodyPr wrap="square" rtlCol="0">
            <a:spAutoFit/>
          </a:bodyPr>
          <a:lstStyle/>
          <a:p>
            <a:r>
              <a:rPr lang="en-US" sz="2000" b="1" dirty="0">
                <a:solidFill>
                  <a:srgbClr val="3B3535"/>
                </a:solidFill>
                <a:latin typeface="Arial" panose="020B0604020202020204" pitchFamily="34" charset="0"/>
                <a:ea typeface="Alexandria" pitchFamily="34" charset="-122"/>
                <a:cs typeface="Arial" panose="020B0604020202020204" pitchFamily="34" charset="0"/>
              </a:rPr>
              <a:t>Data Preprocessing</a:t>
            </a:r>
            <a:endParaRPr lang="en-US" sz="2000" dirty="0">
              <a:latin typeface="Arial" panose="020B0604020202020204" pitchFamily="34" charset="0"/>
              <a:cs typeface="Arial" panose="020B0604020202020204" pitchFamily="34" charset="0"/>
            </a:endParaRPr>
          </a:p>
          <a:p>
            <a:r>
              <a:rPr lang="en-US" sz="1800" dirty="0">
                <a:solidFill>
                  <a:srgbClr val="3B3535"/>
                </a:solidFill>
                <a:latin typeface="Arial" panose="020B0604020202020204" pitchFamily="34" charset="0"/>
                <a:ea typeface="Sora" pitchFamily="34" charset="-122"/>
                <a:cs typeface="Arial" panose="020B0604020202020204" pitchFamily="34" charset="0"/>
              </a:rPr>
              <a:t>Prepare the data for forecasting by handling missing values, outliers, and ensuring the appropriate format.</a:t>
            </a:r>
            <a:endParaRPr lang="en-US" sz="1800" dirty="0">
              <a:latin typeface="Arial" panose="020B0604020202020204" pitchFamily="34" charset="0"/>
              <a:cs typeface="Arial" panose="020B0604020202020204" pitchFamily="34" charset="0"/>
            </a:endParaRPr>
          </a:p>
          <a:p>
            <a:endParaRPr lang="en-US" sz="1800" b="1" dirty="0">
              <a:solidFill>
                <a:srgbClr val="3B3535"/>
              </a:solidFill>
              <a:latin typeface="Arial" panose="020B0604020202020204" pitchFamily="34" charset="0"/>
              <a:ea typeface="Alexandria" pitchFamily="34" charset="-122"/>
              <a:cs typeface="Arial" panose="020B0604020202020204" pitchFamily="34" charset="0"/>
            </a:endParaRPr>
          </a:p>
          <a:p>
            <a:r>
              <a:rPr lang="en-US" sz="2000" b="1" dirty="0">
                <a:solidFill>
                  <a:srgbClr val="3B3535"/>
                </a:solidFill>
                <a:latin typeface="Arial" panose="020B0604020202020204" pitchFamily="34" charset="0"/>
                <a:ea typeface="Alexandria" pitchFamily="34" charset="-122"/>
                <a:cs typeface="Arial" panose="020B0604020202020204" pitchFamily="34" charset="0"/>
              </a:rPr>
              <a:t>Model Application</a:t>
            </a:r>
            <a:endParaRPr lang="en-US" sz="2000" dirty="0">
              <a:latin typeface="Arial" panose="020B0604020202020204" pitchFamily="34" charset="0"/>
              <a:cs typeface="Arial" panose="020B0604020202020204" pitchFamily="34" charset="0"/>
            </a:endParaRPr>
          </a:p>
          <a:p>
            <a:r>
              <a:rPr lang="en-US" sz="1800" dirty="0">
                <a:solidFill>
                  <a:srgbClr val="3B3535"/>
                </a:solidFill>
                <a:latin typeface="Arial" panose="020B0604020202020204" pitchFamily="34" charset="0"/>
                <a:ea typeface="Sora" pitchFamily="34" charset="-122"/>
                <a:cs typeface="Arial" panose="020B0604020202020204" pitchFamily="34" charset="0"/>
              </a:rPr>
              <a:t>Apply the optimized machine learning model to generate predictions for future electricity consumption.</a:t>
            </a:r>
            <a:endParaRPr lang="en-US" sz="1800" dirty="0">
              <a:latin typeface="Arial" panose="020B0604020202020204" pitchFamily="34" charset="0"/>
              <a:cs typeface="Arial" panose="020B0604020202020204" pitchFamily="34" charset="0"/>
            </a:endParaRPr>
          </a:p>
          <a:p>
            <a:endParaRPr lang="en-US" sz="1800" b="1" dirty="0">
              <a:solidFill>
                <a:srgbClr val="3B3535"/>
              </a:solidFill>
              <a:latin typeface="Arial" panose="020B0604020202020204" pitchFamily="34" charset="0"/>
              <a:ea typeface="Alexandria" pitchFamily="34" charset="-122"/>
              <a:cs typeface="Arial" panose="020B0604020202020204" pitchFamily="34" charset="0"/>
            </a:endParaRPr>
          </a:p>
          <a:p>
            <a:r>
              <a:rPr lang="en-US" sz="2000" b="1" dirty="0">
                <a:solidFill>
                  <a:srgbClr val="3B3535"/>
                </a:solidFill>
                <a:latin typeface="Arial" panose="020B0604020202020204" pitchFamily="34" charset="0"/>
                <a:ea typeface="Alexandria" pitchFamily="34" charset="-122"/>
                <a:cs typeface="Arial" panose="020B0604020202020204" pitchFamily="34" charset="0"/>
              </a:rPr>
              <a:t>Visualization and Interpretation</a:t>
            </a:r>
            <a:endParaRPr lang="en-US" sz="2000" dirty="0">
              <a:latin typeface="Arial" panose="020B0604020202020204" pitchFamily="34" charset="0"/>
              <a:cs typeface="Arial" panose="020B0604020202020204" pitchFamily="34" charset="0"/>
            </a:endParaRPr>
          </a:p>
          <a:p>
            <a:r>
              <a:rPr lang="en-US" sz="1800" dirty="0">
                <a:solidFill>
                  <a:srgbClr val="3B3535"/>
                </a:solidFill>
                <a:latin typeface="Arial" panose="020B0604020202020204" pitchFamily="34" charset="0"/>
                <a:ea typeface="Sora" pitchFamily="34" charset="-122"/>
                <a:cs typeface="Arial" panose="020B0604020202020204" pitchFamily="34" charset="0"/>
              </a:rPr>
              <a:t>Visualize the predictions and provide insights to stakeholders, highlighting key trends and patterns</a:t>
            </a:r>
            <a:r>
              <a:rPr lang="en-US" sz="1800" dirty="0">
                <a:solidFill>
                  <a:srgbClr val="3B3535"/>
                </a:solidFill>
                <a:latin typeface="Sora" pitchFamily="34" charset="0"/>
                <a:ea typeface="Sora" pitchFamily="34" charset="-122"/>
                <a:cs typeface="Sora" pitchFamily="34" charset="-120"/>
              </a:rPr>
              <a:t>.</a:t>
            </a:r>
            <a:endParaRPr lang="en-US" sz="1800" dirty="0"/>
          </a:p>
          <a:p>
            <a:endParaRPr lang="en-IN" dirty="0"/>
          </a:p>
        </p:txBody>
      </p:sp>
    </p:spTree>
    <p:extLst>
      <p:ext uri="{BB962C8B-B14F-4D97-AF65-F5344CB8AC3E}">
        <p14:creationId xmlns:p14="http://schemas.microsoft.com/office/powerpoint/2010/main" val="2840762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dirty="0"/>
          </a:p>
        </p:txBody>
      </p:sp>
      <p:sp>
        <p:nvSpPr>
          <p:cNvPr id="4" name="Text 1"/>
          <p:cNvSpPr/>
          <p:nvPr/>
        </p:nvSpPr>
        <p:spPr>
          <a:xfrm>
            <a:off x="793790" y="2177058"/>
            <a:ext cx="7973973" cy="708779"/>
          </a:xfrm>
          <a:prstGeom prst="rect">
            <a:avLst/>
          </a:prstGeom>
          <a:noFill/>
          <a:ln/>
        </p:spPr>
        <p:txBody>
          <a:bodyPr wrap="none" rtlCol="0" anchor="t"/>
          <a:lstStyle/>
          <a:p>
            <a:pPr marL="0" indent="0">
              <a:lnSpc>
                <a:spcPts val="5581"/>
              </a:lnSpc>
              <a:buNone/>
            </a:pPr>
            <a:endParaRPr lang="en-US" sz="4465" dirty="0"/>
          </a:p>
        </p:txBody>
      </p:sp>
      <p:sp>
        <p:nvSpPr>
          <p:cNvPr id="5" name="Text 2"/>
          <p:cNvSpPr/>
          <p:nvPr/>
        </p:nvSpPr>
        <p:spPr>
          <a:xfrm>
            <a:off x="793790" y="3452813"/>
            <a:ext cx="2835235" cy="354330"/>
          </a:xfrm>
          <a:prstGeom prst="rect">
            <a:avLst/>
          </a:prstGeom>
          <a:noFill/>
          <a:ln/>
        </p:spPr>
        <p:txBody>
          <a:bodyPr wrap="none" rtlCol="0" anchor="t"/>
          <a:lstStyle/>
          <a:p>
            <a:pPr marL="0" indent="0">
              <a:lnSpc>
                <a:spcPts val="2791"/>
              </a:lnSpc>
              <a:buNone/>
            </a:pPr>
            <a:endParaRPr lang="en-US" sz="2233" dirty="0"/>
          </a:p>
        </p:txBody>
      </p:sp>
      <p:sp>
        <p:nvSpPr>
          <p:cNvPr id="9" name="Text 6"/>
          <p:cNvSpPr/>
          <p:nvPr/>
        </p:nvSpPr>
        <p:spPr>
          <a:xfrm>
            <a:off x="9872067" y="3452813"/>
            <a:ext cx="2835235" cy="354330"/>
          </a:xfrm>
          <a:prstGeom prst="rect">
            <a:avLst/>
          </a:prstGeom>
          <a:noFill/>
          <a:ln/>
        </p:spPr>
        <p:txBody>
          <a:bodyPr wrap="none" rtlCol="0" anchor="t"/>
          <a:lstStyle/>
          <a:p>
            <a:pPr marL="0" indent="0">
              <a:lnSpc>
                <a:spcPts val="2791"/>
              </a:lnSpc>
              <a:buNone/>
            </a:pPr>
            <a:endParaRPr lang="en-US" sz="2233" dirty="0"/>
          </a:p>
        </p:txBody>
      </p:sp>
      <p:sp>
        <p:nvSpPr>
          <p:cNvPr id="10" name="Text 7"/>
          <p:cNvSpPr/>
          <p:nvPr/>
        </p:nvSpPr>
        <p:spPr>
          <a:xfrm>
            <a:off x="9872067" y="4033957"/>
            <a:ext cx="3978116" cy="1814513"/>
          </a:xfrm>
          <a:prstGeom prst="rect">
            <a:avLst/>
          </a:prstGeom>
          <a:noFill/>
          <a:ln/>
        </p:spPr>
        <p:txBody>
          <a:bodyPr wrap="square" rtlCol="0" anchor="t"/>
          <a:lstStyle/>
          <a:p>
            <a:pPr marL="0" indent="0">
              <a:lnSpc>
                <a:spcPts val="2858"/>
              </a:lnSpc>
              <a:buNone/>
            </a:pPr>
            <a:endParaRPr lang="en-US" sz="1786" dirty="0"/>
          </a:p>
        </p:txBody>
      </p:sp>
      <p:sp>
        <p:nvSpPr>
          <p:cNvPr id="13" name="Rectangle 2">
            <a:extLst>
              <a:ext uri="{FF2B5EF4-FFF2-40B4-BE49-F238E27FC236}">
                <a16:creationId xmlns:a16="http://schemas.microsoft.com/office/drawing/2014/main" id="{C84075F1-1E64-1894-2A0A-3F220BBCF9DF}"/>
              </a:ext>
            </a:extLst>
          </p:cNvPr>
          <p:cNvSpPr>
            <a:spLocks noChangeArrowheads="1"/>
          </p:cNvSpPr>
          <p:nvPr/>
        </p:nvSpPr>
        <p:spPr bwMode="auto">
          <a:xfrm>
            <a:off x="-1" y="-5339910"/>
            <a:ext cx="12580883" cy="10679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endParaRPr kumimoji="0" lang="en-US" altLang="en-US" sz="4000" b="1"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Arial Black" panose="020B0A04020102020204" pitchFamily="34" charset="0"/>
              </a:rPr>
              <a:t>       </a:t>
            </a:r>
            <a:r>
              <a:rPr lang="en-US" altLang="en-US" sz="4000" b="1" dirty="0">
                <a:latin typeface="Arial Black" panose="020B0A04020102020204" pitchFamily="34" charset="0"/>
              </a:rPr>
              <a:t>Forecasting Future Values</a:t>
            </a:r>
            <a:endParaRPr kumimoji="0" lang="en-US" altLang="en-US" sz="40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4000" b="1"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Black" panose="020B0A04020102020204" pitchFamily="34" charset="0"/>
            </a:endParaRPr>
          </a:p>
        </p:txBody>
      </p:sp>
      <p:sp>
        <p:nvSpPr>
          <p:cNvPr id="6" name="Rectangle 1">
            <a:extLst>
              <a:ext uri="{FF2B5EF4-FFF2-40B4-BE49-F238E27FC236}">
                <a16:creationId xmlns:a16="http://schemas.microsoft.com/office/drawing/2014/main" id="{70575835-7127-9492-27CC-C30DE98FC391}"/>
              </a:ext>
            </a:extLst>
          </p:cNvPr>
          <p:cNvSpPr>
            <a:spLocks noChangeArrowheads="1"/>
          </p:cNvSpPr>
          <p:nvPr/>
        </p:nvSpPr>
        <p:spPr bwMode="auto">
          <a:xfrm>
            <a:off x="2244988" y="2827501"/>
            <a:ext cx="18473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22B5E87A-8215-B4ED-5036-69FEFE4D85C5}"/>
              </a:ext>
            </a:extLst>
          </p:cNvPr>
          <p:cNvSpPr>
            <a:spLocks noChangeArrowheads="1"/>
          </p:cNvSpPr>
          <p:nvPr/>
        </p:nvSpPr>
        <p:spPr bwMode="auto">
          <a:xfrm>
            <a:off x="780217" y="2278653"/>
            <a:ext cx="13210647"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endParaRPr lang="en-US" altLang="en-US" sz="2400" dirty="0">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7" name="Rectangle 1">
            <a:extLst>
              <a:ext uri="{FF2B5EF4-FFF2-40B4-BE49-F238E27FC236}">
                <a16:creationId xmlns:a16="http://schemas.microsoft.com/office/drawing/2014/main" id="{6A14627C-39A7-3747-858D-52C1D1AE21EA}"/>
              </a:ext>
            </a:extLst>
          </p:cNvPr>
          <p:cNvSpPr>
            <a:spLocks noChangeArrowheads="1"/>
          </p:cNvSpPr>
          <p:nvPr/>
        </p:nvSpPr>
        <p:spPr bwMode="auto">
          <a:xfrm>
            <a:off x="1466193" y="3589970"/>
            <a:ext cx="10515600" cy="3070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Used the best ARIMA model to forecast 100 steps ahead.</a:t>
            </a:r>
          </a:p>
          <a:p>
            <a:pPr marL="0" marR="0" lvl="0" indent="0" algn="ctr"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Created a datetime index for the forecast period.</a:t>
            </a:r>
          </a:p>
          <a:p>
            <a:pPr marL="0" marR="0" lvl="0" indent="0" algn="ctr"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Plotted the historical data along with the forecasted values. </a:t>
            </a:r>
          </a:p>
        </p:txBody>
      </p:sp>
    </p:spTree>
    <p:extLst>
      <p:ext uri="{BB962C8B-B14F-4D97-AF65-F5344CB8AC3E}">
        <p14:creationId xmlns:p14="http://schemas.microsoft.com/office/powerpoint/2010/main" val="3000638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dirty="0"/>
          </a:p>
        </p:txBody>
      </p:sp>
      <p:sp>
        <p:nvSpPr>
          <p:cNvPr id="4" name="Text 1"/>
          <p:cNvSpPr/>
          <p:nvPr/>
        </p:nvSpPr>
        <p:spPr>
          <a:xfrm>
            <a:off x="793790" y="2177058"/>
            <a:ext cx="7973973" cy="708779"/>
          </a:xfrm>
          <a:prstGeom prst="rect">
            <a:avLst/>
          </a:prstGeom>
          <a:noFill/>
          <a:ln/>
        </p:spPr>
        <p:txBody>
          <a:bodyPr wrap="none" rtlCol="0" anchor="t"/>
          <a:lstStyle/>
          <a:p>
            <a:pPr marL="0" indent="0">
              <a:lnSpc>
                <a:spcPts val="5581"/>
              </a:lnSpc>
              <a:buNone/>
            </a:pPr>
            <a:endParaRPr lang="en-US" sz="4465" dirty="0"/>
          </a:p>
        </p:txBody>
      </p:sp>
      <p:sp>
        <p:nvSpPr>
          <p:cNvPr id="5" name="Text 2"/>
          <p:cNvSpPr/>
          <p:nvPr/>
        </p:nvSpPr>
        <p:spPr>
          <a:xfrm>
            <a:off x="793790" y="3452813"/>
            <a:ext cx="2835235" cy="354330"/>
          </a:xfrm>
          <a:prstGeom prst="rect">
            <a:avLst/>
          </a:prstGeom>
          <a:noFill/>
          <a:ln/>
        </p:spPr>
        <p:txBody>
          <a:bodyPr wrap="none" rtlCol="0" anchor="t"/>
          <a:lstStyle/>
          <a:p>
            <a:pPr marL="0" indent="0">
              <a:lnSpc>
                <a:spcPts val="2791"/>
              </a:lnSpc>
              <a:buNone/>
            </a:pPr>
            <a:endParaRPr lang="en-US" sz="2233" dirty="0"/>
          </a:p>
        </p:txBody>
      </p:sp>
      <p:sp>
        <p:nvSpPr>
          <p:cNvPr id="9" name="Text 6"/>
          <p:cNvSpPr/>
          <p:nvPr/>
        </p:nvSpPr>
        <p:spPr>
          <a:xfrm>
            <a:off x="9872067" y="3452813"/>
            <a:ext cx="2835235" cy="354330"/>
          </a:xfrm>
          <a:prstGeom prst="rect">
            <a:avLst/>
          </a:prstGeom>
          <a:noFill/>
          <a:ln/>
        </p:spPr>
        <p:txBody>
          <a:bodyPr wrap="none" rtlCol="0" anchor="t"/>
          <a:lstStyle/>
          <a:p>
            <a:pPr marL="0" indent="0">
              <a:lnSpc>
                <a:spcPts val="2791"/>
              </a:lnSpc>
              <a:buNone/>
            </a:pPr>
            <a:endParaRPr lang="en-US" sz="2233" dirty="0"/>
          </a:p>
        </p:txBody>
      </p:sp>
      <p:sp>
        <p:nvSpPr>
          <p:cNvPr id="10" name="Text 7"/>
          <p:cNvSpPr/>
          <p:nvPr/>
        </p:nvSpPr>
        <p:spPr>
          <a:xfrm>
            <a:off x="9872067" y="4033957"/>
            <a:ext cx="3978116" cy="1814513"/>
          </a:xfrm>
          <a:prstGeom prst="rect">
            <a:avLst/>
          </a:prstGeom>
          <a:noFill/>
          <a:ln/>
        </p:spPr>
        <p:txBody>
          <a:bodyPr wrap="square" rtlCol="0" anchor="t"/>
          <a:lstStyle/>
          <a:p>
            <a:pPr marL="0" indent="0">
              <a:lnSpc>
                <a:spcPts val="2858"/>
              </a:lnSpc>
              <a:buNone/>
            </a:pPr>
            <a:endParaRPr lang="en-US" sz="1786" dirty="0"/>
          </a:p>
        </p:txBody>
      </p:sp>
      <p:sp>
        <p:nvSpPr>
          <p:cNvPr id="13" name="Rectangle 2">
            <a:extLst>
              <a:ext uri="{FF2B5EF4-FFF2-40B4-BE49-F238E27FC236}">
                <a16:creationId xmlns:a16="http://schemas.microsoft.com/office/drawing/2014/main" id="{C84075F1-1E64-1894-2A0A-3F220BBCF9DF}"/>
              </a:ext>
            </a:extLst>
          </p:cNvPr>
          <p:cNvSpPr>
            <a:spLocks noChangeArrowheads="1"/>
          </p:cNvSpPr>
          <p:nvPr/>
        </p:nvSpPr>
        <p:spPr bwMode="auto">
          <a:xfrm>
            <a:off x="-1" y="-5032134"/>
            <a:ext cx="12580883" cy="10064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endParaRPr kumimoji="0" lang="en-US" altLang="en-US" sz="4000" b="1"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4000" b="1"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Black" panose="020B0A04020102020204" pitchFamily="34" charset="0"/>
            </a:endParaRPr>
          </a:p>
        </p:txBody>
      </p:sp>
      <p:sp>
        <p:nvSpPr>
          <p:cNvPr id="6" name="Rectangle 1">
            <a:extLst>
              <a:ext uri="{FF2B5EF4-FFF2-40B4-BE49-F238E27FC236}">
                <a16:creationId xmlns:a16="http://schemas.microsoft.com/office/drawing/2014/main" id="{70575835-7127-9492-27CC-C30DE98FC391}"/>
              </a:ext>
            </a:extLst>
          </p:cNvPr>
          <p:cNvSpPr>
            <a:spLocks noChangeArrowheads="1"/>
          </p:cNvSpPr>
          <p:nvPr/>
        </p:nvSpPr>
        <p:spPr bwMode="auto">
          <a:xfrm>
            <a:off x="2244988" y="2827501"/>
            <a:ext cx="18473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22B5E87A-8215-B4ED-5036-69FEFE4D85C5}"/>
              </a:ext>
            </a:extLst>
          </p:cNvPr>
          <p:cNvSpPr>
            <a:spLocks noChangeArrowheads="1"/>
          </p:cNvSpPr>
          <p:nvPr/>
        </p:nvSpPr>
        <p:spPr bwMode="auto">
          <a:xfrm>
            <a:off x="780217" y="2278653"/>
            <a:ext cx="13210647"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endParaRPr lang="en-US" altLang="en-US" sz="2400" dirty="0">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7" name="Rectangle 1">
            <a:extLst>
              <a:ext uri="{FF2B5EF4-FFF2-40B4-BE49-F238E27FC236}">
                <a16:creationId xmlns:a16="http://schemas.microsoft.com/office/drawing/2014/main" id="{6A14627C-39A7-3747-858D-52C1D1AE21EA}"/>
              </a:ext>
            </a:extLst>
          </p:cNvPr>
          <p:cNvSpPr>
            <a:spLocks noChangeArrowheads="1"/>
          </p:cNvSpPr>
          <p:nvPr/>
        </p:nvSpPr>
        <p:spPr bwMode="auto">
          <a:xfrm>
            <a:off x="1466192" y="358319"/>
            <a:ext cx="12538245" cy="9534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ctr"/>
            <a:r>
              <a:rPr lang="en-US" sz="3200" b="1" dirty="0">
                <a:latin typeface="Arial Black" panose="020B0A04020102020204" pitchFamily="34" charset="0"/>
              </a:rPr>
              <a:t>Conclusion</a:t>
            </a:r>
          </a:p>
          <a:p>
            <a:pPr algn="ctr"/>
            <a:endParaRPr lang="en-US" sz="3200" b="1" dirty="0">
              <a:latin typeface="Arial Black" panose="020B0A04020102020204" pitchFamily="34" charset="0"/>
            </a:endParaRPr>
          </a:p>
          <a:p>
            <a:pPr algn="ctr"/>
            <a:endParaRPr lang="en-US" sz="3200" dirty="0">
              <a:latin typeface="Arial Black" panose="020B0A04020102020204" pitchFamily="34" charset="0"/>
            </a:endParaRPr>
          </a:p>
          <a:p>
            <a:pPr>
              <a:lnSpc>
                <a:spcPct val="150000"/>
              </a:lnSpc>
            </a:pPr>
            <a:r>
              <a:rPr lang="en-US" sz="2400" dirty="0">
                <a:latin typeface="Arial" panose="020B0604020202020204" pitchFamily="34" charset="0"/>
                <a:cs typeface="Arial" panose="020B0604020202020204" pitchFamily="34" charset="0"/>
              </a:rPr>
              <a:t>This project focused on analyzing and forecasting household electricity consumption using ARIMA models. Through thorough data preprocessing and exploratory analysis, seasonal and daily consumption patterns were identified, forming the basis for effective predictive modeling. The ARIMA model demonstrated strong performance in forecasting future electricity usage, validated by metrics such as Mean Squared Error (MSE). These insights are crucial for optimizing energy management, reducing costs, and planning for future infrastructure needs. By providing accurate predictions, this project contributes to smarter energy consumption practices and sustainable development.</a:t>
            </a:r>
          </a:p>
          <a:p>
            <a:pPr>
              <a:lnSpc>
                <a:spcPct val="150000"/>
              </a:lnSpc>
            </a:pPr>
            <a:endParaRPr lang="en-US" sz="2400" dirty="0">
              <a:latin typeface="Arial" panose="020B0604020202020204" pitchFamily="34" charset="0"/>
              <a:cs typeface="Arial" panose="020B0604020202020204" pitchFamily="34" charset="0"/>
            </a:endParaRPr>
          </a:p>
          <a:p>
            <a:pPr>
              <a:lnSpc>
                <a:spcPct val="150000"/>
              </a:lnSpc>
            </a:pPr>
            <a:endParaRPr lang="en-US" sz="2400" dirty="0">
              <a:latin typeface="Arial" panose="020B0604020202020204" pitchFamily="34" charset="0"/>
              <a:cs typeface="Arial" panose="020B0604020202020204" pitchFamily="34" charset="0"/>
            </a:endParaRPr>
          </a:p>
          <a:p>
            <a:pPr>
              <a:lnSpc>
                <a:spcPct val="150000"/>
              </a:lnSpc>
            </a:pPr>
            <a:endParaRPr lang="en-US" sz="2400" dirty="0">
              <a:latin typeface="Arial" panose="020B0604020202020204" pitchFamily="34" charset="0"/>
              <a:cs typeface="Arial" panose="020B0604020202020204" pitchFamily="34" charset="0"/>
            </a:endParaRPr>
          </a:p>
          <a:p>
            <a:pPr>
              <a:lnSpc>
                <a:spcPct val="150000"/>
              </a:lnSpc>
            </a:pPr>
            <a:endParaRPr lang="en-US" sz="2400" dirty="0">
              <a:latin typeface="Arial" panose="020B0604020202020204" pitchFamily="34" charset="0"/>
              <a:cs typeface="Arial" panose="020B0604020202020204" pitchFamily="34" charset="0"/>
            </a:endParaRPr>
          </a:p>
          <a:p>
            <a:pPr>
              <a:lnSpc>
                <a:spcPct val="150000"/>
              </a:lnSpc>
            </a:pPr>
            <a:endParaRPr lang="en-US" sz="2400" dirty="0">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995882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dirty="0"/>
          </a:p>
        </p:txBody>
      </p:sp>
      <p:sp>
        <p:nvSpPr>
          <p:cNvPr id="4" name="Text 1"/>
          <p:cNvSpPr/>
          <p:nvPr/>
        </p:nvSpPr>
        <p:spPr>
          <a:xfrm>
            <a:off x="793790" y="2177058"/>
            <a:ext cx="7973973" cy="708779"/>
          </a:xfrm>
          <a:prstGeom prst="rect">
            <a:avLst/>
          </a:prstGeom>
          <a:noFill/>
          <a:ln/>
        </p:spPr>
        <p:txBody>
          <a:bodyPr wrap="none" rtlCol="0" anchor="t"/>
          <a:lstStyle/>
          <a:p>
            <a:pPr marL="0" indent="0">
              <a:lnSpc>
                <a:spcPts val="5581"/>
              </a:lnSpc>
              <a:buNone/>
            </a:pPr>
            <a:endParaRPr lang="en-US" sz="4465" dirty="0"/>
          </a:p>
        </p:txBody>
      </p:sp>
      <p:sp>
        <p:nvSpPr>
          <p:cNvPr id="5" name="Text 2"/>
          <p:cNvSpPr/>
          <p:nvPr/>
        </p:nvSpPr>
        <p:spPr>
          <a:xfrm>
            <a:off x="793790" y="3452813"/>
            <a:ext cx="2835235" cy="354330"/>
          </a:xfrm>
          <a:prstGeom prst="rect">
            <a:avLst/>
          </a:prstGeom>
          <a:noFill/>
          <a:ln/>
        </p:spPr>
        <p:txBody>
          <a:bodyPr wrap="none" rtlCol="0" anchor="t"/>
          <a:lstStyle/>
          <a:p>
            <a:pPr marL="0" indent="0">
              <a:lnSpc>
                <a:spcPts val="2791"/>
              </a:lnSpc>
              <a:buNone/>
            </a:pPr>
            <a:endParaRPr lang="en-US" sz="2233" dirty="0"/>
          </a:p>
        </p:txBody>
      </p:sp>
      <p:sp>
        <p:nvSpPr>
          <p:cNvPr id="9" name="Text 6"/>
          <p:cNvSpPr/>
          <p:nvPr/>
        </p:nvSpPr>
        <p:spPr>
          <a:xfrm>
            <a:off x="9872067" y="3452813"/>
            <a:ext cx="2835235" cy="354330"/>
          </a:xfrm>
          <a:prstGeom prst="rect">
            <a:avLst/>
          </a:prstGeom>
          <a:noFill/>
          <a:ln/>
        </p:spPr>
        <p:txBody>
          <a:bodyPr wrap="none" rtlCol="0" anchor="t"/>
          <a:lstStyle/>
          <a:p>
            <a:pPr marL="0" indent="0">
              <a:lnSpc>
                <a:spcPts val="2791"/>
              </a:lnSpc>
              <a:buNone/>
            </a:pPr>
            <a:endParaRPr lang="en-US" sz="2233" dirty="0"/>
          </a:p>
        </p:txBody>
      </p:sp>
      <p:sp>
        <p:nvSpPr>
          <p:cNvPr id="10" name="Text 7"/>
          <p:cNvSpPr/>
          <p:nvPr/>
        </p:nvSpPr>
        <p:spPr>
          <a:xfrm>
            <a:off x="9872067" y="4033957"/>
            <a:ext cx="3978116" cy="1814513"/>
          </a:xfrm>
          <a:prstGeom prst="rect">
            <a:avLst/>
          </a:prstGeom>
          <a:noFill/>
          <a:ln/>
        </p:spPr>
        <p:txBody>
          <a:bodyPr wrap="square" rtlCol="0" anchor="t"/>
          <a:lstStyle/>
          <a:p>
            <a:pPr marL="0" indent="0">
              <a:lnSpc>
                <a:spcPts val="2858"/>
              </a:lnSpc>
              <a:buNone/>
            </a:pPr>
            <a:endParaRPr lang="en-US" sz="1786" dirty="0"/>
          </a:p>
        </p:txBody>
      </p:sp>
      <p:sp>
        <p:nvSpPr>
          <p:cNvPr id="13" name="Rectangle 2">
            <a:extLst>
              <a:ext uri="{FF2B5EF4-FFF2-40B4-BE49-F238E27FC236}">
                <a16:creationId xmlns:a16="http://schemas.microsoft.com/office/drawing/2014/main" id="{C84075F1-1E64-1894-2A0A-3F220BBCF9DF}"/>
              </a:ext>
            </a:extLst>
          </p:cNvPr>
          <p:cNvSpPr>
            <a:spLocks noChangeArrowheads="1"/>
          </p:cNvSpPr>
          <p:nvPr/>
        </p:nvSpPr>
        <p:spPr bwMode="auto">
          <a:xfrm>
            <a:off x="-1" y="-5032134"/>
            <a:ext cx="12580883" cy="10064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endParaRPr kumimoji="0" lang="en-US" altLang="en-US" sz="4000" b="1"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4000" b="1"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Black" panose="020B0A04020102020204" pitchFamily="34" charset="0"/>
            </a:endParaRPr>
          </a:p>
        </p:txBody>
      </p:sp>
      <p:sp>
        <p:nvSpPr>
          <p:cNvPr id="6" name="Rectangle 1">
            <a:extLst>
              <a:ext uri="{FF2B5EF4-FFF2-40B4-BE49-F238E27FC236}">
                <a16:creationId xmlns:a16="http://schemas.microsoft.com/office/drawing/2014/main" id="{70575835-7127-9492-27CC-C30DE98FC391}"/>
              </a:ext>
            </a:extLst>
          </p:cNvPr>
          <p:cNvSpPr>
            <a:spLocks noChangeArrowheads="1"/>
          </p:cNvSpPr>
          <p:nvPr/>
        </p:nvSpPr>
        <p:spPr bwMode="auto">
          <a:xfrm>
            <a:off x="2244988" y="2827501"/>
            <a:ext cx="18473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22B5E87A-8215-B4ED-5036-69FEFE4D85C5}"/>
              </a:ext>
            </a:extLst>
          </p:cNvPr>
          <p:cNvSpPr>
            <a:spLocks noChangeArrowheads="1"/>
          </p:cNvSpPr>
          <p:nvPr/>
        </p:nvSpPr>
        <p:spPr bwMode="auto">
          <a:xfrm>
            <a:off x="780217" y="2278653"/>
            <a:ext cx="13210647"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endParaRPr lang="en-US" altLang="en-US" sz="2400" dirty="0">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7" name="Rectangle 1">
            <a:extLst>
              <a:ext uri="{FF2B5EF4-FFF2-40B4-BE49-F238E27FC236}">
                <a16:creationId xmlns:a16="http://schemas.microsoft.com/office/drawing/2014/main" id="{6A14627C-39A7-3747-858D-52C1D1AE21EA}"/>
              </a:ext>
            </a:extLst>
          </p:cNvPr>
          <p:cNvSpPr>
            <a:spLocks noChangeArrowheads="1"/>
          </p:cNvSpPr>
          <p:nvPr/>
        </p:nvSpPr>
        <p:spPr bwMode="auto">
          <a:xfrm>
            <a:off x="1466192" y="2605087"/>
            <a:ext cx="12538245" cy="504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ctr"/>
            <a:r>
              <a:rPr lang="en-US" sz="6000" b="1" dirty="0">
                <a:latin typeface="Arial Black" panose="020B0A04020102020204" pitchFamily="34" charset="0"/>
              </a:rPr>
              <a:t>THANK YOU</a:t>
            </a:r>
          </a:p>
          <a:p>
            <a:pPr algn="ctr"/>
            <a:endParaRPr lang="en-US" sz="3200" dirty="0">
              <a:latin typeface="Arial Black" panose="020B0A04020102020204" pitchFamily="34" charset="0"/>
            </a:endParaRPr>
          </a:p>
          <a:p>
            <a:pPr>
              <a:lnSpc>
                <a:spcPct val="150000"/>
              </a:lnSpc>
            </a:pPr>
            <a:endParaRPr lang="en-US" sz="2400" dirty="0">
              <a:latin typeface="Arial" panose="020B0604020202020204" pitchFamily="34" charset="0"/>
              <a:cs typeface="Arial" panose="020B0604020202020204" pitchFamily="34" charset="0"/>
            </a:endParaRPr>
          </a:p>
          <a:p>
            <a:pPr>
              <a:lnSpc>
                <a:spcPct val="150000"/>
              </a:lnSpc>
            </a:pPr>
            <a:endParaRPr lang="en-US" sz="2400" dirty="0">
              <a:latin typeface="Arial" panose="020B0604020202020204" pitchFamily="34" charset="0"/>
              <a:cs typeface="Arial" panose="020B0604020202020204" pitchFamily="34" charset="0"/>
            </a:endParaRPr>
          </a:p>
          <a:p>
            <a:pPr>
              <a:lnSpc>
                <a:spcPct val="150000"/>
              </a:lnSpc>
            </a:pPr>
            <a:endParaRPr lang="en-US" sz="2400" dirty="0">
              <a:latin typeface="Arial" panose="020B0604020202020204" pitchFamily="34" charset="0"/>
              <a:cs typeface="Arial" panose="020B0604020202020204" pitchFamily="34" charset="0"/>
            </a:endParaRPr>
          </a:p>
          <a:p>
            <a:pPr>
              <a:lnSpc>
                <a:spcPct val="150000"/>
              </a:lnSpc>
            </a:pPr>
            <a:endParaRPr lang="en-US" sz="2400" dirty="0">
              <a:latin typeface="Arial" panose="020B0604020202020204" pitchFamily="34" charset="0"/>
              <a:cs typeface="Arial" panose="020B0604020202020204" pitchFamily="34" charset="0"/>
            </a:endParaRPr>
          </a:p>
          <a:p>
            <a:pPr>
              <a:lnSpc>
                <a:spcPct val="150000"/>
              </a:lnSpc>
            </a:pPr>
            <a:endParaRPr lang="en-US" sz="2400" dirty="0">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400003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dirty="0"/>
          </a:p>
        </p:txBody>
      </p:sp>
      <p:sp>
        <p:nvSpPr>
          <p:cNvPr id="5" name="Text 1"/>
          <p:cNvSpPr/>
          <p:nvPr/>
        </p:nvSpPr>
        <p:spPr>
          <a:xfrm>
            <a:off x="793790" y="1117878"/>
            <a:ext cx="13332113" cy="3912870"/>
          </a:xfrm>
          <a:prstGeom prst="rect">
            <a:avLst/>
          </a:prstGeom>
          <a:noFill/>
          <a:ln/>
        </p:spPr>
        <p:txBody>
          <a:bodyPr wrap="square" rtlCol="0" anchor="t"/>
          <a:lstStyle/>
          <a:p>
            <a:endParaRPr lang="en-US" sz="6600" b="1" dirty="0"/>
          </a:p>
          <a:p>
            <a:endParaRPr lang="en-US" sz="5400" b="1" dirty="0">
              <a:latin typeface="Arial Black" panose="020B0A04020102020204" pitchFamily="34" charset="0"/>
            </a:endParaRPr>
          </a:p>
          <a:p>
            <a:pPr marL="0" indent="0">
              <a:lnSpc>
                <a:spcPts val="7702"/>
              </a:lnSpc>
              <a:buNone/>
            </a:pPr>
            <a:endParaRPr lang="en-US" sz="2400" dirty="0"/>
          </a:p>
        </p:txBody>
      </p:sp>
      <p:sp>
        <p:nvSpPr>
          <p:cNvPr id="6" name="Text 2"/>
          <p:cNvSpPr/>
          <p:nvPr/>
        </p:nvSpPr>
        <p:spPr>
          <a:xfrm>
            <a:off x="793790" y="5370909"/>
            <a:ext cx="7556421" cy="1088708"/>
          </a:xfrm>
          <a:prstGeom prst="rect">
            <a:avLst/>
          </a:prstGeom>
          <a:noFill/>
          <a:ln/>
        </p:spPr>
        <p:txBody>
          <a:bodyPr wrap="square" rtlCol="0" anchor="t"/>
          <a:lstStyle/>
          <a:p>
            <a:pPr marL="0" indent="0">
              <a:lnSpc>
                <a:spcPts val="2858"/>
              </a:lnSpc>
              <a:buNone/>
            </a:pPr>
            <a:r>
              <a:rPr lang="en-US" sz="1786" dirty="0">
                <a:solidFill>
                  <a:srgbClr val="272525"/>
                </a:solidFill>
                <a:latin typeface="Lato" pitchFamily="34" charset="0"/>
                <a:ea typeface="Lato" pitchFamily="34" charset="-122"/>
                <a:cs typeface="Lato" pitchFamily="34" charset="-120"/>
              </a:rPr>
              <a:t>.</a:t>
            </a:r>
            <a:endParaRPr lang="en-US" sz="1786" dirty="0"/>
          </a:p>
        </p:txBody>
      </p:sp>
      <p:sp>
        <p:nvSpPr>
          <p:cNvPr id="7" name="Shape 3"/>
          <p:cNvSpPr/>
          <p:nvPr/>
        </p:nvSpPr>
        <p:spPr>
          <a:xfrm>
            <a:off x="793790" y="6731675"/>
            <a:ext cx="362903" cy="362903"/>
          </a:xfrm>
          <a:prstGeom prst="roundRect">
            <a:avLst>
              <a:gd name="adj" fmla="val 25194296"/>
            </a:avLst>
          </a:prstGeom>
          <a:noFill/>
          <a:ln w="7620">
            <a:solidFill>
              <a:srgbClr val="FFFFFF"/>
            </a:solidFill>
            <a:prstDash val="solid"/>
          </a:ln>
        </p:spPr>
      </p:sp>
      <p:sp>
        <p:nvSpPr>
          <p:cNvPr id="9" name="Text 4"/>
          <p:cNvSpPr/>
          <p:nvPr/>
        </p:nvSpPr>
        <p:spPr>
          <a:xfrm>
            <a:off x="1270040" y="6714768"/>
            <a:ext cx="1881783" cy="396835"/>
          </a:xfrm>
          <a:prstGeom prst="rect">
            <a:avLst/>
          </a:prstGeom>
          <a:noFill/>
          <a:ln/>
        </p:spPr>
        <p:txBody>
          <a:bodyPr wrap="none" rtlCol="0" anchor="t"/>
          <a:lstStyle/>
          <a:p>
            <a:pPr marL="0" indent="0" algn="l">
              <a:lnSpc>
                <a:spcPts val="3126"/>
              </a:lnSpc>
              <a:buNone/>
            </a:pPr>
            <a:endParaRPr lang="en-US" sz="2233" dirty="0"/>
          </a:p>
        </p:txBody>
      </p:sp>
      <p:sp>
        <p:nvSpPr>
          <p:cNvPr id="4" name="Rectangle 1">
            <a:extLst>
              <a:ext uri="{FF2B5EF4-FFF2-40B4-BE49-F238E27FC236}">
                <a16:creationId xmlns:a16="http://schemas.microsoft.com/office/drawing/2014/main" id="{1DF50C9F-FFAE-8FBF-28EC-F439DA9EE580}"/>
              </a:ext>
            </a:extLst>
          </p:cNvPr>
          <p:cNvSpPr>
            <a:spLocks noChangeArrowheads="1"/>
          </p:cNvSpPr>
          <p:nvPr/>
        </p:nvSpPr>
        <p:spPr bwMode="auto">
          <a:xfrm>
            <a:off x="0" y="-4170360"/>
            <a:ext cx="14630400" cy="8340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Black" panose="020B0A04020102020204" pitchFamily="34"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Objective:</a:t>
            </a:r>
            <a:r>
              <a:rPr kumimoji="0" lang="en-US" altLang="en-US" sz="2000" b="0" i="0" u="none" strike="noStrike" cap="none" normalizeH="0" baseline="0" dirty="0">
                <a:ln>
                  <a:noFill/>
                </a:ln>
                <a:solidFill>
                  <a:schemeClr val="tx1"/>
                </a:solidFill>
                <a:effectLst/>
                <a:latin typeface="Arial" panose="020B0604020202020204" pitchFamily="34" charset="0"/>
              </a:rPr>
              <a:t> Forecast future electricity consumption using historical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Overview of the dataset used:</a:t>
            </a:r>
            <a:r>
              <a:rPr kumimoji="0" lang="en-US" altLang="en-US" sz="2000" b="0" i="0" u="none" strike="noStrike" cap="none" normalizeH="0" baseline="0" dirty="0">
                <a:ln>
                  <a:noFill/>
                </a:ln>
                <a:solidFill>
                  <a:schemeClr val="tx1"/>
                </a:solidFill>
                <a:effectLst/>
                <a:latin typeface="Arial" panose="020B0604020202020204" pitchFamily="34" charset="0"/>
              </a:rPr>
              <a:t> Household Power Consumption.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9384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dirty="0"/>
          </a:p>
        </p:txBody>
      </p:sp>
      <p:sp>
        <p:nvSpPr>
          <p:cNvPr id="5" name="Text 1"/>
          <p:cNvSpPr/>
          <p:nvPr/>
        </p:nvSpPr>
        <p:spPr>
          <a:xfrm>
            <a:off x="793790" y="1117878"/>
            <a:ext cx="13332113" cy="3912870"/>
          </a:xfrm>
          <a:prstGeom prst="rect">
            <a:avLst/>
          </a:prstGeom>
          <a:noFill/>
          <a:ln/>
        </p:spPr>
        <p:txBody>
          <a:bodyPr wrap="square" rtlCol="0" anchor="t"/>
          <a:lstStyle/>
          <a:p>
            <a:endParaRPr lang="en-US" sz="6600" b="1" dirty="0"/>
          </a:p>
          <a:p>
            <a:endParaRPr lang="en-US" sz="5400" b="1" dirty="0">
              <a:latin typeface="Arial Black" panose="020B0A04020102020204" pitchFamily="34" charset="0"/>
            </a:endParaRPr>
          </a:p>
          <a:p>
            <a:pPr marL="0" indent="0">
              <a:lnSpc>
                <a:spcPts val="7702"/>
              </a:lnSpc>
              <a:buNone/>
            </a:pPr>
            <a:endParaRPr lang="en-US" sz="2400" dirty="0"/>
          </a:p>
        </p:txBody>
      </p:sp>
      <p:sp>
        <p:nvSpPr>
          <p:cNvPr id="6" name="Text 2"/>
          <p:cNvSpPr/>
          <p:nvPr/>
        </p:nvSpPr>
        <p:spPr>
          <a:xfrm>
            <a:off x="793790" y="5370909"/>
            <a:ext cx="7556421" cy="1088708"/>
          </a:xfrm>
          <a:prstGeom prst="rect">
            <a:avLst/>
          </a:prstGeom>
          <a:noFill/>
          <a:ln/>
        </p:spPr>
        <p:txBody>
          <a:bodyPr wrap="square" rtlCol="0" anchor="t"/>
          <a:lstStyle/>
          <a:p>
            <a:pPr marL="0" indent="0">
              <a:lnSpc>
                <a:spcPts val="2858"/>
              </a:lnSpc>
              <a:buNone/>
            </a:pPr>
            <a:r>
              <a:rPr lang="en-US" sz="1786" dirty="0">
                <a:solidFill>
                  <a:srgbClr val="272525"/>
                </a:solidFill>
                <a:latin typeface="Lato" pitchFamily="34" charset="0"/>
                <a:ea typeface="Lato" pitchFamily="34" charset="-122"/>
                <a:cs typeface="Lato" pitchFamily="34" charset="-120"/>
              </a:rPr>
              <a:t>.</a:t>
            </a:r>
            <a:endParaRPr lang="en-US" sz="1786" dirty="0"/>
          </a:p>
        </p:txBody>
      </p:sp>
      <p:sp>
        <p:nvSpPr>
          <p:cNvPr id="7" name="Shape 3"/>
          <p:cNvSpPr/>
          <p:nvPr/>
        </p:nvSpPr>
        <p:spPr>
          <a:xfrm>
            <a:off x="793790" y="6731675"/>
            <a:ext cx="362903" cy="362903"/>
          </a:xfrm>
          <a:prstGeom prst="roundRect">
            <a:avLst>
              <a:gd name="adj" fmla="val 25194296"/>
            </a:avLst>
          </a:prstGeom>
          <a:noFill/>
          <a:ln w="7620">
            <a:solidFill>
              <a:srgbClr val="FFFFFF"/>
            </a:solidFill>
            <a:prstDash val="solid"/>
          </a:ln>
        </p:spPr>
      </p:sp>
      <p:sp>
        <p:nvSpPr>
          <p:cNvPr id="9" name="Text 4"/>
          <p:cNvSpPr/>
          <p:nvPr/>
        </p:nvSpPr>
        <p:spPr>
          <a:xfrm>
            <a:off x="1270040" y="6714768"/>
            <a:ext cx="1881783" cy="396835"/>
          </a:xfrm>
          <a:prstGeom prst="rect">
            <a:avLst/>
          </a:prstGeom>
          <a:noFill/>
          <a:ln/>
        </p:spPr>
        <p:txBody>
          <a:bodyPr wrap="none" rtlCol="0" anchor="t"/>
          <a:lstStyle/>
          <a:p>
            <a:pPr marL="0" indent="0" algn="l">
              <a:lnSpc>
                <a:spcPts val="3126"/>
              </a:lnSpc>
              <a:buNone/>
            </a:pPr>
            <a:endParaRPr lang="en-US" sz="2233" dirty="0"/>
          </a:p>
        </p:txBody>
      </p:sp>
      <p:sp>
        <p:nvSpPr>
          <p:cNvPr id="4" name="Rectangle 1">
            <a:extLst>
              <a:ext uri="{FF2B5EF4-FFF2-40B4-BE49-F238E27FC236}">
                <a16:creationId xmlns:a16="http://schemas.microsoft.com/office/drawing/2014/main" id="{1DF50C9F-FFAE-8FBF-28EC-F439DA9EE580}"/>
              </a:ext>
            </a:extLst>
          </p:cNvPr>
          <p:cNvSpPr>
            <a:spLocks noChangeArrowheads="1"/>
          </p:cNvSpPr>
          <p:nvPr/>
        </p:nvSpPr>
        <p:spPr bwMode="auto">
          <a:xfrm>
            <a:off x="1490133" y="-1065252"/>
            <a:ext cx="14296960" cy="94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accent1">
                    <a:lumMod val="75000"/>
                  </a:schemeClr>
                </a:solidFill>
                <a:effectLst/>
                <a:latin typeface="Arial Black" panose="020B0A04020102020204" pitchFamily="34" charset="0"/>
              </a:rPr>
              <a:t>Project Objectives: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accent1">
                  <a:lumMod val="75000"/>
                </a:schemeClr>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1. Data Preprocessing: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Clean and preprocess the dataset, handling any missing values or outliers.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Combine the date and time columns into a datetime format for effective time series analysis.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2. Exploratory Data Analysis (EDA):</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Conduct EDA to uncover patterns, trends, and seasonality in electricity consumption.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Visualize the relationships between different features to gain insights.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3. Time Series Forecasting Models: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Implement time series forecasting models such as ARIMA, SARIMA, or LSTM.</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Evaluate the performance of the models using appropriate metrics.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en-US" altLang="en-US" sz="2000" dirty="0">
                <a:latin typeface="Arial" panose="020B0604020202020204" pitchFamily="34" charset="0"/>
              </a:rPr>
              <a:t>:</a:t>
            </a:r>
            <a:r>
              <a:rPr lang="en-US" altLang="en-US" sz="2000" b="1" dirty="0">
                <a:latin typeface="Arial" panose="020B0604020202020204" pitchFamily="34" charset="0"/>
              </a:rPr>
              <a:t>4. Feature Engineering</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Investigate the impact of various features on electricity consumption.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Explore the creation of new features that might enhance prediction accuracy.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5. Model Evaluation and Tuning: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Fine-tune model hyperparameters for optimal performance.</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Validate and optimize the model using a separate test dataset.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6. Future Consumption Prediction: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Generate forecasts for future electricity consumption based on the trained models.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Visualize and interpret the predictions to identify potential consumption patterns.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2628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5" name="Text 1"/>
          <p:cNvSpPr/>
          <p:nvPr/>
        </p:nvSpPr>
        <p:spPr>
          <a:xfrm>
            <a:off x="793790" y="1117878"/>
            <a:ext cx="12989943" cy="3912870"/>
          </a:xfrm>
          <a:prstGeom prst="rect">
            <a:avLst/>
          </a:prstGeom>
          <a:noFill/>
          <a:ln/>
        </p:spPr>
        <p:txBody>
          <a:bodyPr wrap="square" rtlCol="0" anchor="t"/>
          <a:lstStyle/>
          <a:p>
            <a:pPr marL="0" indent="0" algn="ctr">
              <a:lnSpc>
                <a:spcPts val="7702"/>
              </a:lnSpc>
              <a:buNone/>
            </a:pPr>
            <a:r>
              <a:rPr lang="en-US" sz="4000" dirty="0">
                <a:solidFill>
                  <a:srgbClr val="312F2B"/>
                </a:solidFill>
                <a:latin typeface="Arial Black" panose="020B0A04020102020204" pitchFamily="34" charset="0"/>
                <a:ea typeface="Gelasio" pitchFamily="34" charset="-122"/>
                <a:cs typeface="Gelasio" pitchFamily="34" charset="-120"/>
              </a:rPr>
              <a:t> 1.Data Preprocessing for Time Series Forecasting</a:t>
            </a:r>
            <a:endParaRPr lang="en-US" sz="4000" dirty="0">
              <a:latin typeface="Arial Black" panose="020B0A04020102020204" pitchFamily="34" charset="0"/>
            </a:endParaRPr>
          </a:p>
        </p:txBody>
      </p:sp>
      <p:sp>
        <p:nvSpPr>
          <p:cNvPr id="6" name="Text 2"/>
          <p:cNvSpPr/>
          <p:nvPr/>
        </p:nvSpPr>
        <p:spPr>
          <a:xfrm>
            <a:off x="793790" y="5030748"/>
            <a:ext cx="12769810" cy="2080855"/>
          </a:xfrm>
          <a:prstGeom prst="rect">
            <a:avLst/>
          </a:prstGeom>
          <a:noFill/>
          <a:ln/>
        </p:spPr>
        <p:txBody>
          <a:bodyPr wrap="square" rtlCol="0" anchor="t"/>
          <a:lstStyle/>
          <a:p>
            <a:pPr marL="0" indent="0">
              <a:lnSpc>
                <a:spcPts val="2858"/>
              </a:lnSpc>
              <a:buNone/>
            </a:pPr>
            <a:r>
              <a:rPr lang="en-US" sz="2400" dirty="0">
                <a:solidFill>
                  <a:srgbClr val="272525"/>
                </a:solidFill>
                <a:latin typeface="Arial" panose="020B0604020202020204" pitchFamily="34" charset="0"/>
                <a:ea typeface="Lato" pitchFamily="34" charset="-122"/>
                <a:cs typeface="Arial" panose="020B0604020202020204" pitchFamily="34" charset="0"/>
              </a:rPr>
              <a:t>Effective data preprocessing is the foundation for accurate time series forecasting. This involves cleaning the dataset, handling missing values, and preparing the data for robust analysis and modeling.</a:t>
            </a:r>
            <a:endParaRPr lang="en-US" sz="2400" dirty="0">
              <a:latin typeface="Arial" panose="020B0604020202020204" pitchFamily="34" charset="0"/>
              <a:cs typeface="Arial" panose="020B0604020202020204" pitchFamily="34" charset="0"/>
            </a:endParaRPr>
          </a:p>
        </p:txBody>
      </p:sp>
      <p:sp>
        <p:nvSpPr>
          <p:cNvPr id="7" name="Shape 3"/>
          <p:cNvSpPr/>
          <p:nvPr/>
        </p:nvSpPr>
        <p:spPr>
          <a:xfrm>
            <a:off x="793790" y="6731675"/>
            <a:ext cx="362903" cy="362903"/>
          </a:xfrm>
          <a:prstGeom prst="roundRect">
            <a:avLst>
              <a:gd name="adj" fmla="val 25194296"/>
            </a:avLst>
          </a:prstGeom>
          <a:noFill/>
          <a:ln w="7620">
            <a:solidFill>
              <a:srgbClr val="FFFFFF"/>
            </a:solidFill>
            <a:prstDash val="solid"/>
          </a:ln>
        </p:spPr>
      </p:sp>
      <p:sp>
        <p:nvSpPr>
          <p:cNvPr id="9" name="Text 4"/>
          <p:cNvSpPr/>
          <p:nvPr/>
        </p:nvSpPr>
        <p:spPr>
          <a:xfrm>
            <a:off x="1270040" y="6714768"/>
            <a:ext cx="1881783" cy="396835"/>
          </a:xfrm>
          <a:prstGeom prst="rect">
            <a:avLst/>
          </a:prstGeom>
          <a:noFill/>
          <a:ln/>
        </p:spPr>
        <p:txBody>
          <a:bodyPr wrap="none" rtlCol="0" anchor="t"/>
          <a:lstStyle/>
          <a:p>
            <a:pPr marL="0" indent="0" algn="l">
              <a:lnSpc>
                <a:spcPts val="3126"/>
              </a:lnSpc>
              <a:buNone/>
            </a:pPr>
            <a:endParaRPr lang="en-US" sz="2233" dirty="0"/>
          </a:p>
        </p:txBody>
      </p:sp>
    </p:spTree>
    <p:extLst>
      <p:ext uri="{BB962C8B-B14F-4D97-AF65-F5344CB8AC3E}">
        <p14:creationId xmlns:p14="http://schemas.microsoft.com/office/powerpoint/2010/main" val="1382323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5" name="Text 1"/>
          <p:cNvSpPr/>
          <p:nvPr/>
        </p:nvSpPr>
        <p:spPr>
          <a:xfrm>
            <a:off x="793790" y="1117878"/>
            <a:ext cx="7556421" cy="3912870"/>
          </a:xfrm>
          <a:prstGeom prst="rect">
            <a:avLst/>
          </a:prstGeom>
          <a:noFill/>
          <a:ln/>
        </p:spPr>
        <p:txBody>
          <a:bodyPr wrap="square" rtlCol="0" anchor="t"/>
          <a:lstStyle/>
          <a:p>
            <a:pPr marL="0" indent="0">
              <a:lnSpc>
                <a:spcPts val="7702"/>
              </a:lnSpc>
              <a:buNone/>
            </a:pPr>
            <a:endParaRPr lang="en-US" sz="6162" dirty="0"/>
          </a:p>
        </p:txBody>
      </p:sp>
      <p:sp>
        <p:nvSpPr>
          <p:cNvPr id="6" name="Text 2"/>
          <p:cNvSpPr/>
          <p:nvPr/>
        </p:nvSpPr>
        <p:spPr>
          <a:xfrm>
            <a:off x="793790" y="5370909"/>
            <a:ext cx="7556421" cy="1088708"/>
          </a:xfrm>
          <a:prstGeom prst="rect">
            <a:avLst/>
          </a:prstGeom>
          <a:noFill/>
          <a:ln/>
        </p:spPr>
        <p:txBody>
          <a:bodyPr wrap="square" rtlCol="0" anchor="t"/>
          <a:lstStyle/>
          <a:p>
            <a:pPr marL="0" indent="0">
              <a:lnSpc>
                <a:spcPts val="2858"/>
              </a:lnSpc>
              <a:buNone/>
            </a:pPr>
            <a:endParaRPr lang="en-US" sz="1786" dirty="0"/>
          </a:p>
        </p:txBody>
      </p:sp>
      <p:sp>
        <p:nvSpPr>
          <p:cNvPr id="7" name="Shape 3"/>
          <p:cNvSpPr/>
          <p:nvPr/>
        </p:nvSpPr>
        <p:spPr>
          <a:xfrm>
            <a:off x="793790" y="6731675"/>
            <a:ext cx="362903" cy="362903"/>
          </a:xfrm>
          <a:prstGeom prst="roundRect">
            <a:avLst>
              <a:gd name="adj" fmla="val 25194296"/>
            </a:avLst>
          </a:prstGeom>
          <a:noFill/>
          <a:ln w="7620">
            <a:solidFill>
              <a:srgbClr val="FFFFFF"/>
            </a:solidFill>
            <a:prstDash val="solid"/>
          </a:ln>
        </p:spPr>
      </p:sp>
      <p:sp>
        <p:nvSpPr>
          <p:cNvPr id="9" name="Text 4"/>
          <p:cNvSpPr/>
          <p:nvPr/>
        </p:nvSpPr>
        <p:spPr>
          <a:xfrm>
            <a:off x="1270040" y="6714768"/>
            <a:ext cx="1881783" cy="396835"/>
          </a:xfrm>
          <a:prstGeom prst="rect">
            <a:avLst/>
          </a:prstGeom>
          <a:noFill/>
          <a:ln/>
        </p:spPr>
        <p:txBody>
          <a:bodyPr wrap="none" rtlCol="0" anchor="t"/>
          <a:lstStyle/>
          <a:p>
            <a:pPr marL="0" indent="0" algn="l">
              <a:lnSpc>
                <a:spcPts val="3126"/>
              </a:lnSpc>
              <a:buNone/>
            </a:pPr>
            <a:endParaRPr lang="en-US" sz="2233" dirty="0"/>
          </a:p>
        </p:txBody>
      </p:sp>
      <p:sp>
        <p:nvSpPr>
          <p:cNvPr id="4" name="Rectangle 1">
            <a:extLst>
              <a:ext uri="{FF2B5EF4-FFF2-40B4-BE49-F238E27FC236}">
                <a16:creationId xmlns:a16="http://schemas.microsoft.com/office/drawing/2014/main" id="{F39707C9-CC10-3B1D-3ADF-685B334103FF}"/>
              </a:ext>
            </a:extLst>
          </p:cNvPr>
          <p:cNvSpPr>
            <a:spLocks noChangeArrowheads="1"/>
          </p:cNvSpPr>
          <p:nvPr/>
        </p:nvSpPr>
        <p:spPr bwMode="auto">
          <a:xfrm>
            <a:off x="0" y="-15953"/>
            <a:ext cx="146304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Arial Black" panose="020B0A04020102020204" pitchFamily="34" charset="0"/>
              </a:rPr>
              <a:t>Data Preparation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4000" b="1" i="0" u="none" strike="noStrike" cap="none" normalizeH="0" baseline="0" dirty="0">
              <a:ln>
                <a:noFill/>
              </a:ln>
              <a:solidFill>
                <a:schemeClr val="tx1"/>
              </a:solidFill>
              <a:effectLst/>
              <a:latin typeface="Arial" panose="020B0604020202020204" pitchFamily="34" charset="0"/>
            </a:endParaRPr>
          </a:p>
          <a:p>
            <a:pPr marL="457200" marR="0" lvl="1" indent="0" algn="ctr"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457200" marR="0" lvl="1" indent="0"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Loaded dataset from </a:t>
            </a:r>
            <a:r>
              <a:rPr kumimoji="0" lang="en-US" altLang="en-US" sz="2000" b="1" i="0" u="none" strike="noStrike" cap="none" normalizeH="0" baseline="0" dirty="0">
                <a:ln>
                  <a:noFill/>
                </a:ln>
                <a:solidFill>
                  <a:schemeClr val="tx1"/>
                </a:solidFill>
                <a:effectLst/>
                <a:latin typeface="Arial Unicode MS"/>
              </a:rPr>
              <a:t>household_power_consumption.txt</a:t>
            </a:r>
            <a:r>
              <a:rPr kumimoji="0" lang="en-US" altLang="en-US" sz="2000" b="1" i="0" u="none" strike="noStrike" cap="none" normalizeH="0" baseline="0" dirty="0">
                <a:ln>
                  <a:noFill/>
                </a:ln>
                <a:solidFill>
                  <a:schemeClr val="tx1"/>
                </a:solidFill>
                <a:effectLst/>
              </a:rPr>
              <a:t>.</a:t>
            </a:r>
          </a:p>
          <a:p>
            <a:pPr marL="457200" marR="0" lvl="1" indent="0" defTabSz="914400" rtl="0" eaLnBrk="0" fontAlgn="base" latinLnBrk="0" hangingPunct="0">
              <a:lnSpc>
                <a:spcPct val="100000"/>
              </a:lnSpc>
              <a:spcBef>
                <a:spcPct val="0"/>
              </a:spcBef>
              <a:spcAft>
                <a:spcPct val="0"/>
              </a:spcAft>
              <a:buClrTx/>
              <a:buSzTx/>
              <a:tabLst/>
            </a:pPr>
            <a:endParaRPr lang="en-US" altLang="en-US" sz="2000" b="1" dirty="0">
              <a:latin typeface="Arial" panose="020B0604020202020204" pitchFamily="34" charset="0"/>
            </a:endParaRPr>
          </a:p>
          <a:p>
            <a:pPr marL="457200" marR="0" lvl="1" indent="0"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Combined </a:t>
            </a:r>
            <a:r>
              <a:rPr kumimoji="0" lang="en-US" altLang="en-US" sz="2000" b="0" i="0" u="none" strike="noStrike" cap="none" normalizeH="0" baseline="0" dirty="0">
                <a:ln>
                  <a:noFill/>
                </a:ln>
                <a:solidFill>
                  <a:schemeClr val="tx1"/>
                </a:solidFill>
                <a:effectLst/>
                <a:latin typeface="Arial Unicode MS"/>
              </a:rPr>
              <a:t>Date</a:t>
            </a:r>
            <a:r>
              <a:rPr kumimoji="0" lang="en-US" altLang="en-US" sz="2000" b="0" i="0" u="none" strike="noStrike" cap="none" normalizeH="0" baseline="0" dirty="0">
                <a:ln>
                  <a:noFill/>
                </a:ln>
                <a:solidFill>
                  <a:schemeClr val="tx1"/>
                </a:solidFill>
                <a:effectLst/>
              </a:rPr>
              <a:t> and </a:t>
            </a:r>
            <a:r>
              <a:rPr kumimoji="0" lang="en-US" altLang="en-US" sz="2000" b="0" i="0" u="none" strike="noStrike" cap="none" normalizeH="0" baseline="0" dirty="0">
                <a:ln>
                  <a:noFill/>
                </a:ln>
                <a:solidFill>
                  <a:schemeClr val="tx1"/>
                </a:solidFill>
                <a:effectLst/>
                <a:latin typeface="Arial Unicode MS"/>
              </a:rPr>
              <a:t>Time</a:t>
            </a:r>
            <a:r>
              <a:rPr kumimoji="0" lang="en-US" altLang="en-US" sz="2000" b="0" i="0" u="none" strike="noStrike" cap="none" normalizeH="0" baseline="0" dirty="0">
                <a:ln>
                  <a:noFill/>
                </a:ln>
                <a:solidFill>
                  <a:schemeClr val="tx1"/>
                </a:solidFill>
                <a:effectLst/>
              </a:rPr>
              <a:t> into a single </a:t>
            </a:r>
            <a:r>
              <a:rPr kumimoji="0" lang="en-US" altLang="en-US" sz="2000" b="0" i="0" u="none" strike="noStrike" cap="none" normalizeH="0" baseline="0" dirty="0">
                <a:ln>
                  <a:noFill/>
                </a:ln>
                <a:solidFill>
                  <a:schemeClr val="tx1"/>
                </a:solidFill>
                <a:effectLst/>
                <a:latin typeface="Arial Unicode MS"/>
              </a:rPr>
              <a:t>datetime</a:t>
            </a:r>
            <a:r>
              <a:rPr kumimoji="0" lang="en-US" altLang="en-US" sz="2000" b="0" i="0" u="none" strike="noStrike" cap="none" normalizeH="0" baseline="0" dirty="0">
                <a:ln>
                  <a:noFill/>
                </a:ln>
                <a:solidFill>
                  <a:schemeClr val="tx1"/>
                </a:solidFill>
                <a:effectLst/>
              </a:rPr>
              <a:t> column.</a:t>
            </a:r>
          </a:p>
          <a:p>
            <a:pPr marL="457200" marR="0" lvl="1" indent="0" defTabSz="914400" rtl="0" eaLnBrk="0" fontAlgn="base" latinLnBrk="0" hangingPunct="0">
              <a:lnSpc>
                <a:spcPct val="100000"/>
              </a:lnSpc>
              <a:spcBef>
                <a:spcPct val="0"/>
              </a:spcBef>
              <a:spcAft>
                <a:spcPct val="0"/>
              </a:spcAft>
              <a:buClrTx/>
              <a:buSzTx/>
              <a:tabLst/>
            </a:pPr>
            <a:endParaRPr lang="en-US" altLang="en-US" sz="2000" dirty="0">
              <a:latin typeface="Arial" panose="020B0604020202020204" pitchFamily="34" charset="0"/>
            </a:endParaRPr>
          </a:p>
          <a:p>
            <a:pPr marL="457200" marR="0" lvl="1" indent="0"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Converted columns to numeric and handled missing values using forward and backward filling.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9953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03201"/>
            <a:ext cx="14630400" cy="8231148"/>
          </a:xfrm>
          <a:prstGeom prst="rect">
            <a:avLst/>
          </a:prstGeom>
          <a:solidFill>
            <a:srgbClr val="FFFFFF">
              <a:alpha val="75000"/>
            </a:srgbClr>
          </a:solidFill>
          <a:ln/>
        </p:spPr>
      </p:sp>
      <p:sp>
        <p:nvSpPr>
          <p:cNvPr id="5" name="Text 1"/>
          <p:cNvSpPr/>
          <p:nvPr/>
        </p:nvSpPr>
        <p:spPr>
          <a:xfrm>
            <a:off x="2032132" y="606266"/>
            <a:ext cx="11826624" cy="1378029"/>
          </a:xfrm>
          <a:prstGeom prst="rect">
            <a:avLst/>
          </a:prstGeom>
          <a:noFill/>
          <a:ln/>
        </p:spPr>
        <p:txBody>
          <a:bodyPr wrap="square" rtlCol="0" anchor="t"/>
          <a:lstStyle/>
          <a:p>
            <a:pPr marL="0" indent="0" algn="ctr">
              <a:lnSpc>
                <a:spcPts val="5426"/>
              </a:lnSpc>
              <a:buNone/>
            </a:pPr>
            <a:r>
              <a:rPr lang="en-US" sz="4000" dirty="0">
                <a:solidFill>
                  <a:srgbClr val="312F2B"/>
                </a:solidFill>
                <a:latin typeface="Arial Black" panose="020B0A04020102020204" pitchFamily="34" charset="0"/>
                <a:ea typeface="Gelasio" pitchFamily="34" charset="-122"/>
                <a:cs typeface="Gelasio" pitchFamily="34" charset="-120"/>
              </a:rPr>
              <a:t>2.Exploratory Data Analysis (EDA)</a:t>
            </a:r>
            <a:endParaRPr lang="en-US" sz="4000" dirty="0">
              <a:latin typeface="Arial Black" panose="020B0A04020102020204" pitchFamily="34" charset="0"/>
            </a:endParaRPr>
          </a:p>
        </p:txBody>
      </p:sp>
      <p:sp>
        <p:nvSpPr>
          <p:cNvPr id="6" name="Shape 2"/>
          <p:cNvSpPr/>
          <p:nvPr/>
        </p:nvSpPr>
        <p:spPr>
          <a:xfrm>
            <a:off x="6566654" y="2314932"/>
            <a:ext cx="44053" cy="5309949"/>
          </a:xfrm>
          <a:prstGeom prst="roundRect">
            <a:avLst>
              <a:gd name="adj" fmla="val 225238"/>
            </a:avLst>
          </a:prstGeom>
          <a:solidFill>
            <a:srgbClr val="CECEC9"/>
          </a:solidFill>
          <a:ln/>
        </p:spPr>
      </p:sp>
      <p:sp>
        <p:nvSpPr>
          <p:cNvPr id="7" name="Shape 3"/>
          <p:cNvSpPr/>
          <p:nvPr/>
        </p:nvSpPr>
        <p:spPr>
          <a:xfrm>
            <a:off x="6836688" y="2788920"/>
            <a:ext cx="771644" cy="44053"/>
          </a:xfrm>
          <a:prstGeom prst="roundRect">
            <a:avLst>
              <a:gd name="adj" fmla="val 225238"/>
            </a:avLst>
          </a:prstGeom>
          <a:solidFill>
            <a:srgbClr val="CECEC9"/>
          </a:solidFill>
          <a:ln/>
        </p:spPr>
      </p:sp>
      <p:sp>
        <p:nvSpPr>
          <p:cNvPr id="8" name="Shape 4"/>
          <p:cNvSpPr/>
          <p:nvPr/>
        </p:nvSpPr>
        <p:spPr>
          <a:xfrm>
            <a:off x="6340673" y="2562939"/>
            <a:ext cx="496014" cy="496014"/>
          </a:xfrm>
          <a:prstGeom prst="roundRect">
            <a:avLst>
              <a:gd name="adj" fmla="val 20004"/>
            </a:avLst>
          </a:prstGeom>
          <a:solidFill>
            <a:srgbClr val="E8E8E3"/>
          </a:solidFill>
          <a:ln w="7620">
            <a:solidFill>
              <a:srgbClr val="CECEC9"/>
            </a:solidFill>
            <a:prstDash val="solid"/>
          </a:ln>
        </p:spPr>
      </p:sp>
      <p:sp>
        <p:nvSpPr>
          <p:cNvPr id="9" name="Text 5"/>
          <p:cNvSpPr/>
          <p:nvPr/>
        </p:nvSpPr>
        <p:spPr>
          <a:xfrm>
            <a:off x="6517600" y="2645569"/>
            <a:ext cx="142161" cy="330756"/>
          </a:xfrm>
          <a:prstGeom prst="rect">
            <a:avLst/>
          </a:prstGeom>
          <a:noFill/>
          <a:ln/>
        </p:spPr>
        <p:txBody>
          <a:bodyPr wrap="none" rtlCol="0" anchor="t"/>
          <a:lstStyle/>
          <a:p>
            <a:pPr marL="0" indent="0" algn="ctr">
              <a:lnSpc>
                <a:spcPts val="2604"/>
              </a:lnSpc>
              <a:buNone/>
            </a:pPr>
            <a:r>
              <a:rPr lang="en-US" sz="2604" dirty="0">
                <a:solidFill>
                  <a:srgbClr val="272525"/>
                </a:solidFill>
                <a:latin typeface="Gelasio" pitchFamily="34" charset="0"/>
                <a:ea typeface="Gelasio" pitchFamily="34" charset="-122"/>
                <a:cs typeface="Gelasio" pitchFamily="34" charset="-120"/>
              </a:rPr>
              <a:t>1</a:t>
            </a:r>
            <a:endParaRPr lang="en-US" sz="2604" dirty="0"/>
          </a:p>
        </p:txBody>
      </p:sp>
      <p:sp>
        <p:nvSpPr>
          <p:cNvPr id="10" name="Text 6"/>
          <p:cNvSpPr/>
          <p:nvPr/>
        </p:nvSpPr>
        <p:spPr>
          <a:xfrm>
            <a:off x="7801332" y="2535317"/>
            <a:ext cx="2756178" cy="344448"/>
          </a:xfrm>
          <a:prstGeom prst="rect">
            <a:avLst/>
          </a:prstGeom>
          <a:noFill/>
          <a:ln/>
        </p:spPr>
        <p:txBody>
          <a:bodyPr wrap="none" rtlCol="0" anchor="t"/>
          <a:lstStyle/>
          <a:p>
            <a:pPr marL="0" indent="0" algn="l">
              <a:lnSpc>
                <a:spcPts val="2713"/>
              </a:lnSpc>
              <a:buNone/>
            </a:pPr>
            <a:r>
              <a:rPr lang="en-US" sz="2170" dirty="0">
                <a:solidFill>
                  <a:srgbClr val="272525"/>
                </a:solidFill>
                <a:latin typeface="Arial Black" panose="020B0A04020102020204" pitchFamily="34" charset="0"/>
                <a:ea typeface="Gelasio" pitchFamily="34" charset="-122"/>
                <a:cs typeface="Gelasio" pitchFamily="34" charset="-120"/>
              </a:rPr>
              <a:t>Trend Analysis</a:t>
            </a:r>
            <a:endParaRPr lang="en-US" sz="2170" dirty="0">
              <a:latin typeface="Arial Black" panose="020B0A04020102020204" pitchFamily="34" charset="0"/>
            </a:endParaRPr>
          </a:p>
        </p:txBody>
      </p:sp>
      <p:sp>
        <p:nvSpPr>
          <p:cNvPr id="11" name="Text 7"/>
          <p:cNvSpPr/>
          <p:nvPr/>
        </p:nvSpPr>
        <p:spPr>
          <a:xfrm>
            <a:off x="7801332" y="3012043"/>
            <a:ext cx="6057424" cy="705564"/>
          </a:xfrm>
          <a:prstGeom prst="rect">
            <a:avLst/>
          </a:prstGeom>
          <a:noFill/>
          <a:ln/>
        </p:spPr>
        <p:txBody>
          <a:bodyPr wrap="square" rtlCol="0" anchor="t"/>
          <a:lstStyle/>
          <a:p>
            <a:pPr marL="0" indent="0" algn="l">
              <a:lnSpc>
                <a:spcPts val="2778"/>
              </a:lnSpc>
              <a:buNone/>
            </a:pPr>
            <a:r>
              <a:rPr lang="en-US" sz="2000" dirty="0">
                <a:solidFill>
                  <a:srgbClr val="272525"/>
                </a:solidFill>
                <a:latin typeface="Arial" panose="020B0604020202020204" pitchFamily="34" charset="0"/>
                <a:ea typeface="Lato" pitchFamily="34" charset="-122"/>
                <a:cs typeface="Arial" panose="020B0604020202020204" pitchFamily="34" charset="0"/>
              </a:rPr>
              <a:t>Identify long-term trends in electricity consumption to uncover patterns and drivers</a:t>
            </a:r>
            <a:r>
              <a:rPr lang="en-US" sz="1736" dirty="0">
                <a:solidFill>
                  <a:srgbClr val="272525"/>
                </a:solidFill>
                <a:latin typeface="Lato" pitchFamily="34" charset="0"/>
                <a:ea typeface="Lato" pitchFamily="34" charset="-122"/>
                <a:cs typeface="Lato" pitchFamily="34" charset="-120"/>
              </a:rPr>
              <a:t>.</a:t>
            </a:r>
            <a:endParaRPr lang="en-US" sz="1736" dirty="0"/>
          </a:p>
        </p:txBody>
      </p:sp>
      <p:sp>
        <p:nvSpPr>
          <p:cNvPr id="12" name="Shape 8"/>
          <p:cNvSpPr/>
          <p:nvPr/>
        </p:nvSpPr>
        <p:spPr>
          <a:xfrm>
            <a:off x="6836688" y="4632365"/>
            <a:ext cx="771644" cy="44053"/>
          </a:xfrm>
          <a:prstGeom prst="roundRect">
            <a:avLst>
              <a:gd name="adj" fmla="val 225238"/>
            </a:avLst>
          </a:prstGeom>
          <a:solidFill>
            <a:srgbClr val="CECEC9"/>
          </a:solidFill>
          <a:ln/>
        </p:spPr>
      </p:sp>
      <p:sp>
        <p:nvSpPr>
          <p:cNvPr id="13" name="Shape 9"/>
          <p:cNvSpPr/>
          <p:nvPr/>
        </p:nvSpPr>
        <p:spPr>
          <a:xfrm>
            <a:off x="6340673" y="4406384"/>
            <a:ext cx="496014" cy="496014"/>
          </a:xfrm>
          <a:prstGeom prst="roundRect">
            <a:avLst>
              <a:gd name="adj" fmla="val 20004"/>
            </a:avLst>
          </a:prstGeom>
          <a:solidFill>
            <a:srgbClr val="E8E8E3"/>
          </a:solidFill>
          <a:ln w="7620">
            <a:solidFill>
              <a:srgbClr val="CECEC9"/>
            </a:solidFill>
            <a:prstDash val="solid"/>
          </a:ln>
        </p:spPr>
      </p:sp>
      <p:sp>
        <p:nvSpPr>
          <p:cNvPr id="14" name="Text 10"/>
          <p:cNvSpPr/>
          <p:nvPr/>
        </p:nvSpPr>
        <p:spPr>
          <a:xfrm>
            <a:off x="6496288" y="4489013"/>
            <a:ext cx="184785" cy="330756"/>
          </a:xfrm>
          <a:prstGeom prst="rect">
            <a:avLst/>
          </a:prstGeom>
          <a:noFill/>
          <a:ln/>
        </p:spPr>
        <p:txBody>
          <a:bodyPr wrap="none" rtlCol="0" anchor="t"/>
          <a:lstStyle/>
          <a:p>
            <a:pPr marL="0" indent="0" algn="ctr">
              <a:lnSpc>
                <a:spcPts val="2604"/>
              </a:lnSpc>
              <a:buNone/>
            </a:pPr>
            <a:r>
              <a:rPr lang="en-US" sz="2604" dirty="0">
                <a:solidFill>
                  <a:srgbClr val="272525"/>
                </a:solidFill>
                <a:latin typeface="Gelasio" pitchFamily="34" charset="0"/>
                <a:ea typeface="Gelasio" pitchFamily="34" charset="-122"/>
                <a:cs typeface="Gelasio" pitchFamily="34" charset="-120"/>
              </a:rPr>
              <a:t>2</a:t>
            </a:r>
            <a:endParaRPr lang="en-US" sz="2604" dirty="0"/>
          </a:p>
        </p:txBody>
      </p:sp>
      <p:sp>
        <p:nvSpPr>
          <p:cNvPr id="15" name="Text 11"/>
          <p:cNvSpPr/>
          <p:nvPr/>
        </p:nvSpPr>
        <p:spPr>
          <a:xfrm>
            <a:off x="7801332" y="4378762"/>
            <a:ext cx="2989778" cy="344448"/>
          </a:xfrm>
          <a:prstGeom prst="rect">
            <a:avLst/>
          </a:prstGeom>
          <a:noFill/>
          <a:ln/>
        </p:spPr>
        <p:txBody>
          <a:bodyPr wrap="none" rtlCol="0" anchor="t"/>
          <a:lstStyle/>
          <a:p>
            <a:pPr marL="0" indent="0" algn="l">
              <a:lnSpc>
                <a:spcPts val="2713"/>
              </a:lnSpc>
              <a:buNone/>
            </a:pPr>
            <a:r>
              <a:rPr lang="en-US" sz="2170" dirty="0">
                <a:solidFill>
                  <a:srgbClr val="272525"/>
                </a:solidFill>
                <a:latin typeface="Arial Black" panose="020B0A04020102020204" pitchFamily="34" charset="0"/>
                <a:ea typeface="Gelasio" pitchFamily="34" charset="-122"/>
                <a:cs typeface="Gelasio" pitchFamily="34" charset="-120"/>
              </a:rPr>
              <a:t>Seasonal Decomposition</a:t>
            </a:r>
            <a:endParaRPr lang="en-US" sz="2170" dirty="0">
              <a:latin typeface="Arial Black" panose="020B0A04020102020204" pitchFamily="34" charset="0"/>
            </a:endParaRPr>
          </a:p>
        </p:txBody>
      </p:sp>
      <p:sp>
        <p:nvSpPr>
          <p:cNvPr id="16" name="Text 12"/>
          <p:cNvSpPr/>
          <p:nvPr/>
        </p:nvSpPr>
        <p:spPr>
          <a:xfrm>
            <a:off x="7801332" y="4855488"/>
            <a:ext cx="6057424" cy="705564"/>
          </a:xfrm>
          <a:prstGeom prst="rect">
            <a:avLst/>
          </a:prstGeom>
          <a:noFill/>
          <a:ln/>
        </p:spPr>
        <p:txBody>
          <a:bodyPr wrap="square" rtlCol="0" anchor="t"/>
          <a:lstStyle/>
          <a:p>
            <a:pPr marL="0" indent="0" algn="l">
              <a:lnSpc>
                <a:spcPts val="2778"/>
              </a:lnSpc>
              <a:buNone/>
            </a:pPr>
            <a:r>
              <a:rPr lang="en-US" sz="2000" dirty="0">
                <a:solidFill>
                  <a:srgbClr val="272525"/>
                </a:solidFill>
                <a:latin typeface="Arial" panose="020B0604020202020204" pitchFamily="34" charset="0"/>
                <a:ea typeface="Lato" pitchFamily="34" charset="-122"/>
                <a:cs typeface="Arial" panose="020B0604020202020204" pitchFamily="34" charset="0"/>
              </a:rPr>
              <a:t>Analyze seasonal fluctuations and cyclical components to better understand the data</a:t>
            </a:r>
            <a:r>
              <a:rPr lang="en-US" sz="1736" dirty="0">
                <a:solidFill>
                  <a:srgbClr val="272525"/>
                </a:solidFill>
                <a:latin typeface="Lato" pitchFamily="34" charset="0"/>
                <a:ea typeface="Lato" pitchFamily="34" charset="-122"/>
                <a:cs typeface="Lato" pitchFamily="34" charset="-120"/>
              </a:rPr>
              <a:t>.</a:t>
            </a:r>
            <a:endParaRPr lang="en-US" sz="1736" dirty="0"/>
          </a:p>
        </p:txBody>
      </p:sp>
      <p:sp>
        <p:nvSpPr>
          <p:cNvPr id="17" name="Shape 13"/>
          <p:cNvSpPr/>
          <p:nvPr/>
        </p:nvSpPr>
        <p:spPr>
          <a:xfrm>
            <a:off x="6836688" y="6475809"/>
            <a:ext cx="771644" cy="44053"/>
          </a:xfrm>
          <a:prstGeom prst="roundRect">
            <a:avLst>
              <a:gd name="adj" fmla="val 225238"/>
            </a:avLst>
          </a:prstGeom>
          <a:solidFill>
            <a:srgbClr val="CECEC9"/>
          </a:solidFill>
          <a:ln/>
        </p:spPr>
      </p:sp>
      <p:sp>
        <p:nvSpPr>
          <p:cNvPr id="18" name="Shape 14"/>
          <p:cNvSpPr/>
          <p:nvPr/>
        </p:nvSpPr>
        <p:spPr>
          <a:xfrm>
            <a:off x="6340673" y="6249829"/>
            <a:ext cx="496014" cy="496014"/>
          </a:xfrm>
          <a:prstGeom prst="roundRect">
            <a:avLst>
              <a:gd name="adj" fmla="val 20004"/>
            </a:avLst>
          </a:prstGeom>
          <a:solidFill>
            <a:srgbClr val="E8E8E3"/>
          </a:solidFill>
          <a:ln w="7620">
            <a:solidFill>
              <a:srgbClr val="CECEC9"/>
            </a:solidFill>
            <a:prstDash val="solid"/>
          </a:ln>
        </p:spPr>
      </p:sp>
      <p:sp>
        <p:nvSpPr>
          <p:cNvPr id="19" name="Text 15"/>
          <p:cNvSpPr/>
          <p:nvPr/>
        </p:nvSpPr>
        <p:spPr>
          <a:xfrm>
            <a:off x="6497360" y="6332458"/>
            <a:ext cx="182523" cy="330756"/>
          </a:xfrm>
          <a:prstGeom prst="rect">
            <a:avLst/>
          </a:prstGeom>
          <a:noFill/>
          <a:ln/>
        </p:spPr>
        <p:txBody>
          <a:bodyPr wrap="none" rtlCol="0" anchor="t"/>
          <a:lstStyle/>
          <a:p>
            <a:pPr marL="0" indent="0" algn="ctr">
              <a:lnSpc>
                <a:spcPts val="2604"/>
              </a:lnSpc>
              <a:buNone/>
            </a:pPr>
            <a:r>
              <a:rPr lang="en-US" sz="2604" dirty="0">
                <a:solidFill>
                  <a:srgbClr val="272525"/>
                </a:solidFill>
                <a:latin typeface="Gelasio" pitchFamily="34" charset="0"/>
                <a:ea typeface="Gelasio" pitchFamily="34" charset="-122"/>
                <a:cs typeface="Gelasio" pitchFamily="34" charset="-120"/>
              </a:rPr>
              <a:t>3</a:t>
            </a:r>
            <a:endParaRPr lang="en-US" sz="2604" dirty="0"/>
          </a:p>
        </p:txBody>
      </p:sp>
      <p:sp>
        <p:nvSpPr>
          <p:cNvPr id="20" name="Text 16"/>
          <p:cNvSpPr/>
          <p:nvPr/>
        </p:nvSpPr>
        <p:spPr>
          <a:xfrm>
            <a:off x="7801332" y="6222206"/>
            <a:ext cx="2756178" cy="344448"/>
          </a:xfrm>
          <a:prstGeom prst="rect">
            <a:avLst/>
          </a:prstGeom>
          <a:noFill/>
          <a:ln/>
        </p:spPr>
        <p:txBody>
          <a:bodyPr wrap="none" rtlCol="0" anchor="t"/>
          <a:lstStyle/>
          <a:p>
            <a:pPr marL="0" indent="0" algn="l">
              <a:lnSpc>
                <a:spcPts val="2713"/>
              </a:lnSpc>
              <a:buNone/>
            </a:pPr>
            <a:r>
              <a:rPr lang="en-US" sz="2170" dirty="0">
                <a:solidFill>
                  <a:srgbClr val="272525"/>
                </a:solidFill>
                <a:latin typeface="Arial Black" panose="020B0A04020102020204" pitchFamily="34" charset="0"/>
                <a:ea typeface="Gelasio" pitchFamily="34" charset="-122"/>
                <a:cs typeface="Gelasio" pitchFamily="34" charset="-120"/>
              </a:rPr>
              <a:t>Feature Relationships</a:t>
            </a:r>
            <a:endParaRPr lang="en-US" sz="2170" dirty="0">
              <a:latin typeface="Arial Black" panose="020B0A04020102020204" pitchFamily="34" charset="0"/>
            </a:endParaRPr>
          </a:p>
        </p:txBody>
      </p:sp>
      <p:sp>
        <p:nvSpPr>
          <p:cNvPr id="21" name="Text 17"/>
          <p:cNvSpPr/>
          <p:nvPr/>
        </p:nvSpPr>
        <p:spPr>
          <a:xfrm>
            <a:off x="7801332" y="6698933"/>
            <a:ext cx="6057424" cy="705564"/>
          </a:xfrm>
          <a:prstGeom prst="rect">
            <a:avLst/>
          </a:prstGeom>
          <a:noFill/>
          <a:ln/>
        </p:spPr>
        <p:txBody>
          <a:bodyPr wrap="square" rtlCol="0" anchor="t"/>
          <a:lstStyle/>
          <a:p>
            <a:pPr marL="0" indent="0" algn="l">
              <a:lnSpc>
                <a:spcPts val="2778"/>
              </a:lnSpc>
              <a:buNone/>
            </a:pPr>
            <a:r>
              <a:rPr lang="en-US" sz="2000" dirty="0">
                <a:solidFill>
                  <a:srgbClr val="272525"/>
                </a:solidFill>
                <a:latin typeface="Arial" panose="020B0604020202020204" pitchFamily="34" charset="0"/>
                <a:ea typeface="Lato" pitchFamily="34" charset="-122"/>
                <a:cs typeface="Arial" panose="020B0604020202020204" pitchFamily="34" charset="0"/>
              </a:rPr>
              <a:t>Visualize the correlations between different features to identify key drivers of electricity usage.</a:t>
            </a: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33866"/>
            <a:ext cx="14630400" cy="8229600"/>
          </a:xfrm>
          <a:prstGeom prst="rect">
            <a:avLst/>
          </a:prstGeom>
          <a:solidFill>
            <a:srgbClr val="FFFFFF">
              <a:alpha val="75000"/>
            </a:srgbClr>
          </a:solidFill>
          <a:ln/>
        </p:spPr>
      </p:sp>
      <p:sp>
        <p:nvSpPr>
          <p:cNvPr id="5" name="Text 1"/>
          <p:cNvSpPr/>
          <p:nvPr/>
        </p:nvSpPr>
        <p:spPr>
          <a:xfrm>
            <a:off x="793790" y="1117878"/>
            <a:ext cx="7556421" cy="3912870"/>
          </a:xfrm>
          <a:prstGeom prst="rect">
            <a:avLst/>
          </a:prstGeom>
          <a:noFill/>
          <a:ln/>
        </p:spPr>
        <p:txBody>
          <a:bodyPr wrap="square" rtlCol="0" anchor="t"/>
          <a:lstStyle/>
          <a:p>
            <a:pPr marL="0" indent="0">
              <a:lnSpc>
                <a:spcPts val="7702"/>
              </a:lnSpc>
              <a:buNone/>
            </a:pPr>
            <a:endParaRPr lang="en-US" sz="6162" dirty="0"/>
          </a:p>
        </p:txBody>
      </p:sp>
      <p:sp>
        <p:nvSpPr>
          <p:cNvPr id="6" name="Text 2"/>
          <p:cNvSpPr/>
          <p:nvPr/>
        </p:nvSpPr>
        <p:spPr>
          <a:xfrm>
            <a:off x="793790" y="5370909"/>
            <a:ext cx="7556421" cy="1088708"/>
          </a:xfrm>
          <a:prstGeom prst="rect">
            <a:avLst/>
          </a:prstGeom>
          <a:noFill/>
          <a:ln/>
        </p:spPr>
        <p:txBody>
          <a:bodyPr wrap="square" rtlCol="0" anchor="t"/>
          <a:lstStyle/>
          <a:p>
            <a:pPr marL="0" indent="0">
              <a:lnSpc>
                <a:spcPts val="2858"/>
              </a:lnSpc>
              <a:buNone/>
            </a:pPr>
            <a:endParaRPr lang="en-US" sz="1786" dirty="0"/>
          </a:p>
        </p:txBody>
      </p:sp>
      <p:sp>
        <p:nvSpPr>
          <p:cNvPr id="7" name="Shape 3"/>
          <p:cNvSpPr/>
          <p:nvPr/>
        </p:nvSpPr>
        <p:spPr>
          <a:xfrm>
            <a:off x="793790" y="6731675"/>
            <a:ext cx="362903" cy="362903"/>
          </a:xfrm>
          <a:prstGeom prst="roundRect">
            <a:avLst>
              <a:gd name="adj" fmla="val 25194296"/>
            </a:avLst>
          </a:prstGeom>
          <a:noFill/>
          <a:ln w="7620">
            <a:solidFill>
              <a:srgbClr val="FFFFFF"/>
            </a:solidFill>
            <a:prstDash val="solid"/>
          </a:ln>
        </p:spPr>
      </p:sp>
      <p:sp>
        <p:nvSpPr>
          <p:cNvPr id="9" name="Text 4"/>
          <p:cNvSpPr/>
          <p:nvPr/>
        </p:nvSpPr>
        <p:spPr>
          <a:xfrm>
            <a:off x="1270040" y="6714768"/>
            <a:ext cx="1881783" cy="396835"/>
          </a:xfrm>
          <a:prstGeom prst="rect">
            <a:avLst/>
          </a:prstGeom>
          <a:noFill/>
          <a:ln/>
        </p:spPr>
        <p:txBody>
          <a:bodyPr wrap="none" rtlCol="0" anchor="t"/>
          <a:lstStyle/>
          <a:p>
            <a:pPr marL="0" indent="0" algn="l">
              <a:lnSpc>
                <a:spcPts val="3126"/>
              </a:lnSpc>
              <a:buNone/>
            </a:pPr>
            <a:endParaRPr lang="en-US" sz="2233" dirty="0"/>
          </a:p>
        </p:txBody>
      </p:sp>
      <p:sp>
        <p:nvSpPr>
          <p:cNvPr id="4" name="Rectangle 1">
            <a:extLst>
              <a:ext uri="{FF2B5EF4-FFF2-40B4-BE49-F238E27FC236}">
                <a16:creationId xmlns:a16="http://schemas.microsoft.com/office/drawing/2014/main" id="{F39707C9-CC10-3B1D-3ADF-685B334103FF}"/>
              </a:ext>
            </a:extLst>
          </p:cNvPr>
          <p:cNvSpPr>
            <a:spLocks noChangeArrowheads="1"/>
          </p:cNvSpPr>
          <p:nvPr/>
        </p:nvSpPr>
        <p:spPr bwMode="auto">
          <a:xfrm>
            <a:off x="0" y="1507540"/>
            <a:ext cx="14630400"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520FC7A1-F100-FDEF-E463-0A3BA79DC9B0}"/>
              </a:ext>
            </a:extLst>
          </p:cNvPr>
          <p:cNvSpPr>
            <a:spLocks noChangeArrowheads="1"/>
          </p:cNvSpPr>
          <p:nvPr/>
        </p:nvSpPr>
        <p:spPr bwMode="auto">
          <a:xfrm>
            <a:off x="141890" y="-4616633"/>
            <a:ext cx="14488508" cy="9233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altLang="en-US" sz="4000" b="1" i="0" u="none" strike="noStrike" cap="none" normalizeH="0" baseline="0" dirty="0">
                <a:ln>
                  <a:noFill/>
                </a:ln>
                <a:solidFill>
                  <a:schemeClr val="tx1"/>
                </a:solidFill>
                <a:effectLst/>
                <a:latin typeface="Arial Black" panose="020B0A04020102020204" pitchFamily="34" charset="0"/>
              </a:rPr>
              <a:t>Exploratory Data Analysis</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4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b="1" dirty="0">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Plot of </a:t>
            </a:r>
            <a:r>
              <a:rPr kumimoji="0" lang="en-US" altLang="en-US" sz="2000" b="0" i="0" u="none" strike="noStrike" cap="none" normalizeH="0" baseline="0" dirty="0">
                <a:ln>
                  <a:noFill/>
                </a:ln>
                <a:solidFill>
                  <a:schemeClr val="tx1"/>
                </a:solidFill>
                <a:effectLst/>
                <a:latin typeface="Arial Unicode MS"/>
              </a:rPr>
              <a:t>Global Active Power</a:t>
            </a:r>
            <a:r>
              <a:rPr kumimoji="0" lang="en-US" altLang="en-US" sz="2000" b="0" i="0" u="none" strike="noStrike" cap="none" normalizeH="0" baseline="0" dirty="0">
                <a:ln>
                  <a:noFill/>
                </a:ln>
                <a:solidFill>
                  <a:schemeClr val="tx1"/>
                </a:solidFill>
                <a:effectLst/>
              </a:rPr>
              <a:t> over time.</a:t>
            </a:r>
          </a:p>
          <a:p>
            <a:pPr marL="0" marR="0" lvl="0" indent="0"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Plot of </a:t>
            </a:r>
            <a:r>
              <a:rPr kumimoji="0" lang="en-US" altLang="en-US" sz="2000" b="0" i="0" u="none" strike="noStrike" cap="none" normalizeH="0" baseline="0" dirty="0">
                <a:ln>
                  <a:noFill/>
                </a:ln>
                <a:solidFill>
                  <a:schemeClr val="tx1"/>
                </a:solidFill>
                <a:effectLst/>
                <a:latin typeface="Arial Unicode MS"/>
              </a:rPr>
              <a:t>Sub-metering</a:t>
            </a:r>
            <a:r>
              <a:rPr kumimoji="0" lang="en-US" altLang="en-US" sz="2000" b="0" i="0" u="none" strike="noStrike" cap="none" normalizeH="0" baseline="0" dirty="0">
                <a:ln>
                  <a:noFill/>
                </a:ln>
                <a:solidFill>
                  <a:schemeClr val="tx1"/>
                </a:solidFill>
                <a:effectLst/>
              </a:rPr>
              <a:t> variables over time.</a:t>
            </a:r>
          </a:p>
          <a:p>
            <a:pPr marL="0" marR="0" lvl="0" indent="0"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Correlation heatmap of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6392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793790" y="2177058"/>
            <a:ext cx="7973973" cy="708779"/>
          </a:xfrm>
          <a:prstGeom prst="rect">
            <a:avLst/>
          </a:prstGeom>
          <a:noFill/>
          <a:ln/>
        </p:spPr>
        <p:txBody>
          <a:bodyPr wrap="none" rtlCol="0" anchor="t"/>
          <a:lstStyle/>
          <a:p>
            <a:pPr marL="0" indent="0">
              <a:lnSpc>
                <a:spcPts val="5581"/>
              </a:lnSpc>
              <a:buNone/>
            </a:pPr>
            <a:r>
              <a:rPr lang="en-US" sz="4000" dirty="0">
                <a:solidFill>
                  <a:srgbClr val="312F2B"/>
                </a:solidFill>
                <a:latin typeface="Arial Black" panose="020B0A04020102020204" pitchFamily="34" charset="0"/>
                <a:ea typeface="Gelasio" pitchFamily="34" charset="-122"/>
                <a:cs typeface="Gelasio" pitchFamily="34" charset="-120"/>
              </a:rPr>
              <a:t>3.Time Series Forecasting Models</a:t>
            </a:r>
            <a:endParaRPr lang="en-US" sz="4000" dirty="0">
              <a:latin typeface="Arial Black" panose="020B0A04020102020204" pitchFamily="34" charset="0"/>
            </a:endParaRPr>
          </a:p>
        </p:txBody>
      </p:sp>
      <p:sp>
        <p:nvSpPr>
          <p:cNvPr id="5" name="Text 2"/>
          <p:cNvSpPr/>
          <p:nvPr/>
        </p:nvSpPr>
        <p:spPr>
          <a:xfrm>
            <a:off x="793790" y="3452813"/>
            <a:ext cx="2835235" cy="354330"/>
          </a:xfrm>
          <a:prstGeom prst="rect">
            <a:avLst/>
          </a:prstGeom>
          <a:noFill/>
          <a:ln/>
        </p:spPr>
        <p:txBody>
          <a:bodyPr wrap="none" rtlCol="0" anchor="t"/>
          <a:lstStyle/>
          <a:p>
            <a:pPr marL="0" indent="0">
              <a:lnSpc>
                <a:spcPts val="2791"/>
              </a:lnSpc>
              <a:buNone/>
            </a:pPr>
            <a:r>
              <a:rPr lang="en-US" sz="2233" dirty="0">
                <a:solidFill>
                  <a:srgbClr val="312F2B"/>
                </a:solidFill>
                <a:latin typeface="Arial Black" panose="020B0A04020102020204" pitchFamily="34" charset="0"/>
                <a:ea typeface="Gelasio" pitchFamily="34" charset="-122"/>
                <a:cs typeface="Gelasio" pitchFamily="34" charset="-120"/>
              </a:rPr>
              <a:t>ARIMA</a:t>
            </a:r>
            <a:endParaRPr lang="en-US" sz="2233" dirty="0">
              <a:latin typeface="Arial Black" panose="020B0A04020102020204" pitchFamily="34" charset="0"/>
            </a:endParaRPr>
          </a:p>
        </p:txBody>
      </p:sp>
      <p:sp>
        <p:nvSpPr>
          <p:cNvPr id="6" name="Text 3"/>
          <p:cNvSpPr/>
          <p:nvPr/>
        </p:nvSpPr>
        <p:spPr>
          <a:xfrm>
            <a:off x="793790" y="4033957"/>
            <a:ext cx="3978116" cy="2824043"/>
          </a:xfrm>
          <a:prstGeom prst="rect">
            <a:avLst/>
          </a:prstGeom>
          <a:noFill/>
          <a:ln/>
        </p:spPr>
        <p:txBody>
          <a:bodyPr wrap="square" rtlCol="0" anchor="t"/>
          <a:lstStyle/>
          <a:p>
            <a:pPr marL="0" indent="0">
              <a:lnSpc>
                <a:spcPts val="2858"/>
              </a:lnSpc>
              <a:buNone/>
            </a:pPr>
            <a:r>
              <a:rPr lang="en-US" sz="2000" dirty="0">
                <a:solidFill>
                  <a:srgbClr val="272525"/>
                </a:solidFill>
                <a:latin typeface="Arial" panose="020B0604020202020204" pitchFamily="34" charset="0"/>
                <a:ea typeface="Lato" pitchFamily="34" charset="-122"/>
                <a:cs typeface="Arial" panose="020B0604020202020204" pitchFamily="34" charset="0"/>
              </a:rPr>
              <a:t>The Autoregressive Integrated Moving Average (ARIMA) model is a widely used time series forecasting technique that captures linear dependencies in the data.</a:t>
            </a:r>
            <a:endParaRPr lang="en-US" sz="2000" dirty="0">
              <a:latin typeface="Arial" panose="020B0604020202020204" pitchFamily="34" charset="0"/>
              <a:cs typeface="Arial" panose="020B0604020202020204" pitchFamily="34" charset="0"/>
            </a:endParaRPr>
          </a:p>
        </p:txBody>
      </p:sp>
      <p:sp>
        <p:nvSpPr>
          <p:cNvPr id="7" name="Text 4"/>
          <p:cNvSpPr/>
          <p:nvPr/>
        </p:nvSpPr>
        <p:spPr>
          <a:xfrm>
            <a:off x="5332928" y="3452813"/>
            <a:ext cx="2835235" cy="354330"/>
          </a:xfrm>
          <a:prstGeom prst="rect">
            <a:avLst/>
          </a:prstGeom>
          <a:noFill/>
          <a:ln/>
        </p:spPr>
        <p:txBody>
          <a:bodyPr wrap="none" rtlCol="0" anchor="t"/>
          <a:lstStyle/>
          <a:p>
            <a:pPr marL="0" indent="0">
              <a:lnSpc>
                <a:spcPts val="2791"/>
              </a:lnSpc>
              <a:buNone/>
            </a:pPr>
            <a:r>
              <a:rPr lang="en-US" sz="2233" strike="sngStrike" dirty="0">
                <a:solidFill>
                  <a:srgbClr val="312F2B"/>
                </a:solidFill>
                <a:latin typeface="Arial Black" panose="020B0A04020102020204" pitchFamily="34" charset="0"/>
                <a:ea typeface="Gelasio" pitchFamily="34" charset="-122"/>
                <a:cs typeface="Gelasio" pitchFamily="34" charset="-120"/>
              </a:rPr>
              <a:t>SARIMA</a:t>
            </a:r>
            <a:endParaRPr lang="en-US" sz="2233" strike="sngStrike" dirty="0">
              <a:latin typeface="Arial Black" panose="020B0A04020102020204" pitchFamily="34" charset="0"/>
            </a:endParaRPr>
          </a:p>
        </p:txBody>
      </p:sp>
      <p:sp>
        <p:nvSpPr>
          <p:cNvPr id="8" name="Text 5"/>
          <p:cNvSpPr/>
          <p:nvPr/>
        </p:nvSpPr>
        <p:spPr>
          <a:xfrm>
            <a:off x="5332928" y="4033957"/>
            <a:ext cx="3978116" cy="2824043"/>
          </a:xfrm>
          <a:prstGeom prst="rect">
            <a:avLst/>
          </a:prstGeom>
          <a:noFill/>
          <a:ln/>
        </p:spPr>
        <p:txBody>
          <a:bodyPr wrap="square" rtlCol="0" anchor="t"/>
          <a:lstStyle/>
          <a:p>
            <a:pPr marL="0" indent="0">
              <a:lnSpc>
                <a:spcPts val="2858"/>
              </a:lnSpc>
              <a:buNone/>
            </a:pPr>
            <a:r>
              <a:rPr lang="en-US" sz="2000" dirty="0">
                <a:solidFill>
                  <a:srgbClr val="272525"/>
                </a:solidFill>
                <a:latin typeface="Arial" panose="020B0604020202020204" pitchFamily="34" charset="0"/>
                <a:ea typeface="Lato" pitchFamily="34" charset="-122"/>
                <a:cs typeface="Arial" panose="020B0604020202020204" pitchFamily="34" charset="0"/>
              </a:rPr>
              <a:t>The Seasonal ARIMA (SARIMA) model extends the ARIMA approach to handle seasonality, making it suitable for forecasting electricity consumption with periodic patterns.</a:t>
            </a:r>
            <a:endParaRPr lang="en-US" sz="2000" dirty="0">
              <a:latin typeface="Arial" panose="020B0604020202020204" pitchFamily="34" charset="0"/>
              <a:cs typeface="Arial" panose="020B0604020202020204" pitchFamily="34" charset="0"/>
            </a:endParaRPr>
          </a:p>
        </p:txBody>
      </p:sp>
      <p:sp>
        <p:nvSpPr>
          <p:cNvPr id="9" name="Text 6"/>
          <p:cNvSpPr/>
          <p:nvPr/>
        </p:nvSpPr>
        <p:spPr>
          <a:xfrm>
            <a:off x="9872067" y="3452813"/>
            <a:ext cx="2835235" cy="354330"/>
          </a:xfrm>
          <a:prstGeom prst="rect">
            <a:avLst/>
          </a:prstGeom>
          <a:noFill/>
          <a:ln/>
        </p:spPr>
        <p:txBody>
          <a:bodyPr wrap="none" rtlCol="0" anchor="t"/>
          <a:lstStyle/>
          <a:p>
            <a:pPr marL="0" indent="0">
              <a:lnSpc>
                <a:spcPts val="2791"/>
              </a:lnSpc>
              <a:buNone/>
            </a:pPr>
            <a:r>
              <a:rPr lang="en-US" sz="2233" dirty="0">
                <a:solidFill>
                  <a:srgbClr val="312F2B"/>
                </a:solidFill>
                <a:latin typeface="Arial Black" panose="020B0A04020102020204" pitchFamily="34" charset="0"/>
                <a:ea typeface="Gelasio" pitchFamily="34" charset="-122"/>
                <a:cs typeface="Gelasio" pitchFamily="34" charset="-120"/>
              </a:rPr>
              <a:t>Machine Learning</a:t>
            </a:r>
            <a:endParaRPr lang="en-US" sz="2233" dirty="0">
              <a:latin typeface="Arial Black" panose="020B0A04020102020204" pitchFamily="34" charset="0"/>
            </a:endParaRPr>
          </a:p>
        </p:txBody>
      </p:sp>
      <p:sp>
        <p:nvSpPr>
          <p:cNvPr id="10" name="Text 7"/>
          <p:cNvSpPr/>
          <p:nvPr/>
        </p:nvSpPr>
        <p:spPr>
          <a:xfrm>
            <a:off x="9872067" y="4033957"/>
            <a:ext cx="3978116" cy="2502310"/>
          </a:xfrm>
          <a:prstGeom prst="rect">
            <a:avLst/>
          </a:prstGeom>
          <a:noFill/>
          <a:ln/>
        </p:spPr>
        <p:txBody>
          <a:bodyPr wrap="square" rtlCol="0" anchor="t"/>
          <a:lstStyle/>
          <a:p>
            <a:pPr marL="0" indent="0">
              <a:lnSpc>
                <a:spcPts val="2858"/>
              </a:lnSpc>
              <a:buNone/>
            </a:pPr>
            <a:r>
              <a:rPr lang="en-US" sz="2000" dirty="0">
                <a:solidFill>
                  <a:srgbClr val="272525"/>
                </a:solidFill>
                <a:latin typeface="Arial" panose="020B0604020202020204" pitchFamily="34" charset="0"/>
                <a:ea typeface="Lato" pitchFamily="34" charset="-122"/>
                <a:cs typeface="Arial" panose="020B0604020202020204" pitchFamily="34" charset="0"/>
              </a:rPr>
              <a:t>Advanced machine learning models, such as recurrent neural networks (RNNs) and long short-term memory (LSTMs), can capture complex nonlinear relationships in time series data.</a:t>
            </a: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5766"/>
            <a:ext cx="14630400" cy="8229600"/>
          </a:xfrm>
          <a:prstGeom prst="rect">
            <a:avLst/>
          </a:prstGeom>
          <a:solidFill>
            <a:srgbClr val="FFFFFF">
              <a:alpha val="75000"/>
            </a:srgbClr>
          </a:solidFill>
          <a:ln/>
        </p:spPr>
        <p:txBody>
          <a:bodyPr/>
          <a:lstStyle/>
          <a:p>
            <a:endParaRPr lang="en-IN" dirty="0"/>
          </a:p>
        </p:txBody>
      </p:sp>
      <p:sp>
        <p:nvSpPr>
          <p:cNvPr id="4" name="Text 1"/>
          <p:cNvSpPr/>
          <p:nvPr/>
        </p:nvSpPr>
        <p:spPr>
          <a:xfrm>
            <a:off x="793790" y="2177058"/>
            <a:ext cx="7973973" cy="708779"/>
          </a:xfrm>
          <a:prstGeom prst="rect">
            <a:avLst/>
          </a:prstGeom>
          <a:noFill/>
          <a:ln/>
        </p:spPr>
        <p:txBody>
          <a:bodyPr wrap="none" rtlCol="0" anchor="t"/>
          <a:lstStyle/>
          <a:p>
            <a:pPr marL="0" indent="0">
              <a:lnSpc>
                <a:spcPts val="5581"/>
              </a:lnSpc>
              <a:buNone/>
            </a:pPr>
            <a:endParaRPr lang="en-US" sz="4465" dirty="0"/>
          </a:p>
        </p:txBody>
      </p:sp>
      <p:sp>
        <p:nvSpPr>
          <p:cNvPr id="5" name="Text 2"/>
          <p:cNvSpPr/>
          <p:nvPr/>
        </p:nvSpPr>
        <p:spPr>
          <a:xfrm>
            <a:off x="793790" y="3452813"/>
            <a:ext cx="2835235" cy="354330"/>
          </a:xfrm>
          <a:prstGeom prst="rect">
            <a:avLst/>
          </a:prstGeom>
          <a:noFill/>
          <a:ln/>
        </p:spPr>
        <p:txBody>
          <a:bodyPr wrap="none" rtlCol="0" anchor="t"/>
          <a:lstStyle/>
          <a:p>
            <a:pPr marL="0" indent="0">
              <a:lnSpc>
                <a:spcPts val="2791"/>
              </a:lnSpc>
              <a:buNone/>
            </a:pPr>
            <a:endParaRPr lang="en-US" sz="2233" dirty="0"/>
          </a:p>
        </p:txBody>
      </p:sp>
      <p:sp>
        <p:nvSpPr>
          <p:cNvPr id="9" name="Text 6"/>
          <p:cNvSpPr/>
          <p:nvPr/>
        </p:nvSpPr>
        <p:spPr>
          <a:xfrm>
            <a:off x="9872067" y="3452813"/>
            <a:ext cx="2835235" cy="354330"/>
          </a:xfrm>
          <a:prstGeom prst="rect">
            <a:avLst/>
          </a:prstGeom>
          <a:noFill/>
          <a:ln/>
        </p:spPr>
        <p:txBody>
          <a:bodyPr wrap="none" rtlCol="0" anchor="t"/>
          <a:lstStyle/>
          <a:p>
            <a:pPr marL="0" indent="0">
              <a:lnSpc>
                <a:spcPts val="2791"/>
              </a:lnSpc>
              <a:buNone/>
            </a:pPr>
            <a:endParaRPr lang="en-US" sz="2233" dirty="0"/>
          </a:p>
        </p:txBody>
      </p:sp>
      <p:sp>
        <p:nvSpPr>
          <p:cNvPr id="10" name="Text 7"/>
          <p:cNvSpPr/>
          <p:nvPr/>
        </p:nvSpPr>
        <p:spPr>
          <a:xfrm>
            <a:off x="9872067" y="4033957"/>
            <a:ext cx="3978116" cy="1814513"/>
          </a:xfrm>
          <a:prstGeom prst="rect">
            <a:avLst/>
          </a:prstGeom>
          <a:noFill/>
          <a:ln/>
        </p:spPr>
        <p:txBody>
          <a:bodyPr wrap="square" rtlCol="0" anchor="t"/>
          <a:lstStyle/>
          <a:p>
            <a:pPr marL="0" indent="0">
              <a:lnSpc>
                <a:spcPts val="2858"/>
              </a:lnSpc>
              <a:buNone/>
            </a:pPr>
            <a:endParaRPr lang="en-US" sz="1786" dirty="0"/>
          </a:p>
        </p:txBody>
      </p:sp>
      <p:sp>
        <p:nvSpPr>
          <p:cNvPr id="13" name="Rectangle 2">
            <a:extLst>
              <a:ext uri="{FF2B5EF4-FFF2-40B4-BE49-F238E27FC236}">
                <a16:creationId xmlns:a16="http://schemas.microsoft.com/office/drawing/2014/main" id="{C84075F1-1E64-1894-2A0A-3F220BBCF9DF}"/>
              </a:ext>
            </a:extLst>
          </p:cNvPr>
          <p:cNvSpPr>
            <a:spLocks noChangeArrowheads="1"/>
          </p:cNvSpPr>
          <p:nvPr/>
        </p:nvSpPr>
        <p:spPr bwMode="auto">
          <a:xfrm>
            <a:off x="-1" y="-5032134"/>
            <a:ext cx="12580883" cy="10064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endParaRPr kumimoji="0" lang="en-US" altLang="en-US" sz="4000" b="1"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Arial Black" panose="020B0A04020102020204" pitchFamily="34" charset="0"/>
              </a:rPr>
              <a:t>       ARIMA Model Fitting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Black" panose="020B0A04020102020204" pitchFamily="34" charset="0"/>
            </a:endParaRPr>
          </a:p>
        </p:txBody>
      </p:sp>
      <p:sp>
        <p:nvSpPr>
          <p:cNvPr id="6" name="Rectangle 1">
            <a:extLst>
              <a:ext uri="{FF2B5EF4-FFF2-40B4-BE49-F238E27FC236}">
                <a16:creationId xmlns:a16="http://schemas.microsoft.com/office/drawing/2014/main" id="{70575835-7127-9492-27CC-C30DE98FC391}"/>
              </a:ext>
            </a:extLst>
          </p:cNvPr>
          <p:cNvSpPr>
            <a:spLocks noChangeArrowheads="1"/>
          </p:cNvSpPr>
          <p:nvPr/>
        </p:nvSpPr>
        <p:spPr bwMode="auto">
          <a:xfrm>
            <a:off x="2244988" y="1904172"/>
            <a:ext cx="9078126"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Split data into training and testing sets.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Fitted an ARIMA model with order (5, 1, 0) on the training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Evaluated model performance using Mean Squared Error (MSE)</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7" name="TextBox 6">
            <a:extLst>
              <a:ext uri="{FF2B5EF4-FFF2-40B4-BE49-F238E27FC236}">
                <a16:creationId xmlns:a16="http://schemas.microsoft.com/office/drawing/2014/main" id="{3E5C0C24-4405-18CC-AFDA-00C8A0B9562A}"/>
              </a:ext>
            </a:extLst>
          </p:cNvPr>
          <p:cNvSpPr txBox="1"/>
          <p:nvPr/>
        </p:nvSpPr>
        <p:spPr>
          <a:xfrm>
            <a:off x="2506717" y="1257841"/>
            <a:ext cx="7973973" cy="1107996"/>
          </a:xfrm>
          <a:prstGeom prst="rect">
            <a:avLst/>
          </a:prstGeom>
          <a:noFill/>
        </p:spPr>
        <p:txBody>
          <a:bodyPr wrap="square" rtlCol="0">
            <a:spAutoFit/>
          </a:bodyPr>
          <a:lstStyle/>
          <a:p>
            <a:pPr algn="ctr"/>
            <a:r>
              <a:rPr kumimoji="0" lang="en-US" altLang="en-US" sz="4800" b="1" i="0" u="none" strike="noStrike" cap="none" normalizeH="0" baseline="0" dirty="0">
                <a:ln>
                  <a:noFill/>
                </a:ln>
                <a:solidFill>
                  <a:schemeClr val="tx1"/>
                </a:solidFill>
                <a:effectLst/>
                <a:latin typeface="Arial Black" panose="020B0A04020102020204" pitchFamily="34" charset="0"/>
              </a:rPr>
              <a:t>Time Series Analysis</a:t>
            </a:r>
          </a:p>
          <a:p>
            <a:endParaRPr lang="en-IN" dirty="0"/>
          </a:p>
        </p:txBody>
      </p:sp>
    </p:spTree>
    <p:extLst>
      <p:ext uri="{BB962C8B-B14F-4D97-AF65-F5344CB8AC3E}">
        <p14:creationId xmlns:p14="http://schemas.microsoft.com/office/powerpoint/2010/main" val="3997667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1050</Words>
  <Application>Microsoft Office PowerPoint</Application>
  <PresentationFormat>Custom</PresentationFormat>
  <Paragraphs>643</Paragraphs>
  <Slides>19</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Alexandria</vt:lpstr>
      <vt:lpstr>Arial</vt:lpstr>
      <vt:lpstr>Arial Black</vt:lpstr>
      <vt:lpstr>Arial Unicode MS</vt:lpstr>
      <vt:lpstr>Gelasio</vt:lpstr>
      <vt:lpstr>Lato</vt:lpstr>
      <vt:lpstr>Sora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5</cp:revision>
  <dcterms:created xsi:type="dcterms:W3CDTF">2024-06-30T17:07:43Z</dcterms:created>
  <dcterms:modified xsi:type="dcterms:W3CDTF">2024-07-04T06:56:30Z</dcterms:modified>
</cp:coreProperties>
</file>