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rts/chart8.xml" ContentType="application/vnd.openxmlformats-officedocument.drawingml.chart+xml"/>
  <Override PartName="/docProps/custom.xml" ContentType="application/vnd.openxmlformats-officedocument.custom-properties+xml"/>
  <Override PartName="/ppt/charts/chart6.xml" ContentType="application/vnd.openxmlformats-officedocument.drawingml.chart+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4" r:id="rId9"/>
    <p:sldId id="4785" r:id="rId10"/>
    <p:sldId id="4786" r:id="rId11"/>
    <p:sldId id="4788" r:id="rId12"/>
    <p:sldId id="275" r:id="rId13"/>
  </p:sldIdLst>
  <p:sldSz cx="12192000" cy="6858000"/>
  <p:notesSz cx="6858000" cy="9144000"/>
  <p:embeddedFontLst>
    <p:embeddedFont>
      <p:font typeface="Roboto Medium" charset="0"/>
      <p:regular r:id="rId15"/>
      <p:italic r:id="rId16"/>
    </p:embeddedFont>
    <p:embeddedFont>
      <p:font typeface="Roboto Light" charset="0"/>
      <p:regular r:id="rId17"/>
      <p:italic r:id="rId18"/>
    </p:embeddedFont>
    <p:embeddedFont>
      <p:font typeface="Roboto" charset="0"/>
      <p:regular r:id="rId19"/>
      <p:bold r:id="rId20"/>
      <p:italic r:id="rId21"/>
      <p:boldItalic r:id="rId22"/>
    </p:embeddedFont>
    <p:embeddedFont>
      <p:font typeface="Calibri"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694" autoAdjust="0"/>
    <p:restoredTop sz="91283" autoAdjust="0"/>
  </p:normalViewPr>
  <p:slideViewPr>
    <p:cSldViewPr snapToGrid="0" showGuides="1">
      <p:cViewPr varScale="1">
        <p:scale>
          <a:sx n="66" d="100"/>
          <a:sy n="66" d="100"/>
        </p:scale>
        <p:origin x="-1158" y="-108"/>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6"/>
  <c:chart>
    <c:autoTitleDeleted val="1"/>
    <c:plotArea>
      <c:layout/>
      <c:lineChart>
        <c:grouping val="standard"/>
        <c:ser>
          <c:idx val="0"/>
          <c:order val="0"/>
          <c:tx>
            <c:strRef>
              <c:f>Sheet1!$B$1</c:f>
              <c:strCache>
                <c:ptCount val="1"/>
                <c:pt idx="0">
                  <c:v>Thousands</c:v>
                </c:pt>
              </c:strCache>
            </c:strRef>
          </c:tx>
          <c:marker>
            <c:symbol val="none"/>
          </c:marker>
          <c:cat>
            <c:numRef>
              <c:f>Sheet1!$A$2:$A$13</c:f>
              <c:numCache>
                <c:formatCode>mmm\-yy</c:formatCode>
                <c:ptCount val="12"/>
                <c:pt idx="0">
                  <c:v>43282</c:v>
                </c:pt>
                <c:pt idx="1">
                  <c:v>43313</c:v>
                </c:pt>
                <c:pt idx="2">
                  <c:v>43344</c:v>
                </c:pt>
                <c:pt idx="3">
                  <c:v>43374</c:v>
                </c:pt>
                <c:pt idx="4">
                  <c:v>43405</c:v>
                </c:pt>
                <c:pt idx="5">
                  <c:v>43435</c:v>
                </c:pt>
                <c:pt idx="6">
                  <c:v>43466</c:v>
                </c:pt>
                <c:pt idx="7">
                  <c:v>43497</c:v>
                </c:pt>
                <c:pt idx="8">
                  <c:v>43525</c:v>
                </c:pt>
                <c:pt idx="9">
                  <c:v>43556</c:v>
                </c:pt>
                <c:pt idx="10">
                  <c:v>43586</c:v>
                </c:pt>
                <c:pt idx="11">
                  <c:v>43617</c:v>
                </c:pt>
              </c:numCache>
            </c:numRef>
          </c:cat>
          <c:val>
            <c:numRef>
              <c:f>Sheet1!$B$2:$B$13</c:f>
              <c:numCache>
                <c:formatCode>"$"#,##0_);[Red]\("$"#,##0\)</c:formatCode>
                <c:ptCount val="12"/>
                <c:pt idx="0">
                  <c:v>165</c:v>
                </c:pt>
                <c:pt idx="1">
                  <c:v>158</c:v>
                </c:pt>
                <c:pt idx="2">
                  <c:v>161</c:v>
                </c:pt>
                <c:pt idx="3">
                  <c:v>164</c:v>
                </c:pt>
                <c:pt idx="4">
                  <c:v>160</c:v>
                </c:pt>
                <c:pt idx="5">
                  <c:v>168</c:v>
                </c:pt>
                <c:pt idx="6">
                  <c:v>163</c:v>
                </c:pt>
                <c:pt idx="7">
                  <c:v>151</c:v>
                </c:pt>
                <c:pt idx="8">
                  <c:v>166</c:v>
                </c:pt>
                <c:pt idx="9">
                  <c:v>160</c:v>
                </c:pt>
                <c:pt idx="10">
                  <c:v>157</c:v>
                </c:pt>
                <c:pt idx="11">
                  <c:v>161</c:v>
                </c:pt>
              </c:numCache>
            </c:numRef>
          </c:val>
        </c:ser>
        <c:marker val="1"/>
        <c:axId val="132200704"/>
        <c:axId val="132211840"/>
      </c:lineChart>
      <c:dateAx>
        <c:axId val="132200704"/>
        <c:scaling>
          <c:orientation val="minMax"/>
        </c:scaling>
        <c:axPos val="b"/>
        <c:numFmt formatCode="mmm\-yy" sourceLinked="1"/>
        <c:tickLblPos val="nextTo"/>
        <c:crossAx val="132211840"/>
        <c:crosses val="autoZero"/>
        <c:auto val="1"/>
        <c:lblOffset val="100"/>
      </c:dateAx>
      <c:valAx>
        <c:axId val="132211840"/>
        <c:scaling>
          <c:orientation val="minMax"/>
        </c:scaling>
        <c:axPos val="l"/>
        <c:majorGridlines/>
        <c:numFmt formatCode="&quot;$&quot;#,##0_);[Red]\(&quot;$&quot;#,##0\)" sourceLinked="1"/>
        <c:tickLblPos val="nextTo"/>
        <c:crossAx val="132200704"/>
        <c:crosses val="autoZero"/>
        <c:crossBetween val="between"/>
      </c:valAx>
    </c:plotArea>
    <c:plotVisOnly val="1"/>
  </c:chart>
  <c:txPr>
    <a:bodyPr/>
    <a:lstStyle/>
    <a:p>
      <a:pPr>
        <a:defRPr sz="1800">
          <a:solidFill>
            <a:srgbClr val="002060"/>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16"/>
  <c:chart>
    <c:title>
      <c:layout/>
    </c:title>
    <c:plotArea>
      <c:layout/>
      <c:barChart>
        <c:barDir val="col"/>
        <c:grouping val="clustered"/>
        <c:ser>
          <c:idx val="0"/>
          <c:order val="0"/>
          <c:tx>
            <c:strRef>
              <c:f>Sheet1!$B$1</c:f>
              <c:strCache>
                <c:ptCount val="1"/>
                <c:pt idx="0">
                  <c:v>Total Sales by Affluence</c:v>
                </c:pt>
              </c:strCache>
            </c:strRef>
          </c:tx>
          <c:cat>
            <c:strRef>
              <c:f>Sheet1!$A$2:$A$4</c:f>
              <c:strCache>
                <c:ptCount val="3"/>
                <c:pt idx="0">
                  <c:v>Budget</c:v>
                </c:pt>
                <c:pt idx="1">
                  <c:v>Mainstream</c:v>
                </c:pt>
                <c:pt idx="2">
                  <c:v>Premium</c:v>
                </c:pt>
              </c:strCache>
            </c:strRef>
          </c:cat>
          <c:val>
            <c:numRef>
              <c:f>Sheet1!$B$2:$B$4</c:f>
              <c:numCache>
                <c:formatCode>#,##0</c:formatCode>
                <c:ptCount val="3"/>
                <c:pt idx="0">
                  <c:v>676212</c:v>
                </c:pt>
                <c:pt idx="1">
                  <c:v>750744</c:v>
                </c:pt>
                <c:pt idx="2">
                  <c:v>506159</c:v>
                </c:pt>
              </c:numCache>
            </c:numRef>
          </c:val>
        </c:ser>
        <c:axId val="39030144"/>
        <c:axId val="39036800"/>
      </c:barChart>
      <c:catAx>
        <c:axId val="39030144"/>
        <c:scaling>
          <c:orientation val="minMax"/>
        </c:scaling>
        <c:axPos val="b"/>
        <c:tickLblPos val="nextTo"/>
        <c:crossAx val="39036800"/>
        <c:crosses val="autoZero"/>
        <c:auto val="1"/>
        <c:lblAlgn val="ctr"/>
        <c:lblOffset val="100"/>
      </c:catAx>
      <c:valAx>
        <c:axId val="39036800"/>
        <c:scaling>
          <c:orientation val="minMax"/>
        </c:scaling>
        <c:axPos val="l"/>
        <c:majorGridlines/>
        <c:numFmt formatCode="#,##0" sourceLinked="1"/>
        <c:tickLblPos val="nextTo"/>
        <c:crossAx val="39030144"/>
        <c:crosses val="autoZero"/>
        <c:crossBetween val="between"/>
      </c:valAx>
    </c:plotArea>
    <c:legend>
      <c:legendPos val="r"/>
      <c:layout/>
    </c:legend>
    <c:plotVisOnly val="1"/>
  </c:chart>
  <c:txPr>
    <a:bodyPr/>
    <a:lstStyle/>
    <a:p>
      <a:pPr>
        <a:defRPr sz="1800">
          <a:solidFill>
            <a:srgbClr val="002060"/>
          </a:solidFil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barChart>
        <c:barDir val="bar"/>
        <c:grouping val="stacked"/>
        <c:ser>
          <c:idx val="0"/>
          <c:order val="0"/>
          <c:tx>
            <c:strRef>
              <c:f>Sheet1!$B$1</c:f>
              <c:strCache>
                <c:ptCount val="1"/>
                <c:pt idx="0">
                  <c:v>BUDGET</c:v>
                </c:pt>
              </c:strCache>
            </c:strRef>
          </c:tx>
          <c:cat>
            <c:strRef>
              <c:f>Sheet1!$A$2:$A$8</c:f>
              <c:strCache>
                <c:ptCount val="7"/>
                <c:pt idx="0">
                  <c:v>NEW FAMILIES</c:v>
                </c:pt>
                <c:pt idx="1">
                  <c:v>MIDAGE SINGLES/COUPLES</c:v>
                </c:pt>
                <c:pt idx="2">
                  <c:v>YOUNG SINGLES/COUPLES</c:v>
                </c:pt>
                <c:pt idx="3">
                  <c:v>YOUNG FAMILIES</c:v>
                </c:pt>
                <c:pt idx="4">
                  <c:v>OLDER FAMILIES</c:v>
                </c:pt>
                <c:pt idx="5">
                  <c:v>RETIREES</c:v>
                </c:pt>
                <c:pt idx="6">
                  <c:v>OLDER SINGLES/COUPLES</c:v>
                </c:pt>
              </c:strCache>
            </c:strRef>
          </c:cat>
          <c:val>
            <c:numRef>
              <c:f>Sheet1!$B$2:$B$8</c:f>
              <c:numCache>
                <c:formatCode>#,##0</c:formatCode>
                <c:ptCount val="7"/>
                <c:pt idx="0">
                  <c:v>3005</c:v>
                </c:pt>
                <c:pt idx="1">
                  <c:v>5020</c:v>
                </c:pt>
                <c:pt idx="2" formatCode="General">
                  <c:v>0</c:v>
                </c:pt>
                <c:pt idx="3">
                  <c:v>19112</c:v>
                </c:pt>
                <c:pt idx="4">
                  <c:v>23160</c:v>
                </c:pt>
                <c:pt idx="5">
                  <c:v>15201</c:v>
                </c:pt>
                <c:pt idx="6">
                  <c:v>18407</c:v>
                </c:pt>
              </c:numCache>
            </c:numRef>
          </c:val>
        </c:ser>
        <c:ser>
          <c:idx val="1"/>
          <c:order val="1"/>
          <c:tx>
            <c:strRef>
              <c:f>Sheet1!$C$1</c:f>
              <c:strCache>
                <c:ptCount val="1"/>
                <c:pt idx="0">
                  <c:v>MAINSTREAM</c:v>
                </c:pt>
              </c:strCache>
            </c:strRef>
          </c:tx>
          <c:cat>
            <c:strRef>
              <c:f>Sheet1!$A$2:$A$8</c:f>
              <c:strCache>
                <c:ptCount val="7"/>
                <c:pt idx="0">
                  <c:v>NEW FAMILIES</c:v>
                </c:pt>
                <c:pt idx="1">
                  <c:v>MIDAGE SINGLES/COUPLES</c:v>
                </c:pt>
                <c:pt idx="2">
                  <c:v>YOUNG SINGLES/COUPLES</c:v>
                </c:pt>
                <c:pt idx="3">
                  <c:v>YOUNG FAMILIES</c:v>
                </c:pt>
                <c:pt idx="4">
                  <c:v>OLDER FAMILIES</c:v>
                </c:pt>
                <c:pt idx="5">
                  <c:v>RETIREES</c:v>
                </c:pt>
                <c:pt idx="6">
                  <c:v>OLDER SINGLES/COUPLES</c:v>
                </c:pt>
              </c:strCache>
            </c:strRef>
          </c:cat>
          <c:val>
            <c:numRef>
              <c:f>Sheet1!$C$2:$C$8</c:f>
              <c:numCache>
                <c:formatCode>#,##0</c:formatCode>
                <c:ptCount val="7"/>
                <c:pt idx="0">
                  <c:v>2325</c:v>
                </c:pt>
                <c:pt idx="1">
                  <c:v>11874</c:v>
                </c:pt>
                <c:pt idx="2">
                  <c:v>20854</c:v>
                </c:pt>
                <c:pt idx="3">
                  <c:v>12907</c:v>
                </c:pt>
                <c:pt idx="4">
                  <c:v>14244</c:v>
                </c:pt>
                <c:pt idx="5">
                  <c:v>21466</c:v>
                </c:pt>
                <c:pt idx="6">
                  <c:v>18318</c:v>
                </c:pt>
              </c:numCache>
            </c:numRef>
          </c:val>
        </c:ser>
        <c:ser>
          <c:idx val="2"/>
          <c:order val="2"/>
          <c:tx>
            <c:strRef>
              <c:f>Sheet1!$D$1</c:f>
              <c:strCache>
                <c:ptCount val="1"/>
                <c:pt idx="0">
                  <c:v>Series 3</c:v>
                </c:pt>
              </c:strCache>
            </c:strRef>
          </c:tx>
          <c:cat>
            <c:strRef>
              <c:f>Sheet1!$A$2:$A$8</c:f>
              <c:strCache>
                <c:ptCount val="7"/>
                <c:pt idx="0">
                  <c:v>NEW FAMILIES</c:v>
                </c:pt>
                <c:pt idx="1">
                  <c:v>MIDAGE SINGLES/COUPLES</c:v>
                </c:pt>
                <c:pt idx="2">
                  <c:v>YOUNG SINGLES/COUPLES</c:v>
                </c:pt>
                <c:pt idx="3">
                  <c:v>YOUNG FAMILIES</c:v>
                </c:pt>
                <c:pt idx="4">
                  <c:v>OLDER FAMILIES</c:v>
                </c:pt>
                <c:pt idx="5">
                  <c:v>RETIREES</c:v>
                </c:pt>
                <c:pt idx="6">
                  <c:v>OLDER SINGLES/COUPLES</c:v>
                </c:pt>
              </c:strCache>
            </c:strRef>
          </c:cat>
          <c:val>
            <c:numRef>
              <c:f>Sheet1!$D$2:$D$8</c:f>
              <c:numCache>
                <c:formatCode>#,##0</c:formatCode>
                <c:ptCount val="7"/>
                <c:pt idx="0">
                  <c:v>1589</c:v>
                </c:pt>
                <c:pt idx="1">
                  <c:v>8216</c:v>
                </c:pt>
                <c:pt idx="2">
                  <c:v>6281</c:v>
                </c:pt>
                <c:pt idx="3">
                  <c:v>11563</c:v>
                </c:pt>
                <c:pt idx="4">
                  <c:v>13190</c:v>
                </c:pt>
                <c:pt idx="5">
                  <c:v>13096</c:v>
                </c:pt>
                <c:pt idx="6">
                  <c:v>17754</c:v>
                </c:pt>
              </c:numCache>
            </c:numRef>
          </c:val>
        </c:ser>
        <c:overlap val="100"/>
        <c:axId val="96360704"/>
        <c:axId val="96375552"/>
      </c:barChart>
      <c:catAx>
        <c:axId val="96360704"/>
        <c:scaling>
          <c:orientation val="minMax"/>
        </c:scaling>
        <c:axPos val="l"/>
        <c:tickLblPos val="nextTo"/>
        <c:txPr>
          <a:bodyPr/>
          <a:lstStyle/>
          <a:p>
            <a:pPr>
              <a:defRPr sz="1000"/>
            </a:pPr>
            <a:endParaRPr lang="en-US"/>
          </a:p>
        </c:txPr>
        <c:crossAx val="96375552"/>
        <c:crosses val="autoZero"/>
        <c:auto val="1"/>
        <c:lblAlgn val="ctr"/>
        <c:lblOffset val="100"/>
      </c:catAx>
      <c:valAx>
        <c:axId val="96375552"/>
        <c:scaling>
          <c:orientation val="minMax"/>
        </c:scaling>
        <c:axPos val="b"/>
        <c:majorGridlines/>
        <c:numFmt formatCode="#,##0" sourceLinked="1"/>
        <c:tickLblPos val="nextTo"/>
        <c:crossAx val="96360704"/>
        <c:crosses val="autoZero"/>
        <c:crossBetween val="between"/>
      </c:valAx>
    </c:plotArea>
    <c:legend>
      <c:legendPos val="r"/>
      <c:layout/>
      <c:txPr>
        <a:bodyPr/>
        <a:lstStyle/>
        <a:p>
          <a:pPr>
            <a:defRPr sz="1000"/>
          </a:pPr>
          <a:endParaRPr lang="en-US"/>
        </a:p>
      </c:txPr>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094087920347146"/>
          <c:y val="5.9500531737355526E-2"/>
          <c:w val="0.75139924488634191"/>
          <c:h val="0.81724608246275698"/>
        </c:manualLayout>
      </c:layout>
      <c:lineChart>
        <c:grouping val="standard"/>
        <c:ser>
          <c:idx val="0"/>
          <c:order val="0"/>
          <c:tx>
            <c:strRef>
              <c:f>Sheet1!$B$1</c:f>
              <c:strCache>
                <c:ptCount val="1"/>
                <c:pt idx="0">
                  <c:v>Control</c:v>
                </c:pt>
              </c:strCache>
            </c:strRef>
          </c:tx>
          <c:cat>
            <c:numRef>
              <c:f>Sheet1!$A$2:$A$4</c:f>
              <c:numCache>
                <c:formatCode>mmm\-yy</c:formatCode>
                <c:ptCount val="3"/>
                <c:pt idx="0">
                  <c:v>43497</c:v>
                </c:pt>
                <c:pt idx="1">
                  <c:v>43525</c:v>
                </c:pt>
                <c:pt idx="2">
                  <c:v>43556</c:v>
                </c:pt>
              </c:numCache>
            </c:numRef>
          </c:cat>
          <c:val>
            <c:numRef>
              <c:f>Sheet1!$B$2:$B$4</c:f>
              <c:numCache>
                <c:formatCode>#,##0</c:formatCode>
                <c:ptCount val="3"/>
                <c:pt idx="0">
                  <c:v>2500</c:v>
                </c:pt>
                <c:pt idx="1">
                  <c:v>2250</c:v>
                </c:pt>
                <c:pt idx="2">
                  <c:v>2250</c:v>
                </c:pt>
              </c:numCache>
            </c:numRef>
          </c:val>
        </c:ser>
        <c:ser>
          <c:idx val="1"/>
          <c:order val="1"/>
          <c:tx>
            <c:strRef>
              <c:f>Sheet1!$C$1</c:f>
              <c:strCache>
                <c:ptCount val="1"/>
                <c:pt idx="0">
                  <c:v>Trial</c:v>
                </c:pt>
              </c:strCache>
            </c:strRef>
          </c:tx>
          <c:cat>
            <c:numRef>
              <c:f>Sheet1!$A$2:$A$4</c:f>
              <c:numCache>
                <c:formatCode>mmm\-yy</c:formatCode>
                <c:ptCount val="3"/>
                <c:pt idx="0">
                  <c:v>43497</c:v>
                </c:pt>
                <c:pt idx="1">
                  <c:v>43525</c:v>
                </c:pt>
                <c:pt idx="2">
                  <c:v>43556</c:v>
                </c:pt>
              </c:numCache>
            </c:numRef>
          </c:cat>
          <c:val>
            <c:numRef>
              <c:f>Sheet1!$C$2:$C$4</c:f>
              <c:numCache>
                <c:formatCode>#,##0</c:formatCode>
                <c:ptCount val="3"/>
                <c:pt idx="0">
                  <c:v>2500</c:v>
                </c:pt>
                <c:pt idx="1">
                  <c:v>2750</c:v>
                </c:pt>
                <c:pt idx="2">
                  <c:v>2600</c:v>
                </c:pt>
              </c:numCache>
            </c:numRef>
          </c:val>
        </c:ser>
        <c:marker val="1"/>
        <c:axId val="94668672"/>
        <c:axId val="96358400"/>
      </c:lineChart>
      <c:dateAx>
        <c:axId val="94668672"/>
        <c:scaling>
          <c:orientation val="minMax"/>
        </c:scaling>
        <c:axPos val="b"/>
        <c:numFmt formatCode="mmm\-yy" sourceLinked="1"/>
        <c:tickLblPos val="nextTo"/>
        <c:crossAx val="96358400"/>
        <c:crosses val="autoZero"/>
        <c:auto val="1"/>
        <c:lblOffset val="100"/>
      </c:dateAx>
      <c:valAx>
        <c:axId val="96358400"/>
        <c:scaling>
          <c:orientation val="minMax"/>
        </c:scaling>
        <c:axPos val="l"/>
        <c:majorGridlines/>
        <c:numFmt formatCode="#,##0" sourceLinked="1"/>
        <c:tickLblPos val="nextTo"/>
        <c:crossAx val="94668672"/>
        <c:crosses val="autoZero"/>
        <c:crossBetween val="between"/>
      </c:valAx>
    </c:plotArea>
    <c:legend>
      <c:legendPos val="r"/>
      <c:layout/>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689320866141734"/>
          <c:y val="3.4943458086036217E-2"/>
          <c:w val="0.69737241633858271"/>
          <c:h val="0.86300830308137122"/>
        </c:manualLayout>
      </c:layout>
      <c:lineChart>
        <c:grouping val="standard"/>
        <c:ser>
          <c:idx val="0"/>
          <c:order val="0"/>
          <c:tx>
            <c:strRef>
              <c:f>Sheet1!$B$1</c:f>
              <c:strCache>
                <c:ptCount val="1"/>
                <c:pt idx="0">
                  <c:v>control-233</c:v>
                </c:pt>
              </c:strCache>
            </c:strRef>
          </c:tx>
          <c:cat>
            <c:numRef>
              <c:f>Sheet1!$A$2:$A$4</c:f>
              <c:numCache>
                <c:formatCode>mmm\-yy</c:formatCode>
                <c:ptCount val="3"/>
                <c:pt idx="0">
                  <c:v>43497</c:v>
                </c:pt>
                <c:pt idx="1">
                  <c:v>43525</c:v>
                </c:pt>
                <c:pt idx="2">
                  <c:v>43556</c:v>
                </c:pt>
              </c:numCache>
            </c:numRef>
          </c:cat>
          <c:val>
            <c:numRef>
              <c:f>Sheet1!$B$2:$B$4</c:f>
              <c:numCache>
                <c:formatCode>General</c:formatCode>
                <c:ptCount val="3"/>
                <c:pt idx="0">
                  <c:v>75</c:v>
                </c:pt>
                <c:pt idx="1">
                  <c:v>65</c:v>
                </c:pt>
                <c:pt idx="2">
                  <c:v>49</c:v>
                </c:pt>
              </c:numCache>
            </c:numRef>
          </c:val>
        </c:ser>
        <c:ser>
          <c:idx val="1"/>
          <c:order val="1"/>
          <c:tx>
            <c:strRef>
              <c:f>Sheet1!$C$1</c:f>
              <c:strCache>
                <c:ptCount val="1"/>
                <c:pt idx="0">
                  <c:v>trial-77</c:v>
                </c:pt>
              </c:strCache>
            </c:strRef>
          </c:tx>
          <c:cat>
            <c:numRef>
              <c:f>Sheet1!$A$2:$A$4</c:f>
              <c:numCache>
                <c:formatCode>mmm\-yy</c:formatCode>
                <c:ptCount val="3"/>
                <c:pt idx="0">
                  <c:v>43497</c:v>
                </c:pt>
                <c:pt idx="1">
                  <c:v>43525</c:v>
                </c:pt>
                <c:pt idx="2">
                  <c:v>43556</c:v>
                </c:pt>
              </c:numCache>
            </c:numRef>
          </c:cat>
          <c:val>
            <c:numRef>
              <c:f>Sheet1!$C$2:$C$4</c:f>
              <c:numCache>
                <c:formatCode>General</c:formatCode>
                <c:ptCount val="3"/>
                <c:pt idx="0">
                  <c:v>75</c:v>
                </c:pt>
                <c:pt idx="1">
                  <c:v>80</c:v>
                </c:pt>
                <c:pt idx="2">
                  <c:v>76</c:v>
                </c:pt>
              </c:numCache>
            </c:numRef>
          </c:val>
        </c:ser>
        <c:marker val="1"/>
        <c:axId val="98308096"/>
        <c:axId val="98310400"/>
      </c:lineChart>
      <c:dateAx>
        <c:axId val="98308096"/>
        <c:scaling>
          <c:orientation val="minMax"/>
        </c:scaling>
        <c:delete val="1"/>
        <c:axPos val="b"/>
        <c:numFmt formatCode="mmm\-yy" sourceLinked="1"/>
        <c:tickLblPos val="nextTo"/>
        <c:crossAx val="98310400"/>
        <c:crosses val="autoZero"/>
        <c:auto val="1"/>
        <c:lblOffset val="100"/>
      </c:dateAx>
      <c:valAx>
        <c:axId val="98310400"/>
        <c:scaling>
          <c:orientation val="minMax"/>
          <c:max val="100"/>
          <c:min val="0"/>
        </c:scaling>
        <c:axPos val="l"/>
        <c:majorGridlines/>
        <c:numFmt formatCode="General" sourceLinked="1"/>
        <c:tickLblPos val="nextTo"/>
        <c:txPr>
          <a:bodyPr/>
          <a:lstStyle/>
          <a:p>
            <a:pPr>
              <a:defRPr sz="1000"/>
            </a:pPr>
            <a:endParaRPr lang="en-US"/>
          </a:p>
        </c:txPr>
        <c:crossAx val="98308096"/>
        <c:crosses val="autoZero"/>
        <c:crossBetween val="between"/>
        <c:majorUnit val="25"/>
        <c:minorUnit val="25"/>
      </c:valAx>
    </c:plotArea>
    <c:legend>
      <c:legendPos val="r"/>
      <c:layout/>
      <c:txPr>
        <a:bodyPr/>
        <a:lstStyle/>
        <a:p>
          <a:pPr>
            <a:defRPr sz="1000"/>
          </a:pPr>
          <a:endParaRPr lang="en-US"/>
        </a:p>
      </c:txPr>
    </c:legend>
    <c:plotVisOnly val="1"/>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5.7247416338582678E-2"/>
          <c:y val="5.5342852801108545E-2"/>
          <c:w val="0.79096345964566928"/>
          <c:h val="0.72785680618765403"/>
        </c:manualLayout>
      </c:layout>
      <c:lineChart>
        <c:grouping val="standard"/>
        <c:ser>
          <c:idx val="0"/>
          <c:order val="0"/>
          <c:tx>
            <c:strRef>
              <c:f>Sheet1!$B$1</c:f>
              <c:strCache>
                <c:ptCount val="1"/>
                <c:pt idx="0">
                  <c:v>trial-86</c:v>
                </c:pt>
              </c:strCache>
            </c:strRef>
          </c:tx>
          <c:cat>
            <c:numRef>
              <c:f>Sheet1!$A$2:$A$4</c:f>
              <c:numCache>
                <c:formatCode>General</c:formatCode>
                <c:ptCount val="3"/>
              </c:numCache>
            </c:numRef>
          </c:cat>
          <c:val>
            <c:numRef>
              <c:f>Sheet1!$B$2:$B$4</c:f>
              <c:numCache>
                <c:formatCode>General</c:formatCode>
                <c:ptCount val="3"/>
                <c:pt idx="0">
                  <c:v>279</c:v>
                </c:pt>
                <c:pt idx="1">
                  <c:v>280</c:v>
                </c:pt>
                <c:pt idx="2">
                  <c:v>255</c:v>
                </c:pt>
              </c:numCache>
            </c:numRef>
          </c:val>
        </c:ser>
        <c:ser>
          <c:idx val="1"/>
          <c:order val="1"/>
          <c:tx>
            <c:strRef>
              <c:f>Sheet1!$C$1</c:f>
              <c:strCache>
                <c:ptCount val="1"/>
                <c:pt idx="0">
                  <c:v>control-155</c:v>
                </c:pt>
              </c:strCache>
            </c:strRef>
          </c:tx>
          <c:cat>
            <c:numRef>
              <c:f>Sheet1!$A$2:$A$4</c:f>
              <c:numCache>
                <c:formatCode>General</c:formatCode>
                <c:ptCount val="3"/>
              </c:numCache>
            </c:numRef>
          </c:cat>
          <c:val>
            <c:numRef>
              <c:f>Sheet1!$C$2:$C$4</c:f>
              <c:numCache>
                <c:formatCode>General</c:formatCode>
                <c:ptCount val="3"/>
                <c:pt idx="0">
                  <c:v>255</c:v>
                </c:pt>
                <c:pt idx="1">
                  <c:v>240</c:v>
                </c:pt>
                <c:pt idx="2">
                  <c:v>241</c:v>
                </c:pt>
              </c:numCache>
            </c:numRef>
          </c:val>
        </c:ser>
        <c:marker val="1"/>
        <c:axId val="139994240"/>
        <c:axId val="94668288"/>
      </c:lineChart>
      <c:catAx>
        <c:axId val="139994240"/>
        <c:scaling>
          <c:orientation val="minMax"/>
        </c:scaling>
        <c:axPos val="b"/>
        <c:numFmt formatCode="General" sourceLinked="1"/>
        <c:tickLblPos val="nextTo"/>
        <c:crossAx val="94668288"/>
        <c:crosses val="autoZero"/>
        <c:auto val="1"/>
        <c:lblAlgn val="ctr"/>
        <c:lblOffset val="100"/>
      </c:catAx>
      <c:valAx>
        <c:axId val="94668288"/>
        <c:scaling>
          <c:orientation val="minMax"/>
        </c:scaling>
        <c:axPos val="l"/>
        <c:majorGridlines/>
        <c:numFmt formatCode="General" sourceLinked="1"/>
        <c:tickLblPos val="nextTo"/>
        <c:txPr>
          <a:bodyPr/>
          <a:lstStyle/>
          <a:p>
            <a:pPr>
              <a:defRPr sz="1000"/>
            </a:pPr>
            <a:endParaRPr lang="en-US"/>
          </a:p>
        </c:txPr>
        <c:crossAx val="139994240"/>
        <c:crosses val="autoZero"/>
        <c:crossBetween val="between"/>
      </c:valAx>
    </c:plotArea>
    <c:legend>
      <c:legendPos val="r"/>
      <c:layout/>
      <c:txPr>
        <a:bodyPr/>
        <a:lstStyle/>
        <a:p>
          <a:pPr>
            <a:defRPr sz="1000"/>
          </a:pPr>
          <a:endParaRPr lang="en-US"/>
        </a:p>
      </c:txPr>
    </c:legend>
    <c:plotVisOnly val="1"/>
  </c:chart>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5.7247416338582678E-2"/>
          <c:y val="8.7566332907515657E-2"/>
          <c:w val="0.79096345964566928"/>
          <c:h val="0.69735207432545088"/>
        </c:manualLayout>
      </c:layout>
      <c:lineChart>
        <c:grouping val="standard"/>
        <c:ser>
          <c:idx val="0"/>
          <c:order val="0"/>
          <c:tx>
            <c:strRef>
              <c:f>Sheet1!$B$1</c:f>
              <c:strCache>
                <c:ptCount val="1"/>
                <c:pt idx="0">
                  <c:v>control-237</c:v>
                </c:pt>
              </c:strCache>
            </c:strRef>
          </c:tx>
          <c:cat>
            <c:numRef>
              <c:f>Sheet1!$A$2:$A$4</c:f>
              <c:numCache>
                <c:formatCode>mmm\-yy</c:formatCode>
                <c:ptCount val="3"/>
                <c:pt idx="0">
                  <c:v>43497</c:v>
                </c:pt>
                <c:pt idx="1">
                  <c:v>43525</c:v>
                </c:pt>
                <c:pt idx="2">
                  <c:v>43556</c:v>
                </c:pt>
              </c:numCache>
            </c:numRef>
          </c:cat>
          <c:val>
            <c:numRef>
              <c:f>Sheet1!$B$2:$B$4</c:f>
              <c:numCache>
                <c:formatCode>General</c:formatCode>
                <c:ptCount val="3"/>
                <c:pt idx="0">
                  <c:v>320</c:v>
                </c:pt>
                <c:pt idx="1">
                  <c:v>275</c:v>
                </c:pt>
                <c:pt idx="2">
                  <c:v>274</c:v>
                </c:pt>
              </c:numCache>
            </c:numRef>
          </c:val>
        </c:ser>
        <c:ser>
          <c:idx val="1"/>
          <c:order val="1"/>
          <c:tx>
            <c:strRef>
              <c:f>Sheet1!$C$1</c:f>
              <c:strCache>
                <c:ptCount val="1"/>
                <c:pt idx="0">
                  <c:v>trail-88</c:v>
                </c:pt>
              </c:strCache>
            </c:strRef>
          </c:tx>
          <c:cat>
            <c:numRef>
              <c:f>Sheet1!$A$2:$A$4</c:f>
              <c:numCache>
                <c:formatCode>mmm\-yy</c:formatCode>
                <c:ptCount val="3"/>
                <c:pt idx="0">
                  <c:v>43497</c:v>
                </c:pt>
                <c:pt idx="1">
                  <c:v>43525</c:v>
                </c:pt>
                <c:pt idx="2">
                  <c:v>43556</c:v>
                </c:pt>
              </c:numCache>
            </c:numRef>
          </c:cat>
          <c:val>
            <c:numRef>
              <c:f>Sheet1!$C$2:$C$4</c:f>
              <c:numCache>
                <c:formatCode>General</c:formatCode>
                <c:ptCount val="3"/>
                <c:pt idx="0">
                  <c:v>318</c:v>
                </c:pt>
                <c:pt idx="1">
                  <c:v>345</c:v>
                </c:pt>
                <c:pt idx="2">
                  <c:v>325</c:v>
                </c:pt>
              </c:numCache>
            </c:numRef>
          </c:val>
        </c:ser>
        <c:marker val="1"/>
        <c:axId val="71431296"/>
        <c:axId val="91695360"/>
      </c:lineChart>
      <c:dateAx>
        <c:axId val="71431296"/>
        <c:scaling>
          <c:orientation val="minMax"/>
        </c:scaling>
        <c:axPos val="b"/>
        <c:numFmt formatCode="mmm\-yy" sourceLinked="1"/>
        <c:tickLblPos val="nextTo"/>
        <c:txPr>
          <a:bodyPr/>
          <a:lstStyle/>
          <a:p>
            <a:pPr>
              <a:defRPr sz="1000"/>
            </a:pPr>
            <a:endParaRPr lang="en-US"/>
          </a:p>
        </c:txPr>
        <c:crossAx val="91695360"/>
        <c:crosses val="autoZero"/>
        <c:auto val="1"/>
        <c:lblOffset val="100"/>
      </c:dateAx>
      <c:valAx>
        <c:axId val="91695360"/>
        <c:scaling>
          <c:orientation val="minMax"/>
          <c:max val="400"/>
        </c:scaling>
        <c:axPos val="l"/>
        <c:majorGridlines/>
        <c:numFmt formatCode="General" sourceLinked="1"/>
        <c:tickLblPos val="nextTo"/>
        <c:txPr>
          <a:bodyPr/>
          <a:lstStyle/>
          <a:p>
            <a:pPr>
              <a:defRPr sz="1000"/>
            </a:pPr>
            <a:endParaRPr lang="en-US"/>
          </a:p>
        </c:txPr>
        <c:crossAx val="71431296"/>
        <c:crosses val="autoZero"/>
        <c:crossBetween val="between"/>
        <c:majorUnit val="100"/>
      </c:valAx>
    </c:plotArea>
    <c:legend>
      <c:legendPos val="r"/>
      <c:layout/>
      <c:txPr>
        <a:bodyPr/>
        <a:lstStyle/>
        <a:p>
          <a:pPr>
            <a:defRPr sz="1000"/>
          </a:pPr>
          <a:endParaRPr lang="en-US"/>
        </a:p>
      </c:txPr>
    </c:legend>
    <c:plotVisOnly val="1"/>
  </c:chart>
  <c:txPr>
    <a:bodyPr/>
    <a:lstStyle/>
    <a:p>
      <a:pPr>
        <a:defRPr sz="1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Sheet1!$B$1</c:f>
              <c:strCache>
                <c:ptCount val="1"/>
                <c:pt idx="0">
                  <c:v>control</c:v>
                </c:pt>
              </c:strCache>
            </c:strRef>
          </c:tx>
          <c:cat>
            <c:numRef>
              <c:f>Sheet1!$A$2:$A$4</c:f>
              <c:numCache>
                <c:formatCode>mmm\-yy</c:formatCode>
                <c:ptCount val="3"/>
                <c:pt idx="0">
                  <c:v>43497</c:v>
                </c:pt>
                <c:pt idx="1">
                  <c:v>43525</c:v>
                </c:pt>
                <c:pt idx="2">
                  <c:v>43556</c:v>
                </c:pt>
              </c:numCache>
            </c:numRef>
          </c:cat>
          <c:val>
            <c:numRef>
              <c:f>Sheet1!$B$2:$B$4</c:f>
              <c:numCache>
                <c:formatCode>General</c:formatCode>
                <c:ptCount val="3"/>
                <c:pt idx="0">
                  <c:v>330</c:v>
                </c:pt>
                <c:pt idx="1">
                  <c:v>299</c:v>
                </c:pt>
                <c:pt idx="2">
                  <c:v>285</c:v>
                </c:pt>
              </c:numCache>
            </c:numRef>
          </c:val>
        </c:ser>
        <c:ser>
          <c:idx val="1"/>
          <c:order val="1"/>
          <c:tx>
            <c:strRef>
              <c:f>Sheet1!$C$1</c:f>
              <c:strCache>
                <c:ptCount val="1"/>
                <c:pt idx="0">
                  <c:v>trial</c:v>
                </c:pt>
              </c:strCache>
            </c:strRef>
          </c:tx>
          <c:cat>
            <c:numRef>
              <c:f>Sheet1!$A$2:$A$4</c:f>
              <c:numCache>
                <c:formatCode>mmm\-yy</c:formatCode>
                <c:ptCount val="3"/>
                <c:pt idx="0">
                  <c:v>43497</c:v>
                </c:pt>
                <c:pt idx="1">
                  <c:v>43525</c:v>
                </c:pt>
                <c:pt idx="2">
                  <c:v>43556</c:v>
                </c:pt>
              </c:numCache>
            </c:numRef>
          </c:cat>
          <c:val>
            <c:numRef>
              <c:f>Sheet1!$C$2:$C$4</c:f>
              <c:numCache>
                <c:formatCode>General</c:formatCode>
                <c:ptCount val="3"/>
                <c:pt idx="0">
                  <c:v>335</c:v>
                </c:pt>
                <c:pt idx="1">
                  <c:v>375</c:v>
                </c:pt>
                <c:pt idx="2">
                  <c:v>340</c:v>
                </c:pt>
              </c:numCache>
            </c:numRef>
          </c:val>
        </c:ser>
        <c:axId val="91693056"/>
        <c:axId val="91694976"/>
      </c:barChart>
      <c:dateAx>
        <c:axId val="91693056"/>
        <c:scaling>
          <c:orientation val="minMax"/>
        </c:scaling>
        <c:axPos val="b"/>
        <c:numFmt formatCode="mmm\-yy" sourceLinked="1"/>
        <c:tickLblPos val="nextTo"/>
        <c:crossAx val="91694976"/>
        <c:crosses val="autoZero"/>
        <c:auto val="1"/>
        <c:lblOffset val="100"/>
      </c:dateAx>
      <c:valAx>
        <c:axId val="91694976"/>
        <c:scaling>
          <c:orientation val="minMax"/>
        </c:scaling>
        <c:axPos val="l"/>
        <c:majorGridlines/>
        <c:numFmt formatCode="General" sourceLinked="1"/>
        <c:tickLblPos val="nextTo"/>
        <c:crossAx val="91693056"/>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pPr/>
              <a:t>18/02/2024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pPr/>
              <a:t>‹#›</a:t>
            </a:fld>
            <a:endParaRPr lang="en-AU" dirty="0"/>
          </a:p>
        </p:txBody>
      </p:sp>
    </p:spTree>
    <p:extLst>
      <p:ext uri="{BB962C8B-B14F-4D97-AF65-F5344CB8AC3E}">
        <p14:creationId xmlns:p14="http://schemas.microsoft.com/office/powerpoint/2010/main" xmlns=""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xmlns=""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pPr/>
              <a:t>12</a:t>
            </a:fld>
            <a:endParaRPr lang="en-AU" dirty="0"/>
          </a:p>
        </p:txBody>
      </p:sp>
    </p:spTree>
    <p:extLst>
      <p:ext uri="{BB962C8B-B14F-4D97-AF65-F5344CB8AC3E}">
        <p14:creationId xmlns:p14="http://schemas.microsoft.com/office/powerpoint/2010/main" xmlns=""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xmlns=""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xmlns=""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smtClean="0"/>
              <a:t>February2024</a:t>
            </a:r>
            <a:endParaRPr lang="en-AU" dirty="0"/>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xmlns="" val="3613081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045029" y="308228"/>
            <a:ext cx="11146971" cy="824400"/>
          </a:xfrm>
        </p:spPr>
        <p:txBody>
          <a:bodyPr/>
          <a:lstStyle/>
          <a:p>
            <a:pPr algn="ctr"/>
            <a:r>
              <a:rPr lang="en-AU" dirty="0" smtClean="0"/>
              <a:t>Trial stores v/s Control stores: Transactions</a:t>
            </a:r>
          </a:p>
          <a:p>
            <a:pPr>
              <a:buFont typeface="Arial" pitchFamily="34" charset="0"/>
              <a:buChar char="•"/>
            </a:pPr>
            <a:r>
              <a:rPr lang="en-AU" sz="1500" dirty="0" smtClean="0"/>
              <a:t>The data shows that the trial stores have increased sales transactions from February and ends with a slight decline April.</a:t>
            </a:r>
          </a:p>
          <a:p>
            <a:pPr>
              <a:buFont typeface="Arial" pitchFamily="34" charset="0"/>
              <a:buChar char="•"/>
            </a:pPr>
            <a:r>
              <a:rPr lang="en-AU" sz="1500" dirty="0" smtClean="0"/>
              <a:t>Control stores declined from February, since levelled out March into April. While control store 233 continued a decline.</a:t>
            </a:r>
          </a:p>
          <a:p>
            <a:r>
              <a:rPr lang="en-AU" sz="1500" dirty="0" smtClean="0"/>
              <a:t> </a:t>
            </a:r>
            <a:r>
              <a:rPr lang="en-AU" sz="1500" dirty="0" smtClean="0"/>
              <a:t>   </a:t>
            </a:r>
            <a:r>
              <a:rPr lang="en-AU" sz="1500" dirty="0" smtClean="0">
                <a:solidFill>
                  <a:srgbClr val="44B5C4"/>
                </a:solidFill>
              </a:rPr>
              <a:t>Trail store 77 v/s Control store 233</a:t>
            </a:r>
          </a:p>
          <a:p>
            <a:endParaRPr lang="en-AU" sz="1500" dirty="0" smtClean="0">
              <a:solidFill>
                <a:srgbClr val="44B5C4"/>
              </a:solidFill>
            </a:endParaRPr>
          </a:p>
          <a:p>
            <a:endParaRPr lang="en-AU" sz="1500" dirty="0" smtClean="0">
              <a:solidFill>
                <a:srgbClr val="44B5C4"/>
              </a:solidFill>
            </a:endParaRPr>
          </a:p>
          <a:p>
            <a:endParaRPr lang="en-AU" sz="1500" dirty="0" smtClean="0">
              <a:solidFill>
                <a:srgbClr val="44B5C4"/>
              </a:solidFill>
            </a:endParaRPr>
          </a:p>
          <a:p>
            <a:r>
              <a:rPr lang="en-AU" sz="1500" dirty="0" smtClean="0">
                <a:solidFill>
                  <a:srgbClr val="44B5C4"/>
                </a:solidFill>
              </a:rPr>
              <a:t> </a:t>
            </a:r>
            <a:r>
              <a:rPr lang="en-AU" sz="1500" dirty="0" smtClean="0">
                <a:solidFill>
                  <a:srgbClr val="44B5C4"/>
                </a:solidFill>
              </a:rPr>
              <a:t>  Trail store 86 v/s Control store 155</a:t>
            </a:r>
          </a:p>
          <a:p>
            <a:endParaRPr lang="en-AU" sz="1500" dirty="0" smtClean="0">
              <a:solidFill>
                <a:srgbClr val="44B5C4"/>
              </a:solidFill>
            </a:endParaRPr>
          </a:p>
          <a:p>
            <a:endParaRPr lang="en-AU" sz="1500" dirty="0" smtClean="0">
              <a:solidFill>
                <a:srgbClr val="44B5C4"/>
              </a:solidFill>
            </a:endParaRPr>
          </a:p>
          <a:p>
            <a:endParaRPr lang="en-AU" sz="1500" dirty="0" smtClean="0">
              <a:solidFill>
                <a:srgbClr val="44B5C4"/>
              </a:solidFill>
            </a:endParaRPr>
          </a:p>
          <a:p>
            <a:r>
              <a:rPr lang="en-AU" sz="1500" dirty="0">
                <a:solidFill>
                  <a:srgbClr val="44B5C4"/>
                </a:solidFill>
              </a:rPr>
              <a:t> </a:t>
            </a:r>
            <a:r>
              <a:rPr lang="en-AU" sz="1500" dirty="0" smtClean="0">
                <a:solidFill>
                  <a:srgbClr val="44B5C4"/>
                </a:solidFill>
              </a:rPr>
              <a:t>  Trial store 88 v/s Control store 237</a:t>
            </a:r>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graphicFrame>
        <p:nvGraphicFramePr>
          <p:cNvPr id="5" name="Chart 4"/>
          <p:cNvGraphicFramePr/>
          <p:nvPr/>
        </p:nvGraphicFramePr>
        <p:xfrm>
          <a:off x="2133600" y="1741714"/>
          <a:ext cx="8128000" cy="12627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2452915" y="3120575"/>
          <a:ext cx="8128000" cy="15530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nvGraphicFramePr>
        <p:xfrm>
          <a:off x="2467428" y="4542971"/>
          <a:ext cx="8128000" cy="181428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475543"/>
          </a:xfrm>
        </p:spPr>
        <p:txBody>
          <a:bodyPr/>
          <a:lstStyle/>
          <a:p>
            <a:r>
              <a:rPr lang="en-AU" dirty="0" smtClean="0"/>
              <a:t>Recommendations:</a:t>
            </a:r>
            <a:endParaRPr lang="en-AU"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graphicFrame>
        <p:nvGraphicFramePr>
          <p:cNvPr id="5" name="Chart 4"/>
          <p:cNvGraphicFramePr/>
          <p:nvPr/>
        </p:nvGraphicFramePr>
        <p:xfrm>
          <a:off x="870857" y="1523999"/>
          <a:ext cx="5863771" cy="462884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155542" y="1407885"/>
            <a:ext cx="3396344" cy="914400"/>
          </a:xfrm>
          <a:prstGeom prst="rect">
            <a:avLst/>
          </a:prstGeom>
          <a:noFill/>
        </p:spPr>
        <p:txBody>
          <a:bodyPr wrap="none" lIns="0" tIns="0" rIns="0" bIns="0" rtlCol="0" anchor="t">
            <a:noAutofit/>
          </a:bodyPr>
          <a:lstStyle/>
          <a:p>
            <a:pPr algn="l"/>
            <a:endParaRPr lang="en-US" sz="2000" dirty="0" err="1" smtClean="0">
              <a:latin typeface="Roboto Light" panose="02000000000000000000" pitchFamily="2" charset="0"/>
              <a:ea typeface="Roboto Light" panose="02000000000000000000" pitchFamily="2" charset="0"/>
            </a:endParaRPr>
          </a:p>
        </p:txBody>
      </p:sp>
      <p:sp>
        <p:nvSpPr>
          <p:cNvPr id="7" name="Rectangle 6"/>
          <p:cNvSpPr/>
          <p:nvPr/>
        </p:nvSpPr>
        <p:spPr>
          <a:xfrm>
            <a:off x="1175658" y="1124022"/>
            <a:ext cx="3614056" cy="369332"/>
          </a:xfrm>
          <a:prstGeom prst="rect">
            <a:avLst/>
          </a:prstGeom>
        </p:spPr>
        <p:txBody>
          <a:bodyPr wrap="square">
            <a:spAutoFit/>
          </a:bodyPr>
          <a:lstStyle/>
          <a:p>
            <a:pPr fontAlgn="base"/>
            <a:r>
              <a:rPr lang="en-US" dirty="0" smtClean="0">
                <a:solidFill>
                  <a:srgbClr val="44B5C4"/>
                </a:solidFill>
              </a:rPr>
              <a:t>Total customer chips transactions</a:t>
            </a:r>
            <a:endParaRPr lang="en-AU" dirty="0">
              <a:solidFill>
                <a:srgbClr val="44B5C4"/>
              </a:solidFill>
            </a:endParaRPr>
          </a:p>
        </p:txBody>
      </p:sp>
      <p:sp>
        <p:nvSpPr>
          <p:cNvPr id="8" name="Rectangle 7"/>
          <p:cNvSpPr/>
          <p:nvPr/>
        </p:nvSpPr>
        <p:spPr>
          <a:xfrm>
            <a:off x="6792686" y="1117600"/>
            <a:ext cx="5181600" cy="5078313"/>
          </a:xfrm>
          <a:prstGeom prst="rect">
            <a:avLst/>
          </a:prstGeom>
        </p:spPr>
        <p:txBody>
          <a:bodyPr wrap="square">
            <a:spAutoFit/>
          </a:bodyPr>
          <a:lstStyle/>
          <a:p>
            <a:pPr fontAlgn="base">
              <a:buFont typeface="Arial" pitchFamily="34" charset="0"/>
              <a:buChar char="•"/>
            </a:pPr>
            <a:r>
              <a:rPr lang="en-AU" dirty="0" smtClean="0"/>
              <a:t>Two of the three stores are outperforming their control stores.</a:t>
            </a:r>
          </a:p>
          <a:p>
            <a:pPr fontAlgn="base">
              <a:buFont typeface="Arial" pitchFamily="34" charset="0"/>
              <a:buChar char="•"/>
            </a:pPr>
            <a:r>
              <a:rPr lang="en-AU" dirty="0" smtClean="0"/>
              <a:t>One store continued to increase after the trial period.</a:t>
            </a:r>
          </a:p>
          <a:p>
            <a:pPr fontAlgn="base">
              <a:buFont typeface="Arial" pitchFamily="34" charset="0"/>
              <a:buChar char="•"/>
            </a:pPr>
            <a:r>
              <a:rPr lang="en-AU" dirty="0" smtClean="0"/>
              <a:t>Showing a possible change in customer purchase behaviour in store 77.</a:t>
            </a:r>
          </a:p>
          <a:p>
            <a:pPr fontAlgn="base">
              <a:buFont typeface="Arial" pitchFamily="34" charset="0"/>
              <a:buChar char="•"/>
            </a:pPr>
            <a:r>
              <a:rPr lang="en-AU" dirty="0" smtClean="0"/>
              <a:t>The other two trial stores 86 and 88 declined in sales back to it’s original sales output.</a:t>
            </a:r>
          </a:p>
          <a:p>
            <a:pPr fontAlgn="base">
              <a:buFont typeface="Arial" pitchFamily="34" charset="0"/>
              <a:buChar char="•"/>
            </a:pPr>
            <a:r>
              <a:rPr lang="en-AU" dirty="0" smtClean="0"/>
              <a:t>The data is showing some decrease in performance in the third month for the stores. A levelling out in sales is expected.</a:t>
            </a:r>
          </a:p>
          <a:p>
            <a:pPr fontAlgn="base"/>
            <a:endParaRPr lang="en-AU" dirty="0" smtClean="0"/>
          </a:p>
          <a:p>
            <a:pPr fontAlgn="base"/>
            <a:r>
              <a:rPr lang="en-AU" dirty="0" smtClean="0"/>
              <a:t>My recommendation would be to convert the stores </a:t>
            </a:r>
            <a:r>
              <a:rPr lang="en-AU" dirty="0" smtClean="0"/>
              <a:t>i</a:t>
            </a:r>
            <a:r>
              <a:rPr lang="en-AU" dirty="0" smtClean="0"/>
              <a:t>nto the new layout. After six months I would consider another study to see the impact the new layout has had across a larger sample of stores and how the sales volume is trending overtime.</a:t>
            </a:r>
            <a:endParaRPr lang="en-US" dirty="0" smtClean="0"/>
          </a:p>
        </p:txBody>
      </p:sp>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1620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0116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smtClean="0"/>
              <a:t>Executive summary</a:t>
            </a:r>
            <a:endParaRPr lang="en-AU" dirty="0"/>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r>
              <a:rPr lang="en-AU" sz="1400" b="1" dirty="0" smtClean="0"/>
              <a:t>Task 1: Overview of chips sales and getting key information</a:t>
            </a:r>
            <a:r>
              <a:rPr lang="en-AU" sz="1400" b="1" dirty="0" smtClean="0"/>
              <a:t>.</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r>
              <a:rPr lang="en-AU" sz="1400" b="1" dirty="0" smtClean="0"/>
              <a:t>Task 2: Trial store performance.</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fontAlgn="base">
              <a:buFont typeface="Arial" pitchFamily="34" charset="0"/>
              <a:buChar char="•"/>
            </a:pPr>
            <a:r>
              <a:rPr lang="en-AU" sz="1200" dirty="0" smtClean="0"/>
              <a:t>Comparing chips sales overtime from 2018 to 1019.</a:t>
            </a:r>
            <a:r>
              <a:rPr lang="en-US" sz="1200" dirty="0" smtClean="0"/>
              <a:t>​</a:t>
            </a:r>
          </a:p>
          <a:p>
            <a:pPr fontAlgn="base">
              <a:buFont typeface="Arial" pitchFamily="34" charset="0"/>
              <a:buChar char="•"/>
            </a:pPr>
            <a:r>
              <a:rPr lang="en-AU" sz="1200" dirty="0" smtClean="0"/>
              <a:t>Impact of customer's influence and spending habits.</a:t>
            </a:r>
            <a:r>
              <a:rPr lang="en-US" sz="1200" dirty="0" smtClean="0"/>
              <a:t>​</a:t>
            </a:r>
          </a:p>
          <a:p>
            <a:pPr fontAlgn="base">
              <a:buFont typeface="Arial" pitchFamily="34" charset="0"/>
              <a:buChar char="•"/>
            </a:pPr>
            <a:r>
              <a:rPr lang="en-AU" sz="1200" dirty="0" smtClean="0"/>
              <a:t>Customer's life stage and influence impact on spending habits.</a:t>
            </a:r>
            <a:endParaRPr lang="en-US" sz="1200" dirty="0" smtClean="0"/>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fontAlgn="base">
              <a:buFont typeface="Arial" pitchFamily="34" charset="0"/>
              <a:buChar char="•"/>
            </a:pPr>
            <a:r>
              <a:rPr lang="en-AU" sz="1200" dirty="0" smtClean="0"/>
              <a:t>Overall the trial stores outperformed the control stores in every category during this period.</a:t>
            </a:r>
            <a:r>
              <a:rPr lang="en-US" sz="1200" dirty="0" smtClean="0"/>
              <a:t>​</a:t>
            </a:r>
          </a:p>
          <a:p>
            <a:pPr fontAlgn="base">
              <a:buFont typeface="Arial" pitchFamily="34" charset="0"/>
              <a:buChar char="•"/>
            </a:pPr>
            <a:r>
              <a:rPr lang="en-AU" sz="1200" dirty="0" smtClean="0"/>
              <a:t>The trial stores do show a </a:t>
            </a:r>
            <a:r>
              <a:rPr lang="en-AU" sz="1200" dirty="0" err="1" smtClean="0"/>
              <a:t>leveling</a:t>
            </a:r>
            <a:r>
              <a:rPr lang="en-AU" sz="1200" dirty="0" smtClean="0"/>
              <a:t> out performance in the third month.</a:t>
            </a:r>
            <a:r>
              <a:rPr lang="en-US" sz="1200" dirty="0" smtClean="0"/>
              <a:t>​</a:t>
            </a:r>
          </a:p>
          <a:p>
            <a:pPr fontAlgn="base">
              <a:buFont typeface="Arial" pitchFamily="34" charset="0"/>
              <a:buChar char="•"/>
            </a:pPr>
            <a:r>
              <a:rPr lang="en-AU" sz="1200" dirty="0" smtClean="0"/>
              <a:t>Two out of three stores are showing higher levels in every category compared to the control stores at the end.</a:t>
            </a:r>
            <a:endParaRPr lang="en-US" sz="1200" dirty="0"/>
          </a:p>
        </p:txBody>
      </p:sp>
    </p:spTree>
    <p:extLst>
      <p:ext uri="{BB962C8B-B14F-4D97-AF65-F5344CB8AC3E}">
        <p14:creationId xmlns:p14="http://schemas.microsoft.com/office/powerpoint/2010/main" xmlns="" val="1173541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smtClean="0"/>
              <a:t>Overview of Chips Sales and key information:</a:t>
            </a:r>
            <a:endParaRPr lang="en-AU" dirty="0"/>
          </a:p>
        </p:txBody>
      </p:sp>
    </p:spTree>
    <p:extLst>
      <p:ext uri="{BB962C8B-B14F-4D97-AF65-F5344CB8AC3E}">
        <p14:creationId xmlns:p14="http://schemas.microsoft.com/office/powerpoint/2010/main" xmlns="" val="1176063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67946" y="322743"/>
            <a:ext cx="10479600" cy="824400"/>
          </a:xfrm>
        </p:spPr>
        <p:txBody>
          <a:bodyPr/>
          <a:lstStyle/>
          <a:p>
            <a:pPr algn="ctr" fontAlgn="base"/>
            <a:r>
              <a:rPr lang="en-AU" sz="1800" dirty="0" smtClean="0"/>
              <a:t>Total sales trend for past year</a:t>
            </a:r>
            <a:r>
              <a:rPr lang="en-US" sz="1800" dirty="0" smtClean="0"/>
              <a:t>​</a:t>
            </a:r>
          </a:p>
          <a:p>
            <a:pPr algn="ctr" fontAlgn="base"/>
            <a:r>
              <a:rPr lang="en-AU" sz="1800" dirty="0" smtClean="0"/>
              <a:t>Sales totals for the year 2019 has decreased from 2018. Showing slight improvement in month June.​</a:t>
            </a:r>
            <a:endParaRPr lang="en-AU" sz="1800" dirty="0"/>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graphicFrame>
        <p:nvGraphicFramePr>
          <p:cNvPr id="5" name="Chart 4"/>
          <p:cNvGraphicFramePr/>
          <p:nvPr/>
        </p:nvGraphicFramePr>
        <p:xfrm>
          <a:off x="2031999" y="1320799"/>
          <a:ext cx="8897257" cy="47171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143329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lgn="ctr"/>
            <a:r>
              <a:rPr lang="en-AU" dirty="0" smtClean="0"/>
              <a:t>Customer affluence and it’s effect on customer buying</a:t>
            </a:r>
          </a:p>
          <a:p>
            <a:pPr algn="ctr"/>
            <a:r>
              <a:rPr lang="en-AU" sz="1500" dirty="0" smtClean="0"/>
              <a:t>As we can see on the graph below mainstream customer made the made the most chips  purchases with budget customers in second. It does not seem affluence has a large impact on chips sales as one would expect</a:t>
            </a:r>
            <a:r>
              <a:rPr lang="en-AU" sz="2000" dirty="0" smtClean="0"/>
              <a:t>.</a:t>
            </a:r>
            <a:endParaRPr lang="en-AU" sz="2000" dirty="0"/>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graphicFrame>
        <p:nvGraphicFramePr>
          <p:cNvPr id="5" name="Chart 4"/>
          <p:cNvGraphicFramePr/>
          <p:nvPr/>
        </p:nvGraphicFramePr>
        <p:xfrm>
          <a:off x="2031999" y="1698171"/>
          <a:ext cx="8984343" cy="4223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221212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lgn="ctr"/>
            <a:r>
              <a:rPr lang="en-AU" dirty="0" smtClean="0"/>
              <a:t>Life stage with proportion of premium customer</a:t>
            </a:r>
          </a:p>
          <a:p>
            <a:pPr algn="ctr"/>
            <a:r>
              <a:rPr lang="en-AU" sz="1500" dirty="0" smtClean="0"/>
              <a:t>The data shows that older people tend to purchase more chips across all life stage demographics and affluence. With new families being the lowest.</a:t>
            </a:r>
            <a:endParaRPr lang="en-AU" sz="1500"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graphicFrame>
        <p:nvGraphicFramePr>
          <p:cNvPr id="11" name="Chart 10"/>
          <p:cNvGraphicFramePr/>
          <p:nvPr/>
        </p:nvGraphicFramePr>
        <p:xfrm>
          <a:off x="1625600" y="1538514"/>
          <a:ext cx="9956800" cy="45998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8597504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xmlns="" val="337747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pPr algn="ctr"/>
            <a:r>
              <a:rPr lang="en-AU" dirty="0" smtClean="0"/>
              <a:t>Trial stores v/s Control stores</a:t>
            </a:r>
          </a:p>
          <a:p>
            <a:pPr>
              <a:buFont typeface="Arial" pitchFamily="34" charset="0"/>
              <a:buChar char="•"/>
            </a:pPr>
            <a:r>
              <a:rPr lang="en-AU" sz="1500" dirty="0" smtClean="0"/>
              <a:t>The data shows that the trial stores have increased sales from February and ends with a slight decline in April.</a:t>
            </a:r>
          </a:p>
          <a:p>
            <a:pPr>
              <a:buFont typeface="Arial" pitchFamily="34" charset="0"/>
              <a:buChar char="•"/>
            </a:pPr>
            <a:r>
              <a:rPr lang="en-AU" sz="1500" dirty="0" smtClean="0"/>
              <a:t>The control stores declined from February and since levelled out March into April.</a:t>
            </a:r>
            <a:endParaRPr lang="en-AU" sz="1500" dirty="0"/>
          </a:p>
          <a:p>
            <a:pPr algn="ctr"/>
            <a:r>
              <a:rPr lang="en-AU" dirty="0" smtClean="0"/>
              <a:t>Total Sales during trial</a:t>
            </a:r>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graphicFrame>
        <p:nvGraphicFramePr>
          <p:cNvPr id="5" name="Chart 4"/>
          <p:cNvGraphicFramePr/>
          <p:nvPr/>
        </p:nvGraphicFramePr>
        <p:xfrm>
          <a:off x="2031999" y="1872343"/>
          <a:ext cx="8911771" cy="42659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523037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6482</TotalTime>
  <Words>651</Words>
  <Application>Microsoft Office PowerPoint</Application>
  <PresentationFormat>Custom</PresentationFormat>
  <Paragraphs>67</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 Medium</vt:lpstr>
      <vt:lpstr>Roboto Light</vt:lpstr>
      <vt:lpstr>Roboto</vt:lpstr>
      <vt:lpstr>Calibri</vt:lpstr>
      <vt:lpstr>Office Theme</vt:lpstr>
      <vt:lpstr>Category review: Chips</vt:lpstr>
      <vt:lpstr>Slide 2</vt:lpstr>
      <vt:lpstr>Slide 3</vt:lpstr>
      <vt:lpstr>01</vt:lpstr>
      <vt:lpstr>Slide 5</vt:lpstr>
      <vt:lpstr>Slide 6</vt:lpstr>
      <vt:lpstr>Slide 7</vt:lpstr>
      <vt:lpstr>02</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admin</cp:lastModifiedBy>
  <cp:revision>478</cp:revision>
  <dcterms:created xsi:type="dcterms:W3CDTF">2018-02-07T23:23:24Z</dcterms:created>
  <dcterms:modified xsi:type="dcterms:W3CDTF">2024-02-18T10:28:37Z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