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74" r:id="rId2"/>
    <p:sldId id="276" r:id="rId3"/>
    <p:sldId id="261" r:id="rId4"/>
    <p:sldId id="262" r:id="rId5"/>
    <p:sldId id="264" r:id="rId6"/>
    <p:sldId id="265" r:id="rId7"/>
    <p:sldId id="266" r:id="rId8"/>
    <p:sldId id="271" r:id="rId9"/>
    <p:sldId id="268" r:id="rId10"/>
    <p:sldId id="277" r:id="rId11"/>
    <p:sldId id="278" r:id="rId12"/>
    <p:sldId id="279" r:id="rId13"/>
    <p:sldId id="280" r:id="rId14"/>
    <p:sldId id="281" r:id="rId15"/>
    <p:sldId id="282" r:id="rId16"/>
    <p:sldId id="283" r:id="rId17"/>
    <p:sldId id="284" r:id="rId18"/>
    <p:sldId id="287" r:id="rId19"/>
    <p:sldId id="294" r:id="rId20"/>
    <p:sldId id="295" r:id="rId21"/>
    <p:sldId id="288" r:id="rId22"/>
    <p:sldId id="289" r:id="rId23"/>
    <p:sldId id="290" r:id="rId24"/>
    <p:sldId id="291" r:id="rId25"/>
    <p:sldId id="292" r:id="rId26"/>
    <p:sldId id="293" r:id="rId27"/>
    <p:sldId id="269" r:id="rId28"/>
    <p:sldId id="285" r:id="rId29"/>
    <p:sldId id="286"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0502" autoAdjust="0"/>
  </p:normalViewPr>
  <p:slideViewPr>
    <p:cSldViewPr>
      <p:cViewPr varScale="1">
        <p:scale>
          <a:sx n="77" d="100"/>
          <a:sy n="77" d="100"/>
        </p:scale>
        <p:origin x="16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a vanga" userId="7a0cbffc7f6abdd0" providerId="LiveId" clId="{4698F113-650A-46D5-A98C-231652911947}"/>
    <pc:docChg chg="undo custSel modSld">
      <pc:chgData name="Bhavana vanga" userId="7a0cbffc7f6abdd0" providerId="LiveId" clId="{4698F113-650A-46D5-A98C-231652911947}" dt="2024-03-21T15:08:57.513" v="361" actId="20577"/>
      <pc:docMkLst>
        <pc:docMk/>
      </pc:docMkLst>
      <pc:sldChg chg="modSp mod">
        <pc:chgData name="Bhavana vanga" userId="7a0cbffc7f6abdd0" providerId="LiveId" clId="{4698F113-650A-46D5-A98C-231652911947}" dt="2024-03-21T14:57:47.879" v="170" actId="27636"/>
        <pc:sldMkLst>
          <pc:docMk/>
          <pc:sldMk cId="0" sldId="262"/>
        </pc:sldMkLst>
        <pc:spChg chg="mod">
          <ac:chgData name="Bhavana vanga" userId="7a0cbffc7f6abdd0" providerId="LiveId" clId="{4698F113-650A-46D5-A98C-231652911947}" dt="2024-03-21T14:57:47.879" v="170" actId="27636"/>
          <ac:spMkLst>
            <pc:docMk/>
            <pc:sldMk cId="0" sldId="262"/>
            <ac:spMk id="3" creationId="{00000000-0000-0000-0000-000000000000}"/>
          </ac:spMkLst>
        </pc:spChg>
      </pc:sldChg>
      <pc:sldChg chg="modSp mod">
        <pc:chgData name="Bhavana vanga" userId="7a0cbffc7f6abdd0" providerId="LiveId" clId="{4698F113-650A-46D5-A98C-231652911947}" dt="2024-03-21T14:58:13.322" v="172"/>
        <pc:sldMkLst>
          <pc:docMk/>
          <pc:sldMk cId="0" sldId="264"/>
        </pc:sldMkLst>
        <pc:spChg chg="mod">
          <ac:chgData name="Bhavana vanga" userId="7a0cbffc7f6abdd0" providerId="LiveId" clId="{4698F113-650A-46D5-A98C-231652911947}" dt="2024-03-21T14:58:13.322" v="172"/>
          <ac:spMkLst>
            <pc:docMk/>
            <pc:sldMk cId="0" sldId="264"/>
            <ac:spMk id="3" creationId="{00000000-0000-0000-0000-000000000000}"/>
          </ac:spMkLst>
        </pc:spChg>
      </pc:sldChg>
      <pc:sldChg chg="modSp mod">
        <pc:chgData name="Bhavana vanga" userId="7a0cbffc7f6abdd0" providerId="LiveId" clId="{4698F113-650A-46D5-A98C-231652911947}" dt="2024-03-21T14:59:14.326" v="175" actId="5793"/>
        <pc:sldMkLst>
          <pc:docMk/>
          <pc:sldMk cId="0" sldId="265"/>
        </pc:sldMkLst>
        <pc:spChg chg="mod">
          <ac:chgData name="Bhavana vanga" userId="7a0cbffc7f6abdd0" providerId="LiveId" clId="{4698F113-650A-46D5-A98C-231652911947}" dt="2024-03-21T14:59:14.326" v="175" actId="5793"/>
          <ac:spMkLst>
            <pc:docMk/>
            <pc:sldMk cId="0" sldId="265"/>
            <ac:spMk id="3" creationId="{00000000-0000-0000-0000-000000000000}"/>
          </ac:spMkLst>
        </pc:spChg>
      </pc:sldChg>
      <pc:sldChg chg="modSp mod">
        <pc:chgData name="Bhavana vanga" userId="7a0cbffc7f6abdd0" providerId="LiveId" clId="{4698F113-650A-46D5-A98C-231652911947}" dt="2024-03-21T14:59:44.212" v="178" actId="5793"/>
        <pc:sldMkLst>
          <pc:docMk/>
          <pc:sldMk cId="0" sldId="266"/>
        </pc:sldMkLst>
        <pc:spChg chg="mod">
          <ac:chgData name="Bhavana vanga" userId="7a0cbffc7f6abdd0" providerId="LiveId" clId="{4698F113-650A-46D5-A98C-231652911947}" dt="2024-03-21T14:59:44.212" v="178" actId="5793"/>
          <ac:spMkLst>
            <pc:docMk/>
            <pc:sldMk cId="0" sldId="266"/>
            <ac:spMk id="3" creationId="{00000000-0000-0000-0000-000000000000}"/>
          </ac:spMkLst>
        </pc:spChg>
      </pc:sldChg>
      <pc:sldChg chg="modSp mod">
        <pc:chgData name="Bhavana vanga" userId="7a0cbffc7f6abdd0" providerId="LiveId" clId="{4698F113-650A-46D5-A98C-231652911947}" dt="2024-03-21T15:03:57.311" v="347" actId="5793"/>
        <pc:sldMkLst>
          <pc:docMk/>
          <pc:sldMk cId="0" sldId="268"/>
        </pc:sldMkLst>
        <pc:spChg chg="mod">
          <ac:chgData name="Bhavana vanga" userId="7a0cbffc7f6abdd0" providerId="LiveId" clId="{4698F113-650A-46D5-A98C-231652911947}" dt="2024-03-21T15:03:57.311" v="347" actId="5793"/>
          <ac:spMkLst>
            <pc:docMk/>
            <pc:sldMk cId="0" sldId="268"/>
            <ac:spMk id="3" creationId="{00000000-0000-0000-0000-000000000000}"/>
          </ac:spMkLst>
        </pc:spChg>
      </pc:sldChg>
      <pc:sldChg chg="modSp mod">
        <pc:chgData name="Bhavana vanga" userId="7a0cbffc7f6abdd0" providerId="LiveId" clId="{4698F113-650A-46D5-A98C-231652911947}" dt="2024-03-21T15:03:01.508" v="343" actId="20577"/>
        <pc:sldMkLst>
          <pc:docMk/>
          <pc:sldMk cId="0" sldId="271"/>
        </pc:sldMkLst>
        <pc:spChg chg="mod">
          <ac:chgData name="Bhavana vanga" userId="7a0cbffc7f6abdd0" providerId="LiveId" clId="{4698F113-650A-46D5-A98C-231652911947}" dt="2024-03-21T15:01:07.764" v="235" actId="14100"/>
          <ac:spMkLst>
            <pc:docMk/>
            <pc:sldMk cId="0" sldId="271"/>
            <ac:spMk id="3" creationId="{00000000-0000-0000-0000-000000000000}"/>
          </ac:spMkLst>
        </pc:spChg>
        <pc:spChg chg="mod">
          <ac:chgData name="Bhavana vanga" userId="7a0cbffc7f6abdd0" providerId="LiveId" clId="{4698F113-650A-46D5-A98C-231652911947}" dt="2024-03-21T15:03:01.508" v="343" actId="20577"/>
          <ac:spMkLst>
            <pc:docMk/>
            <pc:sldMk cId="0" sldId="271"/>
            <ac:spMk id="6" creationId="{00000000-0000-0000-0000-000000000000}"/>
          </ac:spMkLst>
        </pc:spChg>
      </pc:sldChg>
      <pc:sldChg chg="modSp mod">
        <pc:chgData name="Bhavana vanga" userId="7a0cbffc7f6abdd0" providerId="LiveId" clId="{4698F113-650A-46D5-A98C-231652911947}" dt="2024-03-21T15:08:57.513" v="361" actId="20577"/>
        <pc:sldMkLst>
          <pc:docMk/>
          <pc:sldMk cId="0" sldId="274"/>
        </pc:sldMkLst>
        <pc:spChg chg="mod">
          <ac:chgData name="Bhavana vanga" userId="7a0cbffc7f6abdd0" providerId="LiveId" clId="{4698F113-650A-46D5-A98C-231652911947}" dt="2024-03-21T14:49:34.530" v="6" actId="20577"/>
          <ac:spMkLst>
            <pc:docMk/>
            <pc:sldMk cId="0" sldId="274"/>
            <ac:spMk id="7" creationId="{00000000-0000-0000-0000-000000000000}"/>
          </ac:spMkLst>
        </pc:spChg>
        <pc:spChg chg="mod">
          <ac:chgData name="Bhavana vanga" userId="7a0cbffc7f6abdd0" providerId="LiveId" clId="{4698F113-650A-46D5-A98C-231652911947}" dt="2024-03-21T14:50:07.697" v="49" actId="20577"/>
          <ac:spMkLst>
            <pc:docMk/>
            <pc:sldMk cId="0" sldId="274"/>
            <ac:spMk id="10" creationId="{00000000-0000-0000-0000-000000000000}"/>
          </ac:spMkLst>
        </pc:spChg>
        <pc:spChg chg="mod">
          <ac:chgData name="Bhavana vanga" userId="7a0cbffc7f6abdd0" providerId="LiveId" clId="{4698F113-650A-46D5-A98C-231652911947}" dt="2024-03-21T15:08:53.598" v="357" actId="20577"/>
          <ac:spMkLst>
            <pc:docMk/>
            <pc:sldMk cId="0" sldId="274"/>
            <ac:spMk id="11" creationId="{00000000-0000-0000-0000-000000000000}"/>
          </ac:spMkLst>
        </pc:spChg>
        <pc:spChg chg="mod">
          <ac:chgData name="Bhavana vanga" userId="7a0cbffc7f6abdd0" providerId="LiveId" clId="{4698F113-650A-46D5-A98C-231652911947}" dt="2024-03-21T15:08:57.513" v="361" actId="20577"/>
          <ac:spMkLst>
            <pc:docMk/>
            <pc:sldMk cId="0" sldId="274"/>
            <ac:spMk id="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A9949-8081-44E6-B111-89961A19119E}" type="datetimeFigureOut">
              <a:rPr lang="en-US" smtClean="0"/>
              <a:pPr/>
              <a:t>3/26/2024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A8E0A4-B6F5-4711-BBA0-825C8D5A31FD}" type="slidenum">
              <a:rPr lang="en-US" smtClean="0"/>
              <a:pPr/>
              <a:t>‹#›</a:t>
            </a:fld>
            <a:endParaRPr lang="en-US"/>
          </a:p>
        </p:txBody>
      </p:sp>
    </p:spTree>
    <p:extLst>
      <p:ext uri="{BB962C8B-B14F-4D97-AF65-F5344CB8AC3E}">
        <p14:creationId xmlns:p14="http://schemas.microsoft.com/office/powerpoint/2010/main" val="176599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D179B-B49B-4379-BFEC-0A73B5C4CE91}" type="datetimeFigureOut">
              <a:rPr lang="en-IN" smtClean="0"/>
              <a:pPr/>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D179B-B49B-4379-BFEC-0A73B5C4CE91}" type="datetimeFigureOut">
              <a:rPr lang="en-IN" smtClean="0"/>
              <a:pPr/>
              <a:t>26-03-2024</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915C102-2FAF-4E3D-9098-42A40E5F3D4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609600"/>
            <a:ext cx="6698706" cy="1320800"/>
          </a:xfrm>
        </p:spPr>
        <p:txBody>
          <a:bodyPr/>
          <a:lstStyle/>
          <a:p>
            <a:r>
              <a:rPr lang="en-US"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CMR TECHNICAL CAMPUS</a:t>
            </a:r>
            <a:endParaRPr lang="en-US" dirty="0"/>
          </a:p>
        </p:txBody>
      </p:sp>
      <p:pic>
        <p:nvPicPr>
          <p:cNvPr id="5" name="Picture 4"/>
          <p:cNvPicPr>
            <a:picLocks noChangeAspect="1"/>
          </p:cNvPicPr>
          <p:nvPr/>
        </p:nvPicPr>
        <p:blipFill>
          <a:blip r:embed="rId2" cstate="print"/>
          <a:stretch>
            <a:fillRect/>
          </a:stretch>
        </p:blipFill>
        <p:spPr>
          <a:xfrm>
            <a:off x="7380312" y="404664"/>
            <a:ext cx="1465044" cy="1080120"/>
          </a:xfrm>
          <a:prstGeom prst="rect">
            <a:avLst/>
          </a:prstGeom>
        </p:spPr>
      </p:pic>
      <p:pic>
        <p:nvPicPr>
          <p:cNvPr id="6" name="Picture 5"/>
          <p:cNvPicPr>
            <a:picLocks noChangeAspect="1"/>
          </p:cNvPicPr>
          <p:nvPr/>
        </p:nvPicPr>
        <p:blipFill>
          <a:blip r:embed="rId3" cstate="print"/>
          <a:stretch>
            <a:fillRect/>
          </a:stretch>
        </p:blipFill>
        <p:spPr>
          <a:xfrm>
            <a:off x="1" y="188640"/>
            <a:ext cx="1475656" cy="1410633"/>
          </a:xfrm>
          <a:prstGeom prst="rect">
            <a:avLst/>
          </a:prstGeom>
        </p:spPr>
      </p:pic>
      <p:sp>
        <p:nvSpPr>
          <p:cNvPr id="7" name="Rectangle 6"/>
          <p:cNvSpPr/>
          <p:nvPr/>
        </p:nvSpPr>
        <p:spPr>
          <a:xfrm>
            <a:off x="683568" y="1196752"/>
            <a:ext cx="6984776" cy="2554545"/>
          </a:xfrm>
          <a:prstGeom prst="rect">
            <a:avLst/>
          </a:prstGeom>
        </p:spPr>
        <p:txBody>
          <a:bodyPr wrap="square">
            <a:spAutoFit/>
          </a:bodyPr>
          <a:lstStyle/>
          <a:p>
            <a:pPr lvl="0" algn="ctr" defTabSz="457200">
              <a:defRPr/>
            </a:pPr>
            <a:r>
              <a:rPr lang="en-US" altLang="en-IN" sz="2800" b="1" dirty="0">
                <a:solidFill>
                  <a:srgbClr val="A40000"/>
                </a:solidFill>
                <a:effectLst>
                  <a:outerShdw blurRad="38100" dist="38100" dir="2700000" algn="tl">
                    <a:srgbClr val="000000">
                      <a:alpha val="43137"/>
                    </a:srgbClr>
                  </a:outerShdw>
                </a:effectLst>
                <a:latin typeface="Times New Roman" panose="02020603050405020304" charset="0"/>
                <a:ea typeface="Garamond" panose="02020404030301010803"/>
                <a:cs typeface="Times New Roman" panose="02020603050405020304" charset="0"/>
                <a:sym typeface="Garamond" panose="02020404030301010803"/>
              </a:rPr>
              <a:t>UGC AUTONOMOUS</a:t>
            </a:r>
            <a:endParaRPr lang="en-IN" sz="2000" b="1" dirty="0">
              <a:solidFill>
                <a:srgbClr val="A40000"/>
              </a:solidFill>
              <a:effectLst>
                <a:outerShdw blurRad="38100" dist="38100" dir="2700000" algn="tl">
                  <a:srgbClr val="000000">
                    <a:alpha val="43137"/>
                  </a:srgbClr>
                </a:outerShdw>
              </a:effectLst>
              <a:latin typeface="Times New Roman" panose="02020603050405020304" charset="0"/>
              <a:ea typeface="Garamond" panose="02020404030301010803"/>
              <a:cs typeface="Times New Roman" panose="02020603050405020304" charset="0"/>
              <a:sym typeface="Garamond" panose="02020404030301010803"/>
            </a:endParaRPr>
          </a:p>
          <a:p>
            <a:pPr lvl="0" algn="ctr" defTabSz="457200">
              <a:defRPr/>
            </a:pPr>
            <a:r>
              <a:rPr lang="en-IN" b="1" dirty="0">
                <a:solidFill>
                  <a:srgbClr val="DE1103"/>
                </a:solidFill>
                <a:latin typeface="Times New Roman" panose="02020603050405020304" charset="0"/>
                <a:ea typeface="Garamond" panose="02020404030301010803"/>
                <a:cs typeface="Times New Roman" panose="02020603050405020304" charset="0"/>
                <a:sym typeface="Garamond" panose="02020404030301010803"/>
              </a:rPr>
              <a:t>Accredited  by  NBA</a:t>
            </a:r>
            <a:r>
              <a:rPr lang="en-US" altLang="en-IN" b="1" dirty="0">
                <a:solidFill>
                  <a:srgbClr val="DE1103"/>
                </a:solidFill>
                <a:latin typeface="Times New Roman" panose="02020603050405020304" charset="0"/>
                <a:ea typeface="Garamond" panose="02020404030301010803"/>
                <a:cs typeface="Times New Roman" panose="02020603050405020304" charset="0"/>
                <a:sym typeface="Garamond" panose="02020404030301010803"/>
              </a:rPr>
              <a:t> &amp; NAAC with ‘A’ Grade </a:t>
            </a:r>
          </a:p>
          <a:p>
            <a:pPr lvl="0" algn="ctr" defTabSz="457200">
              <a:defRPr/>
            </a:pPr>
            <a:r>
              <a:rPr 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Approved  by AICTE,</a:t>
            </a:r>
            <a:r>
              <a:rPr lang="en-US" alt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New Delhi and </a:t>
            </a:r>
            <a:r>
              <a:rPr 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affiliated to  JNTU</a:t>
            </a:r>
            <a:r>
              <a:rPr lang="en-US" alt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,Hyderabad</a:t>
            </a:r>
            <a:br>
              <a:rPr 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br>
            <a:r>
              <a:rPr lang="en-US" altLang="en-IN" b="1" dirty="0">
                <a:solidFill>
                  <a:srgbClr val="00B050"/>
                </a:solidFill>
                <a:latin typeface="Times New Roman" panose="02020603050405020304" charset="0"/>
                <a:ea typeface="Garamond" panose="02020404030301010803"/>
                <a:cs typeface="Times New Roman" panose="02020603050405020304" charset="0"/>
                <a:sym typeface="Garamond" panose="02020404030301010803"/>
              </a:rPr>
              <a:t>   </a:t>
            </a:r>
            <a:r>
              <a:rPr lang="en-IN" sz="16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Kandlakoya  (V), Medchal Road, Hyderabad -501401</a:t>
            </a:r>
            <a:r>
              <a:rPr lang="en-US" altLang="en-IN" sz="16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 Telangana</a:t>
            </a:r>
            <a:endParaRPr lang="en-IN" sz="1600" b="1"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endParaRPr>
          </a:p>
          <a:p>
            <a:pPr lvl="0" defTabSz="457200">
              <a:defRPr/>
            </a:pPr>
            <a:endParaRPr lang="en-IN"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endParaRPr>
          </a:p>
          <a:p>
            <a:pPr lvl="0" algn="ctr" defTabSz="457200">
              <a:defRPr/>
            </a:pPr>
            <a:r>
              <a:rPr lang="en-US" altLang="en-IN" sz="2400"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t>    </a:t>
            </a:r>
            <a:r>
              <a:rPr lang="en-IN" sz="2400" dirty="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t>Department of Computer Science and Engineering</a:t>
            </a:r>
          </a:p>
          <a:p>
            <a:pPr lvl="0" defTabSz="457200">
              <a:defRPr/>
            </a:pPr>
            <a:r>
              <a:rPr lang="en-IN" altLang="en-US" b="1" dirty="0">
                <a:solidFill>
                  <a:sysClr val="windowText" lastClr="000000"/>
                </a:solidFill>
                <a:latin typeface="Times New Roman" panose="02020603050405020304" charset="0"/>
                <a:cs typeface="Times New Roman" panose="02020603050405020304" charset="0"/>
              </a:rPr>
              <a:t>                     </a:t>
            </a:r>
            <a:r>
              <a:rPr lang="en-IN" altLang="en-US"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p>
          <a:p>
            <a:pPr lvl="0" defTabSz="457200">
              <a:defRPr/>
            </a:pPr>
            <a:r>
              <a:rPr lang="en-IN" altLang="en-US"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US" altLang="en-IN"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IN" altLang="en-US" b="1" dirty="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IN" altLang="en-US" b="1" dirty="0">
                <a:solidFill>
                  <a:srgbClr val="002060"/>
                </a:solidFill>
                <a:effectLst>
                  <a:outerShdw blurRad="38100" dist="19050" dir="2700000" algn="tl" rotWithShape="0">
                    <a:sysClr val="windowText" lastClr="000000">
                      <a:alpha val="40000"/>
                    </a:sysClr>
                  </a:outerShdw>
                </a:effectLst>
                <a:latin typeface="Times New Roman" panose="02020603050405020304" charset="0"/>
                <a:cs typeface="Times New Roman" panose="02020603050405020304" charset="0"/>
              </a:rPr>
              <a:t>Major Project Review</a:t>
            </a:r>
          </a:p>
        </p:txBody>
      </p:sp>
      <p:sp>
        <p:nvSpPr>
          <p:cNvPr id="8" name="Text Box 99"/>
          <p:cNvSpPr txBox="1"/>
          <p:nvPr/>
        </p:nvSpPr>
        <p:spPr>
          <a:xfrm>
            <a:off x="-1548680" y="3789040"/>
            <a:ext cx="10692680" cy="1477328"/>
          </a:xfrm>
          <a:prstGeom prst="rect">
            <a:avLst/>
          </a:prstGeom>
          <a:noFill/>
          <a:ln w="9525">
            <a:noFill/>
          </a:ln>
        </p:spPr>
        <p:txBody>
          <a:bodyPr vert="horz"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NETWORK</a:t>
            </a:r>
            <a:r>
              <a:rPr kumimoji="0" lang="en-US" sz="2400" b="1" i="0" u="none" strike="noStrike" kern="1200" cap="none" spc="0" normalizeH="0" noProof="0" dirty="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 INTRUSION DETECTION USING </a:t>
            </a: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noProof="0" dirty="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    SUPERVISED MACHINE LEARNING TECHNIQUE</a:t>
            </a: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noProof="0" dirty="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 WITH FEATURE SELECTION</a:t>
            </a:r>
          </a:p>
          <a:p>
            <a:pPr marL="0" marR="0" lvl="0" indent="0" algn="ctr" defTabSz="457200" rtl="0" eaLnBrk="1" fontAlgn="auto" latinLnBrk="0" hangingPunct="1">
              <a:lnSpc>
                <a:spcPct val="100000"/>
              </a:lnSpc>
              <a:spcBef>
                <a:spcPct val="0"/>
              </a:spcBef>
              <a:spcAft>
                <a:spcPts val="0"/>
              </a:spcAft>
              <a:buClrTx/>
              <a:buSzTx/>
              <a:buFontTx/>
              <a:buNone/>
              <a:defRPr/>
            </a:pPr>
            <a:r>
              <a:rPr kumimoji="0" lang="en-US" b="1" i="0" u="none" strike="noStrike" kern="1200" cap="none" spc="0" normalizeH="0" baseline="0" noProof="0" dirty="0">
                <a:ln>
                  <a:noFill/>
                </a:ln>
                <a:solidFill>
                  <a:srgbClr val="002060"/>
                </a:solidFill>
                <a:effectLst/>
                <a:uLnTx/>
                <a:uFillTx/>
                <a:latin typeface="Times New Roman" panose="02020603050405020304" charset="0"/>
                <a:ea typeface="SimSun" panose="02010600030101010101" pitchFamily="2" charset="-122"/>
                <a:cs typeface="+mn-cs"/>
              </a:rPr>
              <a:t>BATCH NO-10</a:t>
            </a:r>
            <a:endParaRPr kumimoji="0" lang="en-US" b="1" i="0" u="none" strike="noStrike" kern="1200" cap="none" spc="0" normalizeH="0" baseline="0" noProof="0" dirty="0">
              <a:ln>
                <a:noFill/>
              </a:ln>
              <a:solidFill>
                <a:srgbClr val="002060"/>
              </a:solidFill>
              <a:effectLst/>
              <a:uLnTx/>
              <a:uFillTx/>
              <a:latin typeface="+mn-lt"/>
              <a:ea typeface="+mn-ea"/>
              <a:cs typeface="+mn-cs"/>
            </a:endParaRPr>
          </a:p>
        </p:txBody>
      </p:sp>
      <p:sp>
        <p:nvSpPr>
          <p:cNvPr id="10" name="Rectangle 9"/>
          <p:cNvSpPr/>
          <p:nvPr/>
        </p:nvSpPr>
        <p:spPr>
          <a:xfrm>
            <a:off x="395536" y="5229200"/>
            <a:ext cx="4572000" cy="1128395"/>
          </a:xfrm>
          <a:prstGeom prst="rect">
            <a:avLst/>
          </a:prstGeom>
        </p:spPr>
        <p:txBody>
          <a:bodyPr>
            <a:spAutoFit/>
          </a:bodyPr>
          <a:lstStyle/>
          <a:p>
            <a:pPr indent="0">
              <a:lnSpc>
                <a:spcPct val="100000"/>
              </a:lnSpc>
              <a:spcBef>
                <a:spcPts val="1045"/>
              </a:spcBef>
              <a:spcAft>
                <a:spcPts val="0"/>
              </a:spcAft>
              <a:buSzPct val="115000"/>
              <a:buFont typeface="Arial" panose="020B0604020202020204"/>
              <a:buNone/>
            </a:pPr>
            <a:r>
              <a:rPr lang="en-US" sz="1400" b="1" u="sng"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UNDER THE GUIDENCE OF </a:t>
            </a:r>
            <a:r>
              <a:rPr lang="en-US" sz="1400" u="sng"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a:t>
            </a:r>
            <a:endParaRPr lang="en-US" sz="1400" dirty="0">
              <a:solidFill>
                <a:srgbClr val="FF0000"/>
              </a:solidFill>
              <a:latin typeface="Times New Roman" panose="02020603050405020304" charset="0"/>
              <a:cs typeface="Times New Roman" panose="02020603050405020304" charset="0"/>
            </a:endParaRPr>
          </a:p>
          <a:p>
            <a:pPr indent="0">
              <a:lnSpc>
                <a:spcPct val="100000"/>
              </a:lnSpc>
              <a:spcBef>
                <a:spcPts val="1045"/>
              </a:spcBef>
              <a:spcAft>
                <a:spcPts val="0"/>
              </a:spcAft>
              <a:buSzPct val="115000"/>
              <a:buFont typeface="Arial" panose="020B0604020202020204"/>
              <a:buNone/>
            </a:pPr>
            <a:r>
              <a:rPr lang="en-IN" altLang="en-US" b="1" dirty="0">
                <a:latin typeface="Times New Roman" panose="02020603050405020304" charset="0"/>
                <a:ea typeface="Garamond" panose="02020404030301010803"/>
                <a:cs typeface="Times New Roman" panose="02020603050405020304" charset="0"/>
                <a:sym typeface="Garamond" panose="02020404030301010803"/>
              </a:rPr>
              <a:t> Mrs </a:t>
            </a:r>
            <a:r>
              <a:rPr lang="en-US" altLang="en-US" b="1" dirty="0">
                <a:latin typeface="Times New Roman" panose="02020603050405020304" charset="0"/>
                <a:ea typeface="Garamond" panose="02020404030301010803"/>
                <a:cs typeface="Times New Roman" panose="02020603050405020304" charset="0"/>
                <a:sym typeface="Garamond" panose="02020404030301010803"/>
              </a:rPr>
              <a:t>.</a:t>
            </a:r>
            <a:r>
              <a:rPr lang="en-US" altLang="en-US" b="1" dirty="0" err="1">
                <a:latin typeface="Times New Roman" panose="02020603050405020304" charset="0"/>
                <a:ea typeface="Garamond" panose="02020404030301010803"/>
                <a:cs typeface="Times New Roman" panose="02020603050405020304" charset="0"/>
                <a:sym typeface="Garamond" panose="02020404030301010803"/>
              </a:rPr>
              <a:t>S.Aparna</a:t>
            </a:r>
            <a:r>
              <a:rPr lang="en-US" b="1" dirty="0">
                <a:latin typeface="Times New Roman" panose="02020603050405020304" charset="0"/>
                <a:ea typeface="Garamond" panose="02020404030301010803"/>
                <a:cs typeface="Times New Roman" panose="02020603050405020304" charset="0"/>
                <a:sym typeface="Garamond" panose="02020404030301010803"/>
              </a:rPr>
              <a:t>                                                         </a:t>
            </a:r>
          </a:p>
          <a:p>
            <a:pPr indent="0">
              <a:lnSpc>
                <a:spcPct val="100000"/>
              </a:lnSpc>
              <a:spcBef>
                <a:spcPts val="1045"/>
              </a:spcBef>
              <a:spcAft>
                <a:spcPts val="0"/>
              </a:spcAft>
              <a:buSzPct val="115000"/>
              <a:buFont typeface="Arial" panose="020B0604020202020204"/>
              <a:buNone/>
            </a:pPr>
            <a:r>
              <a:rPr lang="en-US" altLang="en-IN" b="1" dirty="0">
                <a:latin typeface="Times New Roman" panose="02020603050405020304" charset="0"/>
                <a:cs typeface="Times New Roman" panose="02020603050405020304" charset="0"/>
              </a:rPr>
              <a:t> </a:t>
            </a:r>
            <a:r>
              <a:rPr lang="en-IN" altLang="en-US" b="1" dirty="0">
                <a:latin typeface="Times New Roman" panose="02020603050405020304" charset="0"/>
                <a:cs typeface="Times New Roman" panose="02020603050405020304" charset="0"/>
              </a:rPr>
              <a:t>(Assistant</a:t>
            </a:r>
            <a:r>
              <a:rPr lang="en-US" b="1" dirty="0">
                <a:latin typeface="Times New Roman" panose="02020603050405020304" charset="0"/>
                <a:cs typeface="Times New Roman" panose="02020603050405020304" charset="0"/>
              </a:rPr>
              <a:t>  </a:t>
            </a:r>
            <a:r>
              <a:rPr lang="en-IN" altLang="en-US" b="1" dirty="0">
                <a:latin typeface="Times New Roman" panose="02020603050405020304" charset="0"/>
                <a:cs typeface="Times New Roman" panose="02020603050405020304" charset="0"/>
              </a:rPr>
              <a:t>Professor)</a:t>
            </a:r>
            <a:r>
              <a:rPr lang="en-US" b="1" dirty="0">
                <a:latin typeface="Times New Roman" panose="02020603050405020304" charset="0"/>
                <a:cs typeface="Times New Roman" panose="02020603050405020304" charset="0"/>
              </a:rPr>
              <a:t> </a:t>
            </a:r>
            <a:endParaRPr lang="en-US" dirty="0"/>
          </a:p>
        </p:txBody>
      </p:sp>
      <p:sp>
        <p:nvSpPr>
          <p:cNvPr id="11" name="Rectangle 10"/>
          <p:cNvSpPr/>
          <p:nvPr/>
        </p:nvSpPr>
        <p:spPr>
          <a:xfrm>
            <a:off x="4716016" y="5229200"/>
            <a:ext cx="2026902" cy="369332"/>
          </a:xfrm>
          <a:prstGeom prst="rect">
            <a:avLst/>
          </a:prstGeom>
        </p:spPr>
        <p:txBody>
          <a:bodyPr wrap="none">
            <a:spAutoFit/>
          </a:bodyPr>
          <a:lstStyle/>
          <a:p>
            <a:r>
              <a:rPr lang="en-US" sz="16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PRESENTED BY   </a:t>
            </a:r>
            <a:r>
              <a:rPr lang="en-US"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 </a:t>
            </a:r>
            <a:endParaRPr lang="en-US" dirty="0"/>
          </a:p>
        </p:txBody>
      </p:sp>
      <p:sp>
        <p:nvSpPr>
          <p:cNvPr id="13" name="Rectangle 12"/>
          <p:cNvSpPr/>
          <p:nvPr/>
        </p:nvSpPr>
        <p:spPr>
          <a:xfrm>
            <a:off x="4572000" y="5661248"/>
            <a:ext cx="4572000" cy="830997"/>
          </a:xfrm>
          <a:prstGeom prst="rect">
            <a:avLst/>
          </a:prstGeom>
        </p:spPr>
        <p:txBody>
          <a:bodyPr>
            <a:spAutoFit/>
          </a:bodyPr>
          <a:lstStyle/>
          <a:p>
            <a:r>
              <a:rPr lang="en-US" sz="1600" b="1" dirty="0">
                <a:latin typeface="Times New Roman" panose="02020603050405020304" charset="0"/>
                <a:ea typeface="SimSun" panose="02010600030101010101" pitchFamily="2" charset="-122"/>
                <a:cs typeface="Times New Roman" panose="02020603050405020304" charset="0"/>
              </a:rPr>
              <a:t>VANGA </a:t>
            </a:r>
            <a:r>
              <a:rPr lang="en-US" sz="1600" b="1">
                <a:latin typeface="Times New Roman" panose="02020603050405020304" charset="0"/>
                <a:ea typeface="SimSun" panose="02010600030101010101" pitchFamily="2" charset="-122"/>
                <a:cs typeface="Times New Roman" panose="02020603050405020304" charset="0"/>
              </a:rPr>
              <a:t>BHAVANA       </a:t>
            </a:r>
            <a:r>
              <a:rPr lang="en-US" sz="1600" b="1" dirty="0">
                <a:latin typeface="Times New Roman" panose="02020603050405020304" charset="0"/>
                <a:ea typeface="SimSun" panose="02010600030101010101" pitchFamily="2" charset="-122"/>
                <a:cs typeface="Times New Roman" panose="02020603050405020304" charset="0"/>
              </a:rPr>
              <a:t>: 207R1A05P5</a:t>
            </a:r>
          </a:p>
          <a:p>
            <a:r>
              <a:rPr lang="en-US" sz="1600" b="1" dirty="0">
                <a:latin typeface="Times New Roman" panose="02020603050405020304" charset="0"/>
                <a:ea typeface="SimSun" panose="02010600030101010101" pitchFamily="2" charset="-122"/>
                <a:cs typeface="Times New Roman" panose="02020603050405020304" charset="0"/>
              </a:rPr>
              <a:t>JEERLA PRANAY        : 207R1A05L4</a:t>
            </a:r>
            <a:r>
              <a:rPr lang="en-IN" altLang="en-US" sz="1600" b="1" dirty="0">
                <a:latin typeface="Times New Roman" panose="02020603050405020304" charset="0"/>
                <a:ea typeface="SimSun" panose="02010600030101010101" pitchFamily="2" charset="-122"/>
                <a:cs typeface="Times New Roman" panose="02020603050405020304" charset="0"/>
              </a:rPr>
              <a:t> </a:t>
            </a:r>
            <a:endParaRPr lang="en-US" altLang="en-US" sz="1600" b="1" dirty="0">
              <a:latin typeface="Times New Roman" panose="02020603050405020304" charset="0"/>
              <a:ea typeface="SimSun" panose="02010600030101010101" pitchFamily="2" charset="-122"/>
              <a:cs typeface="Times New Roman" panose="02020603050405020304" charset="0"/>
            </a:endParaRPr>
          </a:p>
          <a:p>
            <a:r>
              <a:rPr lang="en-US" sz="1600" b="1" dirty="0">
                <a:latin typeface="Times New Roman" panose="02020603050405020304" charset="0"/>
                <a:ea typeface="SimSun" panose="02010600030101010101" pitchFamily="2" charset="-122"/>
                <a:cs typeface="Times New Roman" panose="02020603050405020304" charset="0"/>
              </a:rPr>
              <a:t>DARIPELLI AKSHAY : 207R5A05K6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5690593" cy="803176"/>
          </a:xfrm>
        </p:spPr>
        <p:txBody>
          <a:bodyPr>
            <a:normAutofit/>
          </a:bodyPr>
          <a:lstStyle/>
          <a:p>
            <a:r>
              <a:rPr lang="en-IN" sz="3200" dirty="0">
                <a:solidFill>
                  <a:schemeClr val="tx1"/>
                </a:solidFill>
              </a:rPr>
              <a:t>Architecture</a:t>
            </a:r>
          </a:p>
        </p:txBody>
      </p:sp>
      <p:cxnSp>
        <p:nvCxnSpPr>
          <p:cNvPr id="11" name="Straight Arrow Connector 10"/>
          <p:cNvCxnSpPr/>
          <p:nvPr/>
        </p:nvCxnSpPr>
        <p:spPr>
          <a:xfrm flipV="1">
            <a:off x="4295280" y="3587954"/>
            <a:ext cx="4207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4" descr="d10.2.png"/>
          <p:cNvPicPr>
            <a:picLocks noGrp="1" noChangeAspect="1"/>
          </p:cNvPicPr>
          <p:nvPr>
            <p:ph idx="1"/>
          </p:nvPr>
        </p:nvPicPr>
        <p:blipFill>
          <a:blip r:embed="rId2" cstate="print"/>
          <a:stretch>
            <a:fillRect/>
          </a:stretch>
        </p:blipFill>
        <p:spPr>
          <a:xfrm>
            <a:off x="1331640" y="1484784"/>
            <a:ext cx="5728635" cy="4529509"/>
          </a:xfrm>
        </p:spPr>
      </p:pic>
    </p:spTree>
    <p:extLst>
      <p:ext uri="{BB962C8B-B14F-4D97-AF65-F5344CB8AC3E}">
        <p14:creationId xmlns:p14="http://schemas.microsoft.com/office/powerpoint/2010/main" val="342704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tx1"/>
                </a:solidFill>
                <a:latin typeface="Times New Roman" pitchFamily="18" charset="0"/>
                <a:cs typeface="Times New Roman" pitchFamily="18" charset="0"/>
              </a:rPr>
              <a:t>Modules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 Uploading the NSL and KDD dataset</a:t>
            </a:r>
          </a:p>
          <a:p>
            <a:r>
              <a:rPr lang="en-IN" dirty="0">
                <a:latin typeface="Times New Roman" pitchFamily="18" charset="0"/>
                <a:cs typeface="Times New Roman" pitchFamily="18" charset="0"/>
              </a:rPr>
              <a:t>  PreProcess the dataset</a:t>
            </a:r>
          </a:p>
          <a:p>
            <a:r>
              <a:rPr lang="en-IN" dirty="0">
                <a:latin typeface="Times New Roman" pitchFamily="18" charset="0"/>
                <a:cs typeface="Times New Roman" pitchFamily="18" charset="0"/>
              </a:rPr>
              <a:t> Generate Training model</a:t>
            </a:r>
          </a:p>
          <a:p>
            <a:r>
              <a:rPr lang="en-IN" dirty="0">
                <a:latin typeface="Times New Roman" pitchFamily="18" charset="0"/>
                <a:cs typeface="Times New Roman" pitchFamily="18" charset="0"/>
              </a:rPr>
              <a:t> Run SVM Algorithm</a:t>
            </a:r>
          </a:p>
          <a:p>
            <a:r>
              <a:rPr lang="en-IN" dirty="0">
                <a:latin typeface="Times New Roman" pitchFamily="18" charset="0"/>
                <a:cs typeface="Times New Roman" pitchFamily="18" charset="0"/>
              </a:rPr>
              <a:t> Run ANN Algorithm</a:t>
            </a:r>
          </a:p>
          <a:p>
            <a:r>
              <a:rPr lang="en-IN" dirty="0">
                <a:latin typeface="Times New Roman" pitchFamily="18" charset="0"/>
                <a:cs typeface="Times New Roman" pitchFamily="18" charset="0"/>
              </a:rPr>
              <a:t> Upload </a:t>
            </a:r>
            <a:r>
              <a:rPr lang="en-IN" dirty="0" err="1">
                <a:latin typeface="Times New Roman" pitchFamily="18" charset="0"/>
                <a:cs typeface="Times New Roman" pitchFamily="18" charset="0"/>
              </a:rPr>
              <a:t>Testdata</a:t>
            </a:r>
            <a:r>
              <a:rPr lang="en-IN" dirty="0">
                <a:latin typeface="Times New Roman" pitchFamily="18" charset="0"/>
                <a:cs typeface="Times New Roman" pitchFamily="18" charset="0"/>
              </a:rPr>
              <a:t>  and detect attack</a:t>
            </a:r>
          </a:p>
          <a:p>
            <a:r>
              <a:rPr lang="en-IN" dirty="0">
                <a:latin typeface="Times New Roman" pitchFamily="18" charset="0"/>
                <a:cs typeface="Times New Roman" pitchFamily="18" charset="0"/>
              </a:rPr>
              <a:t> Accuracy  Graph</a:t>
            </a:r>
          </a:p>
          <a:p>
            <a:pPr marL="0" indent="0">
              <a:buNone/>
            </a:pPr>
            <a:r>
              <a:rPr lang="en-IN" dirty="0">
                <a:latin typeface="Times New Roman" pitchFamily="18" charset="0"/>
                <a:cs typeface="Times New Roman" pitchFamily="18" charset="0"/>
              </a:rPr>
              <a:t> </a:t>
            </a:r>
          </a:p>
        </p:txBody>
      </p:sp>
    </p:spTree>
    <p:extLst>
      <p:ext uri="{BB962C8B-B14F-4D97-AF65-F5344CB8AC3E}">
        <p14:creationId xmlns:p14="http://schemas.microsoft.com/office/powerpoint/2010/main" val="80270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995785" cy="1608832"/>
          </a:xfrm>
        </p:spPr>
        <p:txBody>
          <a:bodyPr>
            <a:normAutofit/>
          </a:bodyPr>
          <a:lstStyle/>
          <a:p>
            <a:r>
              <a:rPr lang="en-IN" dirty="0">
                <a:solidFill>
                  <a:schemeClr val="tx1"/>
                </a:solidFill>
                <a:latin typeface="Times New Roman" pitchFamily="18" charset="0"/>
                <a:cs typeface="Times New Roman" pitchFamily="18" charset="0"/>
              </a:rPr>
              <a:t>UML DIAGRAMS</a:t>
            </a:r>
            <a:br>
              <a:rPr lang="en-IN" dirty="0">
                <a:solidFill>
                  <a:schemeClr val="tx1"/>
                </a:solidFill>
                <a:latin typeface="Times New Roman" pitchFamily="18" charset="0"/>
                <a:cs typeface="Times New Roman" pitchFamily="18" charset="0"/>
              </a:rPr>
            </a:br>
            <a:r>
              <a:rPr lang="en-IN" sz="3200" dirty="0">
                <a:solidFill>
                  <a:schemeClr val="tx1"/>
                </a:solidFill>
              </a:rPr>
              <a:t>  </a:t>
            </a:r>
            <a:r>
              <a:rPr lang="en-IN" sz="3200" dirty="0">
                <a:solidFill>
                  <a:schemeClr val="tx1"/>
                </a:solidFill>
                <a:latin typeface="Times New Roman" pitchFamily="18" charset="0"/>
                <a:cs typeface="Times New Roman" pitchFamily="18" charset="0"/>
              </a:rPr>
              <a:t>Class diagram:</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08086" y="2185130"/>
            <a:ext cx="5944233" cy="3832352"/>
          </a:xfrm>
          <a:prstGeom prst="rect">
            <a:avLst/>
          </a:prstGeom>
          <a:noFill/>
          <a:ln w="9525">
            <a:noFill/>
            <a:miter lim="800000"/>
            <a:headEnd/>
            <a:tailEnd/>
          </a:ln>
        </p:spPr>
      </p:pic>
    </p:spTree>
    <p:extLst>
      <p:ext uri="{BB962C8B-B14F-4D97-AF65-F5344CB8AC3E}">
        <p14:creationId xmlns:p14="http://schemas.microsoft.com/office/powerpoint/2010/main" val="389133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 </a:t>
            </a:r>
            <a:r>
              <a:rPr lang="en-IN" sz="3200" dirty="0">
                <a:solidFill>
                  <a:schemeClr val="tx1"/>
                </a:solidFill>
              </a:rPr>
              <a:t>Usecase diagram</a:t>
            </a:r>
          </a:p>
        </p:txBody>
      </p:sp>
      <p:sp>
        <p:nvSpPr>
          <p:cNvPr id="3" name="Content Placeholder 2"/>
          <p:cNvSpPr>
            <a:spLocks noGrp="1"/>
          </p:cNvSpPr>
          <p:nvPr>
            <p:ph idx="1"/>
          </p:nvPr>
        </p:nvSpPr>
        <p:spPr/>
        <p:txBody>
          <a:bodyPr/>
          <a:lstStyle/>
          <a:p>
            <a:pPr marL="0" indent="0">
              <a:buNone/>
            </a:pPr>
            <a:r>
              <a:rPr lang="en-IN" dirty="0"/>
              <a:t> </a:t>
            </a:r>
          </a:p>
        </p:txBody>
      </p:sp>
      <p:pic>
        <p:nvPicPr>
          <p:cNvPr id="5" name="Picture 4" descr="C:\Users\MyPc\AppData\Local\Packages\5319275A.WhatsAppDesktop_cv1g1gvanyjgm\TempState\CFA0860E83A4C3A763A7E62D825349F7\WhatsApp Image 2023-09-25 at 15.20.2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1410194"/>
            <a:ext cx="6840759" cy="5447806"/>
          </a:xfrm>
          <a:prstGeom prst="rect">
            <a:avLst/>
          </a:prstGeom>
          <a:noFill/>
          <a:ln>
            <a:noFill/>
          </a:ln>
        </p:spPr>
      </p:pic>
    </p:spTree>
    <p:extLst>
      <p:ext uri="{BB962C8B-B14F-4D97-AF65-F5344CB8AC3E}">
        <p14:creationId xmlns:p14="http://schemas.microsoft.com/office/powerpoint/2010/main" val="4075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chemeClr val="tx1"/>
                </a:solidFill>
              </a:rPr>
              <a:t>Sequence diagram</a:t>
            </a:r>
          </a:p>
        </p:txBody>
      </p:sp>
      <p:pic>
        <p:nvPicPr>
          <p:cNvPr id="6" name="Content Placeholder 5" descr="WhatsApp Image 2023-09-25 at 3.29.06 PM.jpeg"/>
          <p:cNvPicPr>
            <a:picLocks noGrp="1"/>
          </p:cNvPicPr>
          <p:nvPr>
            <p:ph idx="1"/>
          </p:nvPr>
        </p:nvPicPr>
        <p:blipFill>
          <a:blip r:embed="rId2" cstate="print"/>
          <a:stretch>
            <a:fillRect/>
          </a:stretch>
        </p:blipFill>
        <p:spPr>
          <a:xfrm>
            <a:off x="899593" y="1340768"/>
            <a:ext cx="5040560" cy="5112568"/>
          </a:xfrm>
          <a:prstGeom prst="rect">
            <a:avLst/>
          </a:prstGeom>
        </p:spPr>
      </p:pic>
    </p:spTree>
    <p:extLst>
      <p:ext uri="{BB962C8B-B14F-4D97-AF65-F5344CB8AC3E}">
        <p14:creationId xmlns:p14="http://schemas.microsoft.com/office/powerpoint/2010/main" val="22796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chemeClr val="tx1"/>
                </a:solidFill>
                <a:latin typeface="Times New Roman" pitchFamily="18" charset="0"/>
                <a:cs typeface="Times New Roman" pitchFamily="18" charset="0"/>
              </a:rPr>
              <a:t>Activity diagram</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628800"/>
            <a:ext cx="684613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537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5483696"/>
          </a:xfrm>
        </p:spPr>
        <p:txBody>
          <a:bodyPr/>
          <a:lstStyle/>
          <a:p>
            <a:r>
              <a:rPr lang="en-US" dirty="0">
                <a:solidFill>
                  <a:schemeClr val="tx1"/>
                </a:solidFill>
                <a:latin typeface="Times New Roman" pitchFamily="18" charset="0"/>
                <a:cs typeface="Times New Roman" pitchFamily="18" charset="0"/>
              </a:rPr>
              <a:t>Sample code</a:t>
            </a:r>
          </a:p>
        </p:txBody>
      </p:sp>
      <p:sp>
        <p:nvSpPr>
          <p:cNvPr id="3" name="Content Placeholder 2"/>
          <p:cNvSpPr>
            <a:spLocks noGrp="1"/>
          </p:cNvSpPr>
          <p:nvPr>
            <p:ph idx="1"/>
          </p:nvPr>
        </p:nvSpPr>
        <p:spPr>
          <a:xfrm>
            <a:off x="611560" y="1412776"/>
            <a:ext cx="6347714" cy="5184576"/>
          </a:xfrm>
        </p:spPr>
        <p:txBody>
          <a:bodyPr>
            <a:normAutofit/>
          </a:bodyPr>
          <a:lstStyle/>
          <a:p>
            <a:r>
              <a:rPr lang="en-US" sz="1400" dirty="0">
                <a:latin typeface="Times New Roman" pitchFamily="18" charset="0"/>
                <a:cs typeface="Times New Roman" pitchFamily="18" charset="0"/>
              </a:rPr>
              <a:t>from tkinter import messagebox</a:t>
            </a:r>
          </a:p>
          <a:p>
            <a:r>
              <a:rPr lang="en-US" sz="1400" dirty="0">
                <a:latin typeface="Times New Roman" pitchFamily="18" charset="0"/>
                <a:cs typeface="Times New Roman" pitchFamily="18" charset="0"/>
              </a:rPr>
              <a:t>from tkinter import *</a:t>
            </a:r>
          </a:p>
          <a:p>
            <a:r>
              <a:rPr lang="en-US" sz="1400" dirty="0">
                <a:latin typeface="Times New Roman" pitchFamily="18" charset="0"/>
                <a:cs typeface="Times New Roman" pitchFamily="18" charset="0"/>
              </a:rPr>
              <a:t>from tkinter import simpledialog</a:t>
            </a:r>
          </a:p>
          <a:p>
            <a:r>
              <a:rPr lang="en-US" sz="1400" dirty="0">
                <a:latin typeface="Times New Roman" pitchFamily="18" charset="0"/>
                <a:cs typeface="Times New Roman" pitchFamily="18" charset="0"/>
              </a:rPr>
              <a:t>import tkinter</a:t>
            </a:r>
          </a:p>
          <a:p>
            <a:r>
              <a:rPr lang="en-US" sz="1400" dirty="0">
                <a:latin typeface="Times New Roman" pitchFamily="18" charset="0"/>
                <a:cs typeface="Times New Roman" pitchFamily="18" charset="0"/>
              </a:rPr>
              <a:t>from tkinter import filedialog</a:t>
            </a:r>
          </a:p>
          <a:p>
            <a:r>
              <a:rPr lang="en-US" sz="1400" dirty="0">
                <a:latin typeface="Times New Roman" pitchFamily="18" charset="0"/>
                <a:cs typeface="Times New Roman" pitchFamily="18" charset="0"/>
              </a:rPr>
              <a:t>from imutils import paths</a:t>
            </a:r>
          </a:p>
          <a:p>
            <a:r>
              <a:rPr lang="en-US" sz="1400" dirty="0">
                <a:latin typeface="Times New Roman" pitchFamily="18" charset="0"/>
                <a:cs typeface="Times New Roman" pitchFamily="18" charset="0"/>
              </a:rPr>
              <a:t>import matplotlib.pyplot as plt</a:t>
            </a:r>
          </a:p>
          <a:p>
            <a:r>
              <a:rPr lang="en-US" sz="1400" dirty="0">
                <a:latin typeface="Times New Roman" pitchFamily="18" charset="0"/>
                <a:cs typeface="Times New Roman" pitchFamily="18" charset="0"/>
              </a:rPr>
              <a:t>import numpy as np</a:t>
            </a:r>
          </a:p>
          <a:p>
            <a:r>
              <a:rPr lang="en-US" sz="1400" dirty="0">
                <a:latin typeface="Times New Roman" pitchFamily="18" charset="0"/>
                <a:cs typeface="Times New Roman" pitchFamily="18" charset="0"/>
              </a:rPr>
              <a:t>from tkinter.filedialog import askopenfilename</a:t>
            </a:r>
          </a:p>
          <a:p>
            <a:r>
              <a:rPr lang="en-US" sz="1400" dirty="0">
                <a:latin typeface="Times New Roman" pitchFamily="18" charset="0"/>
                <a:cs typeface="Times New Roman" pitchFamily="18" charset="0"/>
              </a:rPr>
              <a:t>import numpy as np </a:t>
            </a:r>
          </a:p>
          <a:p>
            <a:r>
              <a:rPr lang="en-US" sz="1400" dirty="0">
                <a:latin typeface="Times New Roman" pitchFamily="18" charset="0"/>
                <a:cs typeface="Times New Roman" pitchFamily="18" charset="0"/>
              </a:rPr>
              <a:t>import pandas as pd </a:t>
            </a:r>
          </a:p>
          <a:p>
            <a:r>
              <a:rPr lang="en-US" sz="1400" dirty="0">
                <a:latin typeface="Times New Roman" pitchFamily="18" charset="0"/>
                <a:cs typeface="Times New Roman" pitchFamily="18" charset="0"/>
              </a:rPr>
              <a:t>from sklearn import *</a:t>
            </a:r>
          </a:p>
          <a:p>
            <a:r>
              <a:rPr lang="en-US" sz="1400" dirty="0">
                <a:latin typeface="Times New Roman" pitchFamily="18" charset="0"/>
                <a:cs typeface="Times New Roman" pitchFamily="18" charset="0"/>
              </a:rPr>
              <a:t>from sklearn.model_selection import train_test_split </a:t>
            </a:r>
          </a:p>
          <a:p>
            <a:r>
              <a:rPr lang="en-US" sz="1400" dirty="0">
                <a:latin typeface="Times New Roman" pitchFamily="18" charset="0"/>
                <a:cs typeface="Times New Roman" pitchFamily="18" charset="0"/>
              </a:rPr>
              <a:t>from sklearn import svm</a:t>
            </a:r>
          </a:p>
          <a:p>
            <a:r>
              <a:rPr lang="en-US" sz="1400" dirty="0">
                <a:latin typeface="Times New Roman" pitchFamily="18" charset="0"/>
                <a:cs typeface="Times New Roman" pitchFamily="18" charset="0"/>
              </a:rPr>
              <a:t>from sklearn.metrics import accuracy_score </a:t>
            </a:r>
          </a:p>
          <a:p>
            <a:endParaRPr lang="en-US" sz="1400" dirty="0"/>
          </a:p>
          <a:p>
            <a:endParaRPr lang="en-US" sz="1400" dirty="0"/>
          </a:p>
          <a:p>
            <a:endParaRPr lang="en-US"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16632"/>
            <a:ext cx="7200800" cy="6986528"/>
          </a:xfrm>
          <a:prstGeom prst="rect">
            <a:avLst/>
          </a:prstGeom>
        </p:spPr>
        <p:txBody>
          <a:bodyPr wrap="square">
            <a:spAutoFit/>
          </a:bodyPr>
          <a:lstStyle/>
          <a:p>
            <a:r>
              <a:rPr lang="en-US" sz="1400" dirty="0">
                <a:latin typeface="Times New Roman" pitchFamily="18" charset="0"/>
                <a:cs typeface="Times New Roman" pitchFamily="18" charset="0"/>
              </a:rPr>
              <a:t>def runSVM():</a:t>
            </a:r>
          </a:p>
          <a:p>
            <a:r>
              <a:rPr lang="en-US" sz="1400" dirty="0">
                <a:latin typeface="Times New Roman" pitchFamily="18" charset="0"/>
                <a:cs typeface="Times New Roman" pitchFamily="18" charset="0"/>
              </a:rPr>
              <a:t>    text.delete('1.0', END)</a:t>
            </a:r>
          </a:p>
          <a:p>
            <a:r>
              <a:rPr lang="en-US" sz="1400" dirty="0">
                <a:latin typeface="Times New Roman" pitchFamily="18" charset="0"/>
                <a:cs typeface="Times New Roman" pitchFamily="18" charset="0"/>
              </a:rPr>
              <a:t>    global svm_acc</a:t>
            </a:r>
          </a:p>
          <a:p>
            <a:r>
              <a:rPr lang="en-US" sz="1400" dirty="0">
                <a:latin typeface="Times New Roman" pitchFamily="18" charset="0"/>
                <a:cs typeface="Times New Roman" pitchFamily="18" charset="0"/>
              </a:rPr>
              <a:t>    global classifier</a:t>
            </a:r>
          </a:p>
          <a:p>
            <a:r>
              <a:rPr lang="es-ES" sz="1400" dirty="0">
                <a:latin typeface="Times New Roman" pitchFamily="18" charset="0"/>
                <a:cs typeface="Times New Roman" pitchFamily="18" charset="0"/>
              </a:rPr>
              <a:t>    global X, Y, X_train, X_test, y_train, y_test</a:t>
            </a:r>
          </a:p>
          <a:p>
            <a:r>
              <a:rPr lang="en-US" sz="1400" dirty="0">
                <a:latin typeface="Times New Roman" pitchFamily="18" charset="0"/>
                <a:cs typeface="Times New Roman" pitchFamily="18" charset="0"/>
              </a:rPr>
              <a:t>    total = X_train.shape[1];</a:t>
            </a:r>
          </a:p>
          <a:p>
            <a:r>
              <a:rPr lang="en-US" sz="1400" dirty="0">
                <a:latin typeface="Times New Roman" pitchFamily="18" charset="0"/>
                <a:cs typeface="Times New Roman" pitchFamily="18" charset="0"/>
              </a:rPr>
              <a:t>    #X_train1 = SelectKBest(chi2,15).fit_transform(X_train, y_train)</a:t>
            </a:r>
          </a:p>
          <a:p>
            <a:r>
              <a:rPr lang="en-US" sz="1400" dirty="0">
                <a:latin typeface="Times New Roman" pitchFamily="18" charset="0"/>
                <a:cs typeface="Times New Roman" pitchFamily="18" charset="0"/>
              </a:rPr>
              <a:t>    #X_test1 = SelectKBest(chi2,15).fit_transform(</a:t>
            </a:r>
            <a:r>
              <a:rPr lang="en-US" sz="1400" dirty="0" err="1">
                <a:latin typeface="Times New Roman" pitchFamily="18" charset="0"/>
                <a:cs typeface="Times New Roman" pitchFamily="18" charset="0"/>
              </a:rPr>
              <a:t>X_test,y_test</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text.insert(END,"Total Features : "+str(total)+"\n")</a:t>
            </a:r>
          </a:p>
          <a:p>
            <a:r>
              <a:rPr lang="en-US" sz="1400" dirty="0">
                <a:latin typeface="Times New Roman" pitchFamily="18" charset="0"/>
                <a:cs typeface="Times New Roman" pitchFamily="18" charset="0"/>
              </a:rPr>
              <a:t>    text.insert(END,"Features set reduce after applying features selection concept : "+str((total - X_train.shape[1]))+"\n\n")</a:t>
            </a:r>
          </a:p>
          <a:p>
            <a:r>
              <a:rPr lang="en-US" sz="1400" dirty="0">
                <a:latin typeface="Times New Roman" pitchFamily="18" charset="0"/>
                <a:cs typeface="Times New Roman" pitchFamily="18" charset="0"/>
              </a:rPr>
              <a:t>    cls = svm.SVC(kernel=‘</a:t>
            </a:r>
            <a:r>
              <a:rPr lang="en-US" sz="1400" dirty="0" err="1">
                <a:latin typeface="Times New Roman" pitchFamily="18" charset="0"/>
                <a:cs typeface="Times New Roman" pitchFamily="18" charset="0"/>
              </a:rPr>
              <a:t>rbf</a:t>
            </a:r>
            <a:r>
              <a:rPr lang="en-US" sz="1400" dirty="0">
                <a:latin typeface="Times New Roman" pitchFamily="18" charset="0"/>
                <a:cs typeface="Times New Roman" pitchFamily="18" charset="0"/>
              </a:rPr>
              <a:t>', class_weight='balanced', probability=True)</a:t>
            </a:r>
          </a:p>
          <a:p>
            <a:r>
              <a:rPr lang="en-US" sz="1400" dirty="0">
                <a:latin typeface="Times New Roman" pitchFamily="18" charset="0"/>
                <a:cs typeface="Times New Roman" pitchFamily="18" charset="0"/>
              </a:rPr>
              <a:t>    cls.fit(X_train, y_train) </a:t>
            </a:r>
          </a:p>
          <a:p>
            <a:r>
              <a:rPr lang="en-US" sz="1400" dirty="0">
                <a:latin typeface="Times New Roman" pitchFamily="18" charset="0"/>
                <a:cs typeface="Times New Roman" pitchFamily="18" charset="0"/>
              </a:rPr>
              <a:t>    text.insert(END,"Prediction Results\n\n") </a:t>
            </a:r>
          </a:p>
          <a:p>
            <a:r>
              <a:rPr lang="en-US" sz="1400" dirty="0">
                <a:latin typeface="Times New Roman" pitchFamily="18" charset="0"/>
                <a:cs typeface="Times New Roman" pitchFamily="18" charset="0"/>
              </a:rPr>
              <a:t>    prediction_data = prediction(X_test, cls) </a:t>
            </a:r>
          </a:p>
          <a:p>
            <a:r>
              <a:rPr lang="en-US" sz="1400" dirty="0">
                <a:latin typeface="Times New Roman" pitchFamily="18" charset="0"/>
                <a:cs typeface="Times New Roman" pitchFamily="18" charset="0"/>
              </a:rPr>
              <a:t>    svm_acc = cal_accuracy(</a:t>
            </a:r>
            <a:r>
              <a:rPr lang="en-US" sz="1400" dirty="0" err="1">
                <a:latin typeface="Times New Roman" pitchFamily="18" charset="0"/>
                <a:cs typeface="Times New Roman" pitchFamily="18" charset="0"/>
              </a:rPr>
              <a:t>y_test</a:t>
            </a:r>
            <a:r>
              <a:rPr lang="en-US" sz="1400" dirty="0">
                <a:latin typeface="Times New Roman" pitchFamily="18" charset="0"/>
                <a:cs typeface="Times New Roman" pitchFamily="18" charset="0"/>
              </a:rPr>
              <a:t>, prediction_data,'SVM Accuracy, Classification Report &amp; Confusion Matrix')</a:t>
            </a:r>
          </a:p>
          <a:p>
            <a:r>
              <a:rPr lang="en-US" sz="1400" dirty="0">
                <a:latin typeface="Times New Roman" pitchFamily="18" charset="0"/>
                <a:cs typeface="Times New Roman" pitchFamily="18" charset="0"/>
              </a:rPr>
              <a:t>    classifier = cls</a:t>
            </a:r>
          </a:p>
          <a:p>
            <a:r>
              <a:rPr lang="en-US" sz="1400" dirty="0">
                <a:latin typeface="Times New Roman" pitchFamily="18" charset="0"/>
                <a:cs typeface="Times New Roman" pitchFamily="18" charset="0"/>
              </a:rPr>
              <a:t>def runANN():</a:t>
            </a:r>
          </a:p>
          <a:p>
            <a:r>
              <a:rPr lang="en-US" sz="1400" dirty="0">
                <a:latin typeface="Times New Roman" pitchFamily="18" charset="0"/>
                <a:cs typeface="Times New Roman" pitchFamily="18" charset="0"/>
              </a:rPr>
              <a:t>    text.delete('1.0', END)</a:t>
            </a:r>
          </a:p>
          <a:p>
            <a:r>
              <a:rPr lang="en-US" sz="1400" dirty="0">
                <a:latin typeface="Times New Roman" pitchFamily="18" charset="0"/>
                <a:cs typeface="Times New Roman" pitchFamily="18" charset="0"/>
              </a:rPr>
              <a:t>    global ann_acc</a:t>
            </a:r>
          </a:p>
          <a:p>
            <a:r>
              <a:rPr lang="es-ES" sz="1400" dirty="0">
                <a:latin typeface="Times New Roman" pitchFamily="18" charset="0"/>
                <a:cs typeface="Times New Roman" pitchFamily="18" charset="0"/>
              </a:rPr>
              <a:t>    global X, Y, X_train, X_test, y_train, y_test</a:t>
            </a:r>
          </a:p>
          <a:p>
            <a:r>
              <a:rPr lang="en-US" sz="1400" dirty="0">
                <a:latin typeface="Times New Roman" pitchFamily="18" charset="0"/>
                <a:cs typeface="Times New Roman" pitchFamily="18" charset="0"/>
              </a:rPr>
              <a:t>    total = X_train.shape[1];</a:t>
            </a:r>
          </a:p>
          <a:p>
            <a:r>
              <a:rPr lang="en-US" sz="1400" dirty="0">
                <a:latin typeface="Times New Roman" pitchFamily="18" charset="0"/>
                <a:cs typeface="Times New Roman" pitchFamily="18" charset="0"/>
              </a:rPr>
              <a:t>    X_train = SelectKBest(chi2,25).fit_transform(X_train, y_train)</a:t>
            </a:r>
          </a:p>
          <a:p>
            <a:r>
              <a:rPr lang="en-US" sz="1400" dirty="0">
                <a:latin typeface="Times New Roman" pitchFamily="18" charset="0"/>
                <a:cs typeface="Times New Roman" pitchFamily="18" charset="0"/>
              </a:rPr>
              <a:t>    X_test = SelectKBest(chi2,25).fit_transform(</a:t>
            </a:r>
            <a:r>
              <a:rPr lang="en-US" sz="1400" dirty="0" err="1">
                <a:latin typeface="Times New Roman" pitchFamily="18" charset="0"/>
                <a:cs typeface="Times New Roman" pitchFamily="18" charset="0"/>
              </a:rPr>
              <a:t>X_test,y_test</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text.insert(END,"Total Features : "+str(total)+"\n")</a:t>
            </a:r>
          </a:p>
          <a:p>
            <a:r>
              <a:rPr lang="en-US" sz="1400" dirty="0">
                <a:latin typeface="Times New Roman" pitchFamily="18" charset="0"/>
                <a:cs typeface="Times New Roman" pitchFamily="18" charset="0"/>
              </a:rPr>
              <a:t>    text.insert(END,"Features set reduce after applying features selection concept : "+str((total - X_train.shape[1]))+"\n\n")</a:t>
            </a:r>
          </a:p>
          <a:p>
            <a:r>
              <a:rPr lang="en-US" sz="1400" dirty="0">
                <a:latin typeface="Times New Roman" pitchFamily="18" charset="0"/>
                <a:cs typeface="Times New Roman" pitchFamily="18" charset="0"/>
              </a:rPr>
              <a:t>    model = Sequential()</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Results</a:t>
            </a:r>
          </a:p>
        </p:txBody>
      </p:sp>
      <p:pic>
        <p:nvPicPr>
          <p:cNvPr id="4" name="Content Placeholder 3" descr="1.png"/>
          <p:cNvPicPr>
            <a:picLocks noGrp="1" noChangeAspect="1"/>
          </p:cNvPicPr>
          <p:nvPr>
            <p:ph idx="1"/>
          </p:nvPr>
        </p:nvPicPr>
        <p:blipFill>
          <a:blip r:embed="rId2" cstate="print"/>
          <a:stretch>
            <a:fillRect/>
          </a:stretch>
        </p:blipFill>
        <p:spPr>
          <a:xfrm>
            <a:off x="467544" y="1556792"/>
            <a:ext cx="7488831" cy="3384376"/>
          </a:xfrm>
        </p:spPr>
      </p:pic>
      <p:sp>
        <p:nvSpPr>
          <p:cNvPr id="5" name="TextBox 4"/>
          <p:cNvSpPr txBox="1"/>
          <p:nvPr/>
        </p:nvSpPr>
        <p:spPr>
          <a:xfrm>
            <a:off x="539552" y="5517232"/>
            <a:ext cx="7920880" cy="646331"/>
          </a:xfrm>
          <a:prstGeom prst="rect">
            <a:avLst/>
          </a:prstGeom>
          <a:noFill/>
        </p:spPr>
        <p:txBody>
          <a:bodyPr wrap="square" rtlCol="0">
            <a:spAutoFit/>
          </a:bodyPr>
          <a:lstStyle/>
          <a:p>
            <a:r>
              <a:rPr lang="en-US" dirty="0">
                <a:latin typeface="Times New Roman" pitchFamily="18" charset="0"/>
                <a:cs typeface="Times New Roman" pitchFamily="18" charset="0"/>
              </a:rPr>
              <a:t>In the above click Shows the contents to execute Network Intrusion Detection Using Supervised Machine Learning Technique with Feature Selection.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s2.0.png"/>
          <p:cNvPicPr>
            <a:picLocks noChangeAspect="1"/>
          </p:cNvPicPr>
          <p:nvPr/>
        </p:nvPicPr>
        <p:blipFill>
          <a:blip r:embed="rId2" cstate="print"/>
          <a:stretch>
            <a:fillRect/>
          </a:stretch>
        </p:blipFill>
        <p:spPr>
          <a:xfrm>
            <a:off x="1043608" y="476672"/>
            <a:ext cx="7272808" cy="3441380"/>
          </a:xfrm>
          <a:prstGeom prst="rect">
            <a:avLst/>
          </a:prstGeom>
        </p:spPr>
      </p:pic>
      <p:sp>
        <p:nvSpPr>
          <p:cNvPr id="3" name="TextBox 2"/>
          <p:cNvSpPr txBox="1"/>
          <p:nvPr/>
        </p:nvSpPr>
        <p:spPr>
          <a:xfrm>
            <a:off x="1187624" y="4509120"/>
            <a:ext cx="6840760" cy="646331"/>
          </a:xfrm>
          <a:prstGeom prst="rect">
            <a:avLst/>
          </a:prstGeom>
          <a:noFill/>
        </p:spPr>
        <p:txBody>
          <a:bodyPr wrap="square" rtlCol="0">
            <a:spAutoFit/>
          </a:bodyPr>
          <a:lstStyle/>
          <a:p>
            <a:r>
              <a:rPr lang="en-US" dirty="0">
                <a:latin typeface="Times New Roman" pitchFamily="18" charset="0"/>
                <a:cs typeface="Times New Roman" pitchFamily="18" charset="0"/>
              </a:rPr>
              <a:t>In above screen we are uploading ‘intrusion_dataset.txt’ file, after uploading dataset will get below screen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6347713" cy="936104"/>
          </a:xfrm>
        </p:spPr>
        <p:txBody>
          <a:bodyPr>
            <a:normAutofit/>
          </a:bodyPr>
          <a:lstStyle/>
          <a:p>
            <a:pPr algn="l"/>
            <a:r>
              <a:rPr lang="en-US" b="1" dirty="0">
                <a:solidFill>
                  <a:schemeClr val="tx1">
                    <a:lumMod val="95000"/>
                    <a:lumOff val="5000"/>
                  </a:schemeClr>
                </a:solidFill>
                <a:latin typeface="Times New Roman" pitchFamily="18" charset="0"/>
                <a:cs typeface="Times New Roman" pitchFamily="18" charset="0"/>
              </a:rPr>
              <a:t>Contents</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9599" y="1484784"/>
            <a:ext cx="6347714" cy="5112568"/>
          </a:xfrm>
        </p:spPr>
        <p:txBody>
          <a:bodyPr>
            <a:noAutofit/>
          </a:bodyPr>
          <a:lstStyle/>
          <a:p>
            <a:r>
              <a:rPr lang="en-US" dirty="0">
                <a:latin typeface="Times New Roman" pitchFamily="18" charset="0"/>
                <a:cs typeface="Times New Roman" pitchFamily="18" charset="0"/>
              </a:rPr>
              <a:t> Abstract</a:t>
            </a:r>
          </a:p>
          <a:p>
            <a:r>
              <a:rPr lang="en-US" dirty="0">
                <a:latin typeface="Times New Roman" pitchFamily="18" charset="0"/>
                <a:cs typeface="Times New Roman" pitchFamily="18" charset="0"/>
              </a:rPr>
              <a:t> Existing System </a:t>
            </a:r>
          </a:p>
          <a:p>
            <a:r>
              <a:rPr lang="en-US" dirty="0">
                <a:latin typeface="Times New Roman" pitchFamily="18" charset="0"/>
                <a:cs typeface="Times New Roman" pitchFamily="18" charset="0"/>
              </a:rPr>
              <a:t> Disadvantages of Existing System</a:t>
            </a:r>
          </a:p>
          <a:p>
            <a:r>
              <a:rPr lang="en-IN" altLang="en-US" dirty="0">
                <a:latin typeface="Times New Roman" pitchFamily="18" charset="0"/>
                <a:cs typeface="Times New Roman" pitchFamily="18" charset="0"/>
              </a:rPr>
              <a:t> </a:t>
            </a:r>
            <a:r>
              <a:rPr lang="en-US" dirty="0">
                <a:latin typeface="Times New Roman" pitchFamily="18" charset="0"/>
                <a:cs typeface="Times New Roman" pitchFamily="18" charset="0"/>
              </a:rPr>
              <a:t>Proposed System</a:t>
            </a:r>
          </a:p>
          <a:p>
            <a:r>
              <a:rPr lang="en-IN" altLang="en-US" dirty="0">
                <a:latin typeface="Times New Roman" pitchFamily="18" charset="0"/>
                <a:cs typeface="Times New Roman" pitchFamily="18" charset="0"/>
              </a:rPr>
              <a:t> </a:t>
            </a:r>
            <a:r>
              <a:rPr lang="en-US" dirty="0">
                <a:latin typeface="Times New Roman" pitchFamily="18" charset="0"/>
                <a:cs typeface="Times New Roman" pitchFamily="18" charset="0"/>
              </a:rPr>
              <a:t>Advantages of Proposed System</a:t>
            </a:r>
          </a:p>
          <a:p>
            <a:r>
              <a:rPr lang="en-IN" altLang="en-US" dirty="0">
                <a:latin typeface="Times New Roman" pitchFamily="18" charset="0"/>
                <a:cs typeface="Times New Roman" pitchFamily="18" charset="0"/>
              </a:rPr>
              <a:t> </a:t>
            </a:r>
            <a:r>
              <a:rPr lang="en-US" dirty="0">
                <a:latin typeface="Times New Roman" pitchFamily="18" charset="0"/>
                <a:cs typeface="Times New Roman" pitchFamily="18" charset="0"/>
              </a:rPr>
              <a:t>Hardware and software requirements</a:t>
            </a:r>
          </a:p>
          <a:p>
            <a:r>
              <a:rPr lang="en-US" dirty="0">
                <a:latin typeface="Times New Roman" pitchFamily="18" charset="0"/>
                <a:cs typeface="Times New Roman" pitchFamily="18" charset="0"/>
              </a:rPr>
              <a:t> Novelty of the project</a:t>
            </a:r>
          </a:p>
          <a:p>
            <a:r>
              <a:rPr lang="en-US" dirty="0">
                <a:latin typeface="Times New Roman" pitchFamily="18" charset="0"/>
                <a:cs typeface="Times New Roman" pitchFamily="18" charset="0"/>
              </a:rPr>
              <a:t> Architecture</a:t>
            </a:r>
          </a:p>
          <a:p>
            <a:r>
              <a:rPr lang="en-US" dirty="0">
                <a:latin typeface="Times New Roman" pitchFamily="18" charset="0"/>
                <a:cs typeface="Times New Roman" pitchFamily="18" charset="0"/>
              </a:rPr>
              <a:t> Modules</a:t>
            </a:r>
          </a:p>
          <a:p>
            <a:r>
              <a:rPr lang="en-US" dirty="0">
                <a:latin typeface="Times New Roman" pitchFamily="18" charset="0"/>
                <a:cs typeface="Times New Roman" pitchFamily="18" charset="0"/>
              </a:rPr>
              <a:t> UML diagrams</a:t>
            </a:r>
          </a:p>
          <a:p>
            <a:r>
              <a:rPr lang="en-US" dirty="0">
                <a:latin typeface="Times New Roman" pitchFamily="18" charset="0"/>
                <a:cs typeface="Times New Roman" pitchFamily="18" charset="0"/>
              </a:rPr>
              <a:t> Conclusion</a:t>
            </a:r>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s3.0.png"/>
          <p:cNvPicPr>
            <a:picLocks noChangeAspect="1"/>
          </p:cNvPicPr>
          <p:nvPr/>
        </p:nvPicPr>
        <p:blipFill>
          <a:blip r:embed="rId2" cstate="print"/>
          <a:stretch>
            <a:fillRect/>
          </a:stretch>
        </p:blipFill>
        <p:spPr>
          <a:xfrm>
            <a:off x="1043608" y="764704"/>
            <a:ext cx="6912768" cy="3888432"/>
          </a:xfrm>
          <a:prstGeom prst="rect">
            <a:avLst/>
          </a:prstGeom>
        </p:spPr>
      </p:pic>
      <p:sp>
        <p:nvSpPr>
          <p:cNvPr id="3" name="TextBox 2"/>
          <p:cNvSpPr txBox="1"/>
          <p:nvPr/>
        </p:nvSpPr>
        <p:spPr>
          <a:xfrm>
            <a:off x="1259632" y="5373216"/>
            <a:ext cx="6048672" cy="923330"/>
          </a:xfrm>
          <a:prstGeom prst="rect">
            <a:avLst/>
          </a:prstGeom>
          <a:noFill/>
        </p:spPr>
        <p:txBody>
          <a:bodyPr wrap="square" rtlCol="0">
            <a:spAutoFit/>
          </a:bodyPr>
          <a:lstStyle/>
          <a:p>
            <a:r>
              <a:rPr lang="en-US" dirty="0">
                <a:latin typeface="Times New Roman" pitchFamily="18" charset="0"/>
                <a:cs typeface="Times New Roman" pitchFamily="18" charset="0"/>
              </a:rPr>
              <a:t>Now click on ‘Pre-process Dataset’ button to clean dataset to remove string values from dataset and to convert attack names to numeric values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png"/>
          <p:cNvPicPr>
            <a:picLocks noChangeAspect="1"/>
          </p:cNvPicPr>
          <p:nvPr/>
        </p:nvPicPr>
        <p:blipFill>
          <a:blip r:embed="rId3" cstate="print"/>
          <a:stretch>
            <a:fillRect/>
          </a:stretch>
        </p:blipFill>
        <p:spPr>
          <a:xfrm>
            <a:off x="611560" y="980728"/>
            <a:ext cx="7776864" cy="4032448"/>
          </a:xfrm>
          <a:prstGeom prst="rect">
            <a:avLst/>
          </a:prstGeom>
        </p:spPr>
      </p:pic>
      <p:sp>
        <p:nvSpPr>
          <p:cNvPr id="3" name="TextBox 2"/>
          <p:cNvSpPr txBox="1"/>
          <p:nvPr/>
        </p:nvSpPr>
        <p:spPr>
          <a:xfrm>
            <a:off x="827584" y="5157192"/>
            <a:ext cx="6768752" cy="1477328"/>
          </a:xfrm>
          <a:prstGeom prst="rect">
            <a:avLst/>
          </a:prstGeom>
          <a:noFill/>
        </p:spPr>
        <p:txBody>
          <a:bodyPr wrap="square" rtlCol="0">
            <a:spAutoFit/>
          </a:bodyPr>
          <a:lstStyle/>
          <a:p>
            <a:pPr>
              <a:buFont typeface="Arial" pitchFamily="34" charset="0"/>
              <a:buChar char="•"/>
            </a:pPr>
            <a:r>
              <a:rPr lang="en-US" dirty="0">
                <a:latin typeface="Times New Roman" pitchFamily="18" charset="0"/>
                <a:cs typeface="Times New Roman" pitchFamily="18" charset="0"/>
              </a:rPr>
              <a:t>After pre-processing all string values removed and convert string attack names to numeric values such as normal signature contains id 0 and anomaly attack contains signature id 1.</a:t>
            </a:r>
          </a:p>
          <a:p>
            <a:pPr>
              <a:buFont typeface="Arial" pitchFamily="34" charset="0"/>
              <a:buChar char="•"/>
            </a:pPr>
            <a:r>
              <a:rPr lang="en-US" dirty="0">
                <a:latin typeface="Times New Roman" pitchFamily="18" charset="0"/>
                <a:cs typeface="Times New Roman" pitchFamily="18" charset="0"/>
              </a:rPr>
              <a:t> Now click on ‘Generate Training Model’ to split train and test data to generate model for prediction using SVM and ANN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png"/>
          <p:cNvPicPr>
            <a:picLocks noChangeAspect="1"/>
          </p:cNvPicPr>
          <p:nvPr/>
        </p:nvPicPr>
        <p:blipFill>
          <a:blip r:embed="rId3" cstate="print"/>
          <a:stretch>
            <a:fillRect/>
          </a:stretch>
        </p:blipFill>
        <p:spPr>
          <a:xfrm>
            <a:off x="395536" y="764704"/>
            <a:ext cx="8208912" cy="3456384"/>
          </a:xfrm>
          <a:prstGeom prst="rect">
            <a:avLst/>
          </a:prstGeom>
        </p:spPr>
      </p:pic>
      <p:sp>
        <p:nvSpPr>
          <p:cNvPr id="3" name="TextBox 2"/>
          <p:cNvSpPr txBox="1"/>
          <p:nvPr/>
        </p:nvSpPr>
        <p:spPr>
          <a:xfrm>
            <a:off x="467544" y="4725144"/>
            <a:ext cx="8136904" cy="923330"/>
          </a:xfrm>
          <a:prstGeom prst="rect">
            <a:avLst/>
          </a:prstGeom>
          <a:noFill/>
        </p:spPr>
        <p:txBody>
          <a:bodyPr wrap="square" rtlCol="0">
            <a:spAutoFit/>
          </a:bodyPr>
          <a:lstStyle/>
          <a:p>
            <a:r>
              <a:rPr lang="en-US" dirty="0">
                <a:latin typeface="Times New Roman" pitchFamily="18" charset="0"/>
                <a:cs typeface="Times New Roman" pitchFamily="18" charset="0"/>
              </a:rPr>
              <a:t>In above screen we can see dataset contains total 1244 records and 995 used for training and 249 used for testing. Now click on ‘Run SVM Algorithm’ to generate SVM model and calculate its model accuracy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png"/>
          <p:cNvPicPr>
            <a:picLocks noChangeAspect="1"/>
          </p:cNvPicPr>
          <p:nvPr/>
        </p:nvPicPr>
        <p:blipFill>
          <a:blip r:embed="rId3" cstate="print"/>
          <a:stretch>
            <a:fillRect/>
          </a:stretch>
        </p:blipFill>
        <p:spPr>
          <a:xfrm>
            <a:off x="683568" y="836712"/>
            <a:ext cx="7776864" cy="3816424"/>
          </a:xfrm>
          <a:prstGeom prst="rect">
            <a:avLst/>
          </a:prstGeom>
        </p:spPr>
      </p:pic>
      <p:sp>
        <p:nvSpPr>
          <p:cNvPr id="4" name="TextBox 3"/>
          <p:cNvSpPr txBox="1"/>
          <p:nvPr/>
        </p:nvSpPr>
        <p:spPr>
          <a:xfrm>
            <a:off x="1115616" y="4941168"/>
            <a:ext cx="6984776" cy="646331"/>
          </a:xfrm>
          <a:prstGeom prst="rect">
            <a:avLst/>
          </a:prstGeom>
          <a:noFill/>
        </p:spPr>
        <p:txBody>
          <a:bodyPr wrap="square" rtlCol="0">
            <a:spAutoFit/>
          </a:bodyPr>
          <a:lstStyle/>
          <a:p>
            <a:r>
              <a:rPr lang="en-US" dirty="0">
                <a:latin typeface="Times New Roman" pitchFamily="18" charset="0"/>
                <a:cs typeface="Times New Roman" pitchFamily="18" charset="0"/>
              </a:rPr>
              <a:t>In above screen we can see with SVM we got 84.73% accuracy, now click on ‘Run ANN Algorithm’ to calculate ANN accuracy.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png"/>
          <p:cNvPicPr>
            <a:picLocks noChangeAspect="1"/>
          </p:cNvPicPr>
          <p:nvPr/>
        </p:nvPicPr>
        <p:blipFill>
          <a:blip r:embed="rId2" cstate="print"/>
          <a:stretch>
            <a:fillRect/>
          </a:stretch>
        </p:blipFill>
        <p:spPr>
          <a:xfrm>
            <a:off x="539552" y="1022508"/>
            <a:ext cx="7992888" cy="3774644"/>
          </a:xfrm>
          <a:prstGeom prst="rect">
            <a:avLst/>
          </a:prstGeom>
        </p:spPr>
      </p:pic>
      <p:sp>
        <p:nvSpPr>
          <p:cNvPr id="3" name="TextBox 2"/>
          <p:cNvSpPr txBox="1"/>
          <p:nvPr/>
        </p:nvSpPr>
        <p:spPr>
          <a:xfrm>
            <a:off x="899592" y="5229200"/>
            <a:ext cx="7344816" cy="1477328"/>
          </a:xfrm>
          <a:prstGeom prst="rect">
            <a:avLst/>
          </a:prstGeom>
          <a:noFill/>
        </p:spPr>
        <p:txBody>
          <a:bodyPr wrap="square" rtlCol="0">
            <a:spAutoFit/>
          </a:bodyPr>
          <a:lstStyle/>
          <a:p>
            <a:r>
              <a:rPr lang="en-US" dirty="0">
                <a:latin typeface="Times New Roman" pitchFamily="18" charset="0"/>
                <a:cs typeface="Times New Roman" pitchFamily="18" charset="0"/>
              </a:rPr>
              <a:t>In above screen we got 96.18% accuracy, now we will click on ‘Upload Test Data &amp; Detect Attack’ button to upload test data and to predict whether test data is normal or contains attack. All test data has no class either 0 or 1 and application will predict and give us result. See below some records from test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png"/>
          <p:cNvPicPr>
            <a:picLocks noChangeAspect="1"/>
          </p:cNvPicPr>
          <p:nvPr/>
        </p:nvPicPr>
        <p:blipFill>
          <a:blip r:embed="rId2" cstate="print"/>
          <a:stretch>
            <a:fillRect/>
          </a:stretch>
        </p:blipFill>
        <p:spPr>
          <a:xfrm>
            <a:off x="251520" y="1022508"/>
            <a:ext cx="8424936" cy="3990668"/>
          </a:xfrm>
          <a:prstGeom prst="rect">
            <a:avLst/>
          </a:prstGeom>
        </p:spPr>
      </p:pic>
      <p:sp>
        <p:nvSpPr>
          <p:cNvPr id="5" name="TextBox 4"/>
          <p:cNvSpPr txBox="1"/>
          <p:nvPr/>
        </p:nvSpPr>
        <p:spPr>
          <a:xfrm>
            <a:off x="467544" y="5229200"/>
            <a:ext cx="7920880" cy="923330"/>
          </a:xfrm>
          <a:prstGeom prst="rect">
            <a:avLst/>
          </a:prstGeom>
          <a:noFill/>
        </p:spPr>
        <p:txBody>
          <a:bodyPr wrap="square" rtlCol="0">
            <a:spAutoFit/>
          </a:bodyPr>
          <a:lstStyle/>
          <a:p>
            <a:r>
              <a:rPr lang="en-US" dirty="0">
                <a:latin typeface="Times New Roman" pitchFamily="18" charset="0"/>
                <a:cs typeface="Times New Roman" pitchFamily="18" charset="0"/>
              </a:rPr>
              <a:t>In above screen for each test data we got predicted results as ‘Normal Signatures’ or ‘infected’ record for each test record. Now click on ‘Accuracy Graph’ button to see SVM and ANN accuracy comparison in graph format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png"/>
          <p:cNvPicPr>
            <a:picLocks noChangeAspect="1"/>
          </p:cNvPicPr>
          <p:nvPr/>
        </p:nvPicPr>
        <p:blipFill>
          <a:blip r:embed="rId2" cstate="print"/>
          <a:stretch>
            <a:fillRect/>
          </a:stretch>
        </p:blipFill>
        <p:spPr>
          <a:xfrm>
            <a:off x="323528" y="908720"/>
            <a:ext cx="8064896" cy="3672408"/>
          </a:xfrm>
          <a:prstGeom prst="rect">
            <a:avLst/>
          </a:prstGeom>
        </p:spPr>
      </p:pic>
      <p:sp>
        <p:nvSpPr>
          <p:cNvPr id="3" name="TextBox 2"/>
          <p:cNvSpPr txBox="1"/>
          <p:nvPr/>
        </p:nvSpPr>
        <p:spPr>
          <a:xfrm>
            <a:off x="1475656" y="4653136"/>
            <a:ext cx="6408712" cy="923330"/>
          </a:xfrm>
          <a:prstGeom prst="rect">
            <a:avLst/>
          </a:prstGeom>
          <a:noFill/>
        </p:spPr>
        <p:txBody>
          <a:bodyPr wrap="square" rtlCol="0">
            <a:spAutoFit/>
          </a:bodyPr>
          <a:lstStyle/>
          <a:p>
            <a:r>
              <a:rPr lang="en-US" dirty="0">
                <a:latin typeface="Times New Roman" pitchFamily="18" charset="0"/>
                <a:cs typeface="Times New Roman" pitchFamily="18" charset="0"/>
              </a:rPr>
              <a:t>From above graph we can see ANN got better accuracy compare to SVM, in above graph x-axis contains algorithm name and y-axis represents accuracy of that algorithms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8680"/>
            <a:ext cx="6347460" cy="1061720"/>
          </a:xfrm>
        </p:spPr>
        <p:txBody>
          <a:bodyPr/>
          <a:lstStyle/>
          <a:p>
            <a:pPr algn="l"/>
            <a:r>
              <a:rPr lang="en-US" b="1" dirty="0">
                <a:solidFill>
                  <a:schemeClr val="tx1">
                    <a:lumMod val="95000"/>
                    <a:lumOff val="5000"/>
                  </a:schemeClr>
                </a:solidFill>
                <a:latin typeface="Times New Roman" pitchFamily="18" charset="0"/>
                <a:cs typeface="Times New Roman" pitchFamily="18" charset="0"/>
              </a:rPr>
              <a:t>Conclusion</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 </a:t>
            </a:r>
            <a:r>
              <a:rPr lang="en-IN" altLang="en-US" dirty="0">
                <a:latin typeface="Times New Roman" pitchFamily="18" charset="0"/>
                <a:cs typeface="Times New Roman" pitchFamily="18" charset="0"/>
              </a:rPr>
              <a:t>W</a:t>
            </a:r>
            <a:r>
              <a:rPr lang="en-US" dirty="0">
                <a:latin typeface="Times New Roman" pitchFamily="18" charset="0"/>
                <a:cs typeface="Times New Roman" pitchFamily="18" charset="0"/>
              </a:rPr>
              <a:t>e have concluded that different machine learning models using different machine learning algorithms and different feature selection methods to find a best model.</a:t>
            </a:r>
          </a:p>
          <a:p>
            <a:r>
              <a:rPr lang="en-US" dirty="0">
                <a:latin typeface="Times New Roman" pitchFamily="18" charset="0"/>
                <a:cs typeface="Times New Roman" pitchFamily="18" charset="0"/>
              </a:rPr>
              <a:t> The analysis of the result shows that the model built using ANN and wrapper feature selection  outperformed all other models in classifying network traffic correctly with detection rate of 96.18%</a:t>
            </a:r>
          </a:p>
          <a:p>
            <a:r>
              <a:rPr lang="en-US" dirty="0">
                <a:latin typeface="Times New Roman" pitchFamily="18" charset="0"/>
                <a:cs typeface="Times New Roman" pitchFamily="18" charset="0"/>
              </a:rPr>
              <a:t>By this project we made a </a:t>
            </a:r>
            <a:r>
              <a:rPr lang="en-US" dirty="0" err="1">
                <a:latin typeface="Times New Roman" pitchFamily="18" charset="0"/>
                <a:cs typeface="Times New Roman" pitchFamily="18" charset="0"/>
              </a:rPr>
              <a:t>innvoaticve</a:t>
            </a:r>
            <a:r>
              <a:rPr lang="en-US" dirty="0">
                <a:latin typeface="Times New Roman" pitchFamily="18" charset="0"/>
                <a:cs typeface="Times New Roman" pitchFamily="18" charset="0"/>
              </a:rPr>
              <a:t> approach for detecting the network intrusion </a:t>
            </a:r>
            <a:endParaRPr lang="en-IN"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Future Scope</a:t>
            </a:r>
          </a:p>
        </p:txBody>
      </p:sp>
      <p:sp>
        <p:nvSpPr>
          <p:cNvPr id="3" name="Content Placeholder 2"/>
          <p:cNvSpPr>
            <a:spLocks noGrp="1"/>
          </p:cNvSpPr>
          <p:nvPr>
            <p:ph idx="1"/>
          </p:nvPr>
        </p:nvSpPr>
        <p:spPr>
          <a:xfrm>
            <a:off x="609599" y="1930400"/>
            <a:ext cx="6698706" cy="4378920"/>
          </a:xfrm>
        </p:spPr>
        <p:txBody>
          <a:bodyPr>
            <a:noAutofit/>
          </a:bodyPr>
          <a:lstStyle/>
          <a:p>
            <a:pPr algn="just">
              <a:buNone/>
            </a:pPr>
            <a:r>
              <a:rPr lang="en-US" b="1" dirty="0">
                <a:latin typeface="Times New Roman" pitchFamily="18" charset="0"/>
                <a:cs typeface="Times New Roman" pitchFamily="18" charset="0"/>
              </a:rPr>
              <a:t>Advanced Algorithm Exploration: </a:t>
            </a:r>
            <a:r>
              <a:rPr lang="en-US" dirty="0">
                <a:latin typeface="Times New Roman" pitchFamily="18" charset="0"/>
                <a:cs typeface="Times New Roman" pitchFamily="18" charset="0"/>
              </a:rPr>
              <a:t>Investigate advanced supervised learning algorithms beyond the initial model to enhance detection accuracy and efficiency.</a:t>
            </a:r>
          </a:p>
          <a:p>
            <a:pPr algn="just">
              <a:buNone/>
            </a:pPr>
            <a:endParaRPr lang="en-US" dirty="0">
              <a:latin typeface="Times New Roman" pitchFamily="18" charset="0"/>
              <a:cs typeface="Times New Roman" pitchFamily="18" charset="0"/>
            </a:endParaRPr>
          </a:p>
          <a:p>
            <a:pPr algn="just">
              <a:buNone/>
            </a:pPr>
            <a:r>
              <a:rPr lang="en-US" b="1" dirty="0">
                <a:latin typeface="Times New Roman" pitchFamily="18" charset="0"/>
                <a:cs typeface="Times New Roman" pitchFamily="18" charset="0"/>
              </a:rPr>
              <a:t>Feature Engineering Research: </a:t>
            </a:r>
            <a:r>
              <a:rPr lang="en-US" dirty="0">
                <a:latin typeface="Times New Roman" pitchFamily="18" charset="0"/>
                <a:cs typeface="Times New Roman" pitchFamily="18" charset="0"/>
              </a:rPr>
              <a:t>Conduct further research on feature engineering techniques to identify and extract more informative features for better network anomaly </a:t>
            </a:r>
            <a:r>
              <a:rPr lang="en-US">
                <a:latin typeface="Times New Roman" pitchFamily="18" charset="0"/>
                <a:cs typeface="Times New Roman" pitchFamily="18" charset="0"/>
              </a:rPr>
              <a:t>detection.</a:t>
            </a:r>
          </a:p>
          <a:p>
            <a:pPr algn="just">
              <a:buNone/>
            </a:pPr>
            <a:endParaRPr lang="en-US" dirty="0">
              <a:latin typeface="Times New Roman" pitchFamily="18" charset="0"/>
              <a:cs typeface="Times New Roman" pitchFamily="18" charset="0"/>
            </a:endParaRPr>
          </a:p>
          <a:p>
            <a:pPr algn="just">
              <a:buNone/>
            </a:pPr>
            <a:r>
              <a:rPr lang="en-US" b="1" dirty="0">
                <a:latin typeface="Times New Roman" pitchFamily="18" charset="0"/>
                <a:cs typeface="Times New Roman" pitchFamily="18" charset="0"/>
              </a:rPr>
              <a:t>Continuous Model Monitoring and Updating: </a:t>
            </a:r>
            <a:r>
              <a:rPr lang="en-US" dirty="0">
                <a:latin typeface="Times New Roman" pitchFamily="18" charset="0"/>
                <a:cs typeface="Times New Roman" pitchFamily="18" charset="0"/>
              </a:rPr>
              <a:t>Develop mechanisms for continuous monitoring of model performance in production environments and automated updating to adapt to changing network dynamics and emerging threats.</a:t>
            </a:r>
          </a:p>
          <a:p>
            <a:pPr>
              <a:buNone/>
            </a:pP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609599" y="1412776"/>
            <a:ext cx="6347714" cy="4628587"/>
          </a:xfrm>
        </p:spPr>
        <p:txBody>
          <a:bodyPr>
            <a:normAutofit fontScale="92500" lnSpcReduction="20000"/>
          </a:bodyPr>
          <a:lstStyle/>
          <a:p>
            <a:r>
              <a:rPr lang="en-US" sz="1900" dirty="0">
                <a:latin typeface="Times New Roman" pitchFamily="18" charset="0"/>
                <a:cs typeface="Times New Roman" pitchFamily="18" charset="0"/>
              </a:rPr>
              <a:t>H. Song, M. J. Lynch, and J. K. Cochran, “A macro-social exploratory analysis of the rate of interstate cybervictimization,” American Journal of Criminal Justice, vol. 41, no. three, pp. 583–601, 2016. </a:t>
            </a:r>
          </a:p>
          <a:p>
            <a:r>
              <a:rPr lang="en-US" sz="1900" dirty="0">
                <a:latin typeface="Times New Roman" pitchFamily="18" charset="0"/>
                <a:cs typeface="Times New Roman" pitchFamily="18" charset="0"/>
              </a:rPr>
              <a:t> P. Alaei and F. Noorbehbahani, “Incremental anomaly- based intrusion detection system using limited labeled data,” in Web Research (ICWR), 2017 3th International Conference on, 2017, pp. 178–184.</a:t>
            </a:r>
          </a:p>
          <a:p>
            <a:r>
              <a:rPr lang="en-US" sz="1900" dirty="0">
                <a:latin typeface="Times New Roman" pitchFamily="18" charset="0"/>
                <a:cs typeface="Times New Roman" pitchFamily="18" charset="0"/>
              </a:rPr>
              <a:t> Srinivas Mukkamala, Guadalupe Janoski, Andrew Sung Intrusion Detection: Support Vector Machines and Neural Networks.</a:t>
            </a:r>
          </a:p>
          <a:p>
            <a:r>
              <a:rPr lang="en-US" sz="1900" dirty="0">
                <a:latin typeface="Times New Roman" pitchFamily="18" charset="0"/>
                <a:cs typeface="Times New Roman" pitchFamily="18" charset="0"/>
              </a:rPr>
              <a:t> Wei Li “Using Genetic Algorithm for NetworkIntrusion Detection. </a:t>
            </a:r>
          </a:p>
          <a:p>
            <a:r>
              <a:rPr lang="en-US" sz="1900" dirty="0">
                <a:latin typeface="Times New Roman" pitchFamily="18" charset="0"/>
                <a:cs typeface="Times New Roman" pitchFamily="18" charset="0"/>
              </a:rPr>
              <a:t> Cheng, Tay, &amp;Huang, 2012 “Online sequential extreme learning Machine”(OS-ELM). </a:t>
            </a:r>
          </a:p>
          <a:p>
            <a:r>
              <a:rPr lang="en-US" sz="1900" dirty="0">
                <a:latin typeface="Times New Roman" pitchFamily="18" charset="0"/>
                <a:cs typeface="Times New Roman" pitchFamily="18" charset="0"/>
              </a:rPr>
              <a:t> Liu, Chen, Liao, &amp; Zhang, “Intrusion detection techniques”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6904856" cy="685800"/>
          </a:xfrm>
        </p:spPr>
        <p:txBody>
          <a:bodyPr>
            <a:normAutofit/>
          </a:bodyPr>
          <a:lstStyle/>
          <a:p>
            <a:pPr algn="l"/>
            <a:r>
              <a:rPr lang="en-US" b="1" dirty="0">
                <a:solidFill>
                  <a:schemeClr val="tx1">
                    <a:lumMod val="95000"/>
                    <a:lumOff val="5000"/>
                  </a:schemeClr>
                </a:solidFill>
                <a:latin typeface="Times New Roman" pitchFamily="18" charset="0"/>
                <a:cs typeface="Times New Roman" pitchFamily="18" charset="0"/>
              </a:rPr>
              <a:t>Abstract</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27584" y="1844824"/>
            <a:ext cx="6512768" cy="4392488"/>
          </a:xfrm>
        </p:spPr>
        <p:txBody>
          <a:bodyPr>
            <a:normAutofit fontScale="92500" lnSpcReduction="10000"/>
          </a:bodyPr>
          <a:lstStyle/>
          <a:p>
            <a:r>
              <a:rPr lang="en-US" sz="1900" dirty="0">
                <a:latin typeface="Times New Roman" pitchFamily="18" charset="0"/>
                <a:cs typeface="Times New Roman" pitchFamily="18" charset="0"/>
              </a:rPr>
              <a:t> A novel supervised machine learning system is developed  to  the classify network traffic whether it is malicious or benign. </a:t>
            </a:r>
          </a:p>
          <a:p>
            <a:r>
              <a:rPr lang="en-US" sz="1900" dirty="0">
                <a:latin typeface="Times New Roman" pitchFamily="18" charset="0"/>
                <a:cs typeface="Times New Roman" pitchFamily="18" charset="0"/>
              </a:rPr>
              <a:t>To find the best model considering detection success rate, combination of supervised learning algorithm and feature selection method have been used.</a:t>
            </a:r>
          </a:p>
          <a:p>
            <a:r>
              <a:rPr lang="en-US" sz="1900" dirty="0">
                <a:latin typeface="Times New Roman" pitchFamily="18" charset="0"/>
                <a:cs typeface="Times New Roman" pitchFamily="18" charset="0"/>
              </a:rPr>
              <a:t> Through this study, it is found that Artificial Neural Network (ANN) based machine learning with wrapper feature selection outperform support vector machine (SVM) technique while classifying network traffic. </a:t>
            </a:r>
          </a:p>
          <a:p>
            <a:r>
              <a:rPr lang="en-US" sz="1900" dirty="0">
                <a:latin typeface="Times New Roman" pitchFamily="18" charset="0"/>
                <a:cs typeface="Times New Roman" pitchFamily="18" charset="0"/>
              </a:rPr>
              <a:t>To evaluate the performance, NSL-KDD dataset is used to classify network traffic using SVM and ANN supervised machine learning techniques. </a:t>
            </a:r>
          </a:p>
          <a:p>
            <a:r>
              <a:rPr lang="en-US" sz="1900" dirty="0">
                <a:latin typeface="Times New Roman" pitchFamily="18" charset="0"/>
                <a:cs typeface="Times New Roman" pitchFamily="18" charset="0"/>
              </a:rPr>
              <a:t>Comparative study shows that the proposed model is efficient than other existing models with respect to intrusion detection success rate</a:t>
            </a:r>
            <a:r>
              <a:rPr lang="en-US" sz="1900" dirty="0">
                <a:latin typeface="Calisto MT" panose="02040603050505030304" pitchFamily="18" charset="0"/>
              </a:rPr>
              <a:t>.</a:t>
            </a:r>
            <a:endParaRPr lang="en-IN" sz="1900" dirty="0">
              <a:latin typeface="Calisto MT" panose="02040603050505030304" pitchFamily="18" charset="0"/>
            </a:endParaRPr>
          </a:p>
          <a:p>
            <a:endParaRPr lang="en-IN" sz="2100" dirty="0">
              <a:latin typeface="Calisto MT" panose="0204060305050503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492896"/>
            <a:ext cx="5040560" cy="1339470"/>
          </a:xfrm>
        </p:spPr>
        <p:txBody>
          <a:bodyPr>
            <a:noAutofit/>
          </a:bodyPr>
          <a:lstStyle/>
          <a:p>
            <a:r>
              <a:rPr lang="en-US" sz="7200" dirty="0">
                <a:solidFill>
                  <a:schemeClr val="tx1">
                    <a:lumMod val="95000"/>
                    <a:lumOff val="5000"/>
                  </a:schemeClr>
                </a:solidFill>
                <a:latin typeface="Times New Roman" pitchFamily="18" charset="0"/>
                <a:cs typeface="Times New Roman" pitchFamily="18" charset="0"/>
              </a:rPr>
              <a:t>Thank you.</a:t>
            </a:r>
            <a:endParaRPr lang="en-IN" sz="72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24744"/>
            <a:ext cx="7088832" cy="648072"/>
          </a:xfrm>
        </p:spPr>
        <p:txBody>
          <a:bodyPr/>
          <a:lstStyle/>
          <a:p>
            <a:pPr algn="l"/>
            <a:r>
              <a:rPr lang="en-US" b="1" dirty="0">
                <a:solidFill>
                  <a:schemeClr val="tx1">
                    <a:lumMod val="95000"/>
                    <a:lumOff val="5000"/>
                  </a:schemeClr>
                </a:solidFill>
                <a:latin typeface="Times New Roman" pitchFamily="18" charset="0"/>
                <a:cs typeface="Times New Roman" pitchFamily="18" charset="0"/>
              </a:rPr>
              <a:t>Existing system</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11560" y="2060848"/>
            <a:ext cx="7272808" cy="4176464"/>
          </a:xfrm>
        </p:spPr>
        <p:txBody>
          <a:bodyPr>
            <a:normAutofit fontScale="92500" lnSpcReduction="10000"/>
          </a:bodyPr>
          <a:lstStyle/>
          <a:p>
            <a:pPr marL="0" indent="0">
              <a:buNone/>
            </a:pPr>
            <a:endParaRPr lang="en-US" sz="2500" dirty="0">
              <a:latin typeface="Calisto MT" panose="0204060305050503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Before the adoption of supervised machine learning techniques and feature selection in network intrusion detection systems (NIDS), traditional approaches were employed to identify and mitigate security threats.</a:t>
            </a:r>
          </a:p>
          <a:p>
            <a:pPr marL="0" indent="0" algn="just">
              <a:buNone/>
            </a:pPr>
            <a:r>
              <a:rPr lang="en-US" sz="2100" b="1" dirty="0">
                <a:latin typeface="Times New Roman" panose="02020603050405020304" pitchFamily="18" charset="0"/>
                <a:cs typeface="Times New Roman" panose="02020603050405020304" pitchFamily="18" charset="0"/>
              </a:rPr>
              <a:t>Rule-Based Systems(or)Signature-based detection: </a:t>
            </a:r>
            <a:r>
              <a:rPr lang="en-US" sz="2100" dirty="0">
                <a:latin typeface="Times New Roman" panose="02020603050405020304" pitchFamily="18" charset="0"/>
                <a:cs typeface="Times New Roman" panose="02020603050405020304" pitchFamily="18" charset="0"/>
              </a:rPr>
              <a:t>Rule-based systems were primarily reliant on predefined signatures or patterns of known attacks. </a:t>
            </a: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These signatures were manually crafted and updated regularly to keep up with emerging threats.</a:t>
            </a: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These systems worked well for detecting known attacks but struggled with new, unknown threats as they lacked the ability to adapt dynamically.</a:t>
            </a:r>
          </a:p>
          <a:p>
            <a:endParaRPr lang="en-IN" sz="2500" dirty="0">
              <a:latin typeface="Calisto MT" panose="0204060305050503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7232848" cy="928464"/>
          </a:xfrm>
        </p:spPr>
        <p:txBody>
          <a:bodyPr>
            <a:noAutofit/>
          </a:bodyPr>
          <a:lstStyle/>
          <a:p>
            <a:pPr algn="l"/>
            <a:r>
              <a:rPr lang="en-US" b="1" dirty="0">
                <a:solidFill>
                  <a:schemeClr val="tx1">
                    <a:lumMod val="95000"/>
                    <a:lumOff val="5000"/>
                  </a:schemeClr>
                </a:solidFill>
                <a:latin typeface="Times New Roman" pitchFamily="18" charset="0"/>
                <a:cs typeface="Times New Roman" pitchFamily="18" charset="0"/>
              </a:rPr>
              <a:t>Disadvantages of existing system</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a:p>
            <a:pPr marL="285750" indent="-285750">
              <a:lnSpc>
                <a:spcPct val="150000"/>
              </a:lnSpc>
              <a:buFont typeface="Wingdings" panose="05000000000000000000" pitchFamily="2" charset="2"/>
              <a:buChar char="v"/>
            </a:pPr>
            <a:r>
              <a:rPr lang="en-US" dirty="0">
                <a:latin typeface="Times New Roman" pitchFamily="18" charset="0"/>
                <a:cs typeface="Times New Roman" pitchFamily="18" charset="0"/>
              </a:rPr>
              <a:t> </a:t>
            </a:r>
            <a:r>
              <a:rPr lang="en-IN" dirty="0">
                <a:latin typeface="Times New Roman" panose="02020603050405020304" pitchFamily="18" charset="0"/>
                <a:cs typeface="Times New Roman" panose="02020603050405020304" pitchFamily="18" charset="0"/>
              </a:rPr>
              <a:t>Lack of adaptability to new and evolving threats.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High false positive rates, leading to alert fatigue.</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Limited ability to detect sophisticated and unknown attacks.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Manual signature updates and rule configurations were time-consuming</a:t>
            </a:r>
            <a:endParaRPr lang="en-US" dirty="0">
              <a:latin typeface="Times New Roman" pitchFamily="18" charset="0"/>
              <a:cs typeface="Times New Roman" pitchFamily="18" charset="0"/>
            </a:endParaRPr>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24744"/>
            <a:ext cx="6957060" cy="935990"/>
          </a:xfrm>
        </p:spPr>
        <p:txBody>
          <a:bodyPr/>
          <a:lstStyle/>
          <a:p>
            <a:pPr algn="l"/>
            <a:r>
              <a:rPr lang="en-US" b="1" dirty="0">
                <a:solidFill>
                  <a:schemeClr val="tx1">
                    <a:lumMod val="95000"/>
                    <a:lumOff val="5000"/>
                  </a:schemeClr>
                </a:solidFill>
                <a:latin typeface="Times New Roman" pitchFamily="18" charset="0"/>
                <a:cs typeface="Times New Roman" pitchFamily="18" charset="0"/>
              </a:rPr>
              <a:t>Proposed System</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74827" y="1916832"/>
            <a:ext cx="7632848" cy="4824536"/>
          </a:xfrm>
        </p:spPr>
        <p:txBody>
          <a:bodyPr>
            <a:noAutofit/>
          </a:bodyPr>
          <a:lstStyle/>
          <a:p>
            <a:pPr marL="0" indent="0">
              <a:buNone/>
            </a:pPr>
            <a:r>
              <a:rPr lang="en-US" dirty="0">
                <a:latin typeface="Times New Roman" panose="02020603050405020304" charset="0"/>
                <a:cs typeface="Times New Roman" panose="02020603050405020304" charset="0"/>
              </a:rPr>
              <a:t>For feature selection filter method and wrapper method have been used.</a:t>
            </a:r>
          </a:p>
          <a:p>
            <a:pPr>
              <a:buFont typeface="Wingdings" panose="05000000000000000000" pitchFamily="2" charset="2"/>
              <a:buChar char="Ø"/>
            </a:pPr>
            <a:r>
              <a:rPr lang="en-US" dirty="0">
                <a:latin typeface="Times New Roman" panose="02020603050405020304" charset="0"/>
                <a:cs typeface="Times New Roman" panose="02020603050405020304" charset="0"/>
              </a:rPr>
              <a:t>In filter method, features are selected on the basis of their scores in various statistical tests that measure the relevance of features by their correlation with dependent variable or outcome variable. </a:t>
            </a:r>
          </a:p>
          <a:p>
            <a:pPr>
              <a:buFont typeface="Wingdings" panose="05000000000000000000" pitchFamily="2" charset="2"/>
              <a:buChar char="Ø"/>
            </a:pPr>
            <a:r>
              <a:rPr lang="en-US" dirty="0">
                <a:latin typeface="Times New Roman" panose="02020603050405020304" charset="0"/>
                <a:cs typeface="Times New Roman" panose="02020603050405020304" charset="0"/>
              </a:rPr>
              <a:t>Wrapper method finds a subset of features by measuring the usefulness of a subset of feature with the dependent variable.</a:t>
            </a:r>
          </a:p>
          <a:p>
            <a:pPr>
              <a:buFont typeface="Wingdings" panose="05000000000000000000" pitchFamily="2" charset="2"/>
              <a:buChar char="Ø"/>
            </a:pPr>
            <a:r>
              <a:rPr lang="en-US" dirty="0">
                <a:latin typeface="Times New Roman" panose="02020603050405020304" charset="0"/>
                <a:cs typeface="Times New Roman" panose="02020603050405020304" charset="0"/>
              </a:rPr>
              <a:t> SVM classifies cases by finding a separator.</a:t>
            </a:r>
          </a:p>
          <a:p>
            <a:pPr>
              <a:buFont typeface="Wingdings" panose="05000000000000000000" pitchFamily="2" charset="2"/>
              <a:buChar char="Ø"/>
            </a:pPr>
            <a:r>
              <a:rPr lang="en-US" dirty="0">
                <a:latin typeface="Times New Roman" panose="02020603050405020304" charset="0"/>
                <a:cs typeface="Times New Roman" panose="02020603050405020304" charset="0"/>
              </a:rPr>
              <a:t> ANN uses technique called back propagation to adjust outcome with the expected result or class.</a:t>
            </a:r>
            <a:endParaRPr lang="en-IN" dirty="0">
              <a:latin typeface="Times New Roman" panose="02020603050405020304" charset="0"/>
              <a:cs typeface="Times New Roman" panose="02020603050405020304" charset="0"/>
            </a:endParaRPr>
          </a:p>
          <a:p>
            <a:pPr marL="0" indent="0">
              <a:buNone/>
            </a:pPr>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052736"/>
            <a:ext cx="7016824" cy="928464"/>
          </a:xfrm>
        </p:spPr>
        <p:txBody>
          <a:bodyPr>
            <a:noAutofit/>
          </a:bodyPr>
          <a:lstStyle/>
          <a:p>
            <a:pPr algn="l"/>
            <a:r>
              <a:rPr lang="en-US" b="1" dirty="0">
                <a:solidFill>
                  <a:schemeClr val="tx1">
                    <a:lumMod val="95000"/>
                    <a:lumOff val="5000"/>
                  </a:schemeClr>
                </a:solidFill>
                <a:latin typeface="Times New Roman" pitchFamily="18" charset="0"/>
                <a:cs typeface="Times New Roman" pitchFamily="18" charset="0"/>
              </a:rPr>
              <a:t>Advantages of Proposed System</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b="1" i="0" dirty="0">
                <a:solidFill>
                  <a:srgbClr val="0D0D0D"/>
                </a:solidFill>
                <a:effectLst/>
                <a:latin typeface="Times New Roman" panose="02020603050405020304" pitchFamily="18" charset="0"/>
                <a:cs typeface="Times New Roman" panose="02020603050405020304" pitchFamily="18" charset="0"/>
              </a:rPr>
              <a:t>Improved Security:</a:t>
            </a:r>
            <a:r>
              <a:rPr lang="en-US" b="0" i="0" dirty="0">
                <a:solidFill>
                  <a:srgbClr val="0D0D0D"/>
                </a:solidFill>
                <a:effectLst/>
                <a:latin typeface="Times New Roman" panose="02020603050405020304" pitchFamily="18" charset="0"/>
                <a:cs typeface="Times New Roman" panose="02020603050405020304" pitchFamily="18" charset="0"/>
              </a:rPr>
              <a:t>effectively detecting and preventing malicious activities.</a:t>
            </a:r>
          </a:p>
          <a:p>
            <a:pPr algn="just"/>
            <a:r>
              <a:rPr lang="en-IN" b="1" i="0" dirty="0">
                <a:solidFill>
                  <a:srgbClr val="0D0D0D"/>
                </a:solidFill>
                <a:effectLst/>
                <a:latin typeface="Times New Roman" panose="02020603050405020304" pitchFamily="18" charset="0"/>
                <a:cs typeface="Times New Roman" panose="02020603050405020304" pitchFamily="18" charset="0"/>
              </a:rPr>
              <a:t>Accuracy in Detection:</a:t>
            </a:r>
            <a:r>
              <a:rPr lang="en-US" b="0" i="0" dirty="0">
                <a:solidFill>
                  <a:srgbClr val="0D0D0D"/>
                </a:solidFill>
                <a:effectLst/>
                <a:latin typeface="Times New Roman" panose="02020603050405020304" pitchFamily="18" charset="0"/>
                <a:cs typeface="Times New Roman" panose="02020603050405020304" pitchFamily="18" charset="0"/>
              </a:rPr>
              <a:t>Utilizes supervised machine learning models to achieve high accuracy .</a:t>
            </a:r>
          </a:p>
          <a:p>
            <a:pPr algn="just"/>
            <a:r>
              <a:rPr lang="en-US" b="1" i="0" dirty="0">
                <a:solidFill>
                  <a:srgbClr val="0D0D0D"/>
                </a:solidFill>
                <a:effectLst/>
                <a:latin typeface="Times New Roman" panose="02020603050405020304" pitchFamily="18" charset="0"/>
                <a:cs typeface="Times New Roman" panose="02020603050405020304" pitchFamily="18" charset="0"/>
              </a:rPr>
              <a:t>Feature Selection for </a:t>
            </a:r>
            <a:r>
              <a:rPr lang="en-US" b="1" i="0" dirty="0" err="1">
                <a:solidFill>
                  <a:srgbClr val="0D0D0D"/>
                </a:solidFill>
                <a:effectLst/>
                <a:latin typeface="Times New Roman" panose="02020603050405020304" pitchFamily="18" charset="0"/>
                <a:cs typeface="Times New Roman" panose="02020603050405020304" pitchFamily="18" charset="0"/>
              </a:rPr>
              <a:t>Efficiency:</a:t>
            </a:r>
            <a:r>
              <a:rPr lang="en-US" b="0" i="0" dirty="0" err="1">
                <a:solidFill>
                  <a:srgbClr val="0D0D0D"/>
                </a:solidFill>
                <a:effectLst/>
                <a:latin typeface="Times New Roman" panose="02020603050405020304" pitchFamily="18" charset="0"/>
                <a:cs typeface="Times New Roman" panose="02020603050405020304" pitchFamily="18" charset="0"/>
              </a:rPr>
              <a:t>Incorporates</a:t>
            </a:r>
            <a:r>
              <a:rPr lang="en-US" b="0" i="0" dirty="0">
                <a:solidFill>
                  <a:srgbClr val="0D0D0D"/>
                </a:solidFill>
                <a:effectLst/>
                <a:latin typeface="Times New Roman" panose="02020603050405020304" pitchFamily="18" charset="0"/>
                <a:cs typeface="Times New Roman" panose="02020603050405020304" pitchFamily="18" charset="0"/>
              </a:rPr>
              <a:t> feature selection techniques to focus on the most relevant features, improving the efficiency.</a:t>
            </a:r>
          </a:p>
          <a:p>
            <a:pPr marL="0" indent="0">
              <a:buNone/>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6544816" cy="720080"/>
          </a:xfrm>
        </p:spPr>
        <p:txBody>
          <a:bodyPr>
            <a:normAutofit/>
          </a:bodyPr>
          <a:lstStyle/>
          <a:p>
            <a:pPr algn="l"/>
            <a:r>
              <a:rPr lang="en-US" b="1" dirty="0">
                <a:solidFill>
                  <a:schemeClr val="tx1">
                    <a:lumMod val="95000"/>
                    <a:lumOff val="5000"/>
                  </a:schemeClr>
                </a:solidFill>
                <a:latin typeface="Times New Roman" pitchFamily="18" charset="0"/>
                <a:cs typeface="Times New Roman" pitchFamily="18" charset="0"/>
              </a:rPr>
              <a:t> Hardware Requirements</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11560" y="1052737"/>
            <a:ext cx="6616823" cy="2016223"/>
          </a:xfrm>
        </p:spPr>
        <p:txBody>
          <a:bodyPr>
            <a:normAutofit fontScale="25000" lnSpcReduction="20000"/>
          </a:bodyPr>
          <a:lstStyle/>
          <a:p>
            <a:pPr indent="0">
              <a:buNone/>
            </a:pPr>
            <a:r>
              <a:rPr lang="en-US" b="1" dirty="0"/>
              <a:t>  </a:t>
            </a:r>
          </a:p>
          <a:p>
            <a:pPr indent="0">
              <a:buNone/>
            </a:pPr>
            <a:r>
              <a:rPr lang="en-US" sz="7200" dirty="0">
                <a:latin typeface="Times New Roman" pitchFamily="18" charset="0"/>
                <a:cs typeface="Times New Roman" pitchFamily="18" charset="0"/>
              </a:rPr>
              <a:t>For Developing The Application  The  Following Are The Hardware Requirements:</a:t>
            </a:r>
          </a:p>
          <a:p>
            <a:pPr marL="285750" indent="-285750"/>
            <a:endParaRPr lang="en-US" sz="7200" b="1" dirty="0">
              <a:latin typeface="Times New Roman" pitchFamily="18" charset="0"/>
              <a:cs typeface="Times New Roman" pitchFamily="18" charset="0"/>
            </a:endParaRPr>
          </a:p>
          <a:p>
            <a:pPr marL="285750" indent="-285750"/>
            <a:r>
              <a:rPr lang="en-US" sz="7200" b="1" dirty="0">
                <a:latin typeface="Times New Roman" pitchFamily="18" charset="0"/>
                <a:cs typeface="Times New Roman" pitchFamily="18" charset="0"/>
              </a:rPr>
              <a:t>SYSTEM           </a:t>
            </a:r>
            <a:r>
              <a:rPr lang="en-IN" altLang="en-US" sz="7200" b="1" dirty="0">
                <a:latin typeface="Times New Roman" pitchFamily="18" charset="0"/>
                <a:cs typeface="Times New Roman" pitchFamily="18" charset="0"/>
              </a:rPr>
              <a:t> </a:t>
            </a:r>
            <a:r>
              <a:rPr lang="en-US" sz="7200" b="1" dirty="0">
                <a:latin typeface="Times New Roman" pitchFamily="18" charset="0"/>
                <a:cs typeface="Times New Roman" pitchFamily="18" charset="0"/>
              </a:rPr>
              <a:t>:     </a:t>
            </a:r>
            <a:r>
              <a:rPr lang="en-IN" altLang="en-US" sz="7200" b="1" dirty="0">
                <a:latin typeface="Times New Roman" pitchFamily="18" charset="0"/>
                <a:cs typeface="Times New Roman" pitchFamily="18" charset="0"/>
              </a:rPr>
              <a:t>i</a:t>
            </a:r>
            <a:r>
              <a:rPr lang="en-US" sz="7200" b="1" dirty="0">
                <a:latin typeface="Times New Roman" pitchFamily="18" charset="0"/>
                <a:cs typeface="Times New Roman" pitchFamily="18" charset="0"/>
              </a:rPr>
              <a:t>3 OR ABOVE(currently used i5)</a:t>
            </a:r>
          </a:p>
          <a:p>
            <a:pPr marL="285750" indent="-285750"/>
            <a:r>
              <a:rPr lang="en-US" sz="7200" dirty="0">
                <a:latin typeface="Times New Roman" pitchFamily="18" charset="0"/>
                <a:cs typeface="Times New Roman" pitchFamily="18" charset="0"/>
              </a:rPr>
              <a:t> </a:t>
            </a:r>
            <a:r>
              <a:rPr lang="en-US" sz="7200" b="1" dirty="0">
                <a:latin typeface="Times New Roman" pitchFamily="18" charset="0"/>
                <a:cs typeface="Times New Roman" pitchFamily="18" charset="0"/>
              </a:rPr>
              <a:t>RAM                  :      4GB(currently 8)</a:t>
            </a:r>
          </a:p>
          <a:p>
            <a:pPr marL="285750" indent="-285750"/>
            <a:r>
              <a:rPr lang="en-US" sz="7200" b="1" dirty="0">
                <a:latin typeface="Times New Roman" pitchFamily="18" charset="0"/>
                <a:cs typeface="Times New Roman" pitchFamily="18" charset="0"/>
              </a:rPr>
              <a:t> HARD DISK     :      40GB</a:t>
            </a:r>
            <a:endParaRPr lang="en-US" sz="7200" dirty="0">
              <a:latin typeface="Times New Roman" pitchFamily="18" charset="0"/>
              <a:cs typeface="Times New Roman" pitchFamily="18" charset="0"/>
            </a:endParaRPr>
          </a:p>
          <a:p>
            <a:pPr indent="0">
              <a:buNone/>
            </a:pPr>
            <a:endParaRPr lang="en-US" sz="5500" dirty="0"/>
          </a:p>
        </p:txBody>
      </p:sp>
      <p:sp>
        <p:nvSpPr>
          <p:cNvPr id="4" name="TextBox 3"/>
          <p:cNvSpPr txBox="1"/>
          <p:nvPr/>
        </p:nvSpPr>
        <p:spPr>
          <a:xfrm>
            <a:off x="611560" y="3789040"/>
            <a:ext cx="5256584" cy="646331"/>
          </a:xfrm>
          <a:prstGeom prst="rect">
            <a:avLst/>
          </a:prstGeom>
          <a:noFill/>
        </p:spPr>
        <p:txBody>
          <a:bodyPr wrap="square" rtlCol="0">
            <a:spAutoFit/>
          </a:bodyPr>
          <a:lstStyle/>
          <a:p>
            <a:r>
              <a:rPr lang="en-US" sz="3600" b="1" dirty="0">
                <a:solidFill>
                  <a:schemeClr val="tx1">
                    <a:lumMod val="95000"/>
                    <a:lumOff val="5000"/>
                  </a:schemeClr>
                </a:solidFill>
                <a:latin typeface="Times New Roman" pitchFamily="18" charset="0"/>
                <a:cs typeface="Times New Roman" pitchFamily="18" charset="0"/>
              </a:rPr>
              <a:t>   Software Requirements</a:t>
            </a:r>
            <a:endParaRPr lang="en-US" sz="3600" dirty="0">
              <a:latin typeface="Times New Roman" pitchFamily="18" charset="0"/>
              <a:cs typeface="Times New Roman" pitchFamily="18" charset="0"/>
            </a:endParaRPr>
          </a:p>
        </p:txBody>
      </p:sp>
      <p:sp>
        <p:nvSpPr>
          <p:cNvPr id="6" name="TextBox 5"/>
          <p:cNvSpPr txBox="1"/>
          <p:nvPr/>
        </p:nvSpPr>
        <p:spPr>
          <a:xfrm>
            <a:off x="899591" y="4581128"/>
            <a:ext cx="6480720" cy="1477328"/>
          </a:xfrm>
          <a:prstGeom prst="rect">
            <a:avLst/>
          </a:prstGeom>
          <a:noFill/>
        </p:spPr>
        <p:txBody>
          <a:bodyPr wrap="square" rtlCol="0">
            <a:spAutoFit/>
          </a:bodyPr>
          <a:lstStyle/>
          <a:p>
            <a:pPr indent="0">
              <a:buNone/>
            </a:pPr>
            <a:r>
              <a:rPr lang="en-US" dirty="0">
                <a:latin typeface="Times New Roman" pitchFamily="18" charset="0"/>
                <a:cs typeface="Times New Roman" pitchFamily="18" charset="0"/>
              </a:rPr>
              <a:t>For Developing The Application  The  Following Are The  Software  Requirements:</a:t>
            </a:r>
          </a:p>
          <a:p>
            <a:pPr marL="285750" indent="-285750"/>
            <a:endParaRPr lang="en-US" dirty="0">
              <a:latin typeface="Times New Roman" pitchFamily="18" charset="0"/>
              <a:cs typeface="Times New Roman" pitchFamily="18" charset="0"/>
            </a:endParaRPr>
          </a:p>
          <a:p>
            <a:pPr marL="285750" indent="-285750"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OPERATING SYSTEM         :     WINDOWS</a:t>
            </a:r>
            <a:r>
              <a:rPr lang="en-IN" altLang="en-US" b="1" dirty="0">
                <a:latin typeface="Times New Roman" pitchFamily="18" charset="0"/>
                <a:cs typeface="Times New Roman" pitchFamily="18" charset="0"/>
              </a:rPr>
              <a:t> </a:t>
            </a:r>
            <a:r>
              <a:rPr lang="en-US" b="1" dirty="0">
                <a:latin typeface="Times New Roman" pitchFamily="18" charset="0"/>
                <a:cs typeface="Times New Roman" pitchFamily="18" charset="0"/>
              </a:rPr>
              <a:t>8 OR ABOVE</a:t>
            </a:r>
          </a:p>
          <a:p>
            <a:pPr marL="285750" indent="-285750" algn="just"/>
            <a:r>
              <a:rPr lang="en-US" b="1" dirty="0">
                <a:latin typeface="Times New Roman" pitchFamily="18" charset="0"/>
                <a:cs typeface="Times New Roman" pitchFamily="18" charset="0"/>
              </a:rPr>
              <a:t>  CODING LANGUAGE         :     PYTHON</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6347713" cy="1320800"/>
          </a:xfrm>
        </p:spPr>
        <p:txBody>
          <a:bodyPr>
            <a:normAutofit/>
          </a:bodyPr>
          <a:lstStyle/>
          <a:p>
            <a:r>
              <a:rPr lang="en-US" b="1" dirty="0">
                <a:solidFill>
                  <a:schemeClr val="tx1">
                    <a:lumMod val="95000"/>
                    <a:lumOff val="5000"/>
                  </a:schemeClr>
                </a:solidFill>
                <a:latin typeface="Times New Roman" pitchFamily="18" charset="0"/>
                <a:cs typeface="Times New Roman" pitchFamily="18" charset="0"/>
              </a:rPr>
              <a:t>Novelty of the project</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83568" y="1628800"/>
            <a:ext cx="6347714" cy="3880773"/>
          </a:xfrm>
        </p:spPr>
        <p:txBody>
          <a:bodyPr>
            <a:normAutofit/>
          </a:bodyPr>
          <a:lstStyle/>
          <a:p>
            <a:pPr algn="just"/>
            <a:r>
              <a:rPr lang="en-US" dirty="0">
                <a:solidFill>
                  <a:srgbClr val="0D0D0D"/>
                </a:solidFill>
                <a:latin typeface="Times New Roman" panose="02020603050405020304" pitchFamily="18" charset="0"/>
                <a:cs typeface="Times New Roman" panose="02020603050405020304" pitchFamily="18" charset="0"/>
              </a:rPr>
              <a:t>I</a:t>
            </a:r>
            <a:r>
              <a:rPr lang="en-US" b="0" i="0" dirty="0">
                <a:solidFill>
                  <a:srgbClr val="0D0D0D"/>
                </a:solidFill>
                <a:effectLst/>
                <a:latin typeface="Times New Roman" panose="02020603050405020304" pitchFamily="18" charset="0"/>
                <a:cs typeface="Times New Roman" panose="02020603050405020304" pitchFamily="18" charset="0"/>
              </a:rPr>
              <a:t>ntroduces a novel approach by incorporating advanced supervised machine learning techniques with a specific emphasis on feature selection. </a:t>
            </a:r>
          </a:p>
          <a:p>
            <a:pPr algn="just"/>
            <a:r>
              <a:rPr lang="en-US" b="0" i="0" dirty="0">
                <a:solidFill>
                  <a:srgbClr val="0D0D0D"/>
                </a:solidFill>
                <a:effectLst/>
                <a:latin typeface="Times New Roman" panose="02020603050405020304" pitchFamily="18" charset="0"/>
                <a:cs typeface="Times New Roman" panose="02020603050405020304" pitchFamily="18" charset="0"/>
              </a:rPr>
              <a:t>This innovation addresses the limitations of current systems, offering improved efficiency, accuracy, and adaptability. </a:t>
            </a:r>
          </a:p>
          <a:p>
            <a:pPr algn="just"/>
            <a:r>
              <a:rPr lang="en-US" b="0" i="0" dirty="0">
                <a:solidFill>
                  <a:srgbClr val="0D0D0D"/>
                </a:solidFill>
                <a:effectLst/>
                <a:latin typeface="Times New Roman" panose="02020603050405020304" pitchFamily="18" charset="0"/>
                <a:cs typeface="Times New Roman" panose="02020603050405020304" pitchFamily="18" charset="0"/>
              </a:rPr>
              <a:t>By strategically selecting relevant features, our system aims to enhance model interpretability and overall performance in network detection, marking a significant step forward in the field.</a:t>
            </a: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559</TotalTime>
  <Words>1822</Words>
  <Application>Microsoft Office PowerPoint</Application>
  <PresentationFormat>On-screen Show (4:3)</PresentationFormat>
  <Paragraphs>170</Paragraphs>
  <Slides>30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Calisto MT</vt:lpstr>
      <vt:lpstr>Times New Roman</vt:lpstr>
      <vt:lpstr>Trebuchet MS</vt:lpstr>
      <vt:lpstr>Wingdings</vt:lpstr>
      <vt:lpstr>Wingdings 3</vt:lpstr>
      <vt:lpstr>Facet</vt:lpstr>
      <vt:lpstr>       CMR TECHNICAL CAMPUS</vt:lpstr>
      <vt:lpstr>Contents</vt:lpstr>
      <vt:lpstr>Abstract</vt:lpstr>
      <vt:lpstr>Existing system</vt:lpstr>
      <vt:lpstr>Disadvantages of existing system</vt:lpstr>
      <vt:lpstr>Proposed System</vt:lpstr>
      <vt:lpstr>Advantages of Proposed System</vt:lpstr>
      <vt:lpstr> Hardware Requirements</vt:lpstr>
      <vt:lpstr>Novelty of the project</vt:lpstr>
      <vt:lpstr>Architecture</vt:lpstr>
      <vt:lpstr>Modules</vt:lpstr>
      <vt:lpstr>UML DIAGRAMS   Class diagram:</vt:lpstr>
      <vt:lpstr> Usecase diagram</vt:lpstr>
      <vt:lpstr>Sequence diagram</vt:lpstr>
      <vt:lpstr>Activity diagram</vt:lpstr>
      <vt:lpstr>Sample code</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using supervised machine learning technique with feature selection</dc:title>
  <dc:creator>MyPc</dc:creator>
  <cp:lastModifiedBy>Bhavana vanga</cp:lastModifiedBy>
  <cp:revision>78</cp:revision>
  <dcterms:created xsi:type="dcterms:W3CDTF">2023-03-20T09:14:00Z</dcterms:created>
  <dcterms:modified xsi:type="dcterms:W3CDTF">2024-03-26T04:17:26Z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793A39BF87814797AE5C74E992360C0C</vt:lpwstr>
  </property>
  <property fmtid="{D5CDD505-2E9C-101B-9397-08002B2CF9AE}" pid="3" name="KSOProductBuildVer">
    <vt:lpwstr>1033-11.2.0.11219</vt:lpwstr>
  </property>
</Properties>
</file>