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17"/>
  </p:notesMasterIdLst>
  <p:sldIdLst>
    <p:sldId id="266" r:id="rId2"/>
    <p:sldId id="294" r:id="rId3"/>
    <p:sldId id="257" r:id="rId4"/>
    <p:sldId id="268" r:id="rId5"/>
    <p:sldId id="258" r:id="rId6"/>
    <p:sldId id="295" r:id="rId7"/>
    <p:sldId id="269" r:id="rId8"/>
    <p:sldId id="296" r:id="rId9"/>
    <p:sldId id="297" r:id="rId10"/>
    <p:sldId id="299" r:id="rId11"/>
    <p:sldId id="298" r:id="rId12"/>
    <p:sldId id="300" r:id="rId13"/>
    <p:sldId id="301" r:id="rId14"/>
    <p:sldId id="302" r:id="rId15"/>
    <p:sldId id="293" r:id="rId16"/>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yadesu123@gmail.com" userId="45d4d2fc745e9b29" providerId="LiveId" clId="{49829042-E84A-4DB0-92BD-344E0CC752BA}"/>
    <pc:docChg chg="modSld">
      <pc:chgData name="sharanyadesu123@gmail.com" userId="45d4d2fc745e9b29" providerId="LiveId" clId="{49829042-E84A-4DB0-92BD-344E0CC752BA}" dt="2024-04-27T03:00:59.605" v="4" actId="20577"/>
      <pc:docMkLst>
        <pc:docMk/>
      </pc:docMkLst>
      <pc:sldChg chg="modSp mod">
        <pc:chgData name="sharanyadesu123@gmail.com" userId="45d4d2fc745e9b29" providerId="LiveId" clId="{49829042-E84A-4DB0-92BD-344E0CC752BA}" dt="2024-04-27T03:00:59.605" v="4" actId="20577"/>
        <pc:sldMkLst>
          <pc:docMk/>
          <pc:sldMk cId="2849470394" sldId="295"/>
        </pc:sldMkLst>
        <pc:spChg chg="mod">
          <ac:chgData name="sharanyadesu123@gmail.com" userId="45d4d2fc745e9b29" providerId="LiveId" clId="{49829042-E84A-4DB0-92BD-344E0CC752BA}" dt="2024-04-27T03:00:59.605" v="4" actId="20577"/>
          <ac:spMkLst>
            <pc:docMk/>
            <pc:sldMk cId="2849470394" sldId="295"/>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23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18363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508126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26918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784809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03376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274626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21659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689618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22964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788689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32424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22185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3762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31551677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5882307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3726425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13052343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55658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36226515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25290974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245061935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27102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41448843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EB40-28B2-4EB9-A1A5-D7A652EBBBF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40008685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0EB40-28B2-4EB9-A1A5-D7A652EBBBF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24734605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0EB40-28B2-4EB9-A1A5-D7A652EBBBF6}"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10556944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0EB40-28B2-4EB9-A1A5-D7A652EBBBF6}"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19957655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0EB40-28B2-4EB9-A1A5-D7A652EBBBF6}"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9309721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390EB40-28B2-4EB9-A1A5-D7A652EBBBF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2968902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6390EB40-28B2-4EB9-A1A5-D7A652EBBBF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2C663-9883-40EC-8394-E5A4A7409DED}" type="slidenum">
              <a:rPr lang="en-US" smtClean="0"/>
              <a:t>‹#›</a:t>
            </a:fld>
            <a:endParaRPr lang="en-US"/>
          </a:p>
        </p:txBody>
      </p:sp>
    </p:spTree>
    <p:extLst>
      <p:ext uri="{BB962C8B-B14F-4D97-AF65-F5344CB8AC3E}">
        <p14:creationId xmlns:p14="http://schemas.microsoft.com/office/powerpoint/2010/main" val="20856501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6390EB40-28B2-4EB9-A1A5-D7A652EBBBF6}" type="datetimeFigureOut">
              <a:rPr lang="en-US" smtClean="0"/>
              <a:t>4/26/2024</a:t>
            </a:fld>
            <a:endParaRPr lang="en-US"/>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BA12C663-9883-40EC-8394-E5A4A7409DED}" type="slidenum">
              <a:rPr lang="en-US" smtClean="0"/>
              <a:t>‹#›</a:t>
            </a:fld>
            <a:endParaRPr lang="en-US"/>
          </a:p>
        </p:txBody>
      </p:sp>
    </p:spTree>
    <p:extLst>
      <p:ext uri="{BB962C8B-B14F-4D97-AF65-F5344CB8AC3E}">
        <p14:creationId xmlns:p14="http://schemas.microsoft.com/office/powerpoint/2010/main" val="159840515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transition spd="slow">
    <p:wipe/>
  </p:transition>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dirty="0">
              <a:latin typeface="Times New Roman" panose="02020603050405020304" pitchFamily="18" charset="0"/>
              <a:cs typeface="Times New Roman" panose="02020603050405020304" pitchFamily="18" charset="0"/>
            </a:endParaRPr>
          </a:p>
        </p:txBody>
      </p:sp>
      <p:sp>
        <p:nvSpPr>
          <p:cNvPr id="5" name="Text 1"/>
          <p:cNvSpPr/>
          <p:nvPr/>
        </p:nvSpPr>
        <p:spPr>
          <a:xfrm>
            <a:off x="833200" y="959005"/>
            <a:ext cx="12001854" cy="2137763"/>
          </a:xfrm>
          <a:prstGeom prst="rect">
            <a:avLst/>
          </a:prstGeom>
          <a:noFill/>
          <a:ln/>
        </p:spPr>
        <p:txBody>
          <a:bodyPr wrap="square" rtlCol="0" anchor="t"/>
          <a:lstStyle/>
          <a:p>
            <a:pPr marL="0" indent="0">
              <a:lnSpc>
                <a:spcPts val="5468"/>
              </a:lnSpc>
              <a:buNone/>
            </a:pPr>
            <a:r>
              <a:rPr lang="en-US" sz="6000" b="1" dirty="0">
                <a:solidFill>
                  <a:srgbClr val="F0FCFF"/>
                </a:solidFill>
                <a:latin typeface="Times New Roman" panose="02020603050405020304" pitchFamily="18" charset="0"/>
                <a:ea typeface="Spline Sans" pitchFamily="34" charset="-122"/>
                <a:cs typeface="Times New Roman" panose="02020603050405020304" pitchFamily="18" charset="0"/>
              </a:rPr>
              <a:t>American Sign Language Alphabet Recognition using Deep Learning </a:t>
            </a:r>
            <a:endParaRPr lang="en-US" sz="6000" b="1" dirty="0">
              <a:latin typeface="Times New Roman" panose="02020603050405020304" pitchFamily="18" charset="0"/>
              <a:cs typeface="Times New Roman" panose="02020603050405020304" pitchFamily="18" charset="0"/>
            </a:endParaRPr>
          </a:p>
        </p:txBody>
      </p:sp>
      <p:sp>
        <p:nvSpPr>
          <p:cNvPr id="6" name="Text 2"/>
          <p:cNvSpPr/>
          <p:nvPr/>
        </p:nvSpPr>
        <p:spPr>
          <a:xfrm>
            <a:off x="833199" y="5132832"/>
            <a:ext cx="7477601" cy="553711"/>
          </a:xfrm>
          <a:prstGeom prst="rect">
            <a:avLst/>
          </a:prstGeom>
          <a:noFill/>
          <a:ln/>
        </p:spPr>
        <p:txBody>
          <a:bodyPr wrap="square" rtlCol="0" anchor="t"/>
          <a:lstStyle/>
          <a:p>
            <a:pPr marL="0" indent="0">
              <a:lnSpc>
                <a:spcPts val="2799"/>
              </a:lnSpc>
              <a:buNone/>
            </a:pPr>
            <a:r>
              <a:rPr lang="en-US" sz="2800" dirty="0">
                <a:solidFill>
                  <a:srgbClr val="E0E4E6"/>
                </a:solidFill>
                <a:latin typeface="Times New Roman" panose="02020603050405020304" pitchFamily="18" charset="0"/>
                <a:ea typeface="Barlow" pitchFamily="34" charset="-122"/>
                <a:cs typeface="Times New Roman" panose="02020603050405020304" pitchFamily="18" charset="0"/>
              </a:rPr>
              <a:t>Presented by:</a:t>
            </a:r>
          </a:p>
          <a:p>
            <a:pPr marL="0" indent="0">
              <a:lnSpc>
                <a:spcPts val="2799"/>
              </a:lnSpc>
              <a:buNone/>
            </a:pPr>
            <a:r>
              <a:rPr lang="en-US" sz="2800" dirty="0">
                <a:solidFill>
                  <a:srgbClr val="E0E4E6"/>
                </a:solidFill>
                <a:latin typeface="Times New Roman" panose="02020603050405020304" pitchFamily="18" charset="0"/>
                <a:cs typeface="Times New Roman" panose="02020603050405020304" pitchFamily="18" charset="0"/>
              </a:rPr>
              <a:t>Sharanya Desu</a:t>
            </a:r>
          </a:p>
          <a:p>
            <a:pPr marL="0" indent="0">
              <a:lnSpc>
                <a:spcPts val="2799"/>
              </a:lnSpc>
              <a:buNone/>
            </a:pPr>
            <a:r>
              <a:rPr lang="en-US" sz="2800" dirty="0">
                <a:solidFill>
                  <a:srgbClr val="E0E4E6"/>
                </a:solidFill>
                <a:latin typeface="Times New Roman" panose="02020603050405020304" pitchFamily="18" charset="0"/>
                <a:cs typeface="Times New Roman" panose="02020603050405020304" pitchFamily="18" charset="0"/>
              </a:rPr>
              <a:t>Bhavana </a:t>
            </a:r>
            <a:r>
              <a:rPr lang="en-US" sz="2800" dirty="0" err="1">
                <a:solidFill>
                  <a:srgbClr val="E0E4E6"/>
                </a:solidFill>
                <a:latin typeface="Times New Roman" panose="02020603050405020304" pitchFamily="18" charset="0"/>
                <a:cs typeface="Times New Roman" panose="02020603050405020304" pitchFamily="18" charset="0"/>
              </a:rPr>
              <a:t>Jadala</a:t>
            </a:r>
            <a:endParaRPr lang="en-US" sz="2800" dirty="0">
              <a:solidFill>
                <a:srgbClr val="E0E4E6"/>
              </a:solidFill>
              <a:latin typeface="Times New Roman" panose="02020603050405020304" pitchFamily="18" charset="0"/>
              <a:cs typeface="Times New Roman" panose="02020603050405020304" pitchFamily="18" charset="0"/>
            </a:endParaRPr>
          </a:p>
          <a:p>
            <a:pPr marL="0" indent="0">
              <a:lnSpc>
                <a:spcPts val="2799"/>
              </a:lnSpc>
              <a:buNone/>
            </a:pPr>
            <a:r>
              <a:rPr lang="en-US" sz="2800" dirty="0" err="1">
                <a:solidFill>
                  <a:srgbClr val="E0E4E6"/>
                </a:solidFill>
                <a:latin typeface="Times New Roman" panose="02020603050405020304" pitchFamily="18" charset="0"/>
                <a:cs typeface="Times New Roman" panose="02020603050405020304" pitchFamily="18" charset="0"/>
              </a:rPr>
              <a:t>Praneeth</a:t>
            </a:r>
            <a:r>
              <a:rPr lang="en-US" sz="2800" dirty="0">
                <a:solidFill>
                  <a:srgbClr val="E0E4E6"/>
                </a:solidFill>
                <a:latin typeface="Times New Roman" panose="02020603050405020304" pitchFamily="18" charset="0"/>
                <a:cs typeface="Times New Roman" panose="02020603050405020304" pitchFamily="18" charset="0"/>
              </a:rPr>
              <a:t> Reddy </a:t>
            </a:r>
            <a:r>
              <a:rPr lang="en-US" sz="2800" dirty="0" err="1">
                <a:solidFill>
                  <a:srgbClr val="E0E4E6"/>
                </a:solidFill>
                <a:latin typeface="Times New Roman" panose="02020603050405020304" pitchFamily="18" charset="0"/>
                <a:cs typeface="Times New Roman" panose="02020603050405020304" pitchFamily="18" charset="0"/>
              </a:rPr>
              <a:t>Pappu</a:t>
            </a:r>
            <a:endParaRPr lang="en-US" sz="2800" dirty="0">
              <a:latin typeface="Times New Roman" panose="02020603050405020304" pitchFamily="18" charset="0"/>
              <a:cs typeface="Times New Roman" panose="02020603050405020304" pitchFamily="18" charset="0"/>
            </a:endParaRPr>
          </a:p>
        </p:txBody>
      </p:sp>
      <p:sp>
        <p:nvSpPr>
          <p:cNvPr id="7" name="Text 4">
            <a:extLst>
              <a:ext uri="{FF2B5EF4-FFF2-40B4-BE49-F238E27FC236}">
                <a16:creationId xmlns:a16="http://schemas.microsoft.com/office/drawing/2014/main" id="{15EFE31E-3BCB-B004-BB63-9723AD4C0230}"/>
              </a:ext>
            </a:extLst>
          </p:cNvPr>
          <p:cNvSpPr/>
          <p:nvPr/>
        </p:nvSpPr>
        <p:spPr>
          <a:xfrm>
            <a:off x="2802255" y="3412450"/>
            <a:ext cx="144185" cy="416481"/>
          </a:xfrm>
          <a:prstGeom prst="rect">
            <a:avLst/>
          </a:prstGeom>
          <a:noFill/>
          <a:ln/>
        </p:spPr>
        <p:txBody>
          <a:bodyPr wrap="none" rtlCol="0" anchor="t"/>
          <a:lstStyle/>
          <a:p>
            <a:pPr marL="0" indent="0" algn="ctr">
              <a:lnSpc>
                <a:spcPts val="3281"/>
              </a:lnSpc>
              <a:buNone/>
            </a:pPr>
            <a:endParaRPr lang="en-US" sz="2624" dirty="0">
              <a:latin typeface="Times New Roman" panose="02020603050405020304" pitchFamily="18" charset="0"/>
              <a:cs typeface="Times New Roman" panose="02020603050405020304" pitchFamily="18" charset="0"/>
            </a:endParaRPr>
          </a:p>
        </p:txBody>
      </p:sp>
      <p:pic>
        <p:nvPicPr>
          <p:cNvPr id="1026" name="Picture 2" descr="American Sign Language History">
            <a:extLst>
              <a:ext uri="{FF2B5EF4-FFF2-40B4-BE49-F238E27FC236}">
                <a16:creationId xmlns:a16="http://schemas.microsoft.com/office/drawing/2014/main" id="{BF4B8A85-1FC8-26EA-48E4-9FD109580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0957" y="2950521"/>
            <a:ext cx="5742653" cy="382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51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dirty="0"/>
          </a:p>
        </p:txBody>
      </p:sp>
      <p:sp>
        <p:nvSpPr>
          <p:cNvPr id="5" name="Text 1"/>
          <p:cNvSpPr/>
          <p:nvPr/>
        </p:nvSpPr>
        <p:spPr>
          <a:xfrm>
            <a:off x="312235" y="1973766"/>
            <a:ext cx="6311589" cy="936702"/>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Results</a:t>
            </a:r>
            <a:endParaRPr lang="en-US" sz="4374" dirty="0"/>
          </a:p>
        </p:txBody>
      </p:sp>
      <p:sp>
        <p:nvSpPr>
          <p:cNvPr id="6" name="Text 2"/>
          <p:cNvSpPr/>
          <p:nvPr/>
        </p:nvSpPr>
        <p:spPr>
          <a:xfrm>
            <a:off x="423746" y="2553629"/>
            <a:ext cx="8140391" cy="5285678"/>
          </a:xfrm>
          <a:prstGeom prst="rect">
            <a:avLst/>
          </a:prstGeom>
          <a:noFill/>
          <a:ln/>
        </p:spPr>
        <p:txBody>
          <a:bodyPr wrap="square" rtlCol="0" anchor="t"/>
          <a:lstStyle/>
          <a:p>
            <a:pPr marL="0" indent="0">
              <a:lnSpc>
                <a:spcPts val="2799"/>
              </a:lnSpc>
              <a:buNone/>
            </a:pPr>
            <a:endParaRPr lang="en-US" sz="2800" dirty="0">
              <a:solidFill>
                <a:schemeClr val="bg1"/>
              </a:solidFill>
              <a:latin typeface="Spline Sans"/>
            </a:endParaRPr>
          </a:p>
          <a:p>
            <a:pPr marL="0" indent="0">
              <a:lnSpc>
                <a:spcPts val="2799"/>
              </a:lnSpc>
              <a:buNone/>
            </a:pPr>
            <a:endParaRPr lang="en-US" sz="2800" dirty="0">
              <a:solidFill>
                <a:schemeClr val="bg1"/>
              </a:solidFill>
              <a:latin typeface="Spline Sans"/>
            </a:endParaRPr>
          </a:p>
          <a:p>
            <a:pPr marL="457200" indent="-457200">
              <a:lnSpc>
                <a:spcPts val="2799"/>
              </a:lnSpc>
              <a:buFont typeface="Arial" panose="020B0604020202020204" pitchFamily="34" charset="0"/>
              <a:buChar char="•"/>
            </a:pPr>
            <a:r>
              <a:rPr lang="en-US" sz="2800" dirty="0">
                <a:solidFill>
                  <a:schemeClr val="bg1"/>
                </a:solidFill>
                <a:latin typeface="Spline Sans"/>
              </a:rPr>
              <a:t>Training Accuracy: 99.46%</a:t>
            </a:r>
          </a:p>
          <a:p>
            <a:pPr marL="457200" indent="-457200">
              <a:lnSpc>
                <a:spcPts val="2799"/>
              </a:lnSpc>
              <a:buFont typeface="Arial" panose="020B0604020202020204" pitchFamily="34" charset="0"/>
              <a:buChar char="•"/>
            </a:pPr>
            <a:r>
              <a:rPr lang="en-US" sz="2800" dirty="0">
                <a:solidFill>
                  <a:schemeClr val="bg1"/>
                </a:solidFill>
                <a:latin typeface="Spline Sans"/>
              </a:rPr>
              <a:t>Validation Accuracy: 91.40%</a:t>
            </a:r>
          </a:p>
          <a:p>
            <a:pPr marL="457200" indent="-457200">
              <a:lnSpc>
                <a:spcPts val="2799"/>
              </a:lnSpc>
              <a:buFont typeface="Arial" panose="020B0604020202020204" pitchFamily="34" charset="0"/>
              <a:buChar char="•"/>
            </a:pPr>
            <a:r>
              <a:rPr lang="en-US" sz="2800" dirty="0">
                <a:solidFill>
                  <a:schemeClr val="bg1"/>
                </a:solidFill>
                <a:latin typeface="Spline Sans"/>
              </a:rPr>
              <a:t>Testing Accuracy: 91.09%</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dirty="0">
                <a:solidFill>
                  <a:schemeClr val="bg1"/>
                </a:solidFill>
                <a:latin typeface="Spline Sans"/>
              </a:rPr>
              <a:t>The model demonstrates strong performance with high accuracy on both training and testing data, indicating robustness and generalization capability.</a:t>
            </a:r>
          </a:p>
        </p:txBody>
      </p:sp>
      <p:pic>
        <p:nvPicPr>
          <p:cNvPr id="7" name="Picture 6" descr="A graph of a line&#10;&#10;Description automatically generated with medium confidence">
            <a:extLst>
              <a:ext uri="{FF2B5EF4-FFF2-40B4-BE49-F238E27FC236}">
                <a16:creationId xmlns:a16="http://schemas.microsoft.com/office/drawing/2014/main" id="{4F1FCADA-C97F-9E6C-A6D0-75308BE39E88}"/>
              </a:ext>
            </a:extLst>
          </p:cNvPr>
          <p:cNvPicPr>
            <a:picLocks noChangeAspect="1"/>
          </p:cNvPicPr>
          <p:nvPr/>
        </p:nvPicPr>
        <p:blipFill>
          <a:blip r:embed="rId4"/>
          <a:stretch>
            <a:fillRect/>
          </a:stretch>
        </p:blipFill>
        <p:spPr>
          <a:xfrm>
            <a:off x="8006576" y="1596901"/>
            <a:ext cx="6311589" cy="3789138"/>
          </a:xfrm>
          <a:prstGeom prst="rect">
            <a:avLst/>
          </a:prstGeom>
        </p:spPr>
      </p:pic>
    </p:spTree>
    <p:extLst>
      <p:ext uri="{BB962C8B-B14F-4D97-AF65-F5344CB8AC3E}">
        <p14:creationId xmlns:p14="http://schemas.microsoft.com/office/powerpoint/2010/main" val="117238458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dirty="0"/>
          </a:p>
        </p:txBody>
      </p:sp>
      <p:sp>
        <p:nvSpPr>
          <p:cNvPr id="5" name="Text 1"/>
          <p:cNvSpPr/>
          <p:nvPr/>
        </p:nvSpPr>
        <p:spPr>
          <a:xfrm>
            <a:off x="312235" y="1973765"/>
            <a:ext cx="6311589" cy="3836019"/>
          </a:xfrm>
          <a:prstGeom prst="rect">
            <a:avLst/>
          </a:prstGeom>
          <a:noFill/>
          <a:ln/>
        </p:spPr>
        <p:txBody>
          <a:bodyPr wrap="square" rtlCol="0" anchor="t"/>
          <a:lstStyle/>
          <a:p>
            <a:pPr marL="0" indent="0">
              <a:lnSpc>
                <a:spcPts val="5468"/>
              </a:lnSpc>
              <a:buNone/>
            </a:pPr>
            <a:r>
              <a:rPr lang="en-US" sz="4374" b="1" dirty="0">
                <a:solidFill>
                  <a:schemeClr val="bg1"/>
                </a:solidFill>
                <a:latin typeface="Spline Sans" pitchFamily="34" charset="0"/>
                <a:ea typeface="Spline Sans" pitchFamily="34" charset="-122"/>
                <a:cs typeface="Spline Sans" pitchFamily="34" charset="-120"/>
              </a:rPr>
              <a:t>Testing</a:t>
            </a:r>
          </a:p>
          <a:p>
            <a:pPr marL="0" indent="0">
              <a:lnSpc>
                <a:spcPts val="5468"/>
              </a:lnSpc>
              <a:buNone/>
            </a:pPr>
            <a:endParaRPr lang="en-US" sz="4374" b="1" dirty="0">
              <a:solidFill>
                <a:schemeClr val="bg1"/>
              </a:solidFill>
              <a:latin typeface="Spline Sans" pitchFamily="34" charset="0"/>
              <a:ea typeface="Spline Sans" pitchFamily="34" charset="-122"/>
            </a:endParaRPr>
          </a:p>
          <a:p>
            <a:pPr marL="457200" indent="-457200">
              <a:lnSpc>
                <a:spcPts val="5468"/>
              </a:lnSpc>
              <a:buFont typeface="Arial" panose="020B0604020202020204" pitchFamily="34" charset="0"/>
              <a:buChar char="•"/>
            </a:pPr>
            <a:r>
              <a:rPr lang="en-US" sz="2800" dirty="0">
                <a:solidFill>
                  <a:schemeClr val="bg1"/>
                </a:solidFill>
                <a:latin typeface="Spline Sans"/>
              </a:rPr>
              <a:t>The model correctly predicted the label for the input image.</a:t>
            </a:r>
          </a:p>
          <a:p>
            <a:pPr marL="457200" indent="-457200">
              <a:lnSpc>
                <a:spcPts val="5468"/>
              </a:lnSpc>
              <a:buFont typeface="Arial" panose="020B0604020202020204" pitchFamily="34" charset="0"/>
              <a:buChar char="•"/>
            </a:pPr>
            <a:r>
              <a:rPr lang="en-US" sz="2800" dirty="0">
                <a:solidFill>
                  <a:schemeClr val="bg1"/>
                </a:solidFill>
                <a:latin typeface="Spline Sans"/>
              </a:rPr>
              <a:t>The testing accuracy is 91.09%</a:t>
            </a:r>
          </a:p>
        </p:txBody>
      </p:sp>
      <p:sp>
        <p:nvSpPr>
          <p:cNvPr id="6" name="Text 2"/>
          <p:cNvSpPr/>
          <p:nvPr/>
        </p:nvSpPr>
        <p:spPr>
          <a:xfrm>
            <a:off x="423746" y="2553629"/>
            <a:ext cx="8140391" cy="5285678"/>
          </a:xfrm>
          <a:prstGeom prst="rect">
            <a:avLst/>
          </a:prstGeom>
          <a:noFill/>
          <a:ln/>
        </p:spPr>
        <p:txBody>
          <a:bodyPr wrap="square" rtlCol="0" anchor="t"/>
          <a:lstStyle/>
          <a:p>
            <a:pPr marL="0" indent="0">
              <a:lnSpc>
                <a:spcPts val="2799"/>
              </a:lnSpc>
              <a:buNone/>
            </a:pPr>
            <a:endParaRPr lang="en-US" sz="2800" dirty="0">
              <a:solidFill>
                <a:schemeClr val="bg1"/>
              </a:solidFill>
              <a:latin typeface="Spline Sans"/>
            </a:endParaRPr>
          </a:p>
        </p:txBody>
      </p:sp>
      <p:pic>
        <p:nvPicPr>
          <p:cNvPr id="9" name="Picture 8" descr="A close-up of a hand&#10;&#10;Description automatically generated">
            <a:extLst>
              <a:ext uri="{FF2B5EF4-FFF2-40B4-BE49-F238E27FC236}">
                <a16:creationId xmlns:a16="http://schemas.microsoft.com/office/drawing/2014/main" id="{A4544261-4A82-50A8-5380-0A39A481DC17}"/>
              </a:ext>
            </a:extLst>
          </p:cNvPr>
          <p:cNvPicPr>
            <a:picLocks noChangeAspect="1"/>
          </p:cNvPicPr>
          <p:nvPr/>
        </p:nvPicPr>
        <p:blipFill>
          <a:blip r:embed="rId4"/>
          <a:stretch>
            <a:fillRect/>
          </a:stretch>
        </p:blipFill>
        <p:spPr>
          <a:xfrm>
            <a:off x="6858001" y="390293"/>
            <a:ext cx="7348653" cy="6233532"/>
          </a:xfrm>
          <a:prstGeom prst="rect">
            <a:avLst/>
          </a:prstGeom>
        </p:spPr>
      </p:pic>
    </p:spTree>
    <p:extLst>
      <p:ext uri="{BB962C8B-B14F-4D97-AF65-F5344CB8AC3E}">
        <p14:creationId xmlns:p14="http://schemas.microsoft.com/office/powerpoint/2010/main" val="331683270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5" name="Text 1"/>
          <p:cNvSpPr/>
          <p:nvPr/>
        </p:nvSpPr>
        <p:spPr>
          <a:xfrm>
            <a:off x="401445" y="769435"/>
            <a:ext cx="6685156" cy="2189666"/>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Future Improvements</a:t>
            </a:r>
          </a:p>
          <a:p>
            <a:pPr marL="0" indent="0">
              <a:lnSpc>
                <a:spcPts val="5468"/>
              </a:lnSpc>
              <a:buNone/>
            </a:pPr>
            <a:endParaRPr lang="en-US" sz="4374" dirty="0"/>
          </a:p>
        </p:txBody>
      </p:sp>
      <p:sp>
        <p:nvSpPr>
          <p:cNvPr id="6" name="Text 2"/>
          <p:cNvSpPr/>
          <p:nvPr/>
        </p:nvSpPr>
        <p:spPr>
          <a:xfrm>
            <a:off x="512956" y="1895707"/>
            <a:ext cx="11374244" cy="4070195"/>
          </a:xfrm>
          <a:prstGeom prst="rect">
            <a:avLst/>
          </a:prstGeom>
          <a:noFill/>
          <a:ln/>
        </p:spPr>
        <p:txBody>
          <a:bodyPr wrap="square" rtlCol="0" anchor="t"/>
          <a:lstStyle/>
          <a:p>
            <a:pPr marL="514350" indent="-514350">
              <a:lnSpc>
                <a:spcPts val="2799"/>
              </a:lnSpc>
              <a:buAutoNum type="arabicPeriod"/>
            </a:pPr>
            <a:r>
              <a:rPr lang="en-US" sz="2800" dirty="0">
                <a:solidFill>
                  <a:schemeClr val="bg1"/>
                </a:solidFill>
                <a:latin typeface="Spline Sans"/>
              </a:rPr>
              <a:t>Data Augmentation</a:t>
            </a:r>
          </a:p>
          <a:p>
            <a:pPr marL="514350" indent="-514350">
              <a:lnSpc>
                <a:spcPts val="2799"/>
              </a:lnSpc>
              <a:buAutoNum type="arabicPeriod"/>
            </a:pPr>
            <a:endParaRPr lang="en-US" sz="2800" dirty="0">
              <a:solidFill>
                <a:schemeClr val="bg1"/>
              </a:solidFill>
              <a:latin typeface="Spline Sans"/>
            </a:endParaRPr>
          </a:p>
          <a:p>
            <a:pPr marL="0" indent="0">
              <a:lnSpc>
                <a:spcPts val="2799"/>
              </a:lnSpc>
              <a:buNone/>
            </a:pPr>
            <a:r>
              <a:rPr lang="en-US" sz="2800" dirty="0">
                <a:solidFill>
                  <a:schemeClr val="bg1"/>
                </a:solidFill>
                <a:latin typeface="Spline Sans"/>
              </a:rPr>
              <a:t>2. Attention mechanisms</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dirty="0">
                <a:solidFill>
                  <a:schemeClr val="bg1"/>
                </a:solidFill>
                <a:latin typeface="Spline Sans"/>
              </a:rPr>
              <a:t>3. Real-Time Optimization</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dirty="0">
                <a:solidFill>
                  <a:schemeClr val="bg1"/>
                </a:solidFill>
                <a:latin typeface="Spline Sans"/>
              </a:rPr>
              <a:t>4. Multimodal learning</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dirty="0">
                <a:solidFill>
                  <a:schemeClr val="bg1"/>
                </a:solidFill>
                <a:latin typeface="Spline Sans"/>
              </a:rPr>
              <a:t>5. User Interface Improvements</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dirty="0">
                <a:solidFill>
                  <a:schemeClr val="bg1"/>
                </a:solidFill>
                <a:latin typeface="Spline Sans"/>
              </a:rPr>
              <a:t>6. Domain Specific Extensions</a:t>
            </a:r>
          </a:p>
          <a:p>
            <a:pPr marL="0" indent="0">
              <a:lnSpc>
                <a:spcPts val="2799"/>
              </a:lnSpc>
              <a:buNone/>
            </a:pPr>
            <a:endParaRPr lang="en-US" sz="2800" dirty="0">
              <a:solidFill>
                <a:schemeClr val="bg1"/>
              </a:solidFill>
              <a:latin typeface="Spline Sans"/>
            </a:endParaRPr>
          </a:p>
          <a:p>
            <a:pPr marL="0" indent="0">
              <a:lnSpc>
                <a:spcPts val="2799"/>
              </a:lnSpc>
              <a:buNone/>
            </a:pPr>
            <a:endParaRPr lang="en-US" sz="2800" dirty="0">
              <a:solidFill>
                <a:schemeClr val="bg1"/>
              </a:solidFill>
              <a:latin typeface="Spline Sans"/>
            </a:endParaRPr>
          </a:p>
        </p:txBody>
      </p:sp>
    </p:spTree>
    <p:extLst>
      <p:ext uri="{BB962C8B-B14F-4D97-AF65-F5344CB8AC3E}">
        <p14:creationId xmlns:p14="http://schemas.microsoft.com/office/powerpoint/2010/main" val="88408762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5" name="Text 1"/>
          <p:cNvSpPr/>
          <p:nvPr/>
        </p:nvSpPr>
        <p:spPr>
          <a:xfrm>
            <a:off x="401445" y="769435"/>
            <a:ext cx="6685156" cy="2189666"/>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Conclusion</a:t>
            </a:r>
            <a:endParaRPr lang="en-US" sz="4374" dirty="0"/>
          </a:p>
        </p:txBody>
      </p:sp>
      <p:sp>
        <p:nvSpPr>
          <p:cNvPr id="6" name="Text 2"/>
          <p:cNvSpPr/>
          <p:nvPr/>
        </p:nvSpPr>
        <p:spPr>
          <a:xfrm>
            <a:off x="512956" y="1895707"/>
            <a:ext cx="11374244" cy="4070195"/>
          </a:xfrm>
          <a:prstGeom prst="rect">
            <a:avLst/>
          </a:prstGeom>
          <a:noFill/>
          <a:ln/>
        </p:spPr>
        <p:txBody>
          <a:bodyPr wrap="square" rtlCol="0" anchor="t"/>
          <a:lstStyle/>
          <a:p>
            <a:pPr marL="0" indent="0">
              <a:lnSpc>
                <a:spcPts val="2799"/>
              </a:lnSpc>
              <a:buNone/>
            </a:pPr>
            <a:endParaRPr lang="en-US" sz="2800" dirty="0">
              <a:solidFill>
                <a:schemeClr val="bg1"/>
              </a:solidFill>
              <a:latin typeface="Spline Sans"/>
            </a:endParaRPr>
          </a:p>
          <a:p>
            <a:pPr marL="0" indent="0">
              <a:lnSpc>
                <a:spcPts val="2799"/>
              </a:lnSpc>
              <a:buNone/>
            </a:pPr>
            <a:r>
              <a:rPr lang="en-US" sz="2800" dirty="0">
                <a:solidFill>
                  <a:schemeClr val="bg1"/>
                </a:solidFill>
                <a:latin typeface="Spline Sans"/>
              </a:rPr>
              <a:t>In conclusion, our project successfully implemented a deep learning model for American Sign Language (ASL) detection with impressive accuracy. Through rigorous training and validation, we achieved a high accuracy rate on both seen and unseen data, showcasing the model's robustness. The project also highlighted the importance of deep learning in ASL recognition and laid the groundwork for future enhancements such as data augmentation, attention mechanisms, and real-time optimization. </a:t>
            </a:r>
          </a:p>
        </p:txBody>
      </p:sp>
    </p:spTree>
    <p:extLst>
      <p:ext uri="{BB962C8B-B14F-4D97-AF65-F5344CB8AC3E}">
        <p14:creationId xmlns:p14="http://schemas.microsoft.com/office/powerpoint/2010/main" val="22647131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5" name="Text 1"/>
          <p:cNvSpPr/>
          <p:nvPr/>
        </p:nvSpPr>
        <p:spPr>
          <a:xfrm>
            <a:off x="401445" y="769435"/>
            <a:ext cx="6685156" cy="2189666"/>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References</a:t>
            </a:r>
            <a:endParaRPr lang="en-US" sz="4374" dirty="0"/>
          </a:p>
        </p:txBody>
      </p:sp>
      <p:sp>
        <p:nvSpPr>
          <p:cNvPr id="6" name="Text 2"/>
          <p:cNvSpPr/>
          <p:nvPr/>
        </p:nvSpPr>
        <p:spPr>
          <a:xfrm>
            <a:off x="512955" y="1895707"/>
            <a:ext cx="13325707" cy="4070195"/>
          </a:xfrm>
          <a:prstGeom prst="rect">
            <a:avLst/>
          </a:prstGeom>
          <a:noFill/>
          <a:ln/>
        </p:spPr>
        <p:txBody>
          <a:bodyPr wrap="square" rtlCol="0" anchor="t"/>
          <a:lstStyle/>
          <a:p>
            <a:pPr marL="0" marR="0">
              <a:spcBef>
                <a:spcPts val="0"/>
              </a:spcBef>
              <a:spcAft>
                <a:spcPts val="0"/>
              </a:spcAft>
            </a:pPr>
            <a:r>
              <a:rPr lang="en-US" sz="2000" dirty="0">
                <a:solidFill>
                  <a:schemeClr val="bg1"/>
                </a:solidFill>
                <a:effectLst/>
                <a:latin typeface="Spline Sans"/>
                <a:ea typeface="Times New Roman" panose="02020603050405020304" pitchFamily="18" charset="0"/>
              </a:rPr>
              <a:t>[1] </a:t>
            </a:r>
            <a:r>
              <a:rPr lang="en-US" sz="2000" dirty="0" err="1">
                <a:solidFill>
                  <a:schemeClr val="bg1"/>
                </a:solidFill>
                <a:effectLst/>
                <a:latin typeface="Spline Sans"/>
                <a:ea typeface="Times New Roman" panose="02020603050405020304" pitchFamily="18" charset="0"/>
              </a:rPr>
              <a:t>Lilha</a:t>
            </a:r>
            <a:r>
              <a:rPr lang="en-US" sz="2000" dirty="0">
                <a:solidFill>
                  <a:schemeClr val="bg1"/>
                </a:solidFill>
                <a:effectLst/>
                <a:latin typeface="Spline Sans"/>
                <a:ea typeface="Times New Roman" panose="02020603050405020304" pitchFamily="18" charset="0"/>
              </a:rPr>
              <a:t>, H., &amp; </a:t>
            </a:r>
            <a:r>
              <a:rPr lang="en-US" sz="2000" dirty="0" err="1">
                <a:solidFill>
                  <a:schemeClr val="bg1"/>
                </a:solidFill>
                <a:effectLst/>
                <a:latin typeface="Spline Sans"/>
                <a:ea typeface="Times New Roman" panose="02020603050405020304" pitchFamily="18" charset="0"/>
              </a:rPr>
              <a:t>Shivmurthy</a:t>
            </a:r>
            <a:r>
              <a:rPr lang="en-US" sz="2000" dirty="0">
                <a:solidFill>
                  <a:schemeClr val="bg1"/>
                </a:solidFill>
                <a:effectLst/>
                <a:latin typeface="Spline Sans"/>
                <a:ea typeface="Times New Roman" panose="02020603050405020304" pitchFamily="18" charset="0"/>
              </a:rPr>
              <a:t>, D. (2011, December). Analysis of pixel level features in recognition of real life dual-handed sign language data set. In Recent Trends in Information Systems (</a:t>
            </a:r>
            <a:r>
              <a:rPr lang="en-US" sz="2000" dirty="0" err="1">
                <a:solidFill>
                  <a:schemeClr val="bg1"/>
                </a:solidFill>
                <a:effectLst/>
                <a:latin typeface="Spline Sans"/>
                <a:ea typeface="Times New Roman" panose="02020603050405020304" pitchFamily="18" charset="0"/>
              </a:rPr>
              <a:t>ReTIS</a:t>
            </a:r>
            <a:r>
              <a:rPr lang="en-US" sz="2000" dirty="0">
                <a:solidFill>
                  <a:schemeClr val="bg1"/>
                </a:solidFill>
                <a:effectLst/>
                <a:latin typeface="Spline Sans"/>
                <a:ea typeface="Times New Roman" panose="02020603050405020304" pitchFamily="18" charset="0"/>
              </a:rPr>
              <a:t>), 2011 International Conference on (pp. 246-251). IEEE.</a:t>
            </a:r>
          </a:p>
          <a:p>
            <a:pPr marL="0" marR="0">
              <a:spcBef>
                <a:spcPts val="0"/>
              </a:spcBef>
              <a:spcAft>
                <a:spcPts val="0"/>
              </a:spcAft>
            </a:pPr>
            <a:r>
              <a:rPr lang="en-US" sz="2000" dirty="0">
                <a:solidFill>
                  <a:schemeClr val="bg1"/>
                </a:solidFill>
                <a:effectLst/>
                <a:latin typeface="Spline Sans"/>
                <a:ea typeface="Times New Roman" panose="02020603050405020304" pitchFamily="18" charset="0"/>
              </a:rPr>
              <a:t>[2] </a:t>
            </a:r>
            <a:r>
              <a:rPr lang="en-US" sz="2000" dirty="0" err="1">
                <a:solidFill>
                  <a:schemeClr val="bg1"/>
                </a:solidFill>
                <a:effectLst/>
                <a:latin typeface="Spline Sans"/>
                <a:ea typeface="Times New Roman" panose="02020603050405020304" pitchFamily="18" charset="0"/>
              </a:rPr>
              <a:t>Mingyang</a:t>
            </a:r>
            <a:r>
              <a:rPr lang="en-US" sz="2000" dirty="0">
                <a:solidFill>
                  <a:schemeClr val="bg1"/>
                </a:solidFill>
                <a:effectLst/>
                <a:latin typeface="Spline Sans"/>
                <a:ea typeface="Times New Roman" panose="02020603050405020304" pitchFamily="18" charset="0"/>
              </a:rPr>
              <a:t> Zhou, Jin Qi, </a:t>
            </a:r>
            <a:r>
              <a:rPr lang="en-US" sz="2000" dirty="0" err="1">
                <a:solidFill>
                  <a:schemeClr val="bg1"/>
                </a:solidFill>
                <a:effectLst/>
                <a:latin typeface="Spline Sans"/>
                <a:ea typeface="Times New Roman" panose="02020603050405020304" pitchFamily="18" charset="0"/>
              </a:rPr>
              <a:t>Siyang</a:t>
            </a:r>
            <a:r>
              <a:rPr lang="en-US" sz="2000" dirty="0">
                <a:solidFill>
                  <a:schemeClr val="bg1"/>
                </a:solidFill>
                <a:effectLst/>
                <a:latin typeface="Spline Sans"/>
                <a:ea typeface="Times New Roman" panose="02020603050405020304" pitchFamily="18" charset="0"/>
              </a:rPr>
              <a:t> Li, </a:t>
            </a:r>
            <a:r>
              <a:rPr lang="en-US" sz="2000" dirty="0" err="1">
                <a:solidFill>
                  <a:schemeClr val="bg1"/>
                </a:solidFill>
                <a:effectLst/>
                <a:latin typeface="Spline Sans"/>
                <a:ea typeface="Times New Roman" panose="02020603050405020304" pitchFamily="18" charset="0"/>
              </a:rPr>
              <a:t>Qingmin</a:t>
            </a:r>
            <a:r>
              <a:rPr lang="en-US" sz="2000" dirty="0">
                <a:solidFill>
                  <a:schemeClr val="bg1"/>
                </a:solidFill>
                <a:effectLst/>
                <a:latin typeface="Spline Sans"/>
                <a:ea typeface="Times New Roman" panose="02020603050405020304" pitchFamily="18" charset="0"/>
              </a:rPr>
              <a:t> </a:t>
            </a:r>
            <a:r>
              <a:rPr lang="en-US" sz="2000" dirty="0" err="1">
                <a:solidFill>
                  <a:schemeClr val="bg1"/>
                </a:solidFill>
                <a:effectLst/>
                <a:latin typeface="Spline Sans"/>
                <a:ea typeface="Times New Roman" panose="02020603050405020304" pitchFamily="18" charset="0"/>
              </a:rPr>
              <a:t>Liao,"Deep</a:t>
            </a:r>
            <a:r>
              <a:rPr lang="en-US" sz="2000" dirty="0">
                <a:solidFill>
                  <a:schemeClr val="bg1"/>
                </a:solidFill>
                <a:effectLst/>
                <a:latin typeface="Spline Sans"/>
                <a:ea typeface="Times New Roman" panose="02020603050405020304" pitchFamily="18" charset="0"/>
              </a:rPr>
              <a:t> Learning for Hand Gesture Recognition: A Comprehensive Survey" </a:t>
            </a:r>
          </a:p>
          <a:p>
            <a:pPr marL="0" marR="0">
              <a:spcBef>
                <a:spcPts val="0"/>
              </a:spcBef>
              <a:spcAft>
                <a:spcPts val="0"/>
              </a:spcAft>
            </a:pPr>
            <a:r>
              <a:rPr lang="en-US" sz="2000" dirty="0">
                <a:solidFill>
                  <a:schemeClr val="bg1"/>
                </a:solidFill>
                <a:effectLst/>
                <a:latin typeface="Spline Sans"/>
                <a:ea typeface="Times New Roman" panose="02020603050405020304" pitchFamily="18" charset="0"/>
              </a:rPr>
              <a:t>[3] Muhammad Tanveer, Mahmood Akhtar, </a:t>
            </a:r>
            <a:r>
              <a:rPr lang="en-US" sz="2000" dirty="0" err="1">
                <a:solidFill>
                  <a:schemeClr val="bg1"/>
                </a:solidFill>
                <a:effectLst/>
                <a:latin typeface="Spline Sans"/>
                <a:ea typeface="Times New Roman" panose="02020603050405020304" pitchFamily="18" charset="0"/>
              </a:rPr>
              <a:t>Shoab</a:t>
            </a:r>
            <a:r>
              <a:rPr lang="en-US" sz="2000" dirty="0">
                <a:solidFill>
                  <a:schemeClr val="bg1"/>
                </a:solidFill>
                <a:effectLst/>
                <a:latin typeface="Spline Sans"/>
                <a:ea typeface="Times New Roman" panose="02020603050405020304" pitchFamily="18" charset="0"/>
              </a:rPr>
              <a:t> A. Khan ,"Sign Language Recognition: A Comprehensive Review of Techniques and Challenges"</a:t>
            </a:r>
          </a:p>
          <a:p>
            <a:pPr marL="0" marR="0">
              <a:spcBef>
                <a:spcPts val="0"/>
              </a:spcBef>
              <a:spcAft>
                <a:spcPts val="0"/>
              </a:spcAft>
            </a:pPr>
            <a:r>
              <a:rPr lang="en-US" sz="2000" dirty="0">
                <a:solidFill>
                  <a:schemeClr val="bg1"/>
                </a:solidFill>
                <a:effectLst/>
                <a:latin typeface="Spline Sans"/>
                <a:ea typeface="Times New Roman" panose="02020603050405020304" pitchFamily="18" charset="0"/>
              </a:rPr>
              <a:t>[4] Ryan Szeto, Chris Bartley ,"Transfer Learning for Gesture Recognition" </a:t>
            </a:r>
          </a:p>
          <a:p>
            <a:pPr marL="0" marR="0">
              <a:spcBef>
                <a:spcPts val="0"/>
              </a:spcBef>
              <a:spcAft>
                <a:spcPts val="0"/>
              </a:spcAft>
            </a:pPr>
            <a:r>
              <a:rPr lang="en-US" sz="2000" dirty="0">
                <a:solidFill>
                  <a:schemeClr val="bg1"/>
                </a:solidFill>
                <a:effectLst/>
                <a:latin typeface="Spline Sans"/>
                <a:ea typeface="Times New Roman" panose="02020603050405020304" pitchFamily="18" charset="0"/>
              </a:rPr>
              <a:t>[5] Akshay Verma, C.V. Jawahar, "Enhancing Sign Language Recognition using Multi-Modal Deep Learning" </a:t>
            </a:r>
          </a:p>
          <a:p>
            <a:pPr marL="0" marR="0">
              <a:spcBef>
                <a:spcPts val="0"/>
              </a:spcBef>
              <a:spcAft>
                <a:spcPts val="0"/>
              </a:spcAft>
            </a:pPr>
            <a:r>
              <a:rPr lang="en-US" sz="2000" dirty="0">
                <a:solidFill>
                  <a:schemeClr val="bg1"/>
                </a:solidFill>
                <a:effectLst/>
                <a:latin typeface="Spline Sans"/>
                <a:ea typeface="Times New Roman" panose="02020603050405020304" pitchFamily="18" charset="0"/>
              </a:rPr>
              <a:t>[6] R. Mitchell, T. Young, B. </a:t>
            </a:r>
            <a:r>
              <a:rPr lang="en-US" sz="2000" dirty="0" err="1">
                <a:solidFill>
                  <a:schemeClr val="bg1"/>
                </a:solidFill>
                <a:effectLst/>
                <a:latin typeface="Spline Sans"/>
                <a:ea typeface="Times New Roman" panose="02020603050405020304" pitchFamily="18" charset="0"/>
              </a:rPr>
              <a:t>Bachleda</a:t>
            </a:r>
            <a:r>
              <a:rPr lang="en-US" sz="2000" dirty="0">
                <a:solidFill>
                  <a:schemeClr val="bg1"/>
                </a:solidFill>
                <a:effectLst/>
                <a:latin typeface="Spline Sans"/>
                <a:ea typeface="Times New Roman" panose="02020603050405020304" pitchFamily="18" charset="0"/>
              </a:rPr>
              <a:t>, M. </a:t>
            </a:r>
            <a:r>
              <a:rPr lang="en-US" sz="2000" dirty="0" err="1">
                <a:solidFill>
                  <a:schemeClr val="bg1"/>
                </a:solidFill>
                <a:effectLst/>
                <a:latin typeface="Spline Sans"/>
                <a:ea typeface="Times New Roman" panose="02020603050405020304" pitchFamily="18" charset="0"/>
              </a:rPr>
              <a:t>Karchmer</a:t>
            </a:r>
            <a:r>
              <a:rPr lang="en-US" sz="2000" dirty="0">
                <a:solidFill>
                  <a:schemeClr val="bg1"/>
                </a:solidFill>
                <a:effectLst/>
                <a:latin typeface="Spline Sans"/>
                <a:ea typeface="Times New Roman" panose="02020603050405020304" pitchFamily="18" charset="0"/>
              </a:rPr>
              <a:t>. How Many People Use ASL in the United States?: Why Estimates Need Updating". Sign Language Studies (Gallaudet University Press.) 6 (3). ISSN 0302-1475. Retrieved November 27, 2012.</a:t>
            </a:r>
          </a:p>
          <a:p>
            <a:pPr marL="0" indent="0">
              <a:lnSpc>
                <a:spcPts val="2799"/>
              </a:lnSpc>
              <a:buNone/>
            </a:pPr>
            <a:endParaRPr lang="en-US" sz="2000" dirty="0">
              <a:solidFill>
                <a:schemeClr val="bg1"/>
              </a:solidFill>
              <a:latin typeface="Spline Sans"/>
            </a:endParaRPr>
          </a:p>
        </p:txBody>
      </p:sp>
    </p:spTree>
    <p:extLst>
      <p:ext uri="{BB962C8B-B14F-4D97-AF65-F5344CB8AC3E}">
        <p14:creationId xmlns:p14="http://schemas.microsoft.com/office/powerpoint/2010/main" val="344104699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dirty="0"/>
          </a:p>
        </p:txBody>
      </p:sp>
      <p:sp>
        <p:nvSpPr>
          <p:cNvPr id="5" name="Text 1"/>
          <p:cNvSpPr/>
          <p:nvPr/>
        </p:nvSpPr>
        <p:spPr>
          <a:xfrm>
            <a:off x="833199" y="825501"/>
            <a:ext cx="7477601" cy="896381"/>
          </a:xfrm>
          <a:prstGeom prst="rect">
            <a:avLst/>
          </a:prstGeom>
          <a:noFill/>
          <a:ln/>
        </p:spPr>
        <p:txBody>
          <a:bodyPr wrap="square" rtlCol="0" anchor="t"/>
          <a:lstStyle/>
          <a:p>
            <a:pPr marL="0" indent="0">
              <a:lnSpc>
                <a:spcPts val="5468"/>
              </a:lnSpc>
              <a:buNone/>
            </a:pPr>
            <a:endParaRPr lang="en-US" sz="4374" dirty="0"/>
          </a:p>
        </p:txBody>
      </p:sp>
      <p:sp>
        <p:nvSpPr>
          <p:cNvPr id="6" name="Text 2"/>
          <p:cNvSpPr/>
          <p:nvPr/>
        </p:nvSpPr>
        <p:spPr>
          <a:xfrm>
            <a:off x="546101" y="2108200"/>
            <a:ext cx="13728699" cy="4686300"/>
          </a:xfrm>
          <a:prstGeom prst="rect">
            <a:avLst/>
          </a:prstGeom>
          <a:noFill/>
          <a:ln/>
        </p:spPr>
        <p:txBody>
          <a:bodyPr wrap="square" rtlCol="0" anchor="t"/>
          <a:lstStyle/>
          <a:p>
            <a:pPr marL="342900" indent="-342900" algn="l">
              <a:buFont typeface="Wingdings" panose="05000000000000000000" pitchFamily="2" charset="2"/>
              <a:buChar char="§"/>
            </a:pPr>
            <a:endParaRPr lang="en-US" sz="2000" dirty="0">
              <a:solidFill>
                <a:schemeClr val="bg1"/>
              </a:solidFill>
              <a:latin typeface="Barlow" panose="00000500000000000000" pitchFamily="2" charset="0"/>
            </a:endParaRPr>
          </a:p>
        </p:txBody>
      </p:sp>
      <p:pic>
        <p:nvPicPr>
          <p:cNvPr id="1026" name="Picture 2" descr="Thank you slide free | Thank you slides for ppt | Thank you PPT">
            <a:extLst>
              <a:ext uri="{FF2B5EF4-FFF2-40B4-BE49-F238E27FC236}">
                <a16:creationId xmlns:a16="http://schemas.microsoft.com/office/drawing/2014/main" id="{DE7961F5-11AB-9172-8107-9C6084DFD9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199" y="382137"/>
            <a:ext cx="13114813" cy="716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3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dirty="0"/>
          </a:p>
        </p:txBody>
      </p:sp>
      <p:sp>
        <p:nvSpPr>
          <p:cNvPr id="5" name="Text 1"/>
          <p:cNvSpPr/>
          <p:nvPr/>
        </p:nvSpPr>
        <p:spPr>
          <a:xfrm>
            <a:off x="558801" y="869395"/>
            <a:ext cx="13360399" cy="7030005"/>
          </a:xfrm>
          <a:prstGeom prst="rect">
            <a:avLst/>
          </a:prstGeom>
          <a:noFill/>
          <a:ln/>
        </p:spPr>
        <p:txBody>
          <a:bodyPr wrap="square" rtlCol="0" anchor="t"/>
          <a:lstStyle/>
          <a:p>
            <a:pPr marL="0" indent="0">
              <a:lnSpc>
                <a:spcPts val="5468"/>
              </a:lnSpc>
              <a:buNone/>
            </a:pPr>
            <a:r>
              <a:rPr lang="en-US" sz="4800" b="1" dirty="0">
                <a:solidFill>
                  <a:srgbClr val="F0FCFF"/>
                </a:solidFill>
                <a:latin typeface="Spline Sans" pitchFamily="34" charset="0"/>
                <a:ea typeface="Spline Sans" pitchFamily="34" charset="-122"/>
                <a:cs typeface="Spline Sans" pitchFamily="34" charset="-120"/>
              </a:rPr>
              <a:t>Contents</a:t>
            </a:r>
          </a:p>
          <a:p>
            <a:pPr marL="342900" indent="-342900">
              <a:lnSpc>
                <a:spcPts val="5468"/>
              </a:lnSpc>
              <a:buFont typeface="Wingdings" panose="05000000000000000000" pitchFamily="2" charset="2"/>
              <a:buChar char="§"/>
            </a:pPr>
            <a:r>
              <a:rPr lang="en-US" sz="2000" b="1" dirty="0">
                <a:solidFill>
                  <a:srgbClr val="F0FCFF"/>
                </a:solidFill>
                <a:latin typeface="Times New Roman" panose="02020603050405020304" pitchFamily="18" charset="0"/>
                <a:ea typeface="Spline Sans" pitchFamily="34" charset="-122"/>
                <a:cs typeface="Times New Roman" panose="02020603050405020304" pitchFamily="18" charset="0"/>
              </a:rPr>
              <a:t>Introduction </a:t>
            </a:r>
          </a:p>
          <a:p>
            <a:pPr marL="342900" indent="-342900">
              <a:lnSpc>
                <a:spcPts val="5468"/>
              </a:lnSpc>
              <a:buFont typeface="Wingdings" panose="05000000000000000000" pitchFamily="2" charset="2"/>
              <a:buChar char="§"/>
            </a:pPr>
            <a:r>
              <a:rPr lang="en-US" sz="2000" b="1" dirty="0">
                <a:solidFill>
                  <a:srgbClr val="F0FCFF"/>
                </a:solidFill>
                <a:latin typeface="Times New Roman" panose="02020603050405020304" pitchFamily="18" charset="0"/>
                <a:ea typeface="Spline Sans" pitchFamily="34" charset="-122"/>
                <a:cs typeface="Times New Roman" panose="02020603050405020304" pitchFamily="18" charset="0"/>
              </a:rPr>
              <a:t>Existing Approaches</a:t>
            </a:r>
          </a:p>
          <a:p>
            <a:pPr marL="342900" indent="-342900">
              <a:lnSpc>
                <a:spcPts val="5468"/>
              </a:lnSpc>
              <a:buFont typeface="Wingdings" panose="05000000000000000000" pitchFamily="2" charset="2"/>
              <a:buChar char="§"/>
            </a:pPr>
            <a:r>
              <a:rPr lang="en-US" sz="2000" b="1" dirty="0">
                <a:solidFill>
                  <a:srgbClr val="F0FCFF"/>
                </a:solidFill>
                <a:latin typeface="Times New Roman" panose="02020603050405020304" pitchFamily="18" charset="0"/>
                <a:ea typeface="Spline Sans" pitchFamily="34" charset="-122"/>
                <a:cs typeface="Times New Roman" panose="02020603050405020304" pitchFamily="18" charset="0"/>
              </a:rPr>
              <a:t>Methodology</a:t>
            </a:r>
          </a:p>
          <a:p>
            <a:pPr marL="342900" indent="-342900">
              <a:lnSpc>
                <a:spcPts val="5468"/>
              </a:lnSpc>
              <a:buFont typeface="Wingdings" panose="05000000000000000000" pitchFamily="2" charset="2"/>
              <a:buChar char="§"/>
            </a:pPr>
            <a:r>
              <a:rPr lang="en-US" sz="2000" b="1" dirty="0">
                <a:solidFill>
                  <a:srgbClr val="F0FCFF"/>
                </a:solidFill>
                <a:latin typeface="Times New Roman" panose="02020603050405020304" pitchFamily="18" charset="0"/>
                <a:ea typeface="Spline Sans" pitchFamily="34" charset="-122"/>
                <a:cs typeface="Times New Roman" panose="02020603050405020304" pitchFamily="18" charset="0"/>
              </a:rPr>
              <a:t>Design and Architecture</a:t>
            </a:r>
          </a:p>
          <a:p>
            <a:pPr marL="342900" indent="-342900">
              <a:lnSpc>
                <a:spcPts val="5468"/>
              </a:lnSpc>
              <a:buFont typeface="Wingdings" panose="05000000000000000000" pitchFamily="2" charset="2"/>
              <a:buChar char="§"/>
            </a:pPr>
            <a:r>
              <a:rPr lang="en-US" sz="2000" b="1" dirty="0">
                <a:solidFill>
                  <a:srgbClr val="F0FCFF"/>
                </a:solidFill>
                <a:latin typeface="Times New Roman" panose="02020603050405020304" pitchFamily="18" charset="0"/>
                <a:ea typeface="Spline Sans" pitchFamily="34" charset="-122"/>
                <a:cs typeface="Times New Roman" panose="02020603050405020304" pitchFamily="18" charset="0"/>
              </a:rPr>
              <a:t>Implementation</a:t>
            </a:r>
          </a:p>
          <a:p>
            <a:pPr marL="342900" indent="-342900">
              <a:lnSpc>
                <a:spcPts val="5468"/>
              </a:lnSpc>
              <a:buFont typeface="Wingdings" panose="05000000000000000000" pitchFamily="2" charset="2"/>
              <a:buChar char="§"/>
            </a:pPr>
            <a:r>
              <a:rPr lang="en-US" sz="2000" b="1" dirty="0">
                <a:solidFill>
                  <a:srgbClr val="F0FCFF"/>
                </a:solidFill>
                <a:latin typeface="Times New Roman" panose="02020603050405020304" pitchFamily="18" charset="0"/>
                <a:ea typeface="Spline Sans" pitchFamily="34" charset="-122"/>
                <a:cs typeface="Times New Roman" panose="02020603050405020304" pitchFamily="18" charset="0"/>
              </a:rPr>
              <a:t>Results</a:t>
            </a:r>
          </a:p>
          <a:p>
            <a:pPr marL="342900" indent="-342900">
              <a:lnSpc>
                <a:spcPts val="5468"/>
              </a:lnSpc>
              <a:buFont typeface="Wingdings" panose="05000000000000000000" pitchFamily="2" charset="2"/>
              <a:buChar char="§"/>
            </a:pPr>
            <a:r>
              <a:rPr lang="en-US" sz="2000" b="1" dirty="0">
                <a:solidFill>
                  <a:srgbClr val="F0FCFF"/>
                </a:solidFill>
                <a:latin typeface="Times New Roman" panose="02020603050405020304" pitchFamily="18" charset="0"/>
                <a:ea typeface="Spline Sans" pitchFamily="34" charset="-122"/>
                <a:cs typeface="Times New Roman" panose="02020603050405020304" pitchFamily="18" charset="0"/>
              </a:rPr>
              <a:t>Future Improvements</a:t>
            </a:r>
          </a:p>
          <a:p>
            <a:pPr marL="342900" indent="-342900">
              <a:lnSpc>
                <a:spcPts val="5468"/>
              </a:lnSpc>
              <a:buFont typeface="Wingdings" panose="05000000000000000000" pitchFamily="2" charset="2"/>
              <a:buChar char="§"/>
            </a:pPr>
            <a:r>
              <a:rPr lang="en-US" sz="2000" b="1" dirty="0">
                <a:solidFill>
                  <a:srgbClr val="F0FCFF"/>
                </a:solidFill>
                <a:latin typeface="Times New Roman" panose="02020603050405020304" pitchFamily="18" charset="0"/>
                <a:ea typeface="Spline Sans" pitchFamily="34" charset="-122"/>
                <a:cs typeface="Times New Roman" panose="02020603050405020304" pitchFamily="18" charset="0"/>
              </a:rPr>
              <a:t>Conclusion</a:t>
            </a:r>
          </a:p>
          <a:p>
            <a:pPr marL="342900" indent="-342900">
              <a:lnSpc>
                <a:spcPts val="5468"/>
              </a:lnSpc>
              <a:buFont typeface="Wingdings" panose="05000000000000000000" pitchFamily="2" charset="2"/>
              <a:buChar char="§"/>
            </a:pPr>
            <a:endParaRPr lang="en-US" sz="2000" b="1" dirty="0">
              <a:solidFill>
                <a:srgbClr val="F0FCFF"/>
              </a:solidFill>
              <a:latin typeface="Spline Sans" pitchFamily="34" charset="0"/>
              <a:ea typeface="Spline Sans" pitchFamily="34" charset="-122"/>
            </a:endParaRPr>
          </a:p>
          <a:p>
            <a:pPr marL="342900" indent="-342900">
              <a:lnSpc>
                <a:spcPts val="5468"/>
              </a:lnSpc>
              <a:buFont typeface="Wingdings" panose="05000000000000000000" pitchFamily="2" charset="2"/>
              <a:buChar char="§"/>
            </a:pPr>
            <a:endParaRPr lang="en-US" sz="2000" b="1" dirty="0">
              <a:solidFill>
                <a:srgbClr val="F0FCFF"/>
              </a:solidFill>
              <a:latin typeface="Spline Sans" pitchFamily="34" charset="0"/>
              <a:ea typeface="Spline Sans" pitchFamily="34" charset="-122"/>
            </a:endParaRPr>
          </a:p>
          <a:p>
            <a:pPr marL="342900" indent="-342900">
              <a:lnSpc>
                <a:spcPts val="5468"/>
              </a:lnSpc>
              <a:buFont typeface="Wingdings" panose="05000000000000000000" pitchFamily="2" charset="2"/>
              <a:buChar char="§"/>
            </a:pPr>
            <a:endParaRPr lang="en-US" sz="2000" b="1" dirty="0">
              <a:solidFill>
                <a:srgbClr val="F0FCFF"/>
              </a:solidFill>
              <a:latin typeface="Spline Sans" pitchFamily="34" charset="0"/>
              <a:ea typeface="Spline Sans" pitchFamily="34" charset="-122"/>
            </a:endParaRPr>
          </a:p>
          <a:p>
            <a:pPr marL="342900" indent="-342900">
              <a:lnSpc>
                <a:spcPts val="5468"/>
              </a:lnSpc>
              <a:buFont typeface="Wingdings" panose="05000000000000000000" pitchFamily="2" charset="2"/>
              <a:buChar char="§"/>
            </a:pPr>
            <a:endParaRPr lang="en-US" sz="2000" b="1" dirty="0">
              <a:solidFill>
                <a:srgbClr val="F0FCFF"/>
              </a:solidFill>
              <a:latin typeface="Spline Sans" pitchFamily="34" charset="0"/>
              <a:ea typeface="Spline Sans" pitchFamily="34" charset="-122"/>
            </a:endParaRPr>
          </a:p>
          <a:p>
            <a:pPr marL="342900" indent="-342900">
              <a:lnSpc>
                <a:spcPts val="5468"/>
              </a:lnSpc>
              <a:buFont typeface="Wingdings" panose="05000000000000000000" pitchFamily="2" charset="2"/>
              <a:buChar char="§"/>
            </a:pPr>
            <a:endParaRPr lang="en-US" sz="2000" b="1" dirty="0">
              <a:solidFill>
                <a:srgbClr val="F0FCFF"/>
              </a:solidFill>
              <a:latin typeface="Spline Sans" pitchFamily="34" charset="0"/>
              <a:ea typeface="Spline Sans" pitchFamily="34" charset="-122"/>
            </a:endParaRPr>
          </a:p>
          <a:p>
            <a:pPr marL="342900" indent="-342900">
              <a:lnSpc>
                <a:spcPts val="5468"/>
              </a:lnSpc>
              <a:buFont typeface="Wingdings" panose="05000000000000000000" pitchFamily="2" charset="2"/>
              <a:buChar char="§"/>
            </a:pPr>
            <a:endParaRPr lang="en-US" sz="2000" dirty="0">
              <a:solidFill>
                <a:schemeClr val="bg1"/>
              </a:solidFill>
            </a:endParaRPr>
          </a:p>
        </p:txBody>
      </p:sp>
      <p:sp>
        <p:nvSpPr>
          <p:cNvPr id="6" name="Text 2"/>
          <p:cNvSpPr/>
          <p:nvPr/>
        </p:nvSpPr>
        <p:spPr>
          <a:xfrm>
            <a:off x="833199" y="4264938"/>
            <a:ext cx="7477601" cy="1421606"/>
          </a:xfrm>
          <a:prstGeom prst="rect">
            <a:avLst/>
          </a:prstGeom>
          <a:noFill/>
          <a:ln/>
        </p:spPr>
        <p:txBody>
          <a:bodyPr wrap="square" rtlCol="0" anchor="t"/>
          <a:lstStyle/>
          <a:p>
            <a:pPr marL="0" indent="0">
              <a:lnSpc>
                <a:spcPts val="2799"/>
              </a:lnSpc>
              <a:buNone/>
            </a:pPr>
            <a:endParaRPr lang="en-US" sz="2000" dirty="0"/>
          </a:p>
        </p:txBody>
      </p:sp>
    </p:spTree>
    <p:extLst>
      <p:ext uri="{BB962C8B-B14F-4D97-AF65-F5344CB8AC3E}">
        <p14:creationId xmlns:p14="http://schemas.microsoft.com/office/powerpoint/2010/main" val="308777629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r>
              <a:rPr lang="en-US" dirty="0"/>
              <a:t>In</a:t>
            </a:r>
          </a:p>
        </p:txBody>
      </p:sp>
      <p:sp>
        <p:nvSpPr>
          <p:cNvPr id="5" name="Text 1"/>
          <p:cNvSpPr/>
          <p:nvPr/>
        </p:nvSpPr>
        <p:spPr>
          <a:xfrm>
            <a:off x="6319599" y="2542937"/>
            <a:ext cx="7477601" cy="1388745"/>
          </a:xfrm>
          <a:prstGeom prst="rect">
            <a:avLst/>
          </a:prstGeom>
          <a:noFill/>
          <a:ln/>
        </p:spPr>
        <p:txBody>
          <a:bodyPr wrap="square" rtlCol="0" anchor="t"/>
          <a:lstStyle/>
          <a:p>
            <a:pPr marL="0" indent="0">
              <a:lnSpc>
                <a:spcPts val="6561"/>
              </a:lnSpc>
              <a:buNone/>
            </a:pPr>
            <a:endParaRPr lang="en-US" sz="4800" dirty="0"/>
          </a:p>
        </p:txBody>
      </p:sp>
      <p:sp>
        <p:nvSpPr>
          <p:cNvPr id="6" name="Text 2"/>
          <p:cNvSpPr/>
          <p:nvPr/>
        </p:nvSpPr>
        <p:spPr>
          <a:xfrm>
            <a:off x="6319599" y="4264938"/>
            <a:ext cx="7477601" cy="1421606"/>
          </a:xfrm>
          <a:prstGeom prst="rect">
            <a:avLst/>
          </a:prstGeom>
          <a:noFill/>
          <a:ln/>
        </p:spPr>
        <p:txBody>
          <a:bodyPr wrap="square" rtlCol="0" anchor="t"/>
          <a:lstStyle/>
          <a:p>
            <a:pPr marL="0" indent="0">
              <a:lnSpc>
                <a:spcPts val="2799"/>
              </a:lnSpc>
              <a:buNone/>
            </a:pPr>
            <a:r>
              <a:rPr lang="en-US" sz="2000" dirty="0">
                <a:solidFill>
                  <a:schemeClr val="bg1"/>
                </a:solidFill>
              </a:rPr>
              <a:t>American Sign Language Alphabet Recognition using Deep Learning offers real-time interpretation of ASL gestures, bridging communication gaps for the deaf and hard of hearing. Our project aims to enhance accessibility and communication, particularly in healthcare and interactive technology domains.</a:t>
            </a:r>
          </a:p>
        </p:txBody>
      </p:sp>
      <p:sp>
        <p:nvSpPr>
          <p:cNvPr id="13" name="TextBox 12">
            <a:extLst>
              <a:ext uri="{FF2B5EF4-FFF2-40B4-BE49-F238E27FC236}">
                <a16:creationId xmlns:a16="http://schemas.microsoft.com/office/drawing/2014/main" id="{C23305F2-4654-7F09-94A5-D99B25C0CF3F}"/>
              </a:ext>
            </a:extLst>
          </p:cNvPr>
          <p:cNvSpPr txBox="1"/>
          <p:nvPr/>
        </p:nvSpPr>
        <p:spPr>
          <a:xfrm>
            <a:off x="6197600" y="2120900"/>
            <a:ext cx="8318500" cy="1569660"/>
          </a:xfrm>
          <a:prstGeom prst="rect">
            <a:avLst/>
          </a:prstGeom>
          <a:noFill/>
        </p:spPr>
        <p:txBody>
          <a:bodyPr wrap="square" rtlCol="0">
            <a:spAutoFit/>
          </a:bodyPr>
          <a:lstStyle/>
          <a:p>
            <a:endParaRPr lang="en-US" sz="4800" b="1" dirty="0">
              <a:solidFill>
                <a:schemeClr val="bg1"/>
              </a:solidFill>
              <a:latin typeface="Spline Sans"/>
            </a:endParaRPr>
          </a:p>
          <a:p>
            <a:r>
              <a:rPr lang="en-US" sz="4800" b="1" dirty="0">
                <a:solidFill>
                  <a:schemeClr val="bg1"/>
                </a:solidFill>
                <a:latin typeface="Spline Sans"/>
              </a:rPr>
              <a:t>Introduction to ASL</a:t>
            </a:r>
          </a:p>
        </p:txBody>
      </p:sp>
      <p:pic>
        <p:nvPicPr>
          <p:cNvPr id="4" name="Picture 3" descr="American Sign Language Recognition | by Rushikesh Jachak | Towards Data  Science">
            <a:extLst>
              <a:ext uri="{FF2B5EF4-FFF2-40B4-BE49-F238E27FC236}">
                <a16:creationId xmlns:a16="http://schemas.microsoft.com/office/drawing/2014/main" id="{B3512B52-10FF-3F2A-8094-31C278E23B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3746" y="2340222"/>
            <a:ext cx="5634154" cy="3993267"/>
          </a:xfrm>
          <a:prstGeom prst="rect">
            <a:avLst/>
          </a:prstGeom>
          <a:noFill/>
          <a:ln>
            <a:noFill/>
          </a:ln>
        </p:spPr>
      </p:pic>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5" name="Text 1"/>
          <p:cNvSpPr/>
          <p:nvPr/>
        </p:nvSpPr>
        <p:spPr>
          <a:xfrm>
            <a:off x="6319599" y="758283"/>
            <a:ext cx="6482001" cy="1092819"/>
          </a:xfrm>
          <a:prstGeom prst="rect">
            <a:avLst/>
          </a:prstGeom>
          <a:noFill/>
          <a:ln/>
        </p:spPr>
        <p:txBody>
          <a:bodyPr wrap="square" rtlCol="0" anchor="t"/>
          <a:lstStyle/>
          <a:p>
            <a:pPr marL="0" indent="0">
              <a:lnSpc>
                <a:spcPts val="5468"/>
              </a:lnSpc>
              <a:buNone/>
            </a:pPr>
            <a:r>
              <a:rPr lang="en-US" sz="4800" b="1" dirty="0">
                <a:solidFill>
                  <a:srgbClr val="F0FCFF"/>
                </a:solidFill>
                <a:latin typeface="Spline Sans" pitchFamily="34" charset="0"/>
                <a:ea typeface="Spline Sans" pitchFamily="34" charset="-122"/>
                <a:cs typeface="Spline Sans" pitchFamily="34" charset="-120"/>
              </a:rPr>
              <a:t>Existing Approaches</a:t>
            </a:r>
            <a:endParaRPr lang="en-US" sz="4800" dirty="0"/>
          </a:p>
        </p:txBody>
      </p:sp>
      <p:sp>
        <p:nvSpPr>
          <p:cNvPr id="6" name="Text 2"/>
          <p:cNvSpPr/>
          <p:nvPr/>
        </p:nvSpPr>
        <p:spPr>
          <a:xfrm>
            <a:off x="6133171" y="2007219"/>
            <a:ext cx="8006575" cy="4895385"/>
          </a:xfrm>
          <a:prstGeom prst="rect">
            <a:avLst/>
          </a:prstGeom>
          <a:noFill/>
          <a:ln/>
        </p:spPr>
        <p:txBody>
          <a:bodyPr wrap="square" rtlCol="0" anchor="t"/>
          <a:lstStyle/>
          <a:p>
            <a:pPr marL="0" indent="0">
              <a:lnSpc>
                <a:spcPts val="2799"/>
              </a:lnSpc>
              <a:buNone/>
            </a:pPr>
            <a:r>
              <a:rPr lang="en-US" sz="2400" b="1" dirty="0">
                <a:solidFill>
                  <a:schemeClr val="bg1"/>
                </a:solidFill>
              </a:rPr>
              <a:t>Pixel-Level Feature Assessment: </a:t>
            </a:r>
            <a:r>
              <a:rPr lang="en-US" sz="2400" dirty="0">
                <a:solidFill>
                  <a:schemeClr val="bg1"/>
                </a:solidFill>
              </a:rPr>
              <a:t>Evaluation of pixel-level features using Histogram of Orientation Gradient (HOG), Histogram of Boundary Description (HBD), and Histogram of Edge Frequency (HOEF) for dual-handed sign language dataset, achieving accuracies ranging from 71.4% to 98.1%.</a:t>
            </a:r>
          </a:p>
          <a:p>
            <a:pPr marL="0" indent="0">
              <a:lnSpc>
                <a:spcPts val="2799"/>
              </a:lnSpc>
              <a:buNone/>
            </a:pPr>
            <a:endParaRPr lang="en-US" sz="2400" dirty="0">
              <a:solidFill>
                <a:schemeClr val="bg1"/>
              </a:solidFill>
            </a:endParaRPr>
          </a:p>
          <a:p>
            <a:pPr marL="0" indent="0">
              <a:lnSpc>
                <a:spcPts val="2799"/>
              </a:lnSpc>
              <a:buNone/>
            </a:pPr>
            <a:r>
              <a:rPr lang="en-US" sz="2400" b="1" dirty="0">
                <a:solidFill>
                  <a:schemeClr val="bg1"/>
                </a:solidFill>
              </a:rPr>
              <a:t>Feature-based Techniques: </a:t>
            </a:r>
            <a:r>
              <a:rPr lang="en-US" sz="2400" dirty="0">
                <a:solidFill>
                  <a:schemeClr val="bg1"/>
                </a:solidFill>
              </a:rPr>
              <a:t>Extracting visual features like hand shape, orientation, and motion, then using machine learning classifiers for recognition.</a:t>
            </a:r>
          </a:p>
          <a:p>
            <a:pPr marL="0" indent="0">
              <a:lnSpc>
                <a:spcPts val="2799"/>
              </a:lnSpc>
              <a:buNone/>
            </a:pPr>
            <a:endParaRPr lang="en-US" sz="2400" dirty="0">
              <a:solidFill>
                <a:schemeClr val="bg1"/>
              </a:solidFill>
            </a:endParaRPr>
          </a:p>
          <a:p>
            <a:pPr marL="0" indent="0">
              <a:lnSpc>
                <a:spcPts val="2799"/>
              </a:lnSpc>
              <a:buNone/>
            </a:pPr>
            <a:endParaRPr lang="en-US" sz="2400" dirty="0">
              <a:solidFill>
                <a:schemeClr val="bg1"/>
              </a:solidFill>
            </a:endParaRPr>
          </a:p>
        </p:txBody>
      </p:sp>
      <p:pic>
        <p:nvPicPr>
          <p:cNvPr id="4" name="Picture 3" descr="Famous People Associated With American Sign Language | Akorbi">
            <a:extLst>
              <a:ext uri="{FF2B5EF4-FFF2-40B4-BE49-F238E27FC236}">
                <a16:creationId xmlns:a16="http://schemas.microsoft.com/office/drawing/2014/main" id="{9B2CA38D-EF44-4F5E-BBE5-39F2BC52AD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571" y="2360982"/>
            <a:ext cx="5943600" cy="2971800"/>
          </a:xfrm>
          <a:prstGeom prst="rect">
            <a:avLst/>
          </a:prstGeom>
          <a:noFill/>
          <a:ln>
            <a:noFill/>
          </a:ln>
        </p:spPr>
      </p:pic>
    </p:spTree>
    <p:extLst>
      <p:ext uri="{BB962C8B-B14F-4D97-AF65-F5344CB8AC3E}">
        <p14:creationId xmlns:p14="http://schemas.microsoft.com/office/powerpoint/2010/main" val="2058779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dirty="0"/>
          </a:p>
        </p:txBody>
      </p:sp>
      <p:sp>
        <p:nvSpPr>
          <p:cNvPr id="5" name="Text 1"/>
          <p:cNvSpPr/>
          <p:nvPr/>
        </p:nvSpPr>
        <p:spPr>
          <a:xfrm>
            <a:off x="602167" y="780585"/>
            <a:ext cx="6713033" cy="941297"/>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Dataset</a:t>
            </a:r>
            <a:endParaRPr lang="en-US" sz="4374" dirty="0"/>
          </a:p>
        </p:txBody>
      </p:sp>
      <p:sp>
        <p:nvSpPr>
          <p:cNvPr id="6" name="Text 2"/>
          <p:cNvSpPr/>
          <p:nvPr/>
        </p:nvSpPr>
        <p:spPr>
          <a:xfrm>
            <a:off x="713678" y="1721882"/>
            <a:ext cx="10515599" cy="3964662"/>
          </a:xfrm>
          <a:prstGeom prst="rect">
            <a:avLst/>
          </a:prstGeom>
          <a:noFill/>
          <a:ln/>
        </p:spPr>
        <p:txBody>
          <a:bodyPr wrap="square" rtlCol="0" anchor="t"/>
          <a:lstStyle/>
          <a:p>
            <a:pPr marL="0" indent="0">
              <a:lnSpc>
                <a:spcPts val="2799"/>
              </a:lnSpc>
              <a:buNone/>
            </a:pPr>
            <a:r>
              <a:rPr lang="en-US" sz="2800" b="1" dirty="0">
                <a:solidFill>
                  <a:schemeClr val="bg1"/>
                </a:solidFill>
                <a:latin typeface="Spline Sans"/>
              </a:rPr>
              <a:t>Dataset Size: </a:t>
            </a:r>
            <a:r>
              <a:rPr lang="en-US" sz="2800" dirty="0">
                <a:solidFill>
                  <a:schemeClr val="bg1"/>
                </a:solidFill>
                <a:latin typeface="Spline Sans"/>
              </a:rPr>
              <a:t>87,000 images</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Classes: </a:t>
            </a:r>
            <a:r>
              <a:rPr lang="en-US" sz="2800" dirty="0">
                <a:solidFill>
                  <a:schemeClr val="bg1"/>
                </a:solidFill>
                <a:latin typeface="Spline Sans"/>
              </a:rPr>
              <a:t>29 ASL gestures (A-Z, </a:t>
            </a:r>
            <a:r>
              <a:rPr lang="en-US" sz="2800" dirty="0" err="1">
                <a:solidFill>
                  <a:schemeClr val="bg1"/>
                </a:solidFill>
                <a:latin typeface="Spline Sans"/>
              </a:rPr>
              <a:t>del,nothing</a:t>
            </a:r>
            <a:r>
              <a:rPr lang="en-US" sz="2800" dirty="0">
                <a:solidFill>
                  <a:schemeClr val="bg1"/>
                </a:solidFill>
                <a:latin typeface="Spline Sans"/>
              </a:rPr>
              <a:t>, space)</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Splitting the dataset:</a:t>
            </a:r>
            <a:r>
              <a:rPr lang="en-US" sz="2800" dirty="0">
                <a:solidFill>
                  <a:schemeClr val="bg1"/>
                </a:solidFill>
                <a:latin typeface="Spline Sans"/>
              </a:rPr>
              <a:t> Training, Testing</a:t>
            </a:r>
          </a:p>
          <a:p>
            <a:pPr marL="0" indent="0">
              <a:lnSpc>
                <a:spcPts val="2799"/>
              </a:lnSpc>
              <a:buNone/>
            </a:pPr>
            <a:r>
              <a:rPr lang="en-US" sz="2800" dirty="0">
                <a:solidFill>
                  <a:schemeClr val="bg1"/>
                </a:solidFill>
                <a:latin typeface="Spline Sans"/>
              </a:rPr>
              <a:t>10% data is divided into testing set and rest is training set.</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dirty="0">
                <a:solidFill>
                  <a:schemeClr val="bg1"/>
                </a:solidFill>
                <a:latin typeface="Spline Sans"/>
              </a:rPr>
              <a:t>78300 images --&gt; Training set</a:t>
            </a:r>
          </a:p>
          <a:p>
            <a:pPr marL="0" indent="0">
              <a:lnSpc>
                <a:spcPts val="2799"/>
              </a:lnSpc>
              <a:buNone/>
            </a:pPr>
            <a:r>
              <a:rPr lang="en-US" sz="2800" dirty="0">
                <a:solidFill>
                  <a:schemeClr val="bg1"/>
                </a:solidFill>
                <a:latin typeface="Spline Sans"/>
              </a:rPr>
              <a:t>8700 images --&gt; Test set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5" name="Text 1"/>
          <p:cNvSpPr/>
          <p:nvPr/>
        </p:nvSpPr>
        <p:spPr>
          <a:xfrm>
            <a:off x="401445" y="1037063"/>
            <a:ext cx="6685156" cy="1922037"/>
          </a:xfrm>
          <a:prstGeom prst="rect">
            <a:avLst/>
          </a:prstGeom>
          <a:noFill/>
          <a:ln/>
        </p:spPr>
        <p:txBody>
          <a:bodyPr wrap="square" rtlCol="0" anchor="t"/>
          <a:lstStyle/>
          <a:p>
            <a:pPr marL="0" indent="0">
              <a:lnSpc>
                <a:spcPts val="5468"/>
              </a:lnSpc>
              <a:buNone/>
            </a:pPr>
            <a:r>
              <a:rPr lang="en-US" sz="4400" b="1" dirty="0">
                <a:solidFill>
                  <a:schemeClr val="bg1"/>
                </a:solidFill>
                <a:latin typeface="Spline Sans"/>
              </a:rPr>
              <a:t>Data Preprocessing – Normalize RGB values</a:t>
            </a:r>
          </a:p>
        </p:txBody>
      </p:sp>
      <p:sp>
        <p:nvSpPr>
          <p:cNvPr id="6" name="Text 2"/>
          <p:cNvSpPr/>
          <p:nvPr/>
        </p:nvSpPr>
        <p:spPr>
          <a:xfrm>
            <a:off x="401445" y="2765501"/>
            <a:ext cx="7326350" cy="4192859"/>
          </a:xfrm>
          <a:prstGeom prst="rect">
            <a:avLst/>
          </a:prstGeom>
          <a:noFill/>
          <a:ln/>
        </p:spPr>
        <p:txBody>
          <a:bodyPr wrap="square" rtlCol="0" anchor="t"/>
          <a:lstStyle/>
          <a:p>
            <a:pPr marL="0" indent="0">
              <a:lnSpc>
                <a:spcPts val="2799"/>
              </a:lnSpc>
              <a:buNone/>
            </a:pPr>
            <a:r>
              <a:rPr lang="en-US" sz="2800" b="1" dirty="0">
                <a:solidFill>
                  <a:schemeClr val="bg1"/>
                </a:solidFill>
                <a:latin typeface="Spline Sans"/>
              </a:rPr>
              <a:t>Objective: </a:t>
            </a:r>
            <a:r>
              <a:rPr lang="en-US" sz="2800" dirty="0">
                <a:solidFill>
                  <a:schemeClr val="bg1"/>
                </a:solidFill>
                <a:latin typeface="Spline Sans"/>
              </a:rPr>
              <a:t>Standardize pixel values for consistent model training.</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Normalization:</a:t>
            </a:r>
            <a:r>
              <a:rPr lang="en-US" sz="2800" dirty="0">
                <a:solidFill>
                  <a:schemeClr val="bg1"/>
                </a:solidFill>
                <a:latin typeface="Spline Sans"/>
              </a:rPr>
              <a:t> Scaling RGB values from [0, 255] to [0, 1].</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Benefits:</a:t>
            </a:r>
            <a:r>
              <a:rPr lang="en-US" sz="2800" dirty="0">
                <a:solidFill>
                  <a:schemeClr val="bg1"/>
                </a:solidFill>
                <a:latin typeface="Spline Sans"/>
              </a:rPr>
              <a:t> Enhances model convergence and generalization.</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Implementation:</a:t>
            </a:r>
            <a:r>
              <a:rPr lang="en-US" sz="2800" dirty="0">
                <a:solidFill>
                  <a:schemeClr val="bg1"/>
                </a:solidFill>
                <a:latin typeface="Spline Sans"/>
              </a:rPr>
              <a:t> Applied to all training, validation, and test images.</a:t>
            </a:r>
          </a:p>
        </p:txBody>
      </p:sp>
      <p:pic>
        <p:nvPicPr>
          <p:cNvPr id="7" name="Picture 6" descr="RGB vs Normalized RGB">
            <a:extLst>
              <a:ext uri="{FF2B5EF4-FFF2-40B4-BE49-F238E27FC236}">
                <a16:creationId xmlns:a16="http://schemas.microsoft.com/office/drawing/2014/main" id="{AF83E3A3-B27B-3B26-D81A-69CA7555F9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62951" y="1271595"/>
            <a:ext cx="4996210" cy="5686766"/>
          </a:xfrm>
          <a:prstGeom prst="rect">
            <a:avLst/>
          </a:prstGeom>
          <a:noFill/>
          <a:ln>
            <a:noFill/>
          </a:ln>
        </p:spPr>
      </p:pic>
    </p:spTree>
    <p:extLst>
      <p:ext uri="{BB962C8B-B14F-4D97-AF65-F5344CB8AC3E}">
        <p14:creationId xmlns:p14="http://schemas.microsoft.com/office/powerpoint/2010/main" val="28494703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5" name="Text 1"/>
          <p:cNvSpPr/>
          <p:nvPr/>
        </p:nvSpPr>
        <p:spPr>
          <a:xfrm>
            <a:off x="401445" y="1037063"/>
            <a:ext cx="6685156" cy="1922037"/>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Data preprocessing</a:t>
            </a:r>
          </a:p>
          <a:p>
            <a:pPr marL="0" indent="0">
              <a:lnSpc>
                <a:spcPts val="5468"/>
              </a:lnSpc>
              <a:buNone/>
            </a:pPr>
            <a:r>
              <a:rPr lang="en-US" sz="4374" b="1" dirty="0">
                <a:solidFill>
                  <a:srgbClr val="F0FCFF"/>
                </a:solidFill>
                <a:latin typeface="Spline Sans" pitchFamily="34" charset="0"/>
                <a:ea typeface="Spline Sans" pitchFamily="34" charset="-122"/>
              </a:rPr>
              <a:t>One-hot encoding</a:t>
            </a:r>
            <a:endParaRPr lang="en-US" sz="4374" dirty="0"/>
          </a:p>
        </p:txBody>
      </p:sp>
      <p:sp>
        <p:nvSpPr>
          <p:cNvPr id="6" name="Text 2"/>
          <p:cNvSpPr/>
          <p:nvPr/>
        </p:nvSpPr>
        <p:spPr>
          <a:xfrm>
            <a:off x="401445" y="2765502"/>
            <a:ext cx="5580255" cy="2936798"/>
          </a:xfrm>
          <a:prstGeom prst="rect">
            <a:avLst/>
          </a:prstGeom>
          <a:noFill/>
          <a:ln/>
        </p:spPr>
        <p:txBody>
          <a:bodyPr wrap="square" rtlCol="0" anchor="t"/>
          <a:lstStyle/>
          <a:p>
            <a:pPr marL="0" indent="0">
              <a:lnSpc>
                <a:spcPts val="2799"/>
              </a:lnSpc>
              <a:buNone/>
            </a:pPr>
            <a:r>
              <a:rPr lang="en-US" sz="2800" kern="100" dirty="0">
                <a:solidFill>
                  <a:schemeClr val="bg1"/>
                </a:solidFill>
                <a:effectLst/>
                <a:latin typeface="Spline Sans"/>
                <a:ea typeface="Calibri" panose="020F0502020204030204" pitchFamily="34" charset="0"/>
              </a:rPr>
              <a:t>A is encoded as 0 B is encoded as 1 C is encoded as 2 D is encoded as 3 ... space is encoded as 28</a:t>
            </a:r>
            <a:r>
              <a:rPr lang="en-US" sz="2800" dirty="0">
                <a:solidFill>
                  <a:schemeClr val="bg1"/>
                </a:solidFill>
                <a:effectLst/>
                <a:latin typeface="Spline Sans"/>
                <a:ea typeface="Times New Roman" panose="02020603050405020304" pitchFamily="18" charset="0"/>
              </a:rPr>
              <a:t>. </a:t>
            </a:r>
            <a:r>
              <a:rPr lang="en-US" sz="2800" kern="100" dirty="0">
                <a:solidFill>
                  <a:schemeClr val="bg1"/>
                </a:solidFill>
                <a:effectLst/>
                <a:latin typeface="Spline Sans"/>
                <a:ea typeface="Calibri" panose="020F0502020204030204" pitchFamily="34" charset="0"/>
              </a:rPr>
              <a:t>So, currently, our labels for each of the letters are encoded as categorical integers, where 'A', 'B' and 'C' are encoded as 0, 1, and 2, respectively.</a:t>
            </a:r>
            <a:endParaRPr lang="en-US" sz="2800" dirty="0">
              <a:solidFill>
                <a:schemeClr val="bg1"/>
              </a:solidFill>
              <a:latin typeface="Spline Sans"/>
            </a:endParaRPr>
          </a:p>
        </p:txBody>
      </p:sp>
      <p:pic>
        <p:nvPicPr>
          <p:cNvPr id="4" name="Picture 3" descr="Label encoding and One-hot encoding">
            <a:extLst>
              <a:ext uri="{FF2B5EF4-FFF2-40B4-BE49-F238E27FC236}">
                <a16:creationId xmlns:a16="http://schemas.microsoft.com/office/drawing/2014/main" id="{3CEFD56B-EDBC-725B-677C-773972F5857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1" y="1483112"/>
            <a:ext cx="6891454" cy="3900937"/>
          </a:xfrm>
          <a:prstGeom prst="rect">
            <a:avLst/>
          </a:prstGeom>
          <a:noFill/>
          <a:ln>
            <a:noFill/>
          </a:ln>
        </p:spPr>
      </p:pic>
    </p:spTree>
    <p:extLst>
      <p:ext uri="{BB962C8B-B14F-4D97-AF65-F5344CB8AC3E}">
        <p14:creationId xmlns:p14="http://schemas.microsoft.com/office/powerpoint/2010/main" val="23601193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5" name="Text 1"/>
          <p:cNvSpPr/>
          <p:nvPr/>
        </p:nvSpPr>
        <p:spPr>
          <a:xfrm>
            <a:off x="401445" y="1037063"/>
            <a:ext cx="6685156" cy="1922037"/>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Design and Architecture</a:t>
            </a:r>
            <a:endParaRPr lang="en-US" sz="4374" dirty="0"/>
          </a:p>
        </p:txBody>
      </p:sp>
      <p:sp>
        <p:nvSpPr>
          <p:cNvPr id="6" name="Text 2"/>
          <p:cNvSpPr/>
          <p:nvPr/>
        </p:nvSpPr>
        <p:spPr>
          <a:xfrm>
            <a:off x="512956" y="1895707"/>
            <a:ext cx="9255512" cy="5898995"/>
          </a:xfrm>
          <a:prstGeom prst="rect">
            <a:avLst/>
          </a:prstGeom>
          <a:noFill/>
          <a:ln/>
        </p:spPr>
        <p:txBody>
          <a:bodyPr wrap="square" rtlCol="0" anchor="t"/>
          <a:lstStyle/>
          <a:p>
            <a:pPr marL="0" indent="0">
              <a:lnSpc>
                <a:spcPts val="2799"/>
              </a:lnSpc>
              <a:buNone/>
            </a:pPr>
            <a:r>
              <a:rPr lang="en-US" sz="2800" b="1" dirty="0">
                <a:solidFill>
                  <a:schemeClr val="bg1"/>
                </a:solidFill>
                <a:latin typeface="Spline Sans"/>
              </a:rPr>
              <a:t>Input Layer: </a:t>
            </a:r>
            <a:r>
              <a:rPr lang="en-US" sz="2800" dirty="0">
                <a:solidFill>
                  <a:schemeClr val="bg1"/>
                </a:solidFill>
                <a:latin typeface="Spline Sans"/>
              </a:rPr>
              <a:t>Receives RGB images of size 32x32 pixels.</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Convolutional Layers:</a:t>
            </a:r>
            <a:r>
              <a:rPr lang="en-US" sz="2800" dirty="0">
                <a:solidFill>
                  <a:schemeClr val="bg1"/>
                </a:solidFill>
                <a:latin typeface="Spline Sans"/>
              </a:rPr>
              <a:t> Three Conv2D layers with varying filters and kernel sizes.</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Max-Pooling Layers:</a:t>
            </a:r>
            <a:r>
              <a:rPr lang="en-US" sz="2800" dirty="0">
                <a:solidFill>
                  <a:schemeClr val="bg1"/>
                </a:solidFill>
                <a:latin typeface="Spline Sans"/>
              </a:rPr>
              <a:t> Halves spatial dimensions for feature extraction.</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Batch Normalization:</a:t>
            </a:r>
            <a:r>
              <a:rPr lang="en-US" sz="2800" dirty="0">
                <a:solidFill>
                  <a:schemeClr val="bg1"/>
                </a:solidFill>
                <a:latin typeface="Spline Sans"/>
              </a:rPr>
              <a:t> Stabilizes training by normalizing layer inputs.</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Dropout Layers:</a:t>
            </a:r>
            <a:r>
              <a:rPr lang="en-US" sz="2800" dirty="0">
                <a:solidFill>
                  <a:schemeClr val="bg1"/>
                </a:solidFill>
                <a:latin typeface="Spline Sans"/>
              </a:rPr>
              <a:t> Regularizes the model to prevent overfitting.</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Dense Layers:</a:t>
            </a:r>
            <a:r>
              <a:rPr lang="en-US" sz="2800" dirty="0">
                <a:solidFill>
                  <a:schemeClr val="bg1"/>
                </a:solidFill>
                <a:latin typeface="Spline Sans"/>
              </a:rPr>
              <a:t> Two dense layers for classification, with </a:t>
            </a:r>
            <a:r>
              <a:rPr lang="en-US" sz="2800" dirty="0" err="1">
                <a:solidFill>
                  <a:schemeClr val="bg1"/>
                </a:solidFill>
                <a:latin typeface="Spline Sans"/>
              </a:rPr>
              <a:t>softmax</a:t>
            </a:r>
            <a:r>
              <a:rPr lang="en-US" sz="2800" dirty="0">
                <a:solidFill>
                  <a:schemeClr val="bg1"/>
                </a:solidFill>
                <a:latin typeface="Spline Sans"/>
              </a:rPr>
              <a:t> activation for output.</a:t>
            </a:r>
          </a:p>
        </p:txBody>
      </p:sp>
      <p:pic>
        <p:nvPicPr>
          <p:cNvPr id="7" name="Picture 6" descr="A diagram of a dropout&#10;&#10;Description automatically generated">
            <a:extLst>
              <a:ext uri="{FF2B5EF4-FFF2-40B4-BE49-F238E27FC236}">
                <a16:creationId xmlns:a16="http://schemas.microsoft.com/office/drawing/2014/main" id="{B64EB98F-473A-6B8B-256D-52FD1CD0D1A3}"/>
              </a:ext>
            </a:extLst>
          </p:cNvPr>
          <p:cNvPicPr>
            <a:picLocks noChangeAspect="1"/>
          </p:cNvPicPr>
          <p:nvPr/>
        </p:nvPicPr>
        <p:blipFill>
          <a:blip r:embed="rId4"/>
          <a:stretch>
            <a:fillRect/>
          </a:stretch>
        </p:blipFill>
        <p:spPr>
          <a:xfrm rot="5400000">
            <a:off x="8054798" y="2244718"/>
            <a:ext cx="7344006" cy="3456049"/>
          </a:xfrm>
          <a:prstGeom prst="rect">
            <a:avLst/>
          </a:prstGeom>
        </p:spPr>
      </p:pic>
    </p:spTree>
    <p:extLst>
      <p:ext uri="{BB962C8B-B14F-4D97-AF65-F5344CB8AC3E}">
        <p14:creationId xmlns:p14="http://schemas.microsoft.com/office/powerpoint/2010/main" val="217765719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5" name="Text 1"/>
          <p:cNvSpPr/>
          <p:nvPr/>
        </p:nvSpPr>
        <p:spPr>
          <a:xfrm>
            <a:off x="323385" y="278781"/>
            <a:ext cx="6490010" cy="947853"/>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Implementation</a:t>
            </a:r>
            <a:endParaRPr lang="en-US" sz="4374" dirty="0"/>
          </a:p>
        </p:txBody>
      </p:sp>
      <p:sp>
        <p:nvSpPr>
          <p:cNvPr id="6" name="Text 2"/>
          <p:cNvSpPr/>
          <p:nvPr/>
        </p:nvSpPr>
        <p:spPr>
          <a:xfrm>
            <a:off x="423746" y="1081668"/>
            <a:ext cx="8140391" cy="6757639"/>
          </a:xfrm>
          <a:prstGeom prst="rect">
            <a:avLst/>
          </a:prstGeom>
          <a:noFill/>
          <a:ln/>
        </p:spPr>
        <p:txBody>
          <a:bodyPr wrap="square" rtlCol="0" anchor="t"/>
          <a:lstStyle/>
          <a:p>
            <a:pPr marL="0" indent="0">
              <a:lnSpc>
                <a:spcPts val="2799"/>
              </a:lnSpc>
              <a:buNone/>
            </a:pPr>
            <a:r>
              <a:rPr lang="en-US" sz="2800" b="1" dirty="0">
                <a:solidFill>
                  <a:schemeClr val="bg1"/>
                </a:solidFill>
                <a:latin typeface="Spline Sans"/>
              </a:rPr>
              <a:t>Input Image: </a:t>
            </a:r>
            <a:r>
              <a:rPr lang="en-US" sz="2800" dirty="0">
                <a:solidFill>
                  <a:schemeClr val="bg1"/>
                </a:solidFill>
                <a:latin typeface="Spline Sans"/>
              </a:rPr>
              <a:t>The ASL gesture images serve as input to the system.</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Image Preprocessing:</a:t>
            </a:r>
            <a:r>
              <a:rPr lang="en-US" sz="2800" dirty="0">
                <a:solidFill>
                  <a:schemeClr val="bg1"/>
                </a:solidFill>
                <a:latin typeface="Spline Sans"/>
              </a:rPr>
              <a:t> Normalize RGB values to enhance model performance.</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Splitting Dataset:</a:t>
            </a:r>
            <a:r>
              <a:rPr lang="en-US" sz="2800" dirty="0">
                <a:solidFill>
                  <a:schemeClr val="bg1"/>
                </a:solidFill>
                <a:latin typeface="Spline Sans"/>
              </a:rPr>
              <a:t> Divide data into training and testing sets for model evaluation.</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CNN Model:</a:t>
            </a:r>
            <a:r>
              <a:rPr lang="en-US" sz="2800" dirty="0">
                <a:solidFill>
                  <a:schemeClr val="bg1"/>
                </a:solidFill>
                <a:latin typeface="Spline Sans"/>
              </a:rPr>
              <a:t> Design a Convolutional Neural Network architecture for feature extraction and classification.</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Train Model on Training Data:</a:t>
            </a:r>
            <a:r>
              <a:rPr lang="en-US" sz="2800" dirty="0">
                <a:solidFill>
                  <a:schemeClr val="bg1"/>
                </a:solidFill>
                <a:latin typeface="Spline Sans"/>
              </a:rPr>
              <a:t> Use the training set to optimize the model's parameters.</a:t>
            </a:r>
          </a:p>
          <a:p>
            <a:pPr marL="0" indent="0">
              <a:lnSpc>
                <a:spcPts val="2799"/>
              </a:lnSpc>
              <a:buNone/>
            </a:pPr>
            <a:endParaRPr lang="en-US" sz="2800" dirty="0">
              <a:solidFill>
                <a:schemeClr val="bg1"/>
              </a:solidFill>
              <a:latin typeface="Spline Sans"/>
            </a:endParaRPr>
          </a:p>
          <a:p>
            <a:pPr marL="0" indent="0">
              <a:lnSpc>
                <a:spcPts val="2799"/>
              </a:lnSpc>
              <a:buNone/>
            </a:pPr>
            <a:r>
              <a:rPr lang="en-US" sz="2800" b="1" dirty="0">
                <a:solidFill>
                  <a:schemeClr val="bg1"/>
                </a:solidFill>
                <a:latin typeface="Spline Sans"/>
              </a:rPr>
              <a:t>Evaluate Model on Test Data:</a:t>
            </a:r>
            <a:r>
              <a:rPr lang="en-US" sz="2800" dirty="0">
                <a:solidFill>
                  <a:schemeClr val="bg1"/>
                </a:solidFill>
                <a:latin typeface="Spline Sans"/>
              </a:rPr>
              <a:t> Assess the model's performance on unseen test data to validate its effectiveness.</a:t>
            </a:r>
          </a:p>
        </p:txBody>
      </p:sp>
      <p:pic>
        <p:nvPicPr>
          <p:cNvPr id="4" name="Picture 3" descr="A diagram of a process&#10;&#10;Description automatically generated">
            <a:extLst>
              <a:ext uri="{FF2B5EF4-FFF2-40B4-BE49-F238E27FC236}">
                <a16:creationId xmlns:a16="http://schemas.microsoft.com/office/drawing/2014/main" id="{D2F07ED7-C08E-287D-7A38-E992AE75A03F}"/>
              </a:ext>
            </a:extLst>
          </p:cNvPr>
          <p:cNvPicPr>
            <a:picLocks noChangeAspect="1"/>
          </p:cNvPicPr>
          <p:nvPr/>
        </p:nvPicPr>
        <p:blipFill>
          <a:blip r:embed="rId4"/>
          <a:stretch>
            <a:fillRect/>
          </a:stretch>
        </p:blipFill>
        <p:spPr>
          <a:xfrm>
            <a:off x="8675648" y="1791769"/>
            <a:ext cx="5441796" cy="4263344"/>
          </a:xfrm>
          <a:prstGeom prst="rect">
            <a:avLst/>
          </a:prstGeom>
        </p:spPr>
      </p:pic>
    </p:spTree>
    <p:extLst>
      <p:ext uri="{BB962C8B-B14F-4D97-AF65-F5344CB8AC3E}">
        <p14:creationId xmlns:p14="http://schemas.microsoft.com/office/powerpoint/2010/main" val="323372157"/>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9346</TotalTime>
  <Words>857</Words>
  <Application>Microsoft Office PowerPoint</Application>
  <PresentationFormat>Custom</PresentationFormat>
  <Paragraphs>120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Barlow</vt:lpstr>
      <vt:lpstr>Spline Sans</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Sharanya Desu</cp:lastModifiedBy>
  <cp:revision>22</cp:revision>
  <dcterms:created xsi:type="dcterms:W3CDTF">2024-04-01T20:03:28Z</dcterms:created>
  <dcterms:modified xsi:type="dcterms:W3CDTF">2024-04-27T03:01:07Z</dcterms:modified>
</cp:coreProperties>
</file>