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6" r:id="rId1"/>
  </p:sldMasterIdLst>
  <p:sldIdLst>
    <p:sldId id="256" r:id="rId2"/>
    <p:sldId id="257" r:id="rId3"/>
    <p:sldId id="278" r:id="rId4"/>
    <p:sldId id="282" r:id="rId5"/>
    <p:sldId id="283" r:id="rId6"/>
    <p:sldId id="286" r:id="rId7"/>
    <p:sldId id="258" r:id="rId8"/>
    <p:sldId id="259" r:id="rId9"/>
    <p:sldId id="260" r:id="rId10"/>
    <p:sldId id="271" r:id="rId11"/>
    <p:sldId id="261" r:id="rId12"/>
    <p:sldId id="262" r:id="rId13"/>
    <p:sldId id="279" r:id="rId14"/>
    <p:sldId id="263" r:id="rId15"/>
    <p:sldId id="264" r:id="rId16"/>
    <p:sldId id="265" r:id="rId17"/>
    <p:sldId id="284" r:id="rId18"/>
    <p:sldId id="274" r:id="rId19"/>
    <p:sldId id="266" r:id="rId20"/>
    <p:sldId id="267" r:id="rId21"/>
    <p:sldId id="280" r:id="rId22"/>
    <p:sldId id="276" r:id="rId23"/>
    <p:sldId id="275" r:id="rId24"/>
    <p:sldId id="269" r:id="rId25"/>
    <p:sldId id="270" r:id="rId26"/>
    <p:sldId id="281" r:id="rId27"/>
    <p:sldId id="273" r:id="rId28"/>
    <p:sldId id="285" r:id="rId29"/>
    <p:sldId id="27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629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91384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83210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4004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174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ADBD16-5BFB-4D9F-9646-C75D1B53BBB6}" type="datetimeFigureOut">
              <a:rPr lang="en-US" smtClean="0"/>
              <a:t>9/20/2025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94007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t>9/20/2025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176610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ADBD16-5BFB-4D9F-9646-C75D1B53BBB6}" type="datetimeFigureOut">
              <a:rPr lang="en-US" smtClean="0"/>
              <a:t>9/20/2025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45004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CADBD16-5BFB-4D9F-9646-C75D1B53BBB6}" type="datetimeFigureOut">
              <a:rPr lang="en-US" smtClean="0"/>
              <a:t>9/20/2025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3983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ADBD16-5BFB-4D9F-9646-C75D1B53BBB6}" type="datetimeFigureOut">
              <a:rPr lang="en-US" smtClean="0"/>
              <a:t>9/20/2025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722274-0FAA-4649-AA4E-4210F4F32167}" type="slidenum">
              <a:rPr lang="en-US" smtClean="0"/>
              <a:t>‹#›</a:t>
            </a:fld>
            <a:endParaRPr lang="en-US"/>
          </a:p>
        </p:txBody>
      </p:sp>
    </p:spTree>
    <p:extLst>
      <p:ext uri="{BB962C8B-B14F-4D97-AF65-F5344CB8AC3E}">
        <p14:creationId xmlns:p14="http://schemas.microsoft.com/office/powerpoint/2010/main" val="4185180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t>9/20/2025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945855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ADBD16-5BFB-4D9F-9646-C75D1B53BBB6}" type="datetimeFigureOut">
              <a:rPr lang="en-US" smtClean="0"/>
              <a:pPr/>
              <a:t>9/20/2025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0722274-0FAA-4649-AA4E-4210F4F32167}"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243847"/>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lorful wavy concept">
            <a:extLst>
              <a:ext uri="{FF2B5EF4-FFF2-40B4-BE49-F238E27FC236}">
                <a16:creationId xmlns:a16="http://schemas.microsoft.com/office/drawing/2014/main" id="{CBF57694-44EF-E89B-A456-34E513A1B6D2}"/>
              </a:ext>
            </a:extLst>
          </p:cNvPr>
          <p:cNvPicPr>
            <a:picLocks noChangeAspect="1"/>
          </p:cNvPicPr>
          <p:nvPr/>
        </p:nvPicPr>
        <p:blipFill>
          <a:blip r:embed="rId2">
            <a:alphaModFix amt="50000"/>
          </a:blip>
          <a:srcRect t="1877" r="-1" b="13831"/>
          <a:stretch>
            <a:fillRect/>
          </a:stretch>
        </p:blipFill>
        <p:spPr>
          <a:xfrm>
            <a:off x="20" y="10"/>
            <a:ext cx="12188930" cy="6857990"/>
          </a:xfrm>
          <a:prstGeom prst="rect">
            <a:avLst/>
          </a:prstGeom>
        </p:spPr>
      </p:pic>
      <p:sp>
        <p:nvSpPr>
          <p:cNvPr id="2" name="Title 1">
            <a:extLst>
              <a:ext uri="{FF2B5EF4-FFF2-40B4-BE49-F238E27FC236}">
                <a16:creationId xmlns:a16="http://schemas.microsoft.com/office/drawing/2014/main" id="{9708779C-609C-D0FC-B0FF-15AB7B2FE71A}"/>
              </a:ext>
            </a:extLst>
          </p:cNvPr>
          <p:cNvSpPr>
            <a:spLocks noGrp="1"/>
          </p:cNvSpPr>
          <p:nvPr>
            <p:ph type="ctrTitle"/>
          </p:nvPr>
        </p:nvSpPr>
        <p:spPr>
          <a:xfrm>
            <a:off x="1524000" y="1122363"/>
            <a:ext cx="9144000" cy="3063240"/>
          </a:xfrm>
        </p:spPr>
        <p:txBody>
          <a:bodyPr>
            <a:normAutofit/>
          </a:bodyPr>
          <a:lstStyle/>
          <a:p>
            <a:r>
              <a:rPr lang="en-IN" sz="6600" dirty="0">
                <a:solidFill>
                  <a:schemeClr val="accent2">
                    <a:lumMod val="75000"/>
                  </a:schemeClr>
                </a:solidFill>
              </a:rPr>
              <a:t>Capstone </a:t>
            </a:r>
            <a:br>
              <a:rPr lang="en-IN" sz="6600" dirty="0">
                <a:solidFill>
                  <a:schemeClr val="accent2">
                    <a:lumMod val="75000"/>
                  </a:schemeClr>
                </a:solidFill>
              </a:rPr>
            </a:br>
            <a:r>
              <a:rPr lang="en-IN" sz="6600" dirty="0">
                <a:solidFill>
                  <a:schemeClr val="accent2">
                    <a:lumMod val="75000"/>
                  </a:schemeClr>
                </a:solidFill>
              </a:rPr>
              <a:t>        project </a:t>
            </a:r>
          </a:p>
        </p:txBody>
      </p:sp>
      <p:sp>
        <p:nvSpPr>
          <p:cNvPr id="3" name="Subtitle 2">
            <a:extLst>
              <a:ext uri="{FF2B5EF4-FFF2-40B4-BE49-F238E27FC236}">
                <a16:creationId xmlns:a16="http://schemas.microsoft.com/office/drawing/2014/main" id="{077D4B73-08F0-8108-3DCF-AF21E78B92C0}"/>
              </a:ext>
            </a:extLst>
          </p:cNvPr>
          <p:cNvSpPr>
            <a:spLocks noGrp="1"/>
          </p:cNvSpPr>
          <p:nvPr>
            <p:ph type="subTitle" idx="1"/>
          </p:nvPr>
        </p:nvSpPr>
        <p:spPr>
          <a:xfrm>
            <a:off x="1527048" y="4599432"/>
            <a:ext cx="9144000" cy="1536192"/>
          </a:xfrm>
        </p:spPr>
        <p:txBody>
          <a:bodyPr>
            <a:normAutofit/>
          </a:bodyPr>
          <a:lstStyle/>
          <a:p>
            <a:r>
              <a:rPr lang="en-IN" b="1" dirty="0">
                <a:solidFill>
                  <a:schemeClr val="accent2">
                    <a:lumMod val="75000"/>
                  </a:schemeClr>
                </a:solidFill>
              </a:rPr>
              <a:t>SPORT_ANALYSIS</a:t>
            </a:r>
          </a:p>
        </p:txBody>
      </p:sp>
    </p:spTree>
    <p:extLst>
      <p:ext uri="{BB962C8B-B14F-4D97-AF65-F5344CB8AC3E}">
        <p14:creationId xmlns:p14="http://schemas.microsoft.com/office/powerpoint/2010/main" val="298824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B8AC54-F0D6-A951-94B8-A94B2BF1F94E}"/>
              </a:ext>
            </a:extLst>
          </p:cNvPr>
          <p:cNvSpPr txBox="1"/>
          <p:nvPr/>
        </p:nvSpPr>
        <p:spPr>
          <a:xfrm>
            <a:off x="5994400" y="203200"/>
            <a:ext cx="5943600" cy="646331"/>
          </a:xfrm>
          <a:prstGeom prst="rect">
            <a:avLst/>
          </a:prstGeom>
          <a:noFill/>
        </p:spPr>
        <p:txBody>
          <a:bodyPr wrap="square" rtlCol="0">
            <a:spAutoFit/>
          </a:bodyPr>
          <a:lstStyle/>
          <a:p>
            <a:r>
              <a:rPr lang="en-US" sz="1800" b="1" i="0" dirty="0">
                <a:solidFill>
                  <a:srgbClr val="252423"/>
                </a:solidFill>
                <a:effectLst/>
                <a:latin typeface="Segoe UI" panose="020B0502040204020203" pitchFamily="34" charset="0"/>
              </a:rPr>
              <a:t>4.What is the distribution of sports between Summer and Winter Olympics?</a:t>
            </a:r>
            <a:endParaRPr lang="en-IN" dirty="0"/>
          </a:p>
        </p:txBody>
      </p:sp>
      <p:pic>
        <p:nvPicPr>
          <p:cNvPr id="4" name="Picture 3">
            <a:extLst>
              <a:ext uri="{FF2B5EF4-FFF2-40B4-BE49-F238E27FC236}">
                <a16:creationId xmlns:a16="http://schemas.microsoft.com/office/drawing/2014/main" id="{99750AEC-DDA0-7354-9A7F-36D0610D5580}"/>
              </a:ext>
            </a:extLst>
          </p:cNvPr>
          <p:cNvPicPr>
            <a:picLocks noChangeAspect="1"/>
          </p:cNvPicPr>
          <p:nvPr/>
        </p:nvPicPr>
        <p:blipFill>
          <a:blip r:embed="rId2"/>
          <a:stretch>
            <a:fillRect/>
          </a:stretch>
        </p:blipFill>
        <p:spPr>
          <a:xfrm>
            <a:off x="559456" y="1001707"/>
            <a:ext cx="5201919" cy="4467849"/>
          </a:xfrm>
          <a:prstGeom prst="rect">
            <a:avLst/>
          </a:prstGeom>
        </p:spPr>
      </p:pic>
      <p:sp>
        <p:nvSpPr>
          <p:cNvPr id="5" name="TextBox 4">
            <a:extLst>
              <a:ext uri="{FF2B5EF4-FFF2-40B4-BE49-F238E27FC236}">
                <a16:creationId xmlns:a16="http://schemas.microsoft.com/office/drawing/2014/main" id="{0A6E72CB-4856-3B37-1E05-9E5670F3E625}"/>
              </a:ext>
            </a:extLst>
          </p:cNvPr>
          <p:cNvSpPr txBox="1"/>
          <p:nvPr/>
        </p:nvSpPr>
        <p:spPr>
          <a:xfrm>
            <a:off x="6990079" y="1178560"/>
            <a:ext cx="4307841" cy="3927357"/>
          </a:xfrm>
          <a:prstGeom prst="rect">
            <a:avLst/>
          </a:prstGeom>
          <a:noFill/>
        </p:spPr>
        <p:txBody>
          <a:bodyPr wrap="square" rtlCol="0">
            <a:spAutoFit/>
          </a:bodyPr>
          <a:lstStyle/>
          <a:p>
            <a:r>
              <a:rPr lang="en-US" dirty="0"/>
              <a:t>The distribution of sports between the summer and winter Olympics appears to be relatively equal when comparing based on sport_id  Additionally, some sports are not assigned to any specific season, and these are represented as blank values in the dataset . Overall ,sports are nearly evenly distributed among the three categories summer, winter and blank(unassigned),indicating a balanced representation across Olympic seasons.</a:t>
            </a:r>
          </a:p>
          <a:p>
            <a:pPr algn="just">
              <a:lnSpc>
                <a:spcPct val="150000"/>
              </a:lnSpc>
            </a:pPr>
            <a:endParaRPr lang="en-IN" dirty="0"/>
          </a:p>
          <a:p>
            <a:pPr algn="just">
              <a:lnSpc>
                <a:spcPct val="150000"/>
              </a:lnSpc>
            </a:pPr>
            <a:endParaRPr lang="en-IN" dirty="0"/>
          </a:p>
        </p:txBody>
      </p:sp>
    </p:spTree>
    <p:extLst>
      <p:ext uri="{BB962C8B-B14F-4D97-AF65-F5344CB8AC3E}">
        <p14:creationId xmlns:p14="http://schemas.microsoft.com/office/powerpoint/2010/main" val="3634571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1B05EA-9AE3-E90F-304B-C8E2639A6F6F}"/>
              </a:ext>
            </a:extLst>
          </p:cNvPr>
          <p:cNvSpPr txBox="1"/>
          <p:nvPr/>
        </p:nvSpPr>
        <p:spPr>
          <a:xfrm>
            <a:off x="6621864" y="442127"/>
            <a:ext cx="5184949" cy="646331"/>
          </a:xfrm>
          <a:prstGeom prst="rect">
            <a:avLst/>
          </a:prstGeom>
          <a:noFill/>
        </p:spPr>
        <p:txBody>
          <a:bodyPr wrap="square" rtlCol="0">
            <a:spAutoFit/>
          </a:bodyPr>
          <a:lstStyle/>
          <a:p>
            <a:r>
              <a:rPr lang="en-US" sz="1800" b="1" i="0" dirty="0">
                <a:solidFill>
                  <a:srgbClr val="252423"/>
                </a:solidFill>
                <a:effectLst/>
                <a:latin typeface="Segoe UI" panose="020B0502040204020203" pitchFamily="34" charset="0"/>
              </a:rPr>
              <a:t>5.Which sports have the highest number of events in the Olympics?</a:t>
            </a:r>
            <a:endParaRPr lang="en-IN" dirty="0"/>
          </a:p>
        </p:txBody>
      </p:sp>
      <p:sp>
        <p:nvSpPr>
          <p:cNvPr id="2" name="TextBox 1">
            <a:extLst>
              <a:ext uri="{FF2B5EF4-FFF2-40B4-BE49-F238E27FC236}">
                <a16:creationId xmlns:a16="http://schemas.microsoft.com/office/drawing/2014/main" id="{6C8B80DE-630D-2F1C-3ADC-EF4B50DCADA9}"/>
              </a:ext>
            </a:extLst>
          </p:cNvPr>
          <p:cNvSpPr txBox="1"/>
          <p:nvPr/>
        </p:nvSpPr>
        <p:spPr>
          <a:xfrm>
            <a:off x="6621865" y="1242060"/>
            <a:ext cx="4122336" cy="3077766"/>
          </a:xfrm>
          <a:prstGeom prst="rect">
            <a:avLst/>
          </a:prstGeom>
          <a:noFill/>
        </p:spPr>
        <p:txBody>
          <a:bodyPr wrap="square" rtlCol="0">
            <a:spAutoFit/>
          </a:bodyPr>
          <a:lstStyle/>
          <a:p>
            <a:pPr algn="just"/>
            <a:endParaRPr lang="en-IN" dirty="0"/>
          </a:p>
          <a:p>
            <a:pPr algn="just"/>
            <a:r>
              <a:rPr lang="en-US" sz="1600" dirty="0"/>
              <a:t>Athletics has the highest number of events in the Olympic Games, followed closely by Shooting. These two sports hold the top positions in terms of event count and are the most featured disciplines across Olympic editions. Following them are Swimming, Cycling, Sailing, Wrestling, and Art Competitions, which also have a significant number of events. In contrast, Tennis has comparatively fewer events, placing it among the sports with the lowest event counts.</a:t>
            </a:r>
            <a:endParaRPr lang="en-IN" sz="1600" dirty="0"/>
          </a:p>
        </p:txBody>
      </p:sp>
      <p:pic>
        <p:nvPicPr>
          <p:cNvPr id="4" name="Picture 3">
            <a:extLst>
              <a:ext uri="{FF2B5EF4-FFF2-40B4-BE49-F238E27FC236}">
                <a16:creationId xmlns:a16="http://schemas.microsoft.com/office/drawing/2014/main" id="{D45A11A7-0396-24B9-EEE0-6EDF9AB082D8}"/>
              </a:ext>
            </a:extLst>
          </p:cNvPr>
          <p:cNvPicPr>
            <a:picLocks noChangeAspect="1"/>
          </p:cNvPicPr>
          <p:nvPr/>
        </p:nvPicPr>
        <p:blipFill>
          <a:blip r:embed="rId2"/>
          <a:stretch>
            <a:fillRect/>
          </a:stretch>
        </p:blipFill>
        <p:spPr>
          <a:xfrm>
            <a:off x="416559" y="1503680"/>
            <a:ext cx="5872481" cy="3708400"/>
          </a:xfrm>
          <a:prstGeom prst="rect">
            <a:avLst/>
          </a:prstGeom>
        </p:spPr>
      </p:pic>
    </p:spTree>
    <p:extLst>
      <p:ext uri="{BB962C8B-B14F-4D97-AF65-F5344CB8AC3E}">
        <p14:creationId xmlns:p14="http://schemas.microsoft.com/office/powerpoint/2010/main" val="942701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F651CA-A7DD-A7F4-4BA3-DEC45258B9D0}"/>
              </a:ext>
            </a:extLst>
          </p:cNvPr>
          <p:cNvSpPr txBox="1"/>
          <p:nvPr/>
        </p:nvSpPr>
        <p:spPr>
          <a:xfrm>
            <a:off x="7000568" y="422787"/>
            <a:ext cx="4689987" cy="806245"/>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1252C45F-4048-7863-9257-5C53BC2F6027}"/>
              </a:ext>
            </a:extLst>
          </p:cNvPr>
          <p:cNvSpPr txBox="1"/>
          <p:nvPr/>
        </p:nvSpPr>
        <p:spPr>
          <a:xfrm>
            <a:off x="5958348" y="648929"/>
            <a:ext cx="5584723" cy="646331"/>
          </a:xfrm>
          <a:prstGeom prst="rect">
            <a:avLst/>
          </a:prstGeom>
          <a:noFill/>
        </p:spPr>
        <p:txBody>
          <a:bodyPr wrap="square" rtlCol="0">
            <a:spAutoFit/>
          </a:bodyPr>
          <a:lstStyle/>
          <a:p>
            <a:r>
              <a:rPr lang="en-US" sz="1800" b="1" i="0" dirty="0">
                <a:solidFill>
                  <a:srgbClr val="252423"/>
                </a:solidFill>
                <a:effectLst/>
                <a:latin typeface="Segoe UI" panose="020B0502040204020203" pitchFamily="34" charset="0"/>
              </a:rPr>
              <a:t>6.How has the participation in each sport evolved over time?</a:t>
            </a:r>
            <a:endParaRPr lang="en-IN" dirty="0"/>
          </a:p>
        </p:txBody>
      </p:sp>
      <p:sp>
        <p:nvSpPr>
          <p:cNvPr id="6" name="TextBox 5">
            <a:extLst>
              <a:ext uri="{FF2B5EF4-FFF2-40B4-BE49-F238E27FC236}">
                <a16:creationId xmlns:a16="http://schemas.microsoft.com/office/drawing/2014/main" id="{4126FFE7-4DDD-B00A-5277-1F3679A08D37}"/>
              </a:ext>
            </a:extLst>
          </p:cNvPr>
          <p:cNvSpPr txBox="1"/>
          <p:nvPr/>
        </p:nvSpPr>
        <p:spPr>
          <a:xfrm>
            <a:off x="7000569" y="1442720"/>
            <a:ext cx="3962072" cy="5078313"/>
          </a:xfrm>
          <a:prstGeom prst="rect">
            <a:avLst/>
          </a:prstGeom>
          <a:noFill/>
        </p:spPr>
        <p:txBody>
          <a:bodyPr wrap="square" rtlCol="0">
            <a:spAutoFit/>
          </a:bodyPr>
          <a:lstStyle/>
          <a:p>
            <a:pPr algn="just"/>
            <a:r>
              <a:rPr lang="en-US" dirty="0"/>
              <a:t>The participation in each sport has evolved significantly over time. For instance, sports like Basketball, Speed Skating, and Athletics saw notable participation in the 1992 Olympics, with approximately 11.13k participants, and in 1988, with around 9.76k participants. Sports such as Handball and Luge also had high participation in 1976, reaching about 7.15k participants. These figures highlight how the popularity and scale of participation in different sports have varied over the years, reflecting changing trends, global interest, and inclusion of new events.</a:t>
            </a:r>
          </a:p>
          <a:p>
            <a:pPr algn="just"/>
            <a:r>
              <a:rPr lang="en-US" dirty="0"/>
              <a:t>Count of games year raise to fall Athletics ,shooting, rowing, football etc.</a:t>
            </a:r>
          </a:p>
          <a:p>
            <a:endParaRPr lang="en-IN" dirty="0"/>
          </a:p>
        </p:txBody>
      </p:sp>
      <p:pic>
        <p:nvPicPr>
          <p:cNvPr id="9" name="Picture 8">
            <a:extLst>
              <a:ext uri="{FF2B5EF4-FFF2-40B4-BE49-F238E27FC236}">
                <a16:creationId xmlns:a16="http://schemas.microsoft.com/office/drawing/2014/main" id="{6BAA160E-2B30-5E9D-6671-08BC26875DD3}"/>
              </a:ext>
            </a:extLst>
          </p:cNvPr>
          <p:cNvPicPr>
            <a:picLocks noChangeAspect="1"/>
          </p:cNvPicPr>
          <p:nvPr/>
        </p:nvPicPr>
        <p:blipFill>
          <a:blip r:embed="rId2"/>
          <a:stretch>
            <a:fillRect/>
          </a:stretch>
        </p:blipFill>
        <p:spPr>
          <a:xfrm>
            <a:off x="0" y="1521402"/>
            <a:ext cx="6715760" cy="4139615"/>
          </a:xfrm>
          <a:prstGeom prst="rect">
            <a:avLst/>
          </a:prstGeom>
        </p:spPr>
      </p:pic>
    </p:spTree>
    <p:extLst>
      <p:ext uri="{BB962C8B-B14F-4D97-AF65-F5344CB8AC3E}">
        <p14:creationId xmlns:p14="http://schemas.microsoft.com/office/powerpoint/2010/main" val="4250664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41B68F-92A1-71D9-BBE1-84C3CAA952EA}"/>
              </a:ext>
            </a:extLst>
          </p:cNvPr>
          <p:cNvSpPr/>
          <p:nvPr/>
        </p:nvSpPr>
        <p:spPr>
          <a:xfrm>
            <a:off x="0" y="0"/>
            <a:ext cx="12192000" cy="63418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0EE5790A-E8C6-3C1D-E269-CE21FEC8A99C}"/>
              </a:ext>
            </a:extLst>
          </p:cNvPr>
          <p:cNvPicPr>
            <a:picLocks noChangeAspect="1"/>
          </p:cNvPicPr>
          <p:nvPr/>
        </p:nvPicPr>
        <p:blipFill>
          <a:blip r:embed="rId2"/>
          <a:stretch>
            <a:fillRect/>
          </a:stretch>
        </p:blipFill>
        <p:spPr>
          <a:xfrm>
            <a:off x="0" y="589935"/>
            <a:ext cx="5525729" cy="2783095"/>
          </a:xfrm>
          <a:prstGeom prst="rect">
            <a:avLst/>
          </a:prstGeom>
        </p:spPr>
      </p:pic>
      <p:pic>
        <p:nvPicPr>
          <p:cNvPr id="6" name="Picture 5">
            <a:extLst>
              <a:ext uri="{FF2B5EF4-FFF2-40B4-BE49-F238E27FC236}">
                <a16:creationId xmlns:a16="http://schemas.microsoft.com/office/drawing/2014/main" id="{E5BF14C1-F396-AFDC-A22D-F06ED47D333D}"/>
              </a:ext>
            </a:extLst>
          </p:cNvPr>
          <p:cNvPicPr>
            <a:picLocks noChangeAspect="1"/>
          </p:cNvPicPr>
          <p:nvPr/>
        </p:nvPicPr>
        <p:blipFill>
          <a:blip r:embed="rId3"/>
          <a:stretch>
            <a:fillRect/>
          </a:stretch>
        </p:blipFill>
        <p:spPr>
          <a:xfrm>
            <a:off x="0" y="3373030"/>
            <a:ext cx="12192000" cy="3386159"/>
          </a:xfrm>
          <a:prstGeom prst="rect">
            <a:avLst/>
          </a:prstGeom>
        </p:spPr>
      </p:pic>
      <p:pic>
        <p:nvPicPr>
          <p:cNvPr id="10" name="Picture 9">
            <a:extLst>
              <a:ext uri="{FF2B5EF4-FFF2-40B4-BE49-F238E27FC236}">
                <a16:creationId xmlns:a16="http://schemas.microsoft.com/office/drawing/2014/main" id="{A5979A65-DE96-EAD2-F767-1AD36B92154E}"/>
              </a:ext>
            </a:extLst>
          </p:cNvPr>
          <p:cNvPicPr>
            <a:picLocks noChangeAspect="1"/>
          </p:cNvPicPr>
          <p:nvPr/>
        </p:nvPicPr>
        <p:blipFill>
          <a:blip r:embed="rId4"/>
          <a:stretch>
            <a:fillRect/>
          </a:stretch>
        </p:blipFill>
        <p:spPr>
          <a:xfrm>
            <a:off x="5525730" y="1"/>
            <a:ext cx="6666270" cy="3373030"/>
          </a:xfrm>
          <a:prstGeom prst="rect">
            <a:avLst/>
          </a:prstGeom>
        </p:spPr>
      </p:pic>
      <p:sp>
        <p:nvSpPr>
          <p:cNvPr id="11" name="Rectangle 10">
            <a:extLst>
              <a:ext uri="{FF2B5EF4-FFF2-40B4-BE49-F238E27FC236}">
                <a16:creationId xmlns:a16="http://schemas.microsoft.com/office/drawing/2014/main" id="{0F129638-A493-A018-D9B5-26FECD5EA809}"/>
              </a:ext>
            </a:extLst>
          </p:cNvPr>
          <p:cNvSpPr/>
          <p:nvPr/>
        </p:nvSpPr>
        <p:spPr>
          <a:xfrm>
            <a:off x="0" y="0"/>
            <a:ext cx="5633883" cy="5899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ANALYSIS BY COUNTRY OVER SEASON ON SPORT </a:t>
            </a:r>
          </a:p>
        </p:txBody>
      </p:sp>
    </p:spTree>
    <p:extLst>
      <p:ext uri="{BB962C8B-B14F-4D97-AF65-F5344CB8AC3E}">
        <p14:creationId xmlns:p14="http://schemas.microsoft.com/office/powerpoint/2010/main" val="3535305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3D052C-08CB-FACD-5242-CA695D488AB2}"/>
              </a:ext>
            </a:extLst>
          </p:cNvPr>
          <p:cNvSpPr txBox="1"/>
          <p:nvPr/>
        </p:nvSpPr>
        <p:spPr>
          <a:xfrm>
            <a:off x="6823587" y="452284"/>
            <a:ext cx="4827639" cy="646331"/>
          </a:xfrm>
          <a:prstGeom prst="rect">
            <a:avLst/>
          </a:prstGeom>
          <a:noFill/>
        </p:spPr>
        <p:txBody>
          <a:bodyPr wrap="square" rtlCol="0">
            <a:spAutoFit/>
          </a:bodyPr>
          <a:lstStyle/>
          <a:p>
            <a:r>
              <a:rPr lang="en-US" sz="1800" b="1" i="0" dirty="0">
                <a:solidFill>
                  <a:srgbClr val="252423"/>
                </a:solidFill>
                <a:effectLst/>
                <a:latin typeface="Segoe UI" panose="020B0502040204020203" pitchFamily="34" charset="0"/>
              </a:rPr>
              <a:t>7.How many events are there in each sport?</a:t>
            </a:r>
            <a:endParaRPr lang="en-IN" dirty="0"/>
          </a:p>
        </p:txBody>
      </p:sp>
      <p:sp>
        <p:nvSpPr>
          <p:cNvPr id="3" name="TextBox 2">
            <a:extLst>
              <a:ext uri="{FF2B5EF4-FFF2-40B4-BE49-F238E27FC236}">
                <a16:creationId xmlns:a16="http://schemas.microsoft.com/office/drawing/2014/main" id="{B8047C7A-C3CF-1714-B3E9-570CE0B59E09}"/>
              </a:ext>
            </a:extLst>
          </p:cNvPr>
          <p:cNvSpPr txBox="1"/>
          <p:nvPr/>
        </p:nvSpPr>
        <p:spPr>
          <a:xfrm>
            <a:off x="6329680" y="1310640"/>
            <a:ext cx="5201920" cy="4524315"/>
          </a:xfrm>
          <a:prstGeom prst="rect">
            <a:avLst/>
          </a:prstGeom>
          <a:noFill/>
        </p:spPr>
        <p:txBody>
          <a:bodyPr wrap="square" rtlCol="0">
            <a:spAutoFit/>
          </a:bodyPr>
          <a:lstStyle/>
          <a:p>
            <a:pPr algn="just"/>
            <a:r>
              <a:rPr lang="en-US" dirty="0"/>
              <a:t>Each sport in the Olympics consists of different events, and the number of events varies significantly from one sport to another. The event distribution ranges from high to low based on event _ id counts. Sports like Athletics and Shooting have the highest number of events, each with more than 100 events, making them the most diversified disciplines in terms of competition categories. Following them are Cycling, Sailing, and Wrestling, which also have a considerable number of events. On the other end of the spectrum, sports like Tug of War have the fewest, with only 1 recorded event, indicating limited representation in the Olympic program. This variation illustrates how the structure and prominence of sports within the Olympics differ greatly.</a:t>
            </a:r>
          </a:p>
          <a:p>
            <a:endParaRPr lang="en-IN" dirty="0"/>
          </a:p>
        </p:txBody>
      </p:sp>
      <p:pic>
        <p:nvPicPr>
          <p:cNvPr id="6" name="Picture 5">
            <a:extLst>
              <a:ext uri="{FF2B5EF4-FFF2-40B4-BE49-F238E27FC236}">
                <a16:creationId xmlns:a16="http://schemas.microsoft.com/office/drawing/2014/main" id="{C46DF29D-2F81-8F45-11C2-BF4E86B6A237}"/>
              </a:ext>
            </a:extLst>
          </p:cNvPr>
          <p:cNvPicPr>
            <a:picLocks noChangeAspect="1"/>
          </p:cNvPicPr>
          <p:nvPr/>
        </p:nvPicPr>
        <p:blipFill>
          <a:blip r:embed="rId2"/>
          <a:stretch>
            <a:fillRect/>
          </a:stretch>
        </p:blipFill>
        <p:spPr>
          <a:xfrm>
            <a:off x="963560" y="944880"/>
            <a:ext cx="4827639" cy="5174840"/>
          </a:xfrm>
          <a:prstGeom prst="rect">
            <a:avLst/>
          </a:prstGeom>
        </p:spPr>
      </p:pic>
    </p:spTree>
    <p:extLst>
      <p:ext uri="{BB962C8B-B14F-4D97-AF65-F5344CB8AC3E}">
        <p14:creationId xmlns:p14="http://schemas.microsoft.com/office/powerpoint/2010/main" val="661553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5F6B64-2C6E-BFF9-09E2-A2A539205580}"/>
              </a:ext>
            </a:extLst>
          </p:cNvPr>
          <p:cNvSpPr txBox="1"/>
          <p:nvPr/>
        </p:nvSpPr>
        <p:spPr>
          <a:xfrm>
            <a:off x="6096000" y="512466"/>
            <a:ext cx="5740958" cy="646331"/>
          </a:xfrm>
          <a:prstGeom prst="rect">
            <a:avLst/>
          </a:prstGeom>
          <a:noFill/>
        </p:spPr>
        <p:txBody>
          <a:bodyPr wrap="square" rtlCol="0">
            <a:spAutoFit/>
          </a:bodyPr>
          <a:lstStyle/>
          <a:p>
            <a:r>
              <a:rPr lang="en-US" sz="1800" b="1" i="0" dirty="0">
                <a:solidFill>
                  <a:srgbClr val="252423"/>
                </a:solidFill>
                <a:effectLst/>
                <a:latin typeface="Segoe UI" panose="020B0502040204020203" pitchFamily="34" charset="0"/>
              </a:rPr>
              <a:t>8.What is the distribution of events by gender (Men, Women, Mixed)?</a:t>
            </a:r>
            <a:endParaRPr lang="en-IN" dirty="0"/>
          </a:p>
        </p:txBody>
      </p:sp>
      <p:pic>
        <p:nvPicPr>
          <p:cNvPr id="4" name="Picture 3">
            <a:extLst>
              <a:ext uri="{FF2B5EF4-FFF2-40B4-BE49-F238E27FC236}">
                <a16:creationId xmlns:a16="http://schemas.microsoft.com/office/drawing/2014/main" id="{F1D615E7-1204-D793-EAC4-A6D7B8058178}"/>
              </a:ext>
            </a:extLst>
          </p:cNvPr>
          <p:cNvPicPr>
            <a:picLocks noChangeAspect="1"/>
          </p:cNvPicPr>
          <p:nvPr/>
        </p:nvPicPr>
        <p:blipFill>
          <a:blip r:embed="rId2"/>
          <a:stretch>
            <a:fillRect/>
          </a:stretch>
        </p:blipFill>
        <p:spPr>
          <a:xfrm>
            <a:off x="743578" y="1158797"/>
            <a:ext cx="5352422" cy="4031048"/>
          </a:xfrm>
          <a:prstGeom prst="rect">
            <a:avLst/>
          </a:prstGeom>
        </p:spPr>
      </p:pic>
      <p:sp>
        <p:nvSpPr>
          <p:cNvPr id="6" name="TextBox 5">
            <a:extLst>
              <a:ext uri="{FF2B5EF4-FFF2-40B4-BE49-F238E27FC236}">
                <a16:creationId xmlns:a16="http://schemas.microsoft.com/office/drawing/2014/main" id="{C0BF13A6-197B-CE6B-86AD-26FF9AE58F1D}"/>
              </a:ext>
            </a:extLst>
          </p:cNvPr>
          <p:cNvSpPr txBox="1"/>
          <p:nvPr/>
        </p:nvSpPr>
        <p:spPr>
          <a:xfrm>
            <a:off x="6319520" y="1686560"/>
            <a:ext cx="4663440" cy="3139321"/>
          </a:xfrm>
          <a:prstGeom prst="rect">
            <a:avLst/>
          </a:prstGeom>
          <a:noFill/>
        </p:spPr>
        <p:txBody>
          <a:bodyPr wrap="square" rtlCol="0">
            <a:spAutoFit/>
          </a:bodyPr>
          <a:lstStyle/>
          <a:p>
            <a:pPr algn="just"/>
            <a:r>
              <a:rPr lang="en-US" dirty="0"/>
              <a:t>The distribution of Olympic events by gender shows a significant difference in participation. Based on the count of event _ id, men account for approximately 26.1%, with around 33.63k events. In contrast, women represent a much larger share, accounting for about 73.9%, with 95.23k events. This indicates a strong emphasis on women's events in the dataset, which may reflect changes in gender inclusion policies over time.</a:t>
            </a:r>
          </a:p>
          <a:p>
            <a:pPr algn="just"/>
            <a:endParaRPr lang="en-IN" dirty="0"/>
          </a:p>
        </p:txBody>
      </p:sp>
    </p:spTree>
    <p:extLst>
      <p:ext uri="{BB962C8B-B14F-4D97-AF65-F5344CB8AC3E}">
        <p14:creationId xmlns:p14="http://schemas.microsoft.com/office/powerpoint/2010/main" val="3051259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9D5BB4-93BA-A1D4-C80A-91FF13DEDEE7}"/>
              </a:ext>
            </a:extLst>
          </p:cNvPr>
          <p:cNvSpPr txBox="1"/>
          <p:nvPr/>
        </p:nvSpPr>
        <p:spPr>
          <a:xfrm>
            <a:off x="6319520" y="355600"/>
            <a:ext cx="5384800" cy="646331"/>
          </a:xfrm>
          <a:prstGeom prst="rect">
            <a:avLst/>
          </a:prstGeom>
          <a:noFill/>
        </p:spPr>
        <p:txBody>
          <a:bodyPr wrap="square" rtlCol="0">
            <a:spAutoFit/>
          </a:bodyPr>
          <a:lstStyle/>
          <a:p>
            <a:r>
              <a:rPr lang="en-US" sz="1800" b="1" i="0" dirty="0">
                <a:solidFill>
                  <a:srgbClr val="252423"/>
                </a:solidFill>
                <a:effectLst/>
                <a:latin typeface="Segoe UI" panose="020B0502040204020203" pitchFamily="34" charset="0"/>
              </a:rPr>
              <a:t>9.How has the number of events changed over time?</a:t>
            </a:r>
            <a:endParaRPr lang="en-IN" b="1" dirty="0"/>
          </a:p>
        </p:txBody>
      </p:sp>
      <p:sp>
        <p:nvSpPr>
          <p:cNvPr id="6" name="TextBox 5">
            <a:extLst>
              <a:ext uri="{FF2B5EF4-FFF2-40B4-BE49-F238E27FC236}">
                <a16:creationId xmlns:a16="http://schemas.microsoft.com/office/drawing/2014/main" id="{BA8C9CC9-7820-1B64-9AD4-D973CF24A89F}"/>
              </a:ext>
            </a:extLst>
          </p:cNvPr>
          <p:cNvSpPr txBox="1"/>
          <p:nvPr/>
        </p:nvSpPr>
        <p:spPr>
          <a:xfrm>
            <a:off x="7157884" y="1435510"/>
            <a:ext cx="3913239" cy="3693319"/>
          </a:xfrm>
          <a:prstGeom prst="rect">
            <a:avLst/>
          </a:prstGeom>
          <a:noFill/>
        </p:spPr>
        <p:txBody>
          <a:bodyPr wrap="square" rtlCol="0">
            <a:spAutoFit/>
          </a:bodyPr>
          <a:lstStyle/>
          <a:p>
            <a:pPr algn="just"/>
            <a:r>
              <a:rPr lang="en-US" dirty="0"/>
              <a:t>The number of events in the Olympic Games varies from year to year, reflecting changes in the sports program. For example, there were 314 events in 1992, while 2016 featured 306 events. These fluctuations occur as new sports and events are added or removed. The changes reflect evolving global interests, gender inclusion, and strategic decisions by the Olympic Committee. Overall, the event count highlights the dynamic nature of the Olympic Games.</a:t>
            </a:r>
          </a:p>
        </p:txBody>
      </p:sp>
      <p:pic>
        <p:nvPicPr>
          <p:cNvPr id="8" name="Picture 7">
            <a:extLst>
              <a:ext uri="{FF2B5EF4-FFF2-40B4-BE49-F238E27FC236}">
                <a16:creationId xmlns:a16="http://schemas.microsoft.com/office/drawing/2014/main" id="{54AFEBC4-E8EA-987B-D478-7DA26AD80C41}"/>
              </a:ext>
            </a:extLst>
          </p:cNvPr>
          <p:cNvPicPr>
            <a:picLocks noChangeAspect="1"/>
          </p:cNvPicPr>
          <p:nvPr/>
        </p:nvPicPr>
        <p:blipFill>
          <a:blip r:embed="rId2"/>
          <a:stretch>
            <a:fillRect/>
          </a:stretch>
        </p:blipFill>
        <p:spPr>
          <a:xfrm>
            <a:off x="442123" y="1056944"/>
            <a:ext cx="6715761" cy="4744112"/>
          </a:xfrm>
          <a:prstGeom prst="rect">
            <a:avLst/>
          </a:prstGeom>
        </p:spPr>
      </p:pic>
    </p:spTree>
    <p:extLst>
      <p:ext uri="{BB962C8B-B14F-4D97-AF65-F5344CB8AC3E}">
        <p14:creationId xmlns:p14="http://schemas.microsoft.com/office/powerpoint/2010/main" val="2808140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graph of blue and white text&#10;&#10;AI-generated content may be incorrect.">
            <a:extLst>
              <a:ext uri="{FF2B5EF4-FFF2-40B4-BE49-F238E27FC236}">
                <a16:creationId xmlns:a16="http://schemas.microsoft.com/office/drawing/2014/main" id="{29C38FD6-8842-4B83-A118-1BE36EB86B9D}"/>
              </a:ext>
            </a:extLst>
          </p:cNvPr>
          <p:cNvPicPr>
            <a:picLocks noChangeAspect="1"/>
          </p:cNvPicPr>
          <p:nvPr/>
        </p:nvPicPr>
        <p:blipFill>
          <a:blip r:embed="rId2"/>
          <a:stretch>
            <a:fillRect/>
          </a:stretch>
        </p:blipFill>
        <p:spPr>
          <a:xfrm>
            <a:off x="484632" y="1363100"/>
            <a:ext cx="3517119" cy="4125653"/>
          </a:xfrm>
          <a:prstGeom prst="rect">
            <a:avLst/>
          </a:prstGeom>
        </p:spPr>
      </p:pic>
      <p:cxnSp>
        <p:nvCxnSpPr>
          <p:cNvPr id="24" name="Straight Connector 23">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Picture 4" descr="A blue pie chart with text&#10;&#10;AI-generated content may be incorrect.">
            <a:extLst>
              <a:ext uri="{FF2B5EF4-FFF2-40B4-BE49-F238E27FC236}">
                <a16:creationId xmlns:a16="http://schemas.microsoft.com/office/drawing/2014/main" id="{EEAB6AEE-85F6-F332-E2DD-CCA610D70208}"/>
              </a:ext>
            </a:extLst>
          </p:cNvPr>
          <p:cNvPicPr>
            <a:picLocks noChangeAspect="1"/>
          </p:cNvPicPr>
          <p:nvPr/>
        </p:nvPicPr>
        <p:blipFill>
          <a:blip r:embed="rId3"/>
          <a:stretch>
            <a:fillRect/>
          </a:stretch>
        </p:blipFill>
        <p:spPr>
          <a:xfrm>
            <a:off x="4310676" y="2120584"/>
            <a:ext cx="3537345" cy="2610685"/>
          </a:xfrm>
          <a:prstGeom prst="rect">
            <a:avLst/>
          </a:prstGeom>
        </p:spPr>
      </p:pic>
      <p:cxnSp>
        <p:nvCxnSpPr>
          <p:cNvPr id="26" name="Straight Connector 25">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A graph showing a line&#10;&#10;AI-generated content may be incorrect.">
            <a:extLst>
              <a:ext uri="{FF2B5EF4-FFF2-40B4-BE49-F238E27FC236}">
                <a16:creationId xmlns:a16="http://schemas.microsoft.com/office/drawing/2014/main" id="{207D6F17-385C-20BA-2172-32F36B27D96D}"/>
              </a:ext>
            </a:extLst>
          </p:cNvPr>
          <p:cNvPicPr>
            <a:picLocks noChangeAspect="1"/>
          </p:cNvPicPr>
          <p:nvPr/>
        </p:nvPicPr>
        <p:blipFill>
          <a:blip r:embed="rId4"/>
          <a:stretch>
            <a:fillRect/>
          </a:stretch>
        </p:blipFill>
        <p:spPr>
          <a:xfrm>
            <a:off x="8162336" y="2067440"/>
            <a:ext cx="3517120" cy="2716975"/>
          </a:xfrm>
          <a:prstGeom prst="rect">
            <a:avLst/>
          </a:prstGeom>
        </p:spPr>
      </p:pic>
      <p:sp>
        <p:nvSpPr>
          <p:cNvPr id="8" name="TextBox 7">
            <a:extLst>
              <a:ext uri="{FF2B5EF4-FFF2-40B4-BE49-F238E27FC236}">
                <a16:creationId xmlns:a16="http://schemas.microsoft.com/office/drawing/2014/main" id="{B9FFAD7E-28FF-9CF8-ADD9-340112CCBA1C}"/>
              </a:ext>
            </a:extLst>
          </p:cNvPr>
          <p:cNvSpPr txBox="1"/>
          <p:nvPr/>
        </p:nvSpPr>
        <p:spPr>
          <a:xfrm>
            <a:off x="663191" y="271305"/>
            <a:ext cx="6240026" cy="369332"/>
          </a:xfrm>
          <a:prstGeom prst="rect">
            <a:avLst/>
          </a:prstGeom>
          <a:noFill/>
        </p:spPr>
        <p:txBody>
          <a:bodyPr wrap="square" rtlCol="0">
            <a:spAutoFit/>
          </a:bodyPr>
          <a:lstStyle/>
          <a:p>
            <a:pPr algn="ctr"/>
            <a:r>
              <a:rPr lang="en-IN" dirty="0"/>
              <a:t>ANALYSIS OVER GAMES YEAR ON EVENTS BY GENDER</a:t>
            </a:r>
          </a:p>
        </p:txBody>
      </p:sp>
    </p:spTree>
    <p:extLst>
      <p:ext uri="{BB962C8B-B14F-4D97-AF65-F5344CB8AC3E}">
        <p14:creationId xmlns:p14="http://schemas.microsoft.com/office/powerpoint/2010/main" val="2230349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792A71-4778-0679-478D-F5B7CDE21B65}"/>
              </a:ext>
            </a:extLst>
          </p:cNvPr>
          <p:cNvSpPr txBox="1"/>
          <p:nvPr/>
        </p:nvSpPr>
        <p:spPr>
          <a:xfrm>
            <a:off x="6096000" y="422031"/>
            <a:ext cx="5761055" cy="646331"/>
          </a:xfrm>
          <a:prstGeom prst="rect">
            <a:avLst/>
          </a:prstGeom>
          <a:noFill/>
        </p:spPr>
        <p:txBody>
          <a:bodyPr wrap="square" rtlCol="0">
            <a:spAutoFit/>
          </a:bodyPr>
          <a:lstStyle/>
          <a:p>
            <a:r>
              <a:rPr lang="en-US" sz="1800" b="1" i="0" dirty="0">
                <a:solidFill>
                  <a:srgbClr val="252423"/>
                </a:solidFill>
                <a:effectLst/>
                <a:latin typeface="Segoe UI" panose="020B0502040204020203" pitchFamily="34" charset="0"/>
              </a:rPr>
              <a:t>10.What is the distribution of participants by gender?</a:t>
            </a:r>
            <a:endParaRPr lang="en-IN" dirty="0"/>
          </a:p>
        </p:txBody>
      </p:sp>
      <p:pic>
        <p:nvPicPr>
          <p:cNvPr id="4" name="Picture 3">
            <a:extLst>
              <a:ext uri="{FF2B5EF4-FFF2-40B4-BE49-F238E27FC236}">
                <a16:creationId xmlns:a16="http://schemas.microsoft.com/office/drawing/2014/main" id="{6A4EBA7B-C9B4-C3C4-59D8-E8788973B252}"/>
              </a:ext>
            </a:extLst>
          </p:cNvPr>
          <p:cNvPicPr>
            <a:picLocks noChangeAspect="1"/>
          </p:cNvPicPr>
          <p:nvPr/>
        </p:nvPicPr>
        <p:blipFill>
          <a:blip r:embed="rId2"/>
          <a:stretch>
            <a:fillRect/>
          </a:stretch>
        </p:blipFill>
        <p:spPr>
          <a:xfrm>
            <a:off x="1241224" y="1219200"/>
            <a:ext cx="4124901" cy="2791215"/>
          </a:xfrm>
          <a:prstGeom prst="rect">
            <a:avLst/>
          </a:prstGeom>
        </p:spPr>
      </p:pic>
      <p:sp>
        <p:nvSpPr>
          <p:cNvPr id="3" name="TextBox 2">
            <a:extLst>
              <a:ext uri="{FF2B5EF4-FFF2-40B4-BE49-F238E27FC236}">
                <a16:creationId xmlns:a16="http://schemas.microsoft.com/office/drawing/2014/main" id="{23E3F07A-BD5F-BA91-6707-A979340222A1}"/>
              </a:ext>
            </a:extLst>
          </p:cNvPr>
          <p:cNvSpPr txBox="1"/>
          <p:nvPr/>
        </p:nvSpPr>
        <p:spPr>
          <a:xfrm>
            <a:off x="6644640" y="1219200"/>
            <a:ext cx="3515360" cy="3970318"/>
          </a:xfrm>
          <a:prstGeom prst="rect">
            <a:avLst/>
          </a:prstGeom>
          <a:noFill/>
        </p:spPr>
        <p:txBody>
          <a:bodyPr wrap="square" rtlCol="0">
            <a:spAutoFit/>
          </a:bodyPr>
          <a:lstStyle/>
          <a:p>
            <a:pPr algn="just"/>
            <a:r>
              <a:rPr lang="en-US" dirty="0"/>
              <a:t>The distribution of Olympic events by gender shows a significant difference in participation. Based on the count of event _ id, men account for approximately 26.1%, with around 33.63k events. In contrast, women represent a much larger share, accounting for about 73.9%, with 95.23k events. This indicates a strong emphasis on women's events in the dataset, which may reflect changes in gender inclusion policies over time.</a:t>
            </a:r>
          </a:p>
          <a:p>
            <a:endParaRPr lang="en-IN" dirty="0"/>
          </a:p>
        </p:txBody>
      </p:sp>
    </p:spTree>
    <p:extLst>
      <p:ext uri="{BB962C8B-B14F-4D97-AF65-F5344CB8AC3E}">
        <p14:creationId xmlns:p14="http://schemas.microsoft.com/office/powerpoint/2010/main" val="1087922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CD6E03-5091-701E-9343-F72D946656F6}"/>
              </a:ext>
            </a:extLst>
          </p:cNvPr>
          <p:cNvSpPr txBox="1"/>
          <p:nvPr/>
        </p:nvSpPr>
        <p:spPr>
          <a:xfrm>
            <a:off x="5397910" y="361741"/>
            <a:ext cx="6459145" cy="646331"/>
          </a:xfrm>
          <a:prstGeom prst="rect">
            <a:avLst/>
          </a:prstGeom>
          <a:noFill/>
        </p:spPr>
        <p:txBody>
          <a:bodyPr wrap="square" rtlCol="0">
            <a:spAutoFit/>
          </a:bodyPr>
          <a:lstStyle/>
          <a:p>
            <a:pPr>
              <a:buNone/>
            </a:pPr>
            <a:r>
              <a:rPr lang="en-US" sz="1800" b="1" dirty="0">
                <a:effectLst/>
              </a:rPr>
              <a:t>11.Which countries have the highest number of participants in the Olympics?</a:t>
            </a:r>
            <a:endParaRPr lang="en-IN" dirty="0"/>
          </a:p>
        </p:txBody>
      </p:sp>
      <p:sp>
        <p:nvSpPr>
          <p:cNvPr id="2" name="TextBox 1">
            <a:extLst>
              <a:ext uri="{FF2B5EF4-FFF2-40B4-BE49-F238E27FC236}">
                <a16:creationId xmlns:a16="http://schemas.microsoft.com/office/drawing/2014/main" id="{5947A0E8-2D6F-0D2B-B5CF-51EC773DB44D}"/>
              </a:ext>
            </a:extLst>
          </p:cNvPr>
          <p:cNvSpPr txBox="1"/>
          <p:nvPr/>
        </p:nvSpPr>
        <p:spPr>
          <a:xfrm>
            <a:off x="6794090" y="1402080"/>
            <a:ext cx="4239669" cy="4524315"/>
          </a:xfrm>
          <a:prstGeom prst="rect">
            <a:avLst/>
          </a:prstGeom>
          <a:noFill/>
        </p:spPr>
        <p:txBody>
          <a:bodyPr wrap="square" rtlCol="0">
            <a:spAutoFit/>
          </a:bodyPr>
          <a:lstStyle/>
          <a:p>
            <a:pPr algn="just"/>
            <a:r>
              <a:rPr lang="en-US" dirty="0"/>
              <a:t>An analysis of Olympic participation by region indicates that the United States leads with the highest number of athletes. This can be attributed to the country's strong emphasis on sports and consistent investment in athletic development, resulting in nearly 9225 participants over the years. The United Kingdom ranks second with approximately 5783 . Other countries with significant participation include France, Germany, Canada, Italy, and Japan. These regions have demonstrated a consistent and long-standing commitment to the Olympic Games, reflecting their active engagement in international sports competitions.</a:t>
            </a:r>
            <a:endParaRPr lang="en-IN" dirty="0"/>
          </a:p>
        </p:txBody>
      </p:sp>
      <p:pic>
        <p:nvPicPr>
          <p:cNvPr id="8" name="Picture 7">
            <a:extLst>
              <a:ext uri="{FF2B5EF4-FFF2-40B4-BE49-F238E27FC236}">
                <a16:creationId xmlns:a16="http://schemas.microsoft.com/office/drawing/2014/main" id="{E825CD26-75F4-EC97-2A7F-F70D9A5BC476}"/>
              </a:ext>
            </a:extLst>
          </p:cNvPr>
          <p:cNvPicPr>
            <a:picLocks noChangeAspect="1"/>
          </p:cNvPicPr>
          <p:nvPr/>
        </p:nvPicPr>
        <p:blipFill>
          <a:blip r:embed="rId2"/>
          <a:stretch>
            <a:fillRect/>
          </a:stretch>
        </p:blipFill>
        <p:spPr>
          <a:xfrm>
            <a:off x="870060" y="1008071"/>
            <a:ext cx="5114180" cy="4529129"/>
          </a:xfrm>
          <a:prstGeom prst="rect">
            <a:avLst/>
          </a:prstGeom>
        </p:spPr>
      </p:pic>
    </p:spTree>
    <p:extLst>
      <p:ext uri="{BB962C8B-B14F-4D97-AF65-F5344CB8AC3E}">
        <p14:creationId xmlns:p14="http://schemas.microsoft.com/office/powerpoint/2010/main" val="1664431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CA1A77-8312-8D11-3E1F-ED6CC5AF39ED}"/>
              </a:ext>
            </a:extLst>
          </p:cNvPr>
          <p:cNvSpPr>
            <a:spLocks noGrp="1"/>
          </p:cNvSpPr>
          <p:nvPr>
            <p:ph type="title"/>
          </p:nvPr>
        </p:nvSpPr>
        <p:spPr>
          <a:xfrm>
            <a:off x="838200" y="365125"/>
            <a:ext cx="10515600" cy="549275"/>
          </a:xfrm>
        </p:spPr>
        <p:txBody>
          <a:bodyPr>
            <a:normAutofit fontScale="90000"/>
          </a:bodyPr>
          <a:lstStyle/>
          <a:p>
            <a:r>
              <a:rPr lang="en-IN" b="1"/>
              <a:t>ER DIAGRAM</a:t>
            </a:r>
            <a:endParaRPr lang="en-IN" b="1" dirty="0"/>
          </a:p>
        </p:txBody>
      </p:sp>
      <p:sp>
        <p:nvSpPr>
          <p:cNvPr id="3" name="Content Placeholder 2">
            <a:extLst>
              <a:ext uri="{FF2B5EF4-FFF2-40B4-BE49-F238E27FC236}">
                <a16:creationId xmlns:a16="http://schemas.microsoft.com/office/drawing/2014/main" id="{1F2745C9-0404-0BBC-7F7D-A74405AF7ABD}"/>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650A7F73-D067-99DB-9FE4-A5BE2ACE2EBD}"/>
              </a:ext>
            </a:extLst>
          </p:cNvPr>
          <p:cNvPicPr>
            <a:picLocks noChangeAspect="1"/>
          </p:cNvPicPr>
          <p:nvPr/>
        </p:nvPicPr>
        <p:blipFill>
          <a:blip r:embed="rId2"/>
          <a:stretch>
            <a:fillRect/>
          </a:stretch>
        </p:blipFill>
        <p:spPr>
          <a:xfrm>
            <a:off x="838200" y="761767"/>
            <a:ext cx="10515600" cy="5334465"/>
          </a:xfrm>
          <a:prstGeom prst="rect">
            <a:avLst/>
          </a:prstGeom>
        </p:spPr>
      </p:pic>
    </p:spTree>
    <p:extLst>
      <p:ext uri="{BB962C8B-B14F-4D97-AF65-F5344CB8AC3E}">
        <p14:creationId xmlns:p14="http://schemas.microsoft.com/office/powerpoint/2010/main" val="3600285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BFD895-E043-B0CD-4EE4-AEAB5BF1ADE9}"/>
              </a:ext>
            </a:extLst>
          </p:cNvPr>
          <p:cNvSpPr txBox="1"/>
          <p:nvPr/>
        </p:nvSpPr>
        <p:spPr>
          <a:xfrm>
            <a:off x="4876801" y="572756"/>
            <a:ext cx="6829530" cy="653143"/>
          </a:xfrm>
          <a:prstGeom prst="rect">
            <a:avLst/>
          </a:prstGeom>
          <a:noFill/>
        </p:spPr>
        <p:txBody>
          <a:bodyPr wrap="square" rtlCol="0">
            <a:spAutoFit/>
          </a:bodyPr>
          <a:lstStyle/>
          <a:p>
            <a:r>
              <a:rPr lang="en-US" sz="1800" b="1" i="0" dirty="0">
                <a:solidFill>
                  <a:srgbClr val="24292E"/>
                </a:solidFill>
                <a:effectLst/>
                <a:latin typeface="Segoe UI" panose="020B0502040204020203" pitchFamily="34" charset="0"/>
              </a:rPr>
              <a:t>12.</a:t>
            </a:r>
            <a:r>
              <a:rPr lang="en-US" sz="1800" b="1" i="0" dirty="0">
                <a:solidFill>
                  <a:srgbClr val="252423"/>
                </a:solidFill>
                <a:effectLst/>
                <a:latin typeface="Segoe UI" panose="020B0502040204020203" pitchFamily="34" charset="0"/>
              </a:rPr>
              <a:t>How does the age distribution of participants vary across different games?</a:t>
            </a:r>
            <a:endParaRPr lang="en-IN" dirty="0"/>
          </a:p>
        </p:txBody>
      </p:sp>
      <p:sp>
        <p:nvSpPr>
          <p:cNvPr id="8" name="TextBox 7">
            <a:extLst>
              <a:ext uri="{FF2B5EF4-FFF2-40B4-BE49-F238E27FC236}">
                <a16:creationId xmlns:a16="http://schemas.microsoft.com/office/drawing/2014/main" id="{CE5EF4B1-197E-2019-A0AD-3157AFBAA4C0}"/>
              </a:ext>
            </a:extLst>
          </p:cNvPr>
          <p:cNvSpPr txBox="1"/>
          <p:nvPr/>
        </p:nvSpPr>
        <p:spPr>
          <a:xfrm>
            <a:off x="7275871" y="1720840"/>
            <a:ext cx="3598606" cy="4247317"/>
          </a:xfrm>
          <a:prstGeom prst="rect">
            <a:avLst/>
          </a:prstGeom>
          <a:noFill/>
        </p:spPr>
        <p:txBody>
          <a:bodyPr wrap="square">
            <a:spAutoFit/>
          </a:bodyPr>
          <a:lstStyle/>
          <a:p>
            <a:pPr algn="just"/>
            <a:r>
              <a:rPr lang="en-US" dirty="0"/>
              <a:t>The chart displays the age distribution of Olympic participants based on the count of person IDs. Most athletes fall within the age range of 18 to 30, with a sharp peak around age 22, indicating this is the most common age for Olympic competition. The number of participants declines significantly after age 30, with very few athletes above 40. This suggests that Olympic-level performance is concentrated in younger age groups, reflecting the physical demands of elite sports.</a:t>
            </a:r>
          </a:p>
        </p:txBody>
      </p:sp>
      <p:pic>
        <p:nvPicPr>
          <p:cNvPr id="12" name="Picture 11">
            <a:extLst>
              <a:ext uri="{FF2B5EF4-FFF2-40B4-BE49-F238E27FC236}">
                <a16:creationId xmlns:a16="http://schemas.microsoft.com/office/drawing/2014/main" id="{3A3AAA89-B2F3-84E3-AD53-C76B393A0FF2}"/>
              </a:ext>
            </a:extLst>
          </p:cNvPr>
          <p:cNvPicPr>
            <a:picLocks noChangeAspect="1"/>
          </p:cNvPicPr>
          <p:nvPr/>
        </p:nvPicPr>
        <p:blipFill>
          <a:blip r:embed="rId2"/>
          <a:stretch>
            <a:fillRect/>
          </a:stretch>
        </p:blipFill>
        <p:spPr>
          <a:xfrm>
            <a:off x="365760" y="1482811"/>
            <a:ext cx="6004561" cy="4485346"/>
          </a:xfrm>
          <a:prstGeom prst="rect">
            <a:avLst/>
          </a:prstGeom>
        </p:spPr>
      </p:pic>
    </p:spTree>
    <p:extLst>
      <p:ext uri="{BB962C8B-B14F-4D97-AF65-F5344CB8AC3E}">
        <p14:creationId xmlns:p14="http://schemas.microsoft.com/office/powerpoint/2010/main" val="4115464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7CDE3A9-C3C8-904D-5126-63B0FA7431C4}"/>
              </a:ext>
            </a:extLst>
          </p:cNvPr>
          <p:cNvPicPr>
            <a:picLocks noChangeAspect="1"/>
          </p:cNvPicPr>
          <p:nvPr/>
        </p:nvPicPr>
        <p:blipFill>
          <a:blip r:embed="rId2"/>
          <a:stretch>
            <a:fillRect/>
          </a:stretch>
        </p:blipFill>
        <p:spPr>
          <a:xfrm>
            <a:off x="0" y="757528"/>
            <a:ext cx="4696480" cy="5563548"/>
          </a:xfrm>
          <a:prstGeom prst="rect">
            <a:avLst/>
          </a:prstGeom>
        </p:spPr>
      </p:pic>
      <p:pic>
        <p:nvPicPr>
          <p:cNvPr id="8" name="Picture 7">
            <a:extLst>
              <a:ext uri="{FF2B5EF4-FFF2-40B4-BE49-F238E27FC236}">
                <a16:creationId xmlns:a16="http://schemas.microsoft.com/office/drawing/2014/main" id="{BB689398-439D-4009-4654-DA43BE7CFB10}"/>
              </a:ext>
            </a:extLst>
          </p:cNvPr>
          <p:cNvPicPr>
            <a:picLocks noChangeAspect="1"/>
          </p:cNvPicPr>
          <p:nvPr/>
        </p:nvPicPr>
        <p:blipFill>
          <a:blip r:embed="rId3"/>
          <a:stretch>
            <a:fillRect/>
          </a:stretch>
        </p:blipFill>
        <p:spPr>
          <a:xfrm>
            <a:off x="4696480" y="-60059"/>
            <a:ext cx="7495520" cy="6381135"/>
          </a:xfrm>
          <a:prstGeom prst="rect">
            <a:avLst/>
          </a:prstGeom>
        </p:spPr>
      </p:pic>
      <p:sp>
        <p:nvSpPr>
          <p:cNvPr id="9" name="TextBox 8">
            <a:extLst>
              <a:ext uri="{FF2B5EF4-FFF2-40B4-BE49-F238E27FC236}">
                <a16:creationId xmlns:a16="http://schemas.microsoft.com/office/drawing/2014/main" id="{F80404E0-D1B2-BFEA-17B4-52DB737E7130}"/>
              </a:ext>
            </a:extLst>
          </p:cNvPr>
          <p:cNvSpPr txBox="1"/>
          <p:nvPr/>
        </p:nvSpPr>
        <p:spPr>
          <a:xfrm>
            <a:off x="353961" y="255639"/>
            <a:ext cx="6154994" cy="914400"/>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D1DCA053-F7C6-BBC6-DC87-FE978738D73C}"/>
              </a:ext>
            </a:extLst>
          </p:cNvPr>
          <p:cNvSpPr txBox="1"/>
          <p:nvPr/>
        </p:nvSpPr>
        <p:spPr>
          <a:xfrm>
            <a:off x="353961" y="255639"/>
            <a:ext cx="5348749" cy="369332"/>
          </a:xfrm>
          <a:prstGeom prst="rect">
            <a:avLst/>
          </a:prstGeom>
          <a:noFill/>
        </p:spPr>
        <p:txBody>
          <a:bodyPr wrap="square" rtlCol="0">
            <a:spAutoFit/>
          </a:bodyPr>
          <a:lstStyle/>
          <a:p>
            <a:r>
              <a:rPr lang="en-IN"/>
              <a:t>ANALYSIS PERSON AGE CHANGE IN REGION </a:t>
            </a:r>
            <a:endParaRPr lang="en-IN" dirty="0"/>
          </a:p>
        </p:txBody>
      </p:sp>
    </p:spTree>
    <p:extLst>
      <p:ext uri="{BB962C8B-B14F-4D97-AF65-F5344CB8AC3E}">
        <p14:creationId xmlns:p14="http://schemas.microsoft.com/office/powerpoint/2010/main" val="3398310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CCE09F-6A2C-E30A-FFA3-540CA98CDCAA}"/>
              </a:ext>
            </a:extLst>
          </p:cNvPr>
          <p:cNvSpPr txBox="1"/>
          <p:nvPr/>
        </p:nvSpPr>
        <p:spPr>
          <a:xfrm>
            <a:off x="6096000" y="304800"/>
            <a:ext cx="5761703" cy="646331"/>
          </a:xfrm>
          <a:prstGeom prst="rect">
            <a:avLst/>
          </a:prstGeom>
          <a:noFill/>
        </p:spPr>
        <p:txBody>
          <a:bodyPr wrap="square" rtlCol="0">
            <a:spAutoFit/>
          </a:bodyPr>
          <a:lstStyle/>
          <a:p>
            <a:r>
              <a:rPr lang="en-US" sz="1800" b="1" i="0" dirty="0">
                <a:solidFill>
                  <a:srgbClr val="252423"/>
                </a:solidFill>
                <a:effectLst/>
                <a:latin typeface="Segoe UI" panose="020B0502040204020203" pitchFamily="34" charset="0"/>
              </a:rPr>
              <a:t>13.How many medals have been awarded in each Olympics?</a:t>
            </a:r>
            <a:endParaRPr lang="en-IN" dirty="0"/>
          </a:p>
        </p:txBody>
      </p:sp>
      <p:sp>
        <p:nvSpPr>
          <p:cNvPr id="5" name="TextBox 4">
            <a:extLst>
              <a:ext uri="{FF2B5EF4-FFF2-40B4-BE49-F238E27FC236}">
                <a16:creationId xmlns:a16="http://schemas.microsoft.com/office/drawing/2014/main" id="{22860B08-FA83-C355-B7B5-3C7CBDE76810}"/>
              </a:ext>
            </a:extLst>
          </p:cNvPr>
          <p:cNvSpPr txBox="1"/>
          <p:nvPr/>
        </p:nvSpPr>
        <p:spPr>
          <a:xfrm>
            <a:off x="6827519" y="1056640"/>
            <a:ext cx="4013201" cy="4524315"/>
          </a:xfrm>
          <a:prstGeom prst="rect">
            <a:avLst/>
          </a:prstGeom>
          <a:noFill/>
        </p:spPr>
        <p:txBody>
          <a:bodyPr wrap="square" rtlCol="0">
            <a:spAutoFit/>
          </a:bodyPr>
          <a:lstStyle/>
          <a:p>
            <a:pPr algn="just"/>
            <a:endParaRPr lang="en-US" dirty="0"/>
          </a:p>
          <a:p>
            <a:pPr algn="just"/>
            <a:endParaRPr lang="en-US" dirty="0"/>
          </a:p>
          <a:p>
            <a:pPr algn="just"/>
            <a:r>
              <a:rPr lang="en-US" dirty="0"/>
              <a:t>The chart shows the distribution of Olympic medals by sport. Gymnastics stands out with the highest number of medals awarded, far surpassing other sports. Art Competitions, Swimming, and Athletics follow but with significantly lower medal counts. Most other sports have comparatively smaller medal tallies, indicating a more limited number of events or participation. This highlights how certain sports offer more medal opportunities than others in the Olympics.</a:t>
            </a:r>
          </a:p>
          <a:p>
            <a:pPr algn="just"/>
            <a:endParaRPr lang="en-IN" dirty="0"/>
          </a:p>
        </p:txBody>
      </p:sp>
      <p:pic>
        <p:nvPicPr>
          <p:cNvPr id="7" name="Picture 6">
            <a:extLst>
              <a:ext uri="{FF2B5EF4-FFF2-40B4-BE49-F238E27FC236}">
                <a16:creationId xmlns:a16="http://schemas.microsoft.com/office/drawing/2014/main" id="{DFC68089-63F8-3E76-3C9D-361B016F255D}"/>
              </a:ext>
            </a:extLst>
          </p:cNvPr>
          <p:cNvPicPr>
            <a:picLocks noChangeAspect="1"/>
          </p:cNvPicPr>
          <p:nvPr/>
        </p:nvPicPr>
        <p:blipFill>
          <a:blip r:embed="rId2"/>
          <a:stretch>
            <a:fillRect/>
          </a:stretch>
        </p:blipFill>
        <p:spPr>
          <a:xfrm>
            <a:off x="334297" y="986505"/>
            <a:ext cx="5497543" cy="5114629"/>
          </a:xfrm>
          <a:prstGeom prst="rect">
            <a:avLst/>
          </a:prstGeom>
        </p:spPr>
      </p:pic>
    </p:spTree>
    <p:extLst>
      <p:ext uri="{BB962C8B-B14F-4D97-AF65-F5344CB8AC3E}">
        <p14:creationId xmlns:p14="http://schemas.microsoft.com/office/powerpoint/2010/main" val="757132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232D34-1BB4-8286-CC14-7D182FE8F3EE}"/>
              </a:ext>
            </a:extLst>
          </p:cNvPr>
          <p:cNvSpPr txBox="1"/>
          <p:nvPr/>
        </p:nvSpPr>
        <p:spPr>
          <a:xfrm>
            <a:off x="5732206" y="324465"/>
            <a:ext cx="5968181" cy="646331"/>
          </a:xfrm>
          <a:prstGeom prst="rect">
            <a:avLst/>
          </a:prstGeom>
          <a:noFill/>
        </p:spPr>
        <p:txBody>
          <a:bodyPr wrap="square" rtlCol="0">
            <a:spAutoFit/>
          </a:bodyPr>
          <a:lstStyle/>
          <a:p>
            <a:r>
              <a:rPr lang="en-US" sz="1800" b="1" i="0">
                <a:solidFill>
                  <a:srgbClr val="252423"/>
                </a:solidFill>
                <a:effectLst/>
                <a:latin typeface="Segoe UI" panose="020B0502040204020203" pitchFamily="34" charset="0"/>
              </a:rPr>
              <a:t>14.Which countries have the highest number of gold medals?</a:t>
            </a:r>
            <a:endParaRPr lang="en-IN" dirty="0"/>
          </a:p>
        </p:txBody>
      </p:sp>
      <p:sp>
        <p:nvSpPr>
          <p:cNvPr id="2" name="TextBox 1">
            <a:extLst>
              <a:ext uri="{FF2B5EF4-FFF2-40B4-BE49-F238E27FC236}">
                <a16:creationId xmlns:a16="http://schemas.microsoft.com/office/drawing/2014/main" id="{AB1C8904-4837-747A-963A-E58B32003B6C}"/>
              </a:ext>
            </a:extLst>
          </p:cNvPr>
          <p:cNvSpPr txBox="1"/>
          <p:nvPr/>
        </p:nvSpPr>
        <p:spPr>
          <a:xfrm>
            <a:off x="6921910" y="1327355"/>
            <a:ext cx="3888330" cy="3693319"/>
          </a:xfrm>
          <a:prstGeom prst="rect">
            <a:avLst/>
          </a:prstGeom>
          <a:noFill/>
        </p:spPr>
        <p:txBody>
          <a:bodyPr wrap="square" rtlCol="0">
            <a:spAutoFit/>
          </a:bodyPr>
          <a:lstStyle/>
          <a:p>
            <a:endParaRPr lang="en-US" dirty="0"/>
          </a:p>
          <a:p>
            <a:endParaRPr lang="en-US" dirty="0"/>
          </a:p>
          <a:p>
            <a:r>
              <a:rPr lang="en-US" dirty="0"/>
              <a:t>The chart displays the distribution of Olympic gold medals by region. The </a:t>
            </a:r>
            <a:r>
              <a:rPr lang="en-US" b="1" dirty="0"/>
              <a:t>USA</a:t>
            </a:r>
            <a:r>
              <a:rPr lang="en-US" dirty="0"/>
              <a:t> leads significantly, with more than double the gold medals of the next closest region, the </a:t>
            </a:r>
            <a:r>
              <a:rPr lang="en-US" b="1" dirty="0"/>
              <a:t>Soviet Union</a:t>
            </a:r>
            <a:r>
              <a:rPr lang="en-US" dirty="0"/>
              <a:t>. Other strong performers include </a:t>
            </a:r>
            <a:r>
              <a:rPr lang="en-US" b="1" dirty="0"/>
              <a:t>Germany</a:t>
            </a:r>
            <a:r>
              <a:rPr lang="en-US" dirty="0"/>
              <a:t>, </a:t>
            </a:r>
            <a:r>
              <a:rPr lang="en-US" b="1" dirty="0"/>
              <a:t>UK</a:t>
            </a:r>
            <a:r>
              <a:rPr lang="en-US" dirty="0"/>
              <a:t>, and </a:t>
            </a:r>
            <a:r>
              <a:rPr lang="en-US" b="1" dirty="0"/>
              <a:t>Italy</a:t>
            </a:r>
            <a:r>
              <a:rPr lang="en-US" dirty="0"/>
              <a:t>, though their counts are considerably lower. This reflects historical dominance and consistent athletic excellence from certain countries across Olympic history.</a:t>
            </a:r>
            <a:endParaRPr lang="en-IN" dirty="0"/>
          </a:p>
        </p:txBody>
      </p:sp>
      <p:pic>
        <p:nvPicPr>
          <p:cNvPr id="5" name="Picture 4">
            <a:extLst>
              <a:ext uri="{FF2B5EF4-FFF2-40B4-BE49-F238E27FC236}">
                <a16:creationId xmlns:a16="http://schemas.microsoft.com/office/drawing/2014/main" id="{7AF74261-94BF-08E0-3E94-0CF38C367428}"/>
              </a:ext>
            </a:extLst>
          </p:cNvPr>
          <p:cNvPicPr>
            <a:picLocks noChangeAspect="1"/>
          </p:cNvPicPr>
          <p:nvPr/>
        </p:nvPicPr>
        <p:blipFill>
          <a:blip r:embed="rId2"/>
          <a:stretch>
            <a:fillRect/>
          </a:stretch>
        </p:blipFill>
        <p:spPr>
          <a:xfrm>
            <a:off x="253999" y="1197435"/>
            <a:ext cx="6085841" cy="4750954"/>
          </a:xfrm>
          <a:prstGeom prst="rect">
            <a:avLst/>
          </a:prstGeom>
        </p:spPr>
      </p:pic>
    </p:spTree>
    <p:extLst>
      <p:ext uri="{BB962C8B-B14F-4D97-AF65-F5344CB8AC3E}">
        <p14:creationId xmlns:p14="http://schemas.microsoft.com/office/powerpoint/2010/main" val="3094962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EEB15B-DD04-4EB1-457E-5805608667E4}"/>
              </a:ext>
            </a:extLst>
          </p:cNvPr>
          <p:cNvSpPr txBox="1"/>
          <p:nvPr/>
        </p:nvSpPr>
        <p:spPr>
          <a:xfrm>
            <a:off x="6400800" y="381837"/>
            <a:ext cx="5395965" cy="646331"/>
          </a:xfrm>
          <a:prstGeom prst="rect">
            <a:avLst/>
          </a:prstGeom>
          <a:noFill/>
        </p:spPr>
        <p:txBody>
          <a:bodyPr wrap="square" rtlCol="0">
            <a:spAutoFit/>
          </a:bodyPr>
          <a:lstStyle/>
          <a:p>
            <a:r>
              <a:rPr lang="en-US" sz="1800" b="1" i="0" dirty="0">
                <a:solidFill>
                  <a:srgbClr val="252423"/>
                </a:solidFill>
                <a:effectLst/>
                <a:latin typeface="Segoe UI" panose="020B0502040204020203" pitchFamily="34" charset="0"/>
              </a:rPr>
              <a:t>15.How does the medal distribution vary across different sports?</a:t>
            </a:r>
            <a:endParaRPr lang="en-IN" dirty="0"/>
          </a:p>
        </p:txBody>
      </p:sp>
      <p:sp>
        <p:nvSpPr>
          <p:cNvPr id="2" name="TextBox 1">
            <a:extLst>
              <a:ext uri="{FF2B5EF4-FFF2-40B4-BE49-F238E27FC236}">
                <a16:creationId xmlns:a16="http://schemas.microsoft.com/office/drawing/2014/main" id="{674B9AC8-D0C4-9922-0C18-E801812357DE}"/>
              </a:ext>
            </a:extLst>
          </p:cNvPr>
          <p:cNvSpPr txBox="1"/>
          <p:nvPr/>
        </p:nvSpPr>
        <p:spPr>
          <a:xfrm>
            <a:off x="6908800" y="1310640"/>
            <a:ext cx="4785360" cy="3970318"/>
          </a:xfrm>
          <a:prstGeom prst="rect">
            <a:avLst/>
          </a:prstGeom>
          <a:noFill/>
        </p:spPr>
        <p:txBody>
          <a:bodyPr wrap="square" rtlCol="0">
            <a:spAutoFit/>
          </a:bodyPr>
          <a:lstStyle/>
          <a:p>
            <a:pPr algn="just"/>
            <a:r>
              <a:rPr lang="en-US" dirty="0"/>
              <a:t>The chart illustrates the number of Olympic medals awarded across different sports. Gymnastics dominates with the highest medal count by a large margin, reflecting its numerous events and strong global participation. Art Competitions, Swimming, and Athletics also hold notable positions but with significantly fewer medals. Sports like Football, Nordic Combined, and Table Tennis show minimal medal counts, likely due to fewer events or more recent inclusion in the Games. </a:t>
            </a:r>
            <a:r>
              <a:rPr lang="en-US"/>
              <a:t>This visualization emphasizes the varying scale of competition across Olympic sports.</a:t>
            </a:r>
          </a:p>
          <a:p>
            <a:pPr algn="just"/>
            <a:endParaRPr lang="en-IN" dirty="0"/>
          </a:p>
        </p:txBody>
      </p:sp>
      <p:pic>
        <p:nvPicPr>
          <p:cNvPr id="6" name="Picture 5">
            <a:extLst>
              <a:ext uri="{FF2B5EF4-FFF2-40B4-BE49-F238E27FC236}">
                <a16:creationId xmlns:a16="http://schemas.microsoft.com/office/drawing/2014/main" id="{3E066E78-D363-2786-A4FF-24A36C14C2B6}"/>
              </a:ext>
            </a:extLst>
          </p:cNvPr>
          <p:cNvPicPr>
            <a:picLocks noChangeAspect="1"/>
          </p:cNvPicPr>
          <p:nvPr/>
        </p:nvPicPr>
        <p:blipFill>
          <a:blip r:embed="rId2"/>
          <a:stretch>
            <a:fillRect/>
          </a:stretch>
        </p:blipFill>
        <p:spPr>
          <a:xfrm>
            <a:off x="551634" y="1028342"/>
            <a:ext cx="5239566" cy="4801315"/>
          </a:xfrm>
          <a:prstGeom prst="rect">
            <a:avLst/>
          </a:prstGeom>
        </p:spPr>
      </p:pic>
    </p:spTree>
    <p:extLst>
      <p:ext uri="{BB962C8B-B14F-4D97-AF65-F5344CB8AC3E}">
        <p14:creationId xmlns:p14="http://schemas.microsoft.com/office/powerpoint/2010/main" val="156472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D1E45F-2B9C-5AB8-4587-98E6028E4C66}"/>
              </a:ext>
            </a:extLst>
          </p:cNvPr>
          <p:cNvSpPr txBox="1"/>
          <p:nvPr/>
        </p:nvSpPr>
        <p:spPr>
          <a:xfrm>
            <a:off x="5235191" y="432079"/>
            <a:ext cx="6551525" cy="646331"/>
          </a:xfrm>
          <a:prstGeom prst="rect">
            <a:avLst/>
          </a:prstGeom>
          <a:noFill/>
        </p:spPr>
        <p:txBody>
          <a:bodyPr wrap="square" rtlCol="0">
            <a:spAutoFit/>
          </a:bodyPr>
          <a:lstStyle/>
          <a:p>
            <a:r>
              <a:rPr lang="en-US" sz="1800" b="1" i="0" dirty="0">
                <a:solidFill>
                  <a:srgbClr val="252423"/>
                </a:solidFill>
                <a:effectLst/>
                <a:latin typeface="Segoe UI" panose="020B0502040204020203" pitchFamily="34" charset="0"/>
              </a:rPr>
              <a:t>16.How many regions or NOCs participate in each Olympic Games?</a:t>
            </a:r>
            <a:endParaRPr lang="en-IN" dirty="0"/>
          </a:p>
        </p:txBody>
      </p:sp>
      <p:sp>
        <p:nvSpPr>
          <p:cNvPr id="2" name="TextBox 1">
            <a:extLst>
              <a:ext uri="{FF2B5EF4-FFF2-40B4-BE49-F238E27FC236}">
                <a16:creationId xmlns:a16="http://schemas.microsoft.com/office/drawing/2014/main" id="{FF990C25-9D39-18C4-F448-70CAD886EB4D}"/>
              </a:ext>
            </a:extLst>
          </p:cNvPr>
          <p:cNvSpPr txBox="1"/>
          <p:nvPr/>
        </p:nvSpPr>
        <p:spPr>
          <a:xfrm>
            <a:off x="6573520" y="1204686"/>
            <a:ext cx="4815840" cy="4247317"/>
          </a:xfrm>
          <a:prstGeom prst="rect">
            <a:avLst/>
          </a:prstGeom>
          <a:noFill/>
        </p:spPr>
        <p:txBody>
          <a:bodyPr wrap="square" rtlCol="0">
            <a:spAutoFit/>
          </a:bodyPr>
          <a:lstStyle/>
          <a:p>
            <a:pPr algn="just"/>
            <a:r>
              <a:rPr lang="en-US" dirty="0"/>
              <a:t>An analysis of Olympic participation by region indicates that the United States leads with the highest number of athletes. This can be attributed to the country's strong emphasis on sports and consistent investment in athletic development, resulting in nearly 9225 participants over the years. The United Kingdom ranks second with approximately 5783 . Other countries with significant participation include France, Germany, Canada, Italy, and Japan. These regions have demonstrated a consistent and long-standing commitment to the Olympic Games, reflecting their active engagement in international sports competitions.</a:t>
            </a:r>
            <a:endParaRPr lang="en-IN" dirty="0"/>
          </a:p>
          <a:p>
            <a:pPr algn="just"/>
            <a:endParaRPr lang="en-IN" dirty="0"/>
          </a:p>
        </p:txBody>
      </p:sp>
      <p:pic>
        <p:nvPicPr>
          <p:cNvPr id="6" name="Picture 5">
            <a:extLst>
              <a:ext uri="{FF2B5EF4-FFF2-40B4-BE49-F238E27FC236}">
                <a16:creationId xmlns:a16="http://schemas.microsoft.com/office/drawing/2014/main" id="{0C707DF1-DDB6-69C9-3CF6-A0F8C50819E2}"/>
              </a:ext>
            </a:extLst>
          </p:cNvPr>
          <p:cNvPicPr>
            <a:picLocks noChangeAspect="1"/>
          </p:cNvPicPr>
          <p:nvPr/>
        </p:nvPicPr>
        <p:blipFill>
          <a:blip r:embed="rId2"/>
          <a:stretch>
            <a:fillRect/>
          </a:stretch>
        </p:blipFill>
        <p:spPr>
          <a:xfrm>
            <a:off x="467361" y="1503242"/>
            <a:ext cx="5151120" cy="4247317"/>
          </a:xfrm>
          <a:prstGeom prst="rect">
            <a:avLst/>
          </a:prstGeom>
        </p:spPr>
      </p:pic>
    </p:spTree>
    <p:extLst>
      <p:ext uri="{BB962C8B-B14F-4D97-AF65-F5344CB8AC3E}">
        <p14:creationId xmlns:p14="http://schemas.microsoft.com/office/powerpoint/2010/main" val="1818923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BA5665-9598-4383-8F19-52182CBB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C777A6-9696-47DF-BA90-40895EFCE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05B094-D180-41FA-B209-8388E9F7D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C00FC11-8EB6-9E08-2F5D-247D1E63D223}"/>
              </a:ext>
            </a:extLst>
          </p:cNvPr>
          <p:cNvPicPr>
            <a:picLocks noChangeAspect="1"/>
          </p:cNvPicPr>
          <p:nvPr/>
        </p:nvPicPr>
        <p:blipFill>
          <a:blip r:embed="rId2"/>
          <a:stretch>
            <a:fillRect/>
          </a:stretch>
        </p:blipFill>
        <p:spPr>
          <a:xfrm>
            <a:off x="842772" y="965571"/>
            <a:ext cx="5092361" cy="4926858"/>
          </a:xfrm>
          <a:prstGeom prst="rect">
            <a:avLst/>
          </a:prstGeom>
        </p:spPr>
      </p:pic>
      <p:pic>
        <p:nvPicPr>
          <p:cNvPr id="5" name="Picture 4">
            <a:extLst>
              <a:ext uri="{FF2B5EF4-FFF2-40B4-BE49-F238E27FC236}">
                <a16:creationId xmlns:a16="http://schemas.microsoft.com/office/drawing/2014/main" id="{8DEE8523-730D-A837-653B-EC9A7F23544D}"/>
              </a:ext>
            </a:extLst>
          </p:cNvPr>
          <p:cNvPicPr>
            <a:picLocks noChangeAspect="1"/>
          </p:cNvPicPr>
          <p:nvPr/>
        </p:nvPicPr>
        <p:blipFill>
          <a:blip r:embed="rId3"/>
          <a:stretch>
            <a:fillRect/>
          </a:stretch>
        </p:blipFill>
        <p:spPr>
          <a:xfrm>
            <a:off x="6255173" y="1360229"/>
            <a:ext cx="5092361" cy="4137542"/>
          </a:xfrm>
          <a:prstGeom prst="rect">
            <a:avLst/>
          </a:prstGeom>
        </p:spPr>
      </p:pic>
    </p:spTree>
    <p:extLst>
      <p:ext uri="{BB962C8B-B14F-4D97-AF65-F5344CB8AC3E}">
        <p14:creationId xmlns:p14="http://schemas.microsoft.com/office/powerpoint/2010/main" val="2705321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00F094-B837-5CCF-651C-883C44977CD8}"/>
              </a:ext>
            </a:extLst>
          </p:cNvPr>
          <p:cNvSpPr txBox="1"/>
          <p:nvPr/>
        </p:nvSpPr>
        <p:spPr>
          <a:xfrm>
            <a:off x="5757705" y="341644"/>
            <a:ext cx="5978770" cy="646331"/>
          </a:xfrm>
          <a:prstGeom prst="rect">
            <a:avLst/>
          </a:prstGeom>
          <a:noFill/>
        </p:spPr>
        <p:txBody>
          <a:bodyPr wrap="square" rtlCol="0">
            <a:spAutoFit/>
          </a:bodyPr>
          <a:lstStyle/>
          <a:p>
            <a:r>
              <a:rPr lang="en-US" sz="1800" b="1" i="0" dirty="0">
                <a:solidFill>
                  <a:srgbClr val="252423"/>
                </a:solidFill>
                <a:effectLst/>
                <a:latin typeface="Segoe UI" panose="020B0502040204020203" pitchFamily="34" charset="0"/>
              </a:rPr>
              <a:t>17.Which regions have the highest number of participants in the Olympics?</a:t>
            </a:r>
            <a:endParaRPr lang="en-IN" dirty="0"/>
          </a:p>
        </p:txBody>
      </p:sp>
      <p:sp>
        <p:nvSpPr>
          <p:cNvPr id="3" name="TextBox 2">
            <a:extLst>
              <a:ext uri="{FF2B5EF4-FFF2-40B4-BE49-F238E27FC236}">
                <a16:creationId xmlns:a16="http://schemas.microsoft.com/office/drawing/2014/main" id="{5876699F-7CAD-8B2F-CDE7-1466EECCA0DC}"/>
              </a:ext>
            </a:extLst>
          </p:cNvPr>
          <p:cNvSpPr txBox="1"/>
          <p:nvPr/>
        </p:nvSpPr>
        <p:spPr>
          <a:xfrm>
            <a:off x="6736080" y="1270000"/>
            <a:ext cx="4378960" cy="4801314"/>
          </a:xfrm>
          <a:prstGeom prst="rect">
            <a:avLst/>
          </a:prstGeom>
          <a:noFill/>
        </p:spPr>
        <p:txBody>
          <a:bodyPr wrap="square" rtlCol="0">
            <a:spAutoFit/>
          </a:bodyPr>
          <a:lstStyle/>
          <a:p>
            <a:r>
              <a:rPr lang="en-US" dirty="0"/>
              <a:t>An analysis of Olympic participation by region indicates that the max number participant  United States leads with the highest number of athletes. This can be attributed to the country's strong emphasis on sports and consistent investment in athletic development, resulting in nearly 9225 participants over the years. The United Kingdom ranks second with approximately 5783 . Other countries with significant participation include France, Germany, Canada, Italy, and Japan. These regions have demonstrated a consistent and long-standing commitment to the Olympic Games, reflecting their active engagement in international sports competitions.</a:t>
            </a:r>
            <a:endParaRPr lang="en-IN" dirty="0"/>
          </a:p>
          <a:p>
            <a:endParaRPr lang="en-IN" dirty="0"/>
          </a:p>
        </p:txBody>
      </p:sp>
      <p:pic>
        <p:nvPicPr>
          <p:cNvPr id="6" name="Picture 5">
            <a:extLst>
              <a:ext uri="{FF2B5EF4-FFF2-40B4-BE49-F238E27FC236}">
                <a16:creationId xmlns:a16="http://schemas.microsoft.com/office/drawing/2014/main" id="{D21DFBC5-E97E-2256-6204-E84ADA57FD31}"/>
              </a:ext>
            </a:extLst>
          </p:cNvPr>
          <p:cNvPicPr>
            <a:picLocks noChangeAspect="1"/>
          </p:cNvPicPr>
          <p:nvPr/>
        </p:nvPicPr>
        <p:blipFill>
          <a:blip r:embed="rId2"/>
          <a:stretch>
            <a:fillRect/>
          </a:stretch>
        </p:blipFill>
        <p:spPr>
          <a:xfrm>
            <a:off x="344645" y="1686559"/>
            <a:ext cx="5517676" cy="3539157"/>
          </a:xfrm>
          <a:prstGeom prst="rect">
            <a:avLst/>
          </a:prstGeom>
        </p:spPr>
      </p:pic>
    </p:spTree>
    <p:extLst>
      <p:ext uri="{BB962C8B-B14F-4D97-AF65-F5344CB8AC3E}">
        <p14:creationId xmlns:p14="http://schemas.microsoft.com/office/powerpoint/2010/main" val="4013400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BA5665-9598-4383-8F19-52182CBB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C777A6-9696-47DF-BA90-40895EFCE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05B094-D180-41FA-B209-8388E9F7D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B56AFD1-FE35-FF1E-6AA7-4D11138B4D39}"/>
              </a:ext>
            </a:extLst>
          </p:cNvPr>
          <p:cNvPicPr>
            <a:picLocks noChangeAspect="1"/>
          </p:cNvPicPr>
          <p:nvPr/>
        </p:nvPicPr>
        <p:blipFill>
          <a:blip r:embed="rId2"/>
          <a:stretch>
            <a:fillRect/>
          </a:stretch>
        </p:blipFill>
        <p:spPr>
          <a:xfrm>
            <a:off x="842772" y="1487538"/>
            <a:ext cx="5092361" cy="3882924"/>
          </a:xfrm>
          <a:prstGeom prst="rect">
            <a:avLst/>
          </a:prstGeom>
        </p:spPr>
      </p:pic>
      <p:pic>
        <p:nvPicPr>
          <p:cNvPr id="3" name="Picture 2">
            <a:extLst>
              <a:ext uri="{FF2B5EF4-FFF2-40B4-BE49-F238E27FC236}">
                <a16:creationId xmlns:a16="http://schemas.microsoft.com/office/drawing/2014/main" id="{8AEE4BC8-DD52-DC53-77A1-02B5B351D822}"/>
              </a:ext>
            </a:extLst>
          </p:cNvPr>
          <p:cNvPicPr>
            <a:picLocks noChangeAspect="1"/>
          </p:cNvPicPr>
          <p:nvPr/>
        </p:nvPicPr>
        <p:blipFill>
          <a:blip r:embed="rId3"/>
          <a:stretch>
            <a:fillRect/>
          </a:stretch>
        </p:blipFill>
        <p:spPr>
          <a:xfrm>
            <a:off x="6255173" y="1805810"/>
            <a:ext cx="5092361" cy="3246379"/>
          </a:xfrm>
          <a:prstGeom prst="rect">
            <a:avLst/>
          </a:prstGeom>
        </p:spPr>
      </p:pic>
    </p:spTree>
    <p:extLst>
      <p:ext uri="{BB962C8B-B14F-4D97-AF65-F5344CB8AC3E}">
        <p14:creationId xmlns:p14="http://schemas.microsoft.com/office/powerpoint/2010/main" val="1259669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0BBB73-F6A2-5AD1-2812-CFADCF732D89}"/>
              </a:ext>
            </a:extLst>
          </p:cNvPr>
          <p:cNvSpPr txBox="1"/>
          <p:nvPr/>
        </p:nvSpPr>
        <p:spPr>
          <a:xfrm>
            <a:off x="5536642" y="261257"/>
            <a:ext cx="6501283" cy="646331"/>
          </a:xfrm>
          <a:prstGeom prst="rect">
            <a:avLst/>
          </a:prstGeom>
          <a:noFill/>
        </p:spPr>
        <p:txBody>
          <a:bodyPr wrap="square" rtlCol="0">
            <a:spAutoFit/>
          </a:bodyPr>
          <a:lstStyle/>
          <a:p>
            <a:r>
              <a:rPr lang="en-US" sz="1800" b="1" i="0" dirty="0">
                <a:solidFill>
                  <a:srgbClr val="252423"/>
                </a:solidFill>
                <a:effectLst/>
                <a:latin typeface="Segoe UI" panose="020B0502040204020203" pitchFamily="34" charset="0"/>
              </a:rPr>
              <a:t>18.What is the distribution of medals among different regions?</a:t>
            </a:r>
            <a:endParaRPr lang="en-IN" dirty="0"/>
          </a:p>
        </p:txBody>
      </p:sp>
      <p:sp>
        <p:nvSpPr>
          <p:cNvPr id="5" name="TextBox 4">
            <a:extLst>
              <a:ext uri="{FF2B5EF4-FFF2-40B4-BE49-F238E27FC236}">
                <a16:creationId xmlns:a16="http://schemas.microsoft.com/office/drawing/2014/main" id="{978B75AD-84F9-4DB0-1513-5C8712A741CD}"/>
              </a:ext>
            </a:extLst>
          </p:cNvPr>
          <p:cNvSpPr txBox="1"/>
          <p:nvPr/>
        </p:nvSpPr>
        <p:spPr>
          <a:xfrm>
            <a:off x="6847840" y="1249680"/>
            <a:ext cx="4561840" cy="4801314"/>
          </a:xfrm>
          <a:prstGeom prst="rect">
            <a:avLst/>
          </a:prstGeom>
          <a:noFill/>
        </p:spPr>
        <p:txBody>
          <a:bodyPr wrap="square" rtlCol="0">
            <a:spAutoFit/>
          </a:bodyPr>
          <a:lstStyle/>
          <a:p>
            <a:pPr algn="just"/>
            <a:r>
              <a:rPr lang="en-US" dirty="0"/>
              <a:t>The total number of medals awarded is 260,971, distributed across various countries and regions around the world. For example, Afghanistan has received 89 medals, Albania has been awarded 74, and American Samoa has earned 46 medals. Algeria has a higher count with 492 medals distributed among its athletes. Each country’s medal tally reflects its athletes’ performances over many Olympic Games, highlighting the global diversity in sports excellence. This wide distribution of medals showcases the competitive spirit and achievements of nations from all corners of the globe. Overall, the medal counts serve as a testament to the dedication and skill of athletes representing their countries on the international stage.</a:t>
            </a:r>
            <a:endParaRPr lang="en-IN" dirty="0"/>
          </a:p>
        </p:txBody>
      </p:sp>
      <p:pic>
        <p:nvPicPr>
          <p:cNvPr id="7" name="Picture 6">
            <a:extLst>
              <a:ext uri="{FF2B5EF4-FFF2-40B4-BE49-F238E27FC236}">
                <a16:creationId xmlns:a16="http://schemas.microsoft.com/office/drawing/2014/main" id="{C3C3DF72-AD27-734D-1783-C66B241B50CD}"/>
              </a:ext>
            </a:extLst>
          </p:cNvPr>
          <p:cNvPicPr>
            <a:picLocks noChangeAspect="1"/>
          </p:cNvPicPr>
          <p:nvPr/>
        </p:nvPicPr>
        <p:blipFill>
          <a:blip r:embed="rId2"/>
          <a:stretch>
            <a:fillRect/>
          </a:stretch>
        </p:blipFill>
        <p:spPr>
          <a:xfrm>
            <a:off x="629919" y="1531051"/>
            <a:ext cx="5313681" cy="4077269"/>
          </a:xfrm>
          <a:prstGeom prst="rect">
            <a:avLst/>
          </a:prstGeom>
        </p:spPr>
      </p:pic>
    </p:spTree>
    <p:extLst>
      <p:ext uri="{BB962C8B-B14F-4D97-AF65-F5344CB8AC3E}">
        <p14:creationId xmlns:p14="http://schemas.microsoft.com/office/powerpoint/2010/main" val="1399925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F5F16F-9F5D-8B18-57F6-4B0663F8B280}"/>
              </a:ext>
            </a:extLst>
          </p:cNvPr>
          <p:cNvPicPr>
            <a:picLocks noChangeAspect="1"/>
          </p:cNvPicPr>
          <p:nvPr/>
        </p:nvPicPr>
        <p:blipFill>
          <a:blip r:embed="rId2"/>
          <a:stretch>
            <a:fillRect/>
          </a:stretch>
        </p:blipFill>
        <p:spPr>
          <a:xfrm>
            <a:off x="3220720" y="1201782"/>
            <a:ext cx="1326609" cy="3905795"/>
          </a:xfrm>
          <a:prstGeom prst="rect">
            <a:avLst/>
          </a:prstGeom>
        </p:spPr>
      </p:pic>
      <p:sp>
        <p:nvSpPr>
          <p:cNvPr id="4" name="TextBox 3">
            <a:extLst>
              <a:ext uri="{FF2B5EF4-FFF2-40B4-BE49-F238E27FC236}">
                <a16:creationId xmlns:a16="http://schemas.microsoft.com/office/drawing/2014/main" id="{035AD102-E8BB-4E20-F301-4476560DA743}"/>
              </a:ext>
            </a:extLst>
          </p:cNvPr>
          <p:cNvSpPr txBox="1"/>
          <p:nvPr/>
        </p:nvSpPr>
        <p:spPr>
          <a:xfrm>
            <a:off x="924560" y="375920"/>
            <a:ext cx="2377440" cy="369332"/>
          </a:xfrm>
          <a:prstGeom prst="rect">
            <a:avLst/>
          </a:prstGeom>
          <a:noFill/>
        </p:spPr>
        <p:txBody>
          <a:bodyPr wrap="square" rtlCol="0">
            <a:spAutoFit/>
          </a:bodyPr>
          <a:lstStyle/>
          <a:p>
            <a:r>
              <a:rPr lang="en-IN" dirty="0"/>
              <a:t>SUMMARY </a:t>
            </a:r>
          </a:p>
        </p:txBody>
      </p:sp>
    </p:spTree>
    <p:extLst>
      <p:ext uri="{BB962C8B-B14F-4D97-AF65-F5344CB8AC3E}">
        <p14:creationId xmlns:p14="http://schemas.microsoft.com/office/powerpoint/2010/main" val="1031867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6FE773-3B76-7454-89A6-EA9802435BC4}"/>
              </a:ext>
            </a:extLst>
          </p:cNvPr>
          <p:cNvSpPr txBox="1"/>
          <p:nvPr/>
        </p:nvSpPr>
        <p:spPr>
          <a:xfrm>
            <a:off x="4381081" y="190919"/>
            <a:ext cx="1960725" cy="646331"/>
          </a:xfrm>
          <a:prstGeom prst="rect">
            <a:avLst/>
          </a:prstGeom>
          <a:noFill/>
        </p:spPr>
        <p:txBody>
          <a:bodyPr wrap="square" rtlCol="0">
            <a:spAutoFit/>
          </a:bodyPr>
          <a:lstStyle/>
          <a:p>
            <a:r>
              <a:rPr lang="en-IN" sz="1800" b="1" u="sng" kern="100" dirty="0">
                <a:effectLst/>
                <a:latin typeface="Aptos" panose="020B0004020202020204" pitchFamily="34" charset="0"/>
                <a:ea typeface="Aptos" panose="020B0004020202020204" pitchFamily="34" charset="0"/>
                <a:cs typeface="Times New Roman" panose="02020603050405020304" pitchFamily="18" charset="0"/>
              </a:rPr>
              <a:t>Sport analysis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
        <p:nvSpPr>
          <p:cNvPr id="5" name="Rectangle: Rounded Corners 4">
            <a:extLst>
              <a:ext uri="{FF2B5EF4-FFF2-40B4-BE49-F238E27FC236}">
                <a16:creationId xmlns:a16="http://schemas.microsoft.com/office/drawing/2014/main" id="{2150CFDB-C0E8-20D2-7683-BE1DD1F3614C}"/>
              </a:ext>
            </a:extLst>
          </p:cNvPr>
          <p:cNvSpPr/>
          <p:nvPr/>
        </p:nvSpPr>
        <p:spPr>
          <a:xfrm>
            <a:off x="1135626" y="1022554"/>
            <a:ext cx="2448232" cy="362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5000"/>
              </a:lnSpc>
              <a:spcAft>
                <a:spcPts val="800"/>
              </a:spcAft>
            </a:pPr>
            <a:endParaRPr lang="en-IN" sz="2000" kern="100" dirty="0">
              <a:latin typeface="Aptos" panose="020B0004020202020204" pitchFamily="34" charset="0"/>
              <a:ea typeface="Aptos" panose="020B0004020202020204" pitchFamily="34" charset="0"/>
              <a:cs typeface="Times New Roman" panose="02020603050405020304" pitchFamily="18" charset="0"/>
            </a:endParaRPr>
          </a:p>
          <a:p>
            <a:pPr algn="ctr">
              <a:lnSpc>
                <a:spcPct val="115000"/>
              </a:lnSpc>
              <a:spcAft>
                <a:spcPts val="800"/>
              </a:spcAft>
            </a:pPr>
            <a:r>
              <a:rPr lang="en-IN" sz="1600" b="1" kern="100" dirty="0">
                <a:effectLst/>
                <a:latin typeface="Aptos" panose="020B0004020202020204" pitchFamily="34" charset="0"/>
                <a:ea typeface="Aptos" panose="020B0004020202020204" pitchFamily="34" charset="0"/>
                <a:cs typeface="Times New Roman" panose="02020603050405020304" pitchFamily="18" charset="0"/>
              </a:rPr>
              <a:t>Author analysis</a:t>
            </a:r>
          </a:p>
          <a:p>
            <a:pPr>
              <a:lnSpc>
                <a:spcPct val="115000"/>
              </a:lnSpc>
              <a:spcAft>
                <a:spcPts val="800"/>
              </a:spcAft>
            </a:pP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A65C5D52-6EF0-5D6A-81AD-B14A1ADBD9A8}"/>
              </a:ext>
            </a:extLst>
          </p:cNvPr>
          <p:cNvSpPr/>
          <p:nvPr/>
        </p:nvSpPr>
        <p:spPr>
          <a:xfrm>
            <a:off x="1135626" y="2051208"/>
            <a:ext cx="2448231" cy="4445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Publication</a:t>
            </a:r>
          </a:p>
        </p:txBody>
      </p:sp>
      <p:sp>
        <p:nvSpPr>
          <p:cNvPr id="8" name="Rectangle: Rounded Corners 7">
            <a:extLst>
              <a:ext uri="{FF2B5EF4-FFF2-40B4-BE49-F238E27FC236}">
                <a16:creationId xmlns:a16="http://schemas.microsoft.com/office/drawing/2014/main" id="{5262DB8F-7877-B4A9-7310-B4A683A7132B}"/>
              </a:ext>
            </a:extLst>
          </p:cNvPr>
          <p:cNvSpPr/>
          <p:nvPr/>
        </p:nvSpPr>
        <p:spPr>
          <a:xfrm>
            <a:off x="1135625" y="3530372"/>
            <a:ext cx="2448232" cy="4445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7A9EA352-84CA-41C9-02B5-598F631771E1}"/>
              </a:ext>
            </a:extLst>
          </p:cNvPr>
          <p:cNvSpPr/>
          <p:nvPr/>
        </p:nvSpPr>
        <p:spPr>
          <a:xfrm>
            <a:off x="1135625" y="5235964"/>
            <a:ext cx="2448232" cy="39517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98916793-1053-1D62-3095-E886773747C8}"/>
              </a:ext>
            </a:extLst>
          </p:cNvPr>
          <p:cNvSpPr/>
          <p:nvPr/>
        </p:nvSpPr>
        <p:spPr>
          <a:xfrm>
            <a:off x="3684639" y="1129551"/>
            <a:ext cx="1056966" cy="2556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3E22B709-FEA0-872E-6E93-4ECC9BD09C28}"/>
              </a:ext>
            </a:extLst>
          </p:cNvPr>
          <p:cNvSpPr/>
          <p:nvPr/>
        </p:nvSpPr>
        <p:spPr>
          <a:xfrm>
            <a:off x="3645309" y="2188767"/>
            <a:ext cx="1115961" cy="2556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2C52AD79-29C6-CDC1-EBD8-7C7724BDCFA5}"/>
              </a:ext>
            </a:extLst>
          </p:cNvPr>
          <p:cNvSpPr/>
          <p:nvPr/>
        </p:nvSpPr>
        <p:spPr>
          <a:xfrm>
            <a:off x="3682181" y="3719258"/>
            <a:ext cx="1037302" cy="2556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88820731-3717-D78F-9DC2-1F6A4D6F058B}"/>
              </a:ext>
            </a:extLst>
          </p:cNvPr>
          <p:cNvSpPr/>
          <p:nvPr/>
        </p:nvSpPr>
        <p:spPr>
          <a:xfrm>
            <a:off x="3721509" y="5235965"/>
            <a:ext cx="1037303" cy="2556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C88A2216-63E9-0A8D-1708-33EA1978A46F}"/>
              </a:ext>
            </a:extLst>
          </p:cNvPr>
          <p:cNvSpPr txBox="1"/>
          <p:nvPr/>
        </p:nvSpPr>
        <p:spPr>
          <a:xfrm>
            <a:off x="5009536" y="837250"/>
            <a:ext cx="5992761" cy="1015663"/>
          </a:xfrm>
          <a:prstGeom prst="rect">
            <a:avLst/>
          </a:prstGeom>
          <a:noFill/>
        </p:spPr>
        <p:txBody>
          <a:bodyPr wrap="square" rtlCol="0">
            <a:spAutoFit/>
          </a:bodyPr>
          <a:lstStyle/>
          <a:p>
            <a:r>
              <a:rPr lang="en-IN" sz="1400" kern="100" dirty="0">
                <a:effectLst/>
                <a:latin typeface="Aptos" panose="020B0004020202020204" pitchFamily="34" charset="0"/>
                <a:ea typeface="Aptos" panose="020B0004020202020204" pitchFamily="34" charset="0"/>
                <a:cs typeface="Times New Roman" panose="02020603050405020304" pitchFamily="18" charset="0"/>
              </a:rPr>
              <a:t>In the Sports Analysis, the tables used include Sport, Event, City, Games, Games City, NOC Region, Person, Person Region, Games Competitor, Medal, and Competitor Event.</a:t>
            </a:r>
          </a:p>
          <a:p>
            <a:endParaRPr lang="en-IN" dirty="0"/>
          </a:p>
        </p:txBody>
      </p:sp>
      <p:sp>
        <p:nvSpPr>
          <p:cNvPr id="22" name="TextBox 21">
            <a:extLst>
              <a:ext uri="{FF2B5EF4-FFF2-40B4-BE49-F238E27FC236}">
                <a16:creationId xmlns:a16="http://schemas.microsoft.com/office/drawing/2014/main" id="{7D14A1E3-2069-D381-7271-2051F5FE8066}"/>
              </a:ext>
            </a:extLst>
          </p:cNvPr>
          <p:cNvSpPr txBox="1"/>
          <p:nvPr/>
        </p:nvSpPr>
        <p:spPr>
          <a:xfrm>
            <a:off x="4925961" y="1828800"/>
            <a:ext cx="6390968" cy="1446550"/>
          </a:xfrm>
          <a:prstGeom prst="rect">
            <a:avLst/>
          </a:prstGeom>
          <a:noFill/>
        </p:spPr>
        <p:txBody>
          <a:bodyPr wrap="square" rtlCol="0">
            <a:spAutoFit/>
          </a:bodyPr>
          <a:lstStyle/>
          <a:p>
            <a:r>
              <a:rPr lang="en-IN" sz="1400" kern="100" dirty="0">
                <a:effectLst/>
                <a:latin typeface="Aptos" panose="020B0004020202020204" pitchFamily="34" charset="0"/>
                <a:ea typeface="Aptos" panose="020B0004020202020204" pitchFamily="34" charset="0"/>
                <a:cs typeface="Times New Roman" panose="02020603050405020304" pitchFamily="18" charset="0"/>
              </a:rPr>
              <a:t>The visuals provide insights into how many participants represented each country and city, how participation fluctuated year by year, and how some athletes competed for different countries. They also show the distribution of medals—gold, silver, bronze—and highlight that some participants did not win any medals.</a:t>
            </a:r>
          </a:p>
          <a:p>
            <a:endParaRPr lang="en-IN" dirty="0"/>
          </a:p>
        </p:txBody>
      </p:sp>
      <p:sp>
        <p:nvSpPr>
          <p:cNvPr id="24" name="TextBox 23">
            <a:extLst>
              <a:ext uri="{FF2B5EF4-FFF2-40B4-BE49-F238E27FC236}">
                <a16:creationId xmlns:a16="http://schemas.microsoft.com/office/drawing/2014/main" id="{A1F8C80F-BED2-D0D0-AFCF-D90846CF931E}"/>
              </a:ext>
            </a:extLst>
          </p:cNvPr>
          <p:cNvSpPr txBox="1"/>
          <p:nvPr/>
        </p:nvSpPr>
        <p:spPr>
          <a:xfrm>
            <a:off x="1474839" y="3621959"/>
            <a:ext cx="1981199" cy="395173"/>
          </a:xfrm>
          <a:prstGeom prst="rect">
            <a:avLst/>
          </a:prstGeom>
          <a:noFill/>
        </p:spPr>
        <p:txBody>
          <a:bodyPr wrap="square">
            <a:spAutoFit/>
          </a:bodyPr>
          <a:lstStyle/>
          <a:p>
            <a:pPr>
              <a:lnSpc>
                <a:spcPct val="115000"/>
              </a:lnSpc>
              <a:spcAft>
                <a:spcPts val="800"/>
              </a:spcAft>
            </a:pPr>
            <a:r>
              <a:rPr lang="en-IN" sz="18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Games Analysis</a:t>
            </a:r>
            <a:endParaRPr lang="en-IN" sz="16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25" name="TextBox 24">
            <a:extLst>
              <a:ext uri="{FF2B5EF4-FFF2-40B4-BE49-F238E27FC236}">
                <a16:creationId xmlns:a16="http://schemas.microsoft.com/office/drawing/2014/main" id="{44738EC2-B58C-1E26-9AFD-0D58E14A9BAE}"/>
              </a:ext>
            </a:extLst>
          </p:cNvPr>
          <p:cNvSpPr txBox="1"/>
          <p:nvPr/>
        </p:nvSpPr>
        <p:spPr>
          <a:xfrm>
            <a:off x="5024284" y="3136490"/>
            <a:ext cx="5992761" cy="1318951"/>
          </a:xfrm>
          <a:prstGeom prst="rect">
            <a:avLst/>
          </a:prstGeom>
          <a:noFill/>
        </p:spPr>
        <p:txBody>
          <a:bodyPr wrap="square" rtlCol="0">
            <a:spAutoFit/>
          </a:bodyPr>
          <a:lstStyle/>
          <a:p>
            <a:pPr>
              <a:lnSpc>
                <a:spcPct val="115000"/>
              </a:lnSpc>
              <a:spcAft>
                <a:spcPts val="800"/>
              </a:spcAft>
            </a:pPr>
            <a:r>
              <a:rPr lang="en-IN" sz="1400" kern="100" dirty="0">
                <a:effectLst/>
                <a:latin typeface="Aptos" panose="020B0004020202020204" pitchFamily="34" charset="0"/>
                <a:ea typeface="Aptos" panose="020B0004020202020204" pitchFamily="34" charset="0"/>
                <a:cs typeface="Times New Roman" panose="02020603050405020304" pitchFamily="18" charset="0"/>
              </a:rPr>
              <a:t>explores the historical timeline of the Olympic Games, distinguishing between Summer and Winter editions since 1896. It highlights trends in the frequency of events, locations of host cities, and notable changes in hosting patterns, such as multi-city editions. This analysis helps uncover the global expansion and organizational evolution of the Olympics over time.</a:t>
            </a:r>
          </a:p>
        </p:txBody>
      </p:sp>
      <p:sp>
        <p:nvSpPr>
          <p:cNvPr id="27" name="TextBox 26">
            <a:extLst>
              <a:ext uri="{FF2B5EF4-FFF2-40B4-BE49-F238E27FC236}">
                <a16:creationId xmlns:a16="http://schemas.microsoft.com/office/drawing/2014/main" id="{4F5C094B-FCA6-3089-B0E0-D4D0DF4A641E}"/>
              </a:ext>
            </a:extLst>
          </p:cNvPr>
          <p:cNvSpPr txBox="1"/>
          <p:nvPr/>
        </p:nvSpPr>
        <p:spPr>
          <a:xfrm>
            <a:off x="-688258" y="5294017"/>
            <a:ext cx="6096000" cy="395173"/>
          </a:xfrm>
          <a:prstGeom prst="rect">
            <a:avLst/>
          </a:prstGeom>
          <a:noFill/>
        </p:spPr>
        <p:txBody>
          <a:bodyPr wrap="square">
            <a:spAutoFit/>
          </a:bodyPr>
          <a:lstStyle/>
          <a:p>
            <a:pPr algn="ctr">
              <a:lnSpc>
                <a:spcPct val="115000"/>
              </a:lnSpc>
              <a:spcAft>
                <a:spcPts val="800"/>
              </a:spcAft>
            </a:pPr>
            <a:r>
              <a:rPr lang="en-IN" sz="18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Sports and Events </a:t>
            </a:r>
          </a:p>
        </p:txBody>
      </p:sp>
      <p:sp>
        <p:nvSpPr>
          <p:cNvPr id="28" name="TextBox 27">
            <a:extLst>
              <a:ext uri="{FF2B5EF4-FFF2-40B4-BE49-F238E27FC236}">
                <a16:creationId xmlns:a16="http://schemas.microsoft.com/office/drawing/2014/main" id="{2876829D-393C-D375-A53A-40033A22AC41}"/>
              </a:ext>
            </a:extLst>
          </p:cNvPr>
          <p:cNvSpPr txBox="1"/>
          <p:nvPr/>
        </p:nvSpPr>
        <p:spPr>
          <a:xfrm>
            <a:off x="5102942" y="4768645"/>
            <a:ext cx="5894438" cy="1446550"/>
          </a:xfrm>
          <a:prstGeom prst="rect">
            <a:avLst/>
          </a:prstGeom>
          <a:noFill/>
        </p:spPr>
        <p:txBody>
          <a:bodyPr wrap="square" rtlCol="0">
            <a:spAutoFit/>
          </a:bodyPr>
          <a:lstStyle/>
          <a:p>
            <a:r>
              <a:rPr lang="en-IN" sz="1400" kern="100" dirty="0">
                <a:effectLst/>
                <a:latin typeface="Aptos" panose="020B0004020202020204" pitchFamily="34" charset="0"/>
                <a:ea typeface="Aptos" panose="020B0004020202020204" pitchFamily="34" charset="0"/>
                <a:cs typeface="Times New Roman" panose="02020603050405020304" pitchFamily="18" charset="0"/>
              </a:rPr>
              <a:t>examines the evolution of sports and events in the Olympics, including additions, removals, and shifts in popularity. It highlights gender-based classifications—Men's, Women's, and Mixed events—and tracks participation trends across different disciplines. This analysis reveals how the Olympic program has adapted to global sporting interests over time.</a:t>
            </a:r>
          </a:p>
          <a:p>
            <a:endParaRPr lang="en-IN" dirty="0"/>
          </a:p>
        </p:txBody>
      </p:sp>
    </p:spTree>
    <p:extLst>
      <p:ext uri="{BB962C8B-B14F-4D97-AF65-F5344CB8AC3E}">
        <p14:creationId xmlns:p14="http://schemas.microsoft.com/office/powerpoint/2010/main" val="2748768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0876FCF-3110-1855-0F0C-F040FF931ED0}"/>
              </a:ext>
            </a:extLst>
          </p:cNvPr>
          <p:cNvSpPr/>
          <p:nvPr/>
        </p:nvSpPr>
        <p:spPr>
          <a:xfrm>
            <a:off x="934065" y="462116"/>
            <a:ext cx="10402529" cy="9733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highlight>
                <a:srgbClr val="808000"/>
              </a:highlight>
            </a:endParaRPr>
          </a:p>
        </p:txBody>
      </p:sp>
      <p:pic>
        <p:nvPicPr>
          <p:cNvPr id="16" name="Picture 15">
            <a:extLst>
              <a:ext uri="{FF2B5EF4-FFF2-40B4-BE49-F238E27FC236}">
                <a16:creationId xmlns:a16="http://schemas.microsoft.com/office/drawing/2014/main" id="{56A5921E-9DAD-489C-7FB8-953860BC3206}"/>
              </a:ext>
            </a:extLst>
          </p:cNvPr>
          <p:cNvPicPr>
            <a:picLocks noChangeAspect="1"/>
          </p:cNvPicPr>
          <p:nvPr/>
        </p:nvPicPr>
        <p:blipFill>
          <a:blip r:embed="rId2"/>
          <a:stretch>
            <a:fillRect/>
          </a:stretch>
        </p:blipFill>
        <p:spPr>
          <a:xfrm>
            <a:off x="1229296" y="601102"/>
            <a:ext cx="628738" cy="695422"/>
          </a:xfrm>
          <a:prstGeom prst="rect">
            <a:avLst/>
          </a:prstGeom>
        </p:spPr>
      </p:pic>
      <p:sp>
        <p:nvSpPr>
          <p:cNvPr id="17" name="TextBox 16">
            <a:extLst>
              <a:ext uri="{FF2B5EF4-FFF2-40B4-BE49-F238E27FC236}">
                <a16:creationId xmlns:a16="http://schemas.microsoft.com/office/drawing/2014/main" id="{2EA3D3E2-72AC-F8A9-7536-C98ABBA4E230}"/>
              </a:ext>
            </a:extLst>
          </p:cNvPr>
          <p:cNvSpPr txBox="1"/>
          <p:nvPr/>
        </p:nvSpPr>
        <p:spPr>
          <a:xfrm>
            <a:off x="2330245" y="530942"/>
            <a:ext cx="8337755" cy="738664"/>
          </a:xfrm>
          <a:prstGeom prst="rect">
            <a:avLst/>
          </a:prstGeom>
          <a:noFill/>
        </p:spPr>
        <p:txBody>
          <a:bodyPr wrap="square" rtlCol="0">
            <a:spAutoFit/>
          </a:bodyPr>
          <a:lstStyle/>
          <a:p>
            <a:r>
              <a:rPr lang="en-US" sz="1400" dirty="0"/>
              <a:t>Objective: To examine the variety and evolution of sports featured in the Olympic Games by identifying trends in sport inclusion across editions, participation rates, and gender distribution. The goal is to uncover shifts in global interest and guide recommendations for future sport selection. In POWER BI overview should given</a:t>
            </a:r>
            <a:endParaRPr lang="en-IN" sz="1400" dirty="0"/>
          </a:p>
        </p:txBody>
      </p:sp>
      <p:sp>
        <p:nvSpPr>
          <p:cNvPr id="19" name="Rectangle 18">
            <a:extLst>
              <a:ext uri="{FF2B5EF4-FFF2-40B4-BE49-F238E27FC236}">
                <a16:creationId xmlns:a16="http://schemas.microsoft.com/office/drawing/2014/main" id="{FD064953-6E4F-DA49-723E-C3B68A28CCF7}"/>
              </a:ext>
            </a:extLst>
          </p:cNvPr>
          <p:cNvSpPr/>
          <p:nvPr/>
        </p:nvSpPr>
        <p:spPr>
          <a:xfrm>
            <a:off x="934065" y="1602658"/>
            <a:ext cx="10402529" cy="11307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highlight>
                <a:srgbClr val="808000"/>
              </a:highlight>
            </a:endParaRPr>
          </a:p>
        </p:txBody>
      </p:sp>
      <p:pic>
        <p:nvPicPr>
          <p:cNvPr id="21" name="Picture 20">
            <a:extLst>
              <a:ext uri="{FF2B5EF4-FFF2-40B4-BE49-F238E27FC236}">
                <a16:creationId xmlns:a16="http://schemas.microsoft.com/office/drawing/2014/main" id="{7D749996-290C-4ED2-DEB8-02DABD72FF5A}"/>
              </a:ext>
            </a:extLst>
          </p:cNvPr>
          <p:cNvPicPr>
            <a:picLocks noChangeAspect="1"/>
          </p:cNvPicPr>
          <p:nvPr/>
        </p:nvPicPr>
        <p:blipFill>
          <a:blip r:embed="rId3"/>
          <a:stretch>
            <a:fillRect/>
          </a:stretch>
        </p:blipFill>
        <p:spPr>
          <a:xfrm>
            <a:off x="1229296" y="1814182"/>
            <a:ext cx="638264" cy="724001"/>
          </a:xfrm>
          <a:prstGeom prst="rect">
            <a:avLst/>
          </a:prstGeom>
        </p:spPr>
      </p:pic>
      <p:sp>
        <p:nvSpPr>
          <p:cNvPr id="22" name="TextBox 21">
            <a:extLst>
              <a:ext uri="{FF2B5EF4-FFF2-40B4-BE49-F238E27FC236}">
                <a16:creationId xmlns:a16="http://schemas.microsoft.com/office/drawing/2014/main" id="{B796BB2B-64B3-30CA-044B-5160F94C4A33}"/>
              </a:ext>
            </a:extLst>
          </p:cNvPr>
          <p:cNvSpPr txBox="1"/>
          <p:nvPr/>
        </p:nvSpPr>
        <p:spPr>
          <a:xfrm>
            <a:off x="2428568" y="1814182"/>
            <a:ext cx="8003458" cy="738664"/>
          </a:xfrm>
          <a:prstGeom prst="rect">
            <a:avLst/>
          </a:prstGeom>
          <a:noFill/>
        </p:spPr>
        <p:txBody>
          <a:bodyPr wrap="square" rtlCol="0">
            <a:spAutoFit/>
          </a:bodyPr>
          <a:lstStyle/>
          <a:p>
            <a:r>
              <a:rPr lang="en-US" sz="1400" dirty="0"/>
              <a:t>Analysis scope: This analysis explores all sports featured in the Olympic Games across different editions. It focuses on the number of sports, their seasonal classification (Summer/Winter), gender-based event availability, and trends in sport additions or removals over time.</a:t>
            </a:r>
            <a:endParaRPr lang="en-IN" sz="1400" dirty="0"/>
          </a:p>
        </p:txBody>
      </p:sp>
      <p:sp>
        <p:nvSpPr>
          <p:cNvPr id="23" name="Rectangle 22">
            <a:extLst>
              <a:ext uri="{FF2B5EF4-FFF2-40B4-BE49-F238E27FC236}">
                <a16:creationId xmlns:a16="http://schemas.microsoft.com/office/drawing/2014/main" id="{5D7A061E-A661-17CD-4F85-78EEF77213EA}"/>
              </a:ext>
            </a:extLst>
          </p:cNvPr>
          <p:cNvSpPr/>
          <p:nvPr/>
        </p:nvSpPr>
        <p:spPr>
          <a:xfrm>
            <a:off x="934065" y="3087329"/>
            <a:ext cx="10402529" cy="10373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5" name="Picture 24">
            <a:extLst>
              <a:ext uri="{FF2B5EF4-FFF2-40B4-BE49-F238E27FC236}">
                <a16:creationId xmlns:a16="http://schemas.microsoft.com/office/drawing/2014/main" id="{64562FE4-8E4B-DDE1-45B5-686851CE5AFF}"/>
              </a:ext>
            </a:extLst>
          </p:cNvPr>
          <p:cNvPicPr>
            <a:picLocks noChangeAspect="1"/>
          </p:cNvPicPr>
          <p:nvPr/>
        </p:nvPicPr>
        <p:blipFill>
          <a:blip r:embed="rId4"/>
          <a:stretch>
            <a:fillRect/>
          </a:stretch>
        </p:blipFill>
        <p:spPr>
          <a:xfrm>
            <a:off x="1229296" y="3301138"/>
            <a:ext cx="600159" cy="609685"/>
          </a:xfrm>
          <a:prstGeom prst="rect">
            <a:avLst/>
          </a:prstGeom>
        </p:spPr>
      </p:pic>
      <p:sp>
        <p:nvSpPr>
          <p:cNvPr id="26" name="TextBox 25">
            <a:extLst>
              <a:ext uri="{FF2B5EF4-FFF2-40B4-BE49-F238E27FC236}">
                <a16:creationId xmlns:a16="http://schemas.microsoft.com/office/drawing/2014/main" id="{C1AFEBD6-D282-5232-9464-EAAB7B362CCE}"/>
              </a:ext>
            </a:extLst>
          </p:cNvPr>
          <p:cNvSpPr txBox="1"/>
          <p:nvPr/>
        </p:nvSpPr>
        <p:spPr>
          <a:xfrm>
            <a:off x="2428568" y="3301138"/>
            <a:ext cx="7934632" cy="738664"/>
          </a:xfrm>
          <a:prstGeom prst="rect">
            <a:avLst/>
          </a:prstGeom>
          <a:noFill/>
        </p:spPr>
        <p:txBody>
          <a:bodyPr wrap="square" rtlCol="0">
            <a:spAutoFit/>
          </a:bodyPr>
          <a:lstStyle/>
          <a:p>
            <a:r>
              <a:rPr lang="en-US" sz="1400" dirty="0"/>
              <a:t>Goal: The goal is to identify key trends in the inclusion, popularity, and gender balance of Olympic sports over time. This insight will help support strategic decisions on sport selection, event design, and equitable representation in future Olympic Games.</a:t>
            </a:r>
            <a:endParaRPr lang="en-IN" sz="1400" dirty="0"/>
          </a:p>
        </p:txBody>
      </p:sp>
    </p:spTree>
    <p:extLst>
      <p:ext uri="{BB962C8B-B14F-4D97-AF65-F5344CB8AC3E}">
        <p14:creationId xmlns:p14="http://schemas.microsoft.com/office/powerpoint/2010/main" val="3213484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9B2EB12-332C-4DCC-9746-30DD4690F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FD40B55-BABB-4B33-ADD3-0C23404306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590550"/>
            <a:ext cx="5480792" cy="2739376"/>
            <a:chOff x="7807230" y="2012810"/>
            <a:chExt cx="3251252" cy="3459865"/>
          </a:xfrm>
        </p:grpSpPr>
        <p:sp>
          <p:nvSpPr>
            <p:cNvPr id="17" name="Rectangle 16">
              <a:extLst>
                <a:ext uri="{FF2B5EF4-FFF2-40B4-BE49-F238E27FC236}">
                  <a16:creationId xmlns:a16="http://schemas.microsoft.com/office/drawing/2014/main" id="{C324E181-0B87-4B75-A5EC-6A4B1BD1B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77211FB-84C1-4B06-AF95-F83D0394D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08866C86-D63C-37B5-EA64-82D3DE183793}"/>
              </a:ext>
            </a:extLst>
          </p:cNvPr>
          <p:cNvPicPr>
            <a:picLocks noChangeAspect="1"/>
          </p:cNvPicPr>
          <p:nvPr/>
        </p:nvPicPr>
        <p:blipFill>
          <a:blip r:embed="rId2"/>
          <a:stretch>
            <a:fillRect/>
          </a:stretch>
        </p:blipFill>
        <p:spPr>
          <a:xfrm>
            <a:off x="1460121" y="753230"/>
            <a:ext cx="3630098" cy="2414016"/>
          </a:xfrm>
          <a:prstGeom prst="rect">
            <a:avLst/>
          </a:prstGeom>
        </p:spPr>
      </p:pic>
      <p:grpSp>
        <p:nvGrpSpPr>
          <p:cNvPr id="20" name="Group 19">
            <a:extLst>
              <a:ext uri="{FF2B5EF4-FFF2-40B4-BE49-F238E27FC236}">
                <a16:creationId xmlns:a16="http://schemas.microsoft.com/office/drawing/2014/main" id="{E616EDA1-F722-4C6A-AD2F-E487C7EBE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3544708"/>
            <a:ext cx="2651760" cy="2739376"/>
            <a:chOff x="7807230" y="2012810"/>
            <a:chExt cx="3251252" cy="3459865"/>
          </a:xfrm>
        </p:grpSpPr>
        <p:sp>
          <p:nvSpPr>
            <p:cNvPr id="21" name="Rectangle 20">
              <a:extLst>
                <a:ext uri="{FF2B5EF4-FFF2-40B4-BE49-F238E27FC236}">
                  <a16:creationId xmlns:a16="http://schemas.microsoft.com/office/drawing/2014/main" id="{2B994A57-EDEF-4F7C-9FF3-8A46664686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0D45935-877E-4620-9F00-69FFC601B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57C81837-6BE1-607E-9454-C78238208ED7}"/>
              </a:ext>
            </a:extLst>
          </p:cNvPr>
          <p:cNvPicPr>
            <a:picLocks noChangeAspect="1"/>
          </p:cNvPicPr>
          <p:nvPr/>
        </p:nvPicPr>
        <p:blipFill>
          <a:blip r:embed="rId3"/>
          <a:stretch>
            <a:fillRect/>
          </a:stretch>
        </p:blipFill>
        <p:spPr>
          <a:xfrm>
            <a:off x="699366" y="3999882"/>
            <a:ext cx="2322576" cy="1829028"/>
          </a:xfrm>
          <a:prstGeom prst="rect">
            <a:avLst/>
          </a:prstGeom>
        </p:spPr>
      </p:pic>
      <p:grpSp>
        <p:nvGrpSpPr>
          <p:cNvPr id="24" name="Group 23">
            <a:extLst>
              <a:ext uri="{FF2B5EF4-FFF2-40B4-BE49-F238E27FC236}">
                <a16:creationId xmlns:a16="http://schemas.microsoft.com/office/drawing/2014/main" id="{718BCC2B-0684-4382-A2D3-C9ADC77687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85270" y="3544708"/>
            <a:ext cx="2651760" cy="2739376"/>
            <a:chOff x="7807230" y="2012810"/>
            <a:chExt cx="3251252" cy="3459865"/>
          </a:xfrm>
        </p:grpSpPr>
        <p:sp>
          <p:nvSpPr>
            <p:cNvPr id="25" name="Rectangle 24">
              <a:extLst>
                <a:ext uri="{FF2B5EF4-FFF2-40B4-BE49-F238E27FC236}">
                  <a16:creationId xmlns:a16="http://schemas.microsoft.com/office/drawing/2014/main" id="{F67BE271-7CC8-493E-ACC7-330B8DAEC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416E226-9BF3-4654-A708-DDC3A062C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FE555C5E-9D30-D5C1-A166-EAB54B2C01BD}"/>
              </a:ext>
            </a:extLst>
          </p:cNvPr>
          <p:cNvPicPr>
            <a:picLocks noChangeAspect="1"/>
          </p:cNvPicPr>
          <p:nvPr/>
        </p:nvPicPr>
        <p:blipFill>
          <a:blip r:embed="rId4"/>
          <a:stretch>
            <a:fillRect/>
          </a:stretch>
        </p:blipFill>
        <p:spPr>
          <a:xfrm>
            <a:off x="3549862" y="4028914"/>
            <a:ext cx="2322576" cy="1770963"/>
          </a:xfrm>
          <a:prstGeom prst="rect">
            <a:avLst/>
          </a:prstGeom>
        </p:spPr>
      </p:pic>
      <p:grpSp>
        <p:nvGrpSpPr>
          <p:cNvPr id="28" name="Group 27">
            <a:extLst>
              <a:ext uri="{FF2B5EF4-FFF2-40B4-BE49-F238E27FC236}">
                <a16:creationId xmlns:a16="http://schemas.microsoft.com/office/drawing/2014/main" id="{B5D0BDB0-2E17-4D86-BEE1-1A1817E04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6100" y="583417"/>
            <a:ext cx="5451125" cy="5700667"/>
            <a:chOff x="7807230" y="2012810"/>
            <a:chExt cx="3251252" cy="3459865"/>
          </a:xfrm>
        </p:grpSpPr>
        <p:sp>
          <p:nvSpPr>
            <p:cNvPr id="29" name="Rectangle 28">
              <a:extLst>
                <a:ext uri="{FF2B5EF4-FFF2-40B4-BE49-F238E27FC236}">
                  <a16:creationId xmlns:a16="http://schemas.microsoft.com/office/drawing/2014/main" id="{07A4205F-B9AE-4B05-9BDE-05C46ED38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B833BEF-B243-4FC2-967F-3C9C2085A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91CA90A9-ED44-8481-8B93-B2702ACCB22E}"/>
              </a:ext>
            </a:extLst>
          </p:cNvPr>
          <p:cNvPicPr>
            <a:picLocks noChangeAspect="1"/>
          </p:cNvPicPr>
          <p:nvPr/>
        </p:nvPicPr>
        <p:blipFill>
          <a:blip r:embed="rId5"/>
          <a:stretch>
            <a:fillRect/>
          </a:stretch>
        </p:blipFill>
        <p:spPr>
          <a:xfrm>
            <a:off x="6371342" y="1016756"/>
            <a:ext cx="5120640" cy="4833988"/>
          </a:xfrm>
          <a:prstGeom prst="rect">
            <a:avLst/>
          </a:prstGeom>
        </p:spPr>
      </p:pic>
    </p:spTree>
    <p:extLst>
      <p:ext uri="{BB962C8B-B14F-4D97-AF65-F5344CB8AC3E}">
        <p14:creationId xmlns:p14="http://schemas.microsoft.com/office/powerpoint/2010/main" val="385835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668F52-ACD6-45CC-BFDD-71AE2DB4EF67}"/>
              </a:ext>
            </a:extLst>
          </p:cNvPr>
          <p:cNvSpPr txBox="1"/>
          <p:nvPr/>
        </p:nvSpPr>
        <p:spPr>
          <a:xfrm>
            <a:off x="261257" y="200967"/>
            <a:ext cx="11656088" cy="6471138"/>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165951CE-519A-9977-0E57-45FD2E9E961A}"/>
              </a:ext>
            </a:extLst>
          </p:cNvPr>
          <p:cNvSpPr txBox="1"/>
          <p:nvPr/>
        </p:nvSpPr>
        <p:spPr>
          <a:xfrm>
            <a:off x="5565058" y="501445"/>
            <a:ext cx="6365685" cy="923330"/>
          </a:xfrm>
          <a:prstGeom prst="rect">
            <a:avLst/>
          </a:prstGeom>
          <a:noFill/>
        </p:spPr>
        <p:txBody>
          <a:bodyPr wrap="square" rtlCol="0">
            <a:spAutoFit/>
          </a:bodyPr>
          <a:lstStyle/>
          <a:p>
            <a:r>
              <a:rPr lang="en-US" b="1" dirty="0">
                <a:solidFill>
                  <a:srgbClr val="252423"/>
                </a:solidFill>
                <a:latin typeface="Aptos" panose="020B0004020202020204" pitchFamily="34" charset="0"/>
              </a:rPr>
              <a:t>How many Olympic games have been held in each </a:t>
            </a:r>
          </a:p>
          <a:p>
            <a:r>
              <a:rPr lang="en-US" b="1" dirty="0">
                <a:solidFill>
                  <a:srgbClr val="252423"/>
                </a:solidFill>
                <a:latin typeface="Aptos" panose="020B0004020202020204" pitchFamily="34" charset="0"/>
              </a:rPr>
              <a:t>Season (summer vs winter ? </a:t>
            </a:r>
            <a:endParaRPr lang="en-US" b="0" i="0" dirty="0">
              <a:solidFill>
                <a:srgbClr val="252423"/>
              </a:solidFill>
              <a:effectLst/>
              <a:latin typeface="Aptos" panose="020B0004020202020204" pitchFamily="34" charset="0"/>
            </a:endParaRPr>
          </a:p>
          <a:p>
            <a:endParaRPr lang="en-IN" dirty="0"/>
          </a:p>
        </p:txBody>
      </p:sp>
      <p:pic>
        <p:nvPicPr>
          <p:cNvPr id="7" name="Picture 6">
            <a:extLst>
              <a:ext uri="{FF2B5EF4-FFF2-40B4-BE49-F238E27FC236}">
                <a16:creationId xmlns:a16="http://schemas.microsoft.com/office/drawing/2014/main" id="{831C94DD-4EC6-AC36-CF84-8C8CC71ADEB4}"/>
              </a:ext>
            </a:extLst>
          </p:cNvPr>
          <p:cNvPicPr>
            <a:picLocks noChangeAspect="1"/>
          </p:cNvPicPr>
          <p:nvPr/>
        </p:nvPicPr>
        <p:blipFill>
          <a:blip r:embed="rId2"/>
          <a:stretch>
            <a:fillRect/>
          </a:stretch>
        </p:blipFill>
        <p:spPr>
          <a:xfrm>
            <a:off x="1055003" y="2128684"/>
            <a:ext cx="5040997" cy="2873199"/>
          </a:xfrm>
          <a:prstGeom prst="rect">
            <a:avLst/>
          </a:prstGeom>
        </p:spPr>
      </p:pic>
      <p:sp>
        <p:nvSpPr>
          <p:cNvPr id="8" name="TextBox 7">
            <a:extLst>
              <a:ext uri="{FF2B5EF4-FFF2-40B4-BE49-F238E27FC236}">
                <a16:creationId xmlns:a16="http://schemas.microsoft.com/office/drawing/2014/main" id="{266CDA40-FDEE-DB4E-0F43-BC29FE0A2B82}"/>
              </a:ext>
            </a:extLst>
          </p:cNvPr>
          <p:cNvSpPr txBox="1"/>
          <p:nvPr/>
        </p:nvSpPr>
        <p:spPr>
          <a:xfrm>
            <a:off x="7010400" y="1424775"/>
            <a:ext cx="3098800" cy="3046988"/>
          </a:xfrm>
          <a:prstGeom prst="rect">
            <a:avLst/>
          </a:prstGeom>
          <a:noFill/>
        </p:spPr>
        <p:txBody>
          <a:bodyPr wrap="square" rtlCol="0">
            <a:spAutoFit/>
          </a:bodyPr>
          <a:lstStyle/>
          <a:p>
            <a:pPr algn="just"/>
            <a:r>
              <a:rPr lang="en-IN" sz="1600" dirty="0"/>
              <a:t>An evaluation of the distribution of Olympic games by season, using the games_id count grouped by games.season ,indicates that 56.86% of the events occurred during the summer season, while 43.14% were held in the winter season. This  suggests  a higher frequency of summer Olympic editions over time, highlighting a seasonal skew in the historical scheduling of the games.</a:t>
            </a:r>
          </a:p>
        </p:txBody>
      </p:sp>
    </p:spTree>
    <p:extLst>
      <p:ext uri="{BB962C8B-B14F-4D97-AF65-F5344CB8AC3E}">
        <p14:creationId xmlns:p14="http://schemas.microsoft.com/office/powerpoint/2010/main" val="1153970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A88D25-84D8-2CC0-B0FE-48B77629D1F6}"/>
              </a:ext>
            </a:extLst>
          </p:cNvPr>
          <p:cNvSpPr txBox="1"/>
          <p:nvPr/>
        </p:nvSpPr>
        <p:spPr>
          <a:xfrm>
            <a:off x="5102942" y="383458"/>
            <a:ext cx="6764593" cy="369332"/>
          </a:xfrm>
          <a:prstGeom prst="rect">
            <a:avLst/>
          </a:prstGeom>
          <a:noFill/>
        </p:spPr>
        <p:txBody>
          <a:bodyPr wrap="square" rtlCol="0">
            <a:spAutoFit/>
          </a:bodyPr>
          <a:lstStyle/>
          <a:p>
            <a:r>
              <a:rPr lang="en-US" sz="1800" b="1" i="0">
                <a:solidFill>
                  <a:srgbClr val="252423"/>
                </a:solidFill>
                <a:effectLst/>
                <a:latin typeface="Segoe UI" panose="020B0502040204020203" pitchFamily="34" charset="0"/>
              </a:rPr>
              <a:t>What is the distribution of games across different decades?</a:t>
            </a:r>
            <a:endParaRPr lang="en-IN" dirty="0"/>
          </a:p>
        </p:txBody>
      </p:sp>
      <p:pic>
        <p:nvPicPr>
          <p:cNvPr id="7" name="Picture 6">
            <a:extLst>
              <a:ext uri="{FF2B5EF4-FFF2-40B4-BE49-F238E27FC236}">
                <a16:creationId xmlns:a16="http://schemas.microsoft.com/office/drawing/2014/main" id="{92DB4E98-9926-4CA4-65F3-3E04EE95D2A6}"/>
              </a:ext>
            </a:extLst>
          </p:cNvPr>
          <p:cNvPicPr>
            <a:picLocks noChangeAspect="1"/>
          </p:cNvPicPr>
          <p:nvPr/>
        </p:nvPicPr>
        <p:blipFill>
          <a:blip r:embed="rId2"/>
          <a:stretch>
            <a:fillRect/>
          </a:stretch>
        </p:blipFill>
        <p:spPr>
          <a:xfrm>
            <a:off x="825910" y="1563329"/>
            <a:ext cx="6027174" cy="4571148"/>
          </a:xfrm>
          <a:prstGeom prst="rect">
            <a:avLst/>
          </a:prstGeom>
        </p:spPr>
      </p:pic>
      <p:sp>
        <p:nvSpPr>
          <p:cNvPr id="2" name="TextBox 1">
            <a:extLst>
              <a:ext uri="{FF2B5EF4-FFF2-40B4-BE49-F238E27FC236}">
                <a16:creationId xmlns:a16="http://schemas.microsoft.com/office/drawing/2014/main" id="{109A3697-38E6-0AA6-0A57-04F610D52F8D}"/>
              </a:ext>
            </a:extLst>
          </p:cNvPr>
          <p:cNvSpPr txBox="1"/>
          <p:nvPr/>
        </p:nvSpPr>
        <p:spPr>
          <a:xfrm>
            <a:off x="7599680" y="1087120"/>
            <a:ext cx="3901440" cy="4801314"/>
          </a:xfrm>
          <a:prstGeom prst="rect">
            <a:avLst/>
          </a:prstGeom>
          <a:noFill/>
        </p:spPr>
        <p:txBody>
          <a:bodyPr wrap="square" rtlCol="0">
            <a:spAutoFit/>
          </a:bodyPr>
          <a:lstStyle/>
          <a:p>
            <a:pPr algn="just"/>
            <a:r>
              <a:rPr lang="en-US" dirty="0"/>
              <a:t>The chart displays the distribution of Olympic Games across various decades. From the 1930s to the 1990s, each decade consistently hosted two editions of the Games, indicating a stable pattern. However, starting from the 2000s, the number of Games per decade reduced to one. This change could be due to scheduling shifts, global events, or adjustments in the hosting pattern. The earlier decades also show some irregularities, likely due to world wars or organizational changes. Overall, the chart highlights both consistency and disruption in the historical timeline of the Olympic Games.</a:t>
            </a:r>
            <a:endParaRPr lang="en-IN" dirty="0"/>
          </a:p>
        </p:txBody>
      </p:sp>
    </p:spTree>
    <p:extLst>
      <p:ext uri="{BB962C8B-B14F-4D97-AF65-F5344CB8AC3E}">
        <p14:creationId xmlns:p14="http://schemas.microsoft.com/office/powerpoint/2010/main" val="4228527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5387D2-710C-F363-9530-BDC39DD640D9}"/>
              </a:ext>
            </a:extLst>
          </p:cNvPr>
          <p:cNvSpPr txBox="1"/>
          <p:nvPr/>
        </p:nvSpPr>
        <p:spPr>
          <a:xfrm>
            <a:off x="5732206" y="211015"/>
            <a:ext cx="6265526" cy="369332"/>
          </a:xfrm>
          <a:prstGeom prst="rect">
            <a:avLst/>
          </a:prstGeom>
          <a:noFill/>
        </p:spPr>
        <p:txBody>
          <a:bodyPr wrap="square" rtlCol="0">
            <a:spAutoFit/>
          </a:bodyPr>
          <a:lstStyle/>
          <a:p>
            <a:r>
              <a:rPr lang="en-US" b="0" i="0" dirty="0">
                <a:solidFill>
                  <a:srgbClr val="252423"/>
                </a:solidFill>
                <a:effectLst/>
                <a:latin typeface="Segoe UI" panose="020B0502040204020203" pitchFamily="34" charset="0"/>
              </a:rPr>
              <a:t>3.Which cities have hosted the most Olympic Games?</a:t>
            </a:r>
            <a:endParaRPr lang="en-IN" dirty="0"/>
          </a:p>
        </p:txBody>
      </p:sp>
      <p:sp>
        <p:nvSpPr>
          <p:cNvPr id="6" name="TextBox 5">
            <a:extLst>
              <a:ext uri="{FF2B5EF4-FFF2-40B4-BE49-F238E27FC236}">
                <a16:creationId xmlns:a16="http://schemas.microsoft.com/office/drawing/2014/main" id="{05266EF0-7E95-B85A-83AE-E083D8588F76}"/>
              </a:ext>
            </a:extLst>
          </p:cNvPr>
          <p:cNvSpPr txBox="1"/>
          <p:nvPr/>
        </p:nvSpPr>
        <p:spPr>
          <a:xfrm>
            <a:off x="7570839" y="1225899"/>
            <a:ext cx="2644877" cy="3139321"/>
          </a:xfrm>
          <a:prstGeom prst="rect">
            <a:avLst/>
          </a:prstGeom>
          <a:noFill/>
        </p:spPr>
        <p:txBody>
          <a:bodyPr wrap="square" rtlCol="0">
            <a:spAutoFit/>
          </a:bodyPr>
          <a:lstStyle/>
          <a:p>
            <a:pPr algn="just"/>
            <a:r>
              <a:rPr lang="en-US" dirty="0"/>
              <a:t>London has hosted the most Olympic Games based on game ID counts, followed by Athina and Atlanta. These cities show strong historical ties to the Olympics, with repeated appearances due to official hosting and athlete participation records.</a:t>
            </a:r>
            <a:endParaRPr lang="en-IN" dirty="0"/>
          </a:p>
        </p:txBody>
      </p:sp>
      <p:pic>
        <p:nvPicPr>
          <p:cNvPr id="4" name="Picture 3">
            <a:extLst>
              <a:ext uri="{FF2B5EF4-FFF2-40B4-BE49-F238E27FC236}">
                <a16:creationId xmlns:a16="http://schemas.microsoft.com/office/drawing/2014/main" id="{DE651D1D-B018-6437-FA87-1AAC6FDEB5F8}"/>
              </a:ext>
            </a:extLst>
          </p:cNvPr>
          <p:cNvPicPr>
            <a:picLocks noChangeAspect="1"/>
          </p:cNvPicPr>
          <p:nvPr/>
        </p:nvPicPr>
        <p:blipFill>
          <a:blip r:embed="rId2"/>
          <a:stretch>
            <a:fillRect/>
          </a:stretch>
        </p:blipFill>
        <p:spPr>
          <a:xfrm>
            <a:off x="0" y="1747519"/>
            <a:ext cx="6197601" cy="3967799"/>
          </a:xfrm>
          <a:prstGeom prst="rect">
            <a:avLst/>
          </a:prstGeom>
        </p:spPr>
      </p:pic>
    </p:spTree>
    <p:extLst>
      <p:ext uri="{BB962C8B-B14F-4D97-AF65-F5344CB8AC3E}">
        <p14:creationId xmlns:p14="http://schemas.microsoft.com/office/powerpoint/2010/main" val="104259939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Gallery</Template>
  <TotalTime>1401</TotalTime>
  <Words>2211</Words>
  <Application>Microsoft Office PowerPoint</Application>
  <PresentationFormat>Widescreen</PresentationFormat>
  <Paragraphs>63</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Aptos</vt:lpstr>
      <vt:lpstr>Calibri</vt:lpstr>
      <vt:lpstr>Calibri Light</vt:lpstr>
      <vt:lpstr>Segoe UI</vt:lpstr>
      <vt:lpstr>Retrospect</vt:lpstr>
      <vt:lpstr>Capstone          project </vt:lpstr>
      <vt:lpstr>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 aishwarya</dc:creator>
  <cp:lastModifiedBy>j aishwarya</cp:lastModifiedBy>
  <cp:revision>2</cp:revision>
  <dcterms:created xsi:type="dcterms:W3CDTF">2025-05-16T11:49:30Z</dcterms:created>
  <dcterms:modified xsi:type="dcterms:W3CDTF">2025-09-20T12:15:24Z</dcterms:modified>
</cp:coreProperties>
</file>