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92" r:id="rId5"/>
    <p:sldId id="275" r:id="rId6"/>
    <p:sldId id="288" r:id="rId7"/>
    <p:sldId id="276" r:id="rId8"/>
    <p:sldId id="285" r:id="rId9"/>
    <p:sldId id="283" r:id="rId10"/>
    <p:sldId id="28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5634"/>
  </p:normalViewPr>
  <p:slideViewPr>
    <p:cSldViewPr snapToGrid="0" showGuides="1">
      <p:cViewPr varScale="1">
        <p:scale>
          <a:sx n="83" d="100"/>
          <a:sy n="83" d="100"/>
        </p:scale>
        <p:origin x="216" y="7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10/9/2023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10/9/2023</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245785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82064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WEB PHISHING DETECTION….</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484765" y="4172083"/>
            <a:ext cx="3656578" cy="1873859"/>
          </a:xfrm>
        </p:spPr>
        <p:txBody>
          <a:bodyPr/>
          <a:lstStyle/>
          <a:p>
            <a:r>
              <a:rPr lang="en-US" dirty="0"/>
              <a:t>Bhavana. A - 111720102025</a:t>
            </a:r>
          </a:p>
          <a:p>
            <a:r>
              <a:rPr lang="en-US" dirty="0"/>
              <a:t>K . Vishnupriya - 111720102060</a:t>
            </a:r>
          </a:p>
          <a:p>
            <a:r>
              <a:rPr lang="en-US" dirty="0"/>
              <a:t>K. Manaswi - 111720102056</a:t>
            </a:r>
          </a:p>
          <a:p>
            <a:r>
              <a:rPr lang="en-US" dirty="0"/>
              <a:t>K. Tejaswini - 111720102305</a:t>
            </a:r>
          </a:p>
          <a:p>
            <a:r>
              <a:rPr lang="en-US" dirty="0"/>
              <a:t>B. Jahnavi - 111720102022</a:t>
            </a:r>
          </a:p>
          <a:p>
            <a:endParaRPr lang="en-US" dirty="0"/>
          </a:p>
          <a:p>
            <a:endParaRPr lang="en-US" dirty="0"/>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Abstract</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Literature Survey</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Technologies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Conclusion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517426" y="741872"/>
            <a:ext cx="9823998" cy="1138686"/>
          </a:xfrm>
        </p:spPr>
        <p:txBody>
          <a:bodyPr/>
          <a:lstStyle/>
          <a:p>
            <a:r>
              <a:rPr lang="en-US" dirty="0"/>
              <a:t>ABSTRACT</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6" y="1500996"/>
            <a:ext cx="11157148" cy="5082049"/>
          </a:xfrm>
        </p:spPr>
        <p:txBody>
          <a:bodyPr/>
          <a:lstStyle/>
          <a:p>
            <a:r>
              <a:rPr lang="en-US" altLang="zh-CN" sz="2400" dirty="0"/>
              <a:t>            A phishing website  is a common social engineering method that mimics trustful uniform resource locators (URLs) and webpages . The  main objective of this project is a train machine learning models and deep neural nets on the dataset created to predict phishing websites . Both phishing and benign URLs of websites are gathered to form a dataset and from them required URL and website content based features are extracted . The performance level of each model is measures and compared .</a:t>
            </a:r>
          </a:p>
          <a:p>
            <a:r>
              <a:rPr lang="en-US" altLang="zh-CN" sz="2400" dirty="0"/>
              <a:t>            </a:t>
            </a:r>
            <a:r>
              <a:rPr lang="en-US" sz="2400" b="0" i="0" dirty="0">
                <a:solidFill>
                  <a:srgbClr val="333333"/>
                </a:solidFill>
                <a:effectLst/>
              </a:rPr>
              <a:t>Today's phishing assaults are complex and getting harder and harder to detect. According to a survey by Intel, 97% of security specialists are unable to differentiate between legitimate emails and phishing emails</a:t>
            </a:r>
            <a:r>
              <a:rPr lang="en-US" b="0" i="0" dirty="0">
                <a:solidFill>
                  <a:srgbClr val="333333"/>
                </a:solidFill>
                <a:effectLst/>
              </a:rPr>
              <a:t>.</a:t>
            </a:r>
            <a:endParaRPr lang="en-US" altLang="zh-CN" dirty="0"/>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10447031" y="50611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473568"/>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1799131"/>
            <a:ext cx="9736124" cy="4418789"/>
          </a:xfrm>
        </p:spPr>
        <p:txBody>
          <a:bodyPr/>
          <a:lstStyle/>
          <a:p>
            <a:r>
              <a:rPr lang="en-US" sz="2000" b="0" i="0" dirty="0">
                <a:solidFill>
                  <a:srgbClr val="333333"/>
                </a:solidFill>
                <a:effectLst/>
              </a:rPr>
              <a:t>           Phishing is a cybercrime that involves the use of fraudulent emails, messages, and websites to steal sensitive information such as passwords, credit card details, and other personal data. With the growth of the internet and online transactions, phishing attacks have become increasingly sophisticated, making it difficult for individuals to detect and avoid them</a:t>
            </a:r>
            <a:r>
              <a:rPr lang="en-US" sz="2000" b="0" i="0" dirty="0">
                <a:solidFill>
                  <a:srgbClr val="333333"/>
                </a:solidFill>
                <a:effectLst/>
                <a:latin typeface="inter-regular"/>
              </a:rPr>
              <a:t>.</a:t>
            </a:r>
          </a:p>
          <a:p>
            <a:r>
              <a:rPr lang="en-US" sz="2000" dirty="0">
                <a:solidFill>
                  <a:srgbClr val="333333"/>
                </a:solidFill>
                <a:latin typeface="inter-regular"/>
              </a:rPr>
              <a:t>              </a:t>
            </a:r>
            <a:r>
              <a:rPr lang="en-US" sz="2000" dirty="0">
                <a:solidFill>
                  <a:srgbClr val="333333"/>
                </a:solidFill>
              </a:rPr>
              <a:t>Through such attacks ,  the phisher targets naïve online users by tricking them into revealing confidential information , with the purpose of using it fraudulently</a:t>
            </a:r>
            <a:endParaRPr lang="en-US" sz="2000" dirty="0"/>
          </a:p>
          <a:p>
            <a:r>
              <a:rPr lang="en-US" sz="2000" dirty="0"/>
              <a:t>           </a:t>
            </a:r>
            <a:r>
              <a:rPr lang="en-US" sz="2000" b="0" i="0" dirty="0">
                <a:solidFill>
                  <a:srgbClr val="333333"/>
                </a:solidFill>
                <a:effectLst/>
              </a:rPr>
              <a:t>Phishing is still one of the best and most successful ways for hackers to cheat us out of our money and steal our personal and financial information</a:t>
            </a:r>
            <a:r>
              <a:rPr lang="en-US" sz="2000" b="0" i="0" dirty="0">
                <a:solidFill>
                  <a:srgbClr val="333333"/>
                </a:solidFill>
                <a:effectLst/>
                <a:latin typeface="inter-regular"/>
              </a:rPr>
              <a:t>.</a:t>
            </a:r>
            <a:endParaRPr lang="en-US" sz="2000" dirty="0"/>
          </a:p>
          <a:p>
            <a:r>
              <a:rPr lang="en-US" sz="2000" dirty="0"/>
              <a:t>              </a:t>
            </a:r>
            <a:r>
              <a:rPr lang="en-US" sz="2000" b="0" i="0" dirty="0">
                <a:solidFill>
                  <a:srgbClr val="333333"/>
                </a:solidFill>
                <a:effectLst/>
              </a:rPr>
              <a:t>Machine learning can be a powerful tool in detecting phishing websites. By training machine learning algorithms on a large dataset of both legitimate and fraudulent websites</a:t>
            </a:r>
            <a:endParaRPr lang="en-US" sz="2000"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10245698" y="50544"/>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Technologies</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Algorithm</a:t>
            </a:r>
          </a:p>
        </p:txBody>
      </p:sp>
      <p:sp>
        <p:nvSpPr>
          <p:cNvPr id="16" name="Picture Placeholder 15">
            <a:extLst>
              <a:ext uri="{FF2B5EF4-FFF2-40B4-BE49-F238E27FC236}">
                <a16:creationId xmlns:a16="http://schemas.microsoft.com/office/drawing/2014/main" id="{7BD10CEB-2241-4246-B0F4-96E0DB642C4C}"/>
              </a:ext>
            </a:extLst>
          </p:cNvPr>
          <p:cNvSpPr>
            <a:spLocks noGrp="1"/>
          </p:cNvSpPr>
          <p:nvPr>
            <p:ph type="body" sz="quarter" idx="28"/>
          </p:nvPr>
        </p:nvSpPr>
        <p:spPr/>
        <p:txBody>
          <a:bodyPr/>
          <a:lstStyle/>
          <a:p>
            <a:r>
              <a:rPr lang="en-US" altLang="zh-CN" sz="2400" dirty="0"/>
              <a:t>Random Forest</a:t>
            </a:r>
            <a:endParaRPr lang="en-US" altLang="zh-CN" sz="2400" noProof="0" dirty="0"/>
          </a:p>
          <a:p>
            <a:endParaRPr lang="zh-CN" altLang="en-US" dirty="0"/>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p:txBody>
          <a:bodyPr/>
          <a:lstStyle/>
          <a:p>
            <a:r>
              <a:rPr lang="en-US" dirty="0"/>
              <a:t>Algorithm</a:t>
            </a:r>
          </a:p>
        </p:txBody>
      </p:sp>
      <p:sp>
        <p:nvSpPr>
          <p:cNvPr id="19" name="Picture Placeholder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altLang="zh-CN" sz="2000" dirty="0"/>
              <a:t>Convolution Neural Network (CNN</a:t>
            </a:r>
            <a:r>
              <a:rPr lang="en-US" altLang="zh-CN" dirty="0"/>
              <a:t>)</a:t>
            </a:r>
            <a:endParaRPr lang="en-US" altLang="zh-CN" noProof="0" dirty="0"/>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Language</a:t>
            </a:r>
          </a:p>
        </p:txBody>
      </p:sp>
      <p:sp>
        <p:nvSpPr>
          <p:cNvPr id="21" name="Picture Placeholder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a:lstStyle/>
          <a:p>
            <a:r>
              <a:rPr lang="en-US" altLang="zh-CN" sz="2400" dirty="0"/>
              <a:t>Python</a:t>
            </a:r>
            <a:endParaRPr lang="en-US" altLang="zh-CN" sz="2400" noProof="0" dirty="0"/>
          </a:p>
          <a:p>
            <a:endParaRPr lang="zh-CN" altLang="en-US" dirty="0"/>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p:txBody>
          <a:bodyPr/>
          <a:lstStyle/>
          <a:p>
            <a:r>
              <a:rPr lang="en-US" dirty="0"/>
              <a:t>Platform</a:t>
            </a:r>
          </a:p>
        </p:txBody>
      </p:sp>
      <p:sp>
        <p:nvSpPr>
          <p:cNvPr id="23" name="Picture Placeholder 22">
            <a:extLst>
              <a:ext uri="{FF2B5EF4-FFF2-40B4-BE49-F238E27FC236}">
                <a16:creationId xmlns:a16="http://schemas.microsoft.com/office/drawing/2014/main" id="{4EF68FE0-ADE3-4AB5-AC04-6C029B601AB2}"/>
              </a:ext>
            </a:extLst>
          </p:cNvPr>
          <p:cNvSpPr>
            <a:spLocks noGrp="1"/>
          </p:cNvSpPr>
          <p:nvPr>
            <p:ph type="body" sz="quarter" idx="43"/>
          </p:nvPr>
        </p:nvSpPr>
        <p:spPr/>
        <p:txBody>
          <a:bodyPr/>
          <a:lstStyle/>
          <a:p>
            <a:r>
              <a:rPr lang="en-US" altLang="zh-CN" sz="2000" dirty="0" err="1"/>
              <a:t>Jupyter</a:t>
            </a:r>
            <a:r>
              <a:rPr lang="en-US" altLang="zh-CN" sz="2000" dirty="0"/>
              <a:t> Notebook</a:t>
            </a:r>
          </a:p>
          <a:p>
            <a:endParaRPr lang="zh-CN" altLang="en-US" dirty="0"/>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p:txBody>
          <a:bodyPr/>
          <a:lstStyle/>
          <a:p>
            <a:r>
              <a:rPr lang="en-US" dirty="0"/>
              <a:t>Domain</a:t>
            </a:r>
          </a:p>
        </p:txBody>
      </p:sp>
      <p:sp>
        <p:nvSpPr>
          <p:cNvPr id="25" name="Picture Placeholder 24">
            <a:extLst>
              <a:ext uri="{FF2B5EF4-FFF2-40B4-BE49-F238E27FC236}">
                <a16:creationId xmlns:a16="http://schemas.microsoft.com/office/drawing/2014/main" id="{5140B95D-A59E-4E6C-BF07-5DD5E0E818A0}"/>
              </a:ext>
            </a:extLst>
          </p:cNvPr>
          <p:cNvSpPr>
            <a:spLocks noGrp="1"/>
          </p:cNvSpPr>
          <p:nvPr>
            <p:ph type="body" sz="quarter" idx="45"/>
          </p:nvPr>
        </p:nvSpPr>
        <p:spPr/>
        <p:txBody>
          <a:bodyPr/>
          <a:lstStyle/>
          <a:p>
            <a:r>
              <a:rPr lang="en-US" altLang="zh-CN" sz="2000" dirty="0"/>
              <a:t>Machine Learning</a:t>
            </a:r>
          </a:p>
          <a:p>
            <a:endParaRPr lang="zh-CN" altLang="en-US" dirty="0"/>
          </a:p>
        </p:txBody>
      </p:sp>
      <p:sp>
        <p:nvSpPr>
          <p:cNvPr id="4" name="Footer Placeholder 3">
            <a:extLst>
              <a:ext uri="{FF2B5EF4-FFF2-40B4-BE49-F238E27FC236}">
                <a16:creationId xmlns:a16="http://schemas.microsoft.com/office/drawing/2014/main" id="{36404519-33C1-DA61-9858-3858F30C7808}"/>
              </a:ext>
            </a:extLst>
          </p:cNvPr>
          <p:cNvSpPr>
            <a:spLocks noGrp="1"/>
          </p:cNvSpPr>
          <p:nvPr>
            <p:ph type="ftr" sz="quarter" idx="46"/>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376090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Planning</a:t>
            </a:r>
          </a:p>
        </p:txBody>
      </p:sp>
      <p:pic>
        <p:nvPicPr>
          <p:cNvPr id="8" name="Picture Placeholder 7" descr="Businesswoman reviewing sticky notes on a wall">
            <a:extLst>
              <a:ext uri="{FF2B5EF4-FFF2-40B4-BE49-F238E27FC236}">
                <a16:creationId xmlns:a16="http://schemas.microsoft.com/office/drawing/2014/main" id="{66D3A5E9-F687-402F-8477-EE4CD418CA67}"/>
              </a:ext>
            </a:extLst>
          </p:cNvPr>
          <p:cNvPicPr>
            <a:picLocks noGrp="1" noChangeAspect="1"/>
          </p:cNvPicPr>
          <p:nvPr>
            <p:ph type="pic" sz="quarter" idx="57"/>
          </p:nvPr>
        </p:nvPicPr>
        <p:blipFill>
          <a:blip r:embed="rId3" cstate="print">
            <a:extLst>
              <a:ext uri="{28A0092B-C50C-407E-A947-70E740481C1C}">
                <a14:useLocalDpi xmlns:a14="http://schemas.microsoft.com/office/drawing/2010/main"/>
              </a:ext>
            </a:extLst>
          </a:blip>
          <a:srcRect/>
          <a:stretch>
            <a:fillRect/>
          </a:stretch>
        </p:blipFill>
        <p:spPr/>
      </p:pic>
      <p:sp>
        <p:nvSpPr>
          <p:cNvPr id="29" name="Text Placeholder">
            <a:extLst>
              <a:ext uri="{FF2B5EF4-FFF2-40B4-BE49-F238E27FC236}">
                <a16:creationId xmlns:a16="http://schemas.microsoft.com/office/drawing/2014/main" id="{0490F6D4-84D0-42DF-A807-E56706B577D6}"/>
              </a:ext>
            </a:extLst>
          </p:cNvPr>
          <p:cNvSpPr>
            <a:spLocks noGrp="1"/>
          </p:cNvSpPr>
          <p:nvPr>
            <p:ph type="body" sz="quarter" idx="27"/>
          </p:nvPr>
        </p:nvSpPr>
        <p:spPr>
          <a:xfrm>
            <a:off x="838200" y="4297741"/>
            <a:ext cx="1877575" cy="506399"/>
          </a:xfrm>
        </p:spPr>
        <p:txBody>
          <a:bodyPr/>
          <a:lstStyle/>
          <a:p>
            <a:r>
              <a:rPr lang="en-US" altLang="zh-CN" dirty="0"/>
              <a:t>Extracting</a:t>
            </a:r>
          </a:p>
          <a:p>
            <a:endParaRPr lang="zh-CN" altLang="en-US" dirty="0"/>
          </a:p>
        </p:txBody>
      </p:sp>
      <p:sp>
        <p:nvSpPr>
          <p:cNvPr id="30" name="Text Placeholder">
            <a:extLst>
              <a:ext uri="{FF2B5EF4-FFF2-40B4-BE49-F238E27FC236}">
                <a16:creationId xmlns:a16="http://schemas.microsoft.com/office/drawing/2014/main" id="{99E3B6AA-5679-428D-B466-0173CBC55728}"/>
              </a:ext>
            </a:extLst>
          </p:cNvPr>
          <p:cNvSpPr>
            <a:spLocks noGrp="1"/>
          </p:cNvSpPr>
          <p:nvPr>
            <p:ph type="body" sz="quarter" idx="28"/>
          </p:nvPr>
        </p:nvSpPr>
        <p:spPr>
          <a:xfrm>
            <a:off x="912627" y="4803940"/>
            <a:ext cx="1691687" cy="1413980"/>
          </a:xfrm>
        </p:spPr>
        <p:txBody>
          <a:bodyPr/>
          <a:lstStyle/>
          <a:p>
            <a:r>
              <a:rPr lang="en-US" altLang="zh-CN" dirty="0"/>
              <a:t>Collect dataset containing phishing and legitimate websites from the open source platform</a:t>
            </a:r>
          </a:p>
          <a:p>
            <a:endParaRPr lang="zh-CN" altLang="en-US" dirty="0"/>
          </a:p>
        </p:txBody>
      </p:sp>
      <p:pic>
        <p:nvPicPr>
          <p:cNvPr id="10" name="Picture Placeholder 9" descr="People working in office">
            <a:extLst>
              <a:ext uri="{FF2B5EF4-FFF2-40B4-BE49-F238E27FC236}">
                <a16:creationId xmlns:a16="http://schemas.microsoft.com/office/drawing/2014/main" id="{D249D9CF-86A2-4E7B-8B6F-D02EE968C997}"/>
              </a:ext>
            </a:extLst>
          </p:cNvPr>
          <p:cNvPicPr>
            <a:picLocks noGrp="1" noChangeAspect="1"/>
          </p:cNvPicPr>
          <p:nvPr>
            <p:ph type="pic" sz="quarter" idx="58"/>
          </p:nvPr>
        </p:nvPicPr>
        <p:blipFill>
          <a:blip r:embed="rId4" cstate="print">
            <a:extLst>
              <a:ext uri="{28A0092B-C50C-407E-A947-70E740481C1C}">
                <a14:useLocalDpi xmlns:a14="http://schemas.microsoft.com/office/drawing/2010/main"/>
              </a:ext>
            </a:extLst>
          </a:blip>
          <a:srcRect/>
          <a:stretch>
            <a:fillRect/>
          </a:stretch>
        </p:blipFill>
        <p:spPr/>
      </p:pic>
      <p:sp>
        <p:nvSpPr>
          <p:cNvPr id="37" name="Text Placeholder">
            <a:extLst>
              <a:ext uri="{FF2B5EF4-FFF2-40B4-BE49-F238E27FC236}">
                <a16:creationId xmlns:a16="http://schemas.microsoft.com/office/drawing/2014/main" id="{3A30B02E-FBE1-41C5-AF6E-E1013275E84A}"/>
              </a:ext>
            </a:extLst>
          </p:cNvPr>
          <p:cNvSpPr>
            <a:spLocks noGrp="1"/>
          </p:cNvSpPr>
          <p:nvPr>
            <p:ph type="body" sz="quarter" idx="49"/>
          </p:nvPr>
        </p:nvSpPr>
        <p:spPr>
          <a:xfrm>
            <a:off x="2888314" y="4297542"/>
            <a:ext cx="1877575" cy="506399"/>
          </a:xfrm>
        </p:spPr>
        <p:txBody>
          <a:bodyPr/>
          <a:lstStyle/>
          <a:p>
            <a:r>
              <a:rPr lang="en-US" altLang="zh-CN" dirty="0"/>
              <a:t>Coding</a:t>
            </a:r>
          </a:p>
          <a:p>
            <a:endParaRPr lang="zh-CN" altLang="en-US" dirty="0"/>
          </a:p>
        </p:txBody>
      </p:sp>
      <p:sp>
        <p:nvSpPr>
          <p:cNvPr id="38" name="Text Placeholder">
            <a:extLst>
              <a:ext uri="{FF2B5EF4-FFF2-40B4-BE49-F238E27FC236}">
                <a16:creationId xmlns:a16="http://schemas.microsoft.com/office/drawing/2014/main" id="{6BEF3457-28AE-41BA-B285-C77561919C1A}"/>
              </a:ext>
            </a:extLst>
          </p:cNvPr>
          <p:cNvSpPr>
            <a:spLocks noGrp="1"/>
          </p:cNvSpPr>
          <p:nvPr>
            <p:ph type="body" sz="quarter" idx="50"/>
          </p:nvPr>
        </p:nvSpPr>
        <p:spPr>
          <a:xfrm>
            <a:off x="2979171" y="4803940"/>
            <a:ext cx="1691687" cy="1014969"/>
          </a:xfrm>
        </p:spPr>
        <p:txBody>
          <a:bodyPr/>
          <a:lstStyle/>
          <a:p>
            <a:r>
              <a:rPr lang="en-US" altLang="zh-CN" dirty="0"/>
              <a:t>Code to extract the required features from the dataset</a:t>
            </a:r>
          </a:p>
          <a:p>
            <a:endParaRPr lang="zh-CN" altLang="en-US" dirty="0"/>
          </a:p>
        </p:txBody>
      </p:sp>
      <p:pic>
        <p:nvPicPr>
          <p:cNvPr id="12" name="Picture Placeholder 11" descr="Layout of website design sketches on white paper">
            <a:extLst>
              <a:ext uri="{FF2B5EF4-FFF2-40B4-BE49-F238E27FC236}">
                <a16:creationId xmlns:a16="http://schemas.microsoft.com/office/drawing/2014/main" id="{3D51D04D-653C-45AE-9DDF-BE96BA267A6B}"/>
              </a:ext>
            </a:extLst>
          </p:cNvPr>
          <p:cNvPicPr>
            <a:picLocks noGrp="1" noChangeAspect="1"/>
          </p:cNvPicPr>
          <p:nvPr>
            <p:ph type="pic" sz="quarter" idx="59"/>
          </p:nvPr>
        </p:nvPicPr>
        <p:blipFill>
          <a:blip r:embed="rId5" cstate="print">
            <a:extLst>
              <a:ext uri="{28A0092B-C50C-407E-A947-70E740481C1C}">
                <a14:useLocalDpi xmlns:a14="http://schemas.microsoft.com/office/drawing/2010/main"/>
              </a:ext>
            </a:extLst>
          </a:blip>
          <a:srcRect/>
          <a:stretch>
            <a:fillRect/>
          </a:stretch>
        </p:blipFill>
        <p:spPr/>
      </p:pic>
      <p:sp>
        <p:nvSpPr>
          <p:cNvPr id="39" name="Text Placeholder">
            <a:extLst>
              <a:ext uri="{FF2B5EF4-FFF2-40B4-BE49-F238E27FC236}">
                <a16:creationId xmlns:a16="http://schemas.microsoft.com/office/drawing/2014/main" id="{1B558BFC-AA9F-4991-A6BB-D56BEC07C16E}"/>
              </a:ext>
            </a:extLst>
          </p:cNvPr>
          <p:cNvSpPr>
            <a:spLocks noGrp="1"/>
          </p:cNvSpPr>
          <p:nvPr>
            <p:ph type="body" sz="quarter" idx="51"/>
          </p:nvPr>
        </p:nvSpPr>
        <p:spPr>
          <a:xfrm>
            <a:off x="5073898" y="4297542"/>
            <a:ext cx="1877575" cy="506399"/>
          </a:xfrm>
        </p:spPr>
        <p:txBody>
          <a:bodyPr/>
          <a:lstStyle/>
          <a:p>
            <a:r>
              <a:rPr lang="en-US" altLang="zh-CN" dirty="0"/>
              <a:t>Technique</a:t>
            </a:r>
          </a:p>
          <a:p>
            <a:endParaRPr lang="zh-CN" altLang="en-US" dirty="0"/>
          </a:p>
        </p:txBody>
      </p:sp>
      <p:sp>
        <p:nvSpPr>
          <p:cNvPr id="40" name="Text Placeholder">
            <a:extLst>
              <a:ext uri="{FF2B5EF4-FFF2-40B4-BE49-F238E27FC236}">
                <a16:creationId xmlns:a16="http://schemas.microsoft.com/office/drawing/2014/main" id="{17095E6E-F279-4342-B53E-E53B820336B3}"/>
              </a:ext>
            </a:extLst>
          </p:cNvPr>
          <p:cNvSpPr>
            <a:spLocks noGrp="1"/>
          </p:cNvSpPr>
          <p:nvPr>
            <p:ph type="body" sz="quarter" idx="52"/>
          </p:nvPr>
        </p:nvSpPr>
        <p:spPr>
          <a:xfrm>
            <a:off x="5164755" y="4803940"/>
            <a:ext cx="1691687" cy="1014969"/>
          </a:xfrm>
        </p:spPr>
        <p:txBody>
          <a:bodyPr/>
          <a:lstStyle/>
          <a:p>
            <a:r>
              <a:rPr lang="en-US" altLang="zh-CN" dirty="0"/>
              <a:t>Analyze and preprocess the dataset by using EDA techniques</a:t>
            </a:r>
          </a:p>
        </p:txBody>
      </p:sp>
      <p:pic>
        <p:nvPicPr>
          <p:cNvPr id="14" name="Picture Placeholder 13" descr="Empty office chairs">
            <a:extLst>
              <a:ext uri="{FF2B5EF4-FFF2-40B4-BE49-F238E27FC236}">
                <a16:creationId xmlns:a16="http://schemas.microsoft.com/office/drawing/2014/main" id="{33C59A08-3A06-4556-AC83-C1337E73D0B3}"/>
              </a:ext>
            </a:extLst>
          </p:cNvPr>
          <p:cNvPicPr>
            <a:picLocks noGrp="1" noChangeAspect="1"/>
          </p:cNvPicPr>
          <p:nvPr>
            <p:ph type="pic" sz="quarter" idx="60"/>
          </p:nvPr>
        </p:nvPicPr>
        <p:blipFill>
          <a:blip r:embed="rId6" cstate="print">
            <a:extLst>
              <a:ext uri="{28A0092B-C50C-407E-A947-70E740481C1C}">
                <a14:useLocalDpi xmlns:a14="http://schemas.microsoft.com/office/drawing/2010/main"/>
              </a:ext>
            </a:extLst>
          </a:blip>
          <a:srcRect/>
          <a:stretch>
            <a:fillRect/>
          </a:stretch>
        </p:blipFill>
        <p:spPr>
          <a:xfrm>
            <a:off x="7361472" y="2073439"/>
            <a:ext cx="1621032" cy="1841551"/>
          </a:xfrm>
        </p:spPr>
      </p:pic>
      <p:sp>
        <p:nvSpPr>
          <p:cNvPr id="41" name="Text Placeholder">
            <a:extLst>
              <a:ext uri="{FF2B5EF4-FFF2-40B4-BE49-F238E27FC236}">
                <a16:creationId xmlns:a16="http://schemas.microsoft.com/office/drawing/2014/main" id="{DBA8686B-D3EF-40DF-939C-F875885DD598}"/>
              </a:ext>
            </a:extLst>
          </p:cNvPr>
          <p:cNvSpPr>
            <a:spLocks noGrp="1"/>
          </p:cNvSpPr>
          <p:nvPr>
            <p:ph type="body" sz="quarter" idx="53"/>
          </p:nvPr>
        </p:nvSpPr>
        <p:spPr>
          <a:xfrm>
            <a:off x="7259482" y="4297542"/>
            <a:ext cx="1877575" cy="506399"/>
          </a:xfrm>
        </p:spPr>
        <p:txBody>
          <a:bodyPr/>
          <a:lstStyle/>
          <a:p>
            <a:r>
              <a:rPr lang="en-US" altLang="zh-CN" dirty="0"/>
              <a:t>Algorithms</a:t>
            </a:r>
          </a:p>
          <a:p>
            <a:endParaRPr lang="zh-CN" altLang="en-US" dirty="0"/>
          </a:p>
        </p:txBody>
      </p:sp>
      <p:sp>
        <p:nvSpPr>
          <p:cNvPr id="42" name="Text Placeholder">
            <a:extLst>
              <a:ext uri="{FF2B5EF4-FFF2-40B4-BE49-F238E27FC236}">
                <a16:creationId xmlns:a16="http://schemas.microsoft.com/office/drawing/2014/main" id="{6BF979FF-A4F0-4625-889A-AB985F98B2D4}"/>
              </a:ext>
            </a:extLst>
          </p:cNvPr>
          <p:cNvSpPr>
            <a:spLocks noGrp="1"/>
          </p:cNvSpPr>
          <p:nvPr>
            <p:ph type="body" sz="quarter" idx="54"/>
          </p:nvPr>
        </p:nvSpPr>
        <p:spPr>
          <a:xfrm>
            <a:off x="7350339" y="4803940"/>
            <a:ext cx="1691687" cy="1014969"/>
          </a:xfrm>
        </p:spPr>
        <p:txBody>
          <a:bodyPr/>
          <a:lstStyle/>
          <a:p>
            <a:pPr lvl="0"/>
            <a:r>
              <a:rPr lang="en-US" dirty="0"/>
              <a:t>Random Forest , CNN(Convolution neural network)</a:t>
            </a:r>
          </a:p>
        </p:txBody>
      </p:sp>
      <p:pic>
        <p:nvPicPr>
          <p:cNvPr id="90" name="Picture Placeholder 89" descr="People around a table on their laptops">
            <a:extLst>
              <a:ext uri="{FF2B5EF4-FFF2-40B4-BE49-F238E27FC236}">
                <a16:creationId xmlns:a16="http://schemas.microsoft.com/office/drawing/2014/main" id="{241F4F4E-4DAB-34E3-D036-85F0CB76A536}"/>
              </a:ext>
            </a:extLst>
          </p:cNvPr>
          <p:cNvPicPr>
            <a:picLocks noGrp="1" noChangeAspect="1"/>
          </p:cNvPicPr>
          <p:nvPr>
            <p:ph type="pic" sz="quarter" idx="61"/>
          </p:nvPr>
        </p:nvPicPr>
        <p:blipFill rotWithShape="1">
          <a:blip r:embed="rId7" cstate="print">
            <a:extLst>
              <a:ext uri="{28A0092B-C50C-407E-A947-70E740481C1C}">
                <a14:useLocalDpi xmlns:a14="http://schemas.microsoft.com/office/drawing/2010/main"/>
              </a:ext>
            </a:extLst>
          </a:blip>
          <a:srcRect/>
          <a:stretch/>
        </p:blipFill>
        <p:spPr/>
      </p:pic>
      <p:sp>
        <p:nvSpPr>
          <p:cNvPr id="43" name="Text Placeholder">
            <a:extLst>
              <a:ext uri="{FF2B5EF4-FFF2-40B4-BE49-F238E27FC236}">
                <a16:creationId xmlns:a16="http://schemas.microsoft.com/office/drawing/2014/main" id="{759A333C-6D37-427A-BE2A-4C2660134A5A}"/>
              </a:ext>
            </a:extLst>
          </p:cNvPr>
          <p:cNvSpPr>
            <a:spLocks noGrp="1"/>
          </p:cNvSpPr>
          <p:nvPr>
            <p:ph type="body" sz="quarter" idx="55"/>
          </p:nvPr>
        </p:nvSpPr>
        <p:spPr>
          <a:xfrm>
            <a:off x="9476225" y="4297541"/>
            <a:ext cx="1877575" cy="506399"/>
          </a:xfrm>
        </p:spPr>
        <p:txBody>
          <a:bodyPr/>
          <a:lstStyle/>
          <a:p>
            <a:r>
              <a:rPr lang="en-US" altLang="zh-CN" dirty="0"/>
              <a:t>Metrics</a:t>
            </a:r>
          </a:p>
          <a:p>
            <a:endParaRPr lang="zh-CN" altLang="en-US" dirty="0"/>
          </a:p>
        </p:txBody>
      </p:sp>
      <p:sp>
        <p:nvSpPr>
          <p:cNvPr id="50" name="Text Placeholder">
            <a:extLst>
              <a:ext uri="{FF2B5EF4-FFF2-40B4-BE49-F238E27FC236}">
                <a16:creationId xmlns:a16="http://schemas.microsoft.com/office/drawing/2014/main" id="{4E9BE8F8-2FF1-43CB-B1AA-4F07E411D171}"/>
              </a:ext>
            </a:extLst>
          </p:cNvPr>
          <p:cNvSpPr>
            <a:spLocks noGrp="1"/>
          </p:cNvSpPr>
          <p:nvPr>
            <p:ph type="body" sz="quarter" idx="56"/>
          </p:nvPr>
        </p:nvSpPr>
        <p:spPr>
          <a:xfrm>
            <a:off x="9535923" y="4803940"/>
            <a:ext cx="1691687" cy="1014969"/>
          </a:xfrm>
        </p:spPr>
        <p:txBody>
          <a:bodyPr/>
          <a:lstStyle/>
          <a:p>
            <a:r>
              <a:rPr lang="en-US" altLang="zh-CN" dirty="0"/>
              <a:t>Displaying the evaluation result considering accuracy metrics</a:t>
            </a:r>
          </a:p>
          <a:p>
            <a:endParaRPr lang="zh-CN" altLang="en-US" dirty="0"/>
          </a:p>
        </p:txBody>
      </p:sp>
      <p:sp>
        <p:nvSpPr>
          <p:cNvPr id="4" name="Footer Placeholder 3">
            <a:extLst>
              <a:ext uri="{FF2B5EF4-FFF2-40B4-BE49-F238E27FC236}">
                <a16:creationId xmlns:a16="http://schemas.microsoft.com/office/drawing/2014/main" id="{695DA9C9-8185-D0AB-3C76-BC1CABABA354}"/>
              </a:ext>
            </a:extLst>
          </p:cNvPr>
          <p:cNvSpPr>
            <a:spLocks noGrp="1"/>
          </p:cNvSpPr>
          <p:nvPr>
            <p:ph type="ftr" sz="quarter" idx="62"/>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58D9DED-0D81-19D6-DF40-E6B4B5BFEF9E}"/>
              </a:ext>
            </a:extLst>
          </p:cNvPr>
          <p:cNvSpPr>
            <a:spLocks noGrp="1"/>
          </p:cNvSpPr>
          <p:nvPr>
            <p:ph type="sldNum" sz="quarter" idx="63"/>
          </p:nvPr>
        </p:nvSpPr>
        <p:spPr/>
        <p:txBody>
          <a:bodyPr/>
          <a:lstStyle/>
          <a:p>
            <a:fld id="{47FEACEE-25B4-4A2D-B147-27296E36371D}" type="slidenum">
              <a:rPr lang="en-US" altLang="zh-CN" smtClean="0"/>
              <a:pPr/>
              <a:t>6</a:t>
            </a:fld>
            <a:endParaRPr lang="en-US" altLang="zh-CN" dirty="0"/>
          </a:p>
        </p:txBody>
      </p:sp>
    </p:spTree>
    <p:extLst>
      <p:ext uri="{BB962C8B-B14F-4D97-AF65-F5344CB8AC3E}">
        <p14:creationId xmlns:p14="http://schemas.microsoft.com/office/powerpoint/2010/main" val="251714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endParaRPr lang="en-US" dirty="0"/>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165</TotalTime>
  <Words>399</Words>
  <Application>Microsoft Office PowerPoint</Application>
  <PresentationFormat>Widescreen</PresentationFormat>
  <Paragraphs>60</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等线</vt:lpstr>
      <vt:lpstr>Abadi</vt:lpstr>
      <vt:lpstr>Arial</vt:lpstr>
      <vt:lpstr>Calibri</vt:lpstr>
      <vt:lpstr>inter-regular</vt:lpstr>
      <vt:lpstr>Posterama Text Black</vt:lpstr>
      <vt:lpstr>Posterama Text SemiBold</vt:lpstr>
      <vt:lpstr>Custom​​</vt:lpstr>
      <vt:lpstr>WEB PHISHING DETECTION….</vt:lpstr>
      <vt:lpstr>Agenda</vt:lpstr>
      <vt:lpstr>ABSTRACT</vt:lpstr>
      <vt:lpstr>Introduction</vt:lpstr>
      <vt:lpstr>Technologies</vt:lpstr>
      <vt:lpstr>Planning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PHISHING DETECTION….</dc:title>
  <dc:creator>sindhureddykalikiri@gmail.com</dc:creator>
  <cp:lastModifiedBy>sindhureddykalikiri@gmail.com</cp:lastModifiedBy>
  <cp:revision>2</cp:revision>
  <dcterms:created xsi:type="dcterms:W3CDTF">2023-10-07T06:43:37Z</dcterms:created>
  <dcterms:modified xsi:type="dcterms:W3CDTF">2023-10-09T03:14:30Z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