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4.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6"/>
    <p:sldMasterId id="2147483743" r:id="rId7"/>
    <p:sldMasterId id="2147483806" r:id="rId8"/>
    <p:sldMasterId id="2147483827" r:id="rId9"/>
    <p:sldMasterId id="2147483847" r:id="rId10"/>
  </p:sldMasterIdLst>
  <p:notesMasterIdLst>
    <p:notesMasterId r:id="rId37"/>
  </p:notesMasterIdLst>
  <p:handoutMasterIdLst>
    <p:handoutMasterId r:id="rId38"/>
  </p:handoutMasterIdLst>
  <p:sldIdLst>
    <p:sldId id="259" r:id="rId11"/>
    <p:sldId id="316" r:id="rId12"/>
    <p:sldId id="335" r:id="rId13"/>
    <p:sldId id="323" r:id="rId14"/>
    <p:sldId id="324" r:id="rId15"/>
    <p:sldId id="325" r:id="rId16"/>
    <p:sldId id="344" r:id="rId17"/>
    <p:sldId id="326" r:id="rId18"/>
    <p:sldId id="334" r:id="rId19"/>
    <p:sldId id="327" r:id="rId20"/>
    <p:sldId id="328" r:id="rId21"/>
    <p:sldId id="330" r:id="rId22"/>
    <p:sldId id="343" r:id="rId23"/>
    <p:sldId id="331" r:id="rId24"/>
    <p:sldId id="332" r:id="rId25"/>
    <p:sldId id="340" r:id="rId26"/>
    <p:sldId id="341" r:id="rId27"/>
    <p:sldId id="342" r:id="rId28"/>
    <p:sldId id="320" r:id="rId29"/>
    <p:sldId id="336" r:id="rId30"/>
    <p:sldId id="337" r:id="rId31"/>
    <p:sldId id="338" r:id="rId32"/>
    <p:sldId id="339" r:id="rId33"/>
    <p:sldId id="317" r:id="rId34"/>
    <p:sldId id="289" r:id="rId35"/>
    <p:sldId id="290" r:id="rId36"/>
  </p:sldIdLst>
  <p:sldSz cx="12188825" cy="6858000"/>
  <p:notesSz cx="6884988" cy="10018713"/>
  <p:embeddedFontLst>
    <p:embeddedFont>
      <p:font typeface="Calibri" panose="020F0502020204030204" pitchFamily="34" charset="0"/>
      <p:regular r:id="rId39"/>
      <p:bold r:id="rId40"/>
      <p:italic r:id="rId41"/>
      <p:boldItalic r:id="rId42"/>
    </p:embeddedFont>
    <p:embeddedFont>
      <p:font typeface="Ericsson Capital TT" panose="020B0604020202020204" charset="0"/>
      <p:regular r:id="rId43"/>
    </p:embeddedFont>
  </p:embeddedFontLst>
  <p:defaultTextStyle>
    <a:defPPr>
      <a:defRPr lang="en-GB"/>
    </a:defPPr>
    <a:lvl1pPr algn="l" rtl="0" fontAlgn="base">
      <a:spcBef>
        <a:spcPct val="50000"/>
      </a:spcBef>
      <a:spcAft>
        <a:spcPct val="0"/>
      </a:spcAft>
      <a:defRPr sz="2000" kern="1200">
        <a:solidFill>
          <a:schemeClr val="tx1"/>
        </a:solidFill>
        <a:latin typeface="Arial" charset="0"/>
        <a:ea typeface="+mn-ea"/>
        <a:cs typeface="+mn-cs"/>
      </a:defRPr>
    </a:lvl1pPr>
    <a:lvl2pPr marL="457200" algn="l" rtl="0" fontAlgn="base">
      <a:spcBef>
        <a:spcPct val="50000"/>
      </a:spcBef>
      <a:spcAft>
        <a:spcPct val="0"/>
      </a:spcAft>
      <a:defRPr sz="2000" kern="1200">
        <a:solidFill>
          <a:schemeClr val="tx1"/>
        </a:solidFill>
        <a:latin typeface="Arial" charset="0"/>
        <a:ea typeface="+mn-ea"/>
        <a:cs typeface="+mn-cs"/>
      </a:defRPr>
    </a:lvl2pPr>
    <a:lvl3pPr marL="914400" algn="l" rtl="0" fontAlgn="base">
      <a:spcBef>
        <a:spcPct val="50000"/>
      </a:spcBef>
      <a:spcAft>
        <a:spcPct val="0"/>
      </a:spcAft>
      <a:defRPr sz="2000" kern="1200">
        <a:solidFill>
          <a:schemeClr val="tx1"/>
        </a:solidFill>
        <a:latin typeface="Arial" charset="0"/>
        <a:ea typeface="+mn-ea"/>
        <a:cs typeface="+mn-cs"/>
      </a:defRPr>
    </a:lvl3pPr>
    <a:lvl4pPr marL="1371600" algn="l" rtl="0" fontAlgn="base">
      <a:spcBef>
        <a:spcPct val="50000"/>
      </a:spcBef>
      <a:spcAft>
        <a:spcPct val="0"/>
      </a:spcAft>
      <a:defRPr sz="2000" kern="1200">
        <a:solidFill>
          <a:schemeClr val="tx1"/>
        </a:solidFill>
        <a:latin typeface="Arial" charset="0"/>
        <a:ea typeface="+mn-ea"/>
        <a:cs typeface="+mn-cs"/>
      </a:defRPr>
    </a:lvl4pPr>
    <a:lvl5pPr marL="1828800" algn="l" rtl="0" fontAlgn="base">
      <a:spcBef>
        <a:spcPct val="5000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9386CF36-BFA9-4BB0-91B9-1B19D4CB6FFA}">
          <p14:sldIdLst>
            <p14:sldId id="259"/>
            <p14:sldId id="316"/>
            <p14:sldId id="335"/>
            <p14:sldId id="323"/>
            <p14:sldId id="324"/>
            <p14:sldId id="325"/>
            <p14:sldId id="344"/>
            <p14:sldId id="326"/>
            <p14:sldId id="334"/>
            <p14:sldId id="327"/>
            <p14:sldId id="328"/>
            <p14:sldId id="330"/>
            <p14:sldId id="343"/>
            <p14:sldId id="331"/>
            <p14:sldId id="332"/>
            <p14:sldId id="340"/>
            <p14:sldId id="341"/>
            <p14:sldId id="342"/>
            <p14:sldId id="320"/>
            <p14:sldId id="336"/>
            <p14:sldId id="337"/>
            <p14:sldId id="338"/>
            <p14:sldId id="339"/>
            <p14:sldId id="317"/>
            <p14:sldId id="289"/>
            <p14:sldId id="290"/>
          </p14:sldIdLst>
        </p14:section>
      </p14:sectionLst>
    </p:ex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6624">
          <p15:clr>
            <a:srgbClr val="A4A3A4"/>
          </p15:clr>
        </p15:guide>
        <p15:guide id="9" pos="2587">
          <p15:clr>
            <a:srgbClr val="A4A3A4"/>
          </p15:clr>
        </p15:guide>
        <p15:guide id="10" pos="5089">
          <p15:clr>
            <a:srgbClr val="A4A3A4"/>
          </p15:clr>
        </p15:guide>
        <p15:guide id="11" pos="4968">
          <p15:clr>
            <a:srgbClr val="A4A3A4"/>
          </p15:clr>
        </p15:guide>
        <p15:guide id="12" pos="3778">
          <p15:clr>
            <a:srgbClr val="A4A3A4"/>
          </p15:clr>
        </p15:guide>
        <p15:guide id="13" pos="3900">
          <p15:clr>
            <a:srgbClr val="A4A3A4"/>
          </p15:clr>
        </p15:guide>
        <p15:guide id="14" pos="331">
          <p15:clr>
            <a:srgbClr val="A4A3A4"/>
          </p15:clr>
        </p15:guide>
        <p15:guide id="15" pos="2711">
          <p15:clr>
            <a:srgbClr val="A4A3A4"/>
          </p15:clr>
        </p15:guide>
      </p15:sldGuideLst>
    </p:ext>
    <p:ext uri="{2D200454-40CA-4A62-9FC3-DE9A4176ACB9}">
      <p15:notesGuideLst xmlns:p15="http://schemas.microsoft.com/office/powerpoint/2012/main">
        <p15:guide id="1" orient="horz" pos="3155">
          <p15:clr>
            <a:srgbClr val="A4A3A4"/>
          </p15:clr>
        </p15:guide>
        <p15:guide id="2" pos="216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gavi" initials="B"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8BC5FF"/>
    <a:srgbClr val="00A9D4"/>
    <a:srgbClr val="FABB00"/>
    <a:srgbClr val="9FB7D3"/>
    <a:srgbClr val="6A8FBF"/>
    <a:srgbClr val="007B78"/>
    <a:srgbClr val="89BA17"/>
    <a:srgbClr val="F08A00"/>
    <a:srgbClr val="E321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78" autoAdjust="0"/>
    <p:restoredTop sz="69849" autoAdjust="0"/>
  </p:normalViewPr>
  <p:slideViewPr>
    <p:cSldViewPr snapToGrid="0" snapToObjects="1">
      <p:cViewPr varScale="1">
        <p:scale>
          <a:sx n="60" d="100"/>
          <a:sy n="60" d="100"/>
        </p:scale>
        <p:origin x="1229" y="38"/>
      </p:cViewPr>
      <p:guideLst>
        <p:guide orient="horz" pos="1136"/>
        <p:guide orient="horz" pos="4110"/>
        <p:guide orient="horz" pos="151"/>
        <p:guide orient="horz" pos="2449"/>
        <p:guide orient="horz" pos="3566"/>
        <p:guide orient="horz" pos="2545"/>
        <p:guide orient="horz" pos="3845"/>
        <p:guide pos="6624"/>
        <p:guide pos="2587"/>
        <p:guide pos="5089"/>
        <p:guide pos="4968"/>
        <p:guide pos="3778"/>
        <p:guide pos="3900"/>
        <p:guide pos="331"/>
        <p:guide pos="271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528"/>
    </p:cViewPr>
  </p:sorterViewPr>
  <p:notesViewPr>
    <p:cSldViewPr snapToGrid="0" snapToObjects="1">
      <p:cViewPr varScale="1">
        <p:scale>
          <a:sx n="64" d="100"/>
          <a:sy n="64" d="100"/>
        </p:scale>
        <p:origin x="-3414" y="-126"/>
      </p:cViewPr>
      <p:guideLst>
        <p:guide orient="horz" pos="3155"/>
        <p:guide pos="216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font" Target="fonts/font1.fntdata"/><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font" Target="fonts/font4.fntdata"/><Relationship Id="rId47" Type="http://schemas.openxmlformats.org/officeDocument/2006/relationships/theme" Target="theme/theme1.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5.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font" Target="fonts/font5.fntdata"/><Relationship Id="rId48" Type="http://schemas.openxmlformats.org/officeDocument/2006/relationships/tableStyles" Target="tableStyles.xml"/><Relationship Id="rId8" Type="http://schemas.openxmlformats.org/officeDocument/2006/relationships/slideMaster" Target="slideMasters/slideMaster3.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handoutMaster" Target="handoutMasters/handoutMaster1.xml"/><Relationship Id="rId46" Type="http://schemas.openxmlformats.org/officeDocument/2006/relationships/viewProps" Target="viewProps.xml"/><Relationship Id="rId20" Type="http://schemas.openxmlformats.org/officeDocument/2006/relationships/slide" Target="slides/slide10.xml"/><Relationship Id="rId41"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83495" cy="500936"/>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spcBef>
                <a:spcPct val="0"/>
              </a:spcBef>
              <a:defRPr sz="1300"/>
            </a:lvl1pPr>
          </a:lstStyle>
          <a:p>
            <a:r>
              <a:rPr lang="en-US" sz="1200"/>
              <a:t>Gyan - A Learning Initiative of CoE CBM Chennai </a:t>
            </a:r>
            <a:endParaRPr lang="en-US" sz="1200" dirty="0"/>
          </a:p>
        </p:txBody>
      </p:sp>
      <p:sp>
        <p:nvSpPr>
          <p:cNvPr id="79875" name="Rectangle 3"/>
          <p:cNvSpPr>
            <a:spLocks noGrp="1" noChangeArrowheads="1"/>
          </p:cNvSpPr>
          <p:nvPr>
            <p:ph type="dt" sz="quarter" idx="1"/>
          </p:nvPr>
        </p:nvSpPr>
        <p:spPr bwMode="auto">
          <a:xfrm>
            <a:off x="3899900" y="0"/>
            <a:ext cx="2983495" cy="500936"/>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lgn="r">
              <a:spcBef>
                <a:spcPct val="0"/>
              </a:spcBef>
              <a:defRPr sz="1300"/>
            </a:lvl1pPr>
          </a:lstStyle>
          <a:p>
            <a:r>
              <a:rPr lang="en-US" sz="1200"/>
              <a:t>2015-04-27 </a:t>
            </a:r>
            <a:endParaRPr lang="en-US" sz="1200" dirty="0"/>
          </a:p>
        </p:txBody>
      </p:sp>
      <p:sp>
        <p:nvSpPr>
          <p:cNvPr id="79876" name="Rectangle 4"/>
          <p:cNvSpPr>
            <a:spLocks noGrp="1" noChangeArrowheads="1"/>
          </p:cNvSpPr>
          <p:nvPr>
            <p:ph type="ftr" sz="quarter" idx="2"/>
          </p:nvPr>
        </p:nvSpPr>
        <p:spPr bwMode="auto">
          <a:xfrm>
            <a:off x="0" y="9516038"/>
            <a:ext cx="2983495" cy="500936"/>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spcBef>
                <a:spcPct val="0"/>
              </a:spcBef>
              <a:defRPr sz="1300"/>
            </a:lvl1pPr>
          </a:lstStyle>
          <a:p>
            <a:r>
              <a:rPr lang="en-US" sz="1200"/>
              <a:t> </a:t>
            </a:r>
            <a:endParaRPr lang="en-US" sz="1200" dirty="0"/>
          </a:p>
        </p:txBody>
      </p:sp>
      <p:sp>
        <p:nvSpPr>
          <p:cNvPr id="79877" name="Rectangle 5"/>
          <p:cNvSpPr>
            <a:spLocks noGrp="1" noChangeArrowheads="1"/>
          </p:cNvSpPr>
          <p:nvPr>
            <p:ph type="sldNum" sz="quarter" idx="3"/>
          </p:nvPr>
        </p:nvSpPr>
        <p:spPr bwMode="auto">
          <a:xfrm>
            <a:off x="3899900" y="9516038"/>
            <a:ext cx="2983495" cy="500936"/>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lgn="r">
              <a:spcBef>
                <a:spcPct val="0"/>
              </a:spcBef>
              <a:defRPr sz="1300"/>
            </a:lvl1pPr>
          </a:lstStyle>
          <a:p>
            <a:fld id="{4ECEF30E-552D-42ED-82CA-C73F83CA10A8}" type="slidenum">
              <a:rPr lang="en-US" sz="1200"/>
              <a:pPr/>
              <a:t>‹#›</a:t>
            </a:fld>
            <a:endParaRPr lang="en-US" sz="1200" dirty="0"/>
          </a:p>
        </p:txBody>
      </p:sp>
    </p:spTree>
    <p:extLst>
      <p:ext uri="{BB962C8B-B14F-4D97-AF65-F5344CB8AC3E}">
        <p14:creationId xmlns:p14="http://schemas.microsoft.com/office/powerpoint/2010/main" val="298558323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900488" y="0"/>
            <a:ext cx="2982912" cy="501650"/>
          </a:xfrm>
          <a:prstGeom prst="rect">
            <a:avLst/>
          </a:prstGeom>
        </p:spPr>
        <p:txBody>
          <a:bodyPr vert="horz" lIns="91440" tIns="45720" rIns="91440" bIns="45720" rtlCol="0"/>
          <a:lstStyle>
            <a:lvl1pPr algn="r">
              <a:defRPr sz="1200"/>
            </a:lvl1pPr>
          </a:lstStyle>
          <a:p>
            <a:r>
              <a:rPr lang="en-US"/>
              <a:t>2015-04-27 </a:t>
            </a:r>
            <a:endParaRPr lang="en-US" dirty="0"/>
          </a:p>
        </p:txBody>
      </p:sp>
      <p:sp>
        <p:nvSpPr>
          <p:cNvPr id="3" name="Slide Number Placeholder 2"/>
          <p:cNvSpPr>
            <a:spLocks noGrp="1"/>
          </p:cNvSpPr>
          <p:nvPr>
            <p:ph type="sldNum" sz="quarter" idx="5"/>
          </p:nvPr>
        </p:nvSpPr>
        <p:spPr>
          <a:xfrm>
            <a:off x="3900488" y="9515475"/>
            <a:ext cx="2982912" cy="501650"/>
          </a:xfrm>
          <a:prstGeom prst="rect">
            <a:avLst/>
          </a:prstGeom>
        </p:spPr>
        <p:txBody>
          <a:bodyPr vert="horz" lIns="91440" tIns="45720" rIns="91440" bIns="45720" rtlCol="0" anchor="b"/>
          <a:lstStyle>
            <a:lvl1pPr algn="r">
              <a:defRPr sz="1200"/>
            </a:lvl1pPr>
          </a:lstStyle>
          <a:p>
            <a:fld id="{5852353D-F306-481A-B3D0-C36CE0BF9563}" type="slidenum">
              <a:rPr lang="en-US" smtClean="0"/>
              <a:pPr/>
              <a:t>‹#›</a:t>
            </a:fld>
            <a:endParaRPr lang="en-US" dirty="0"/>
          </a:p>
        </p:txBody>
      </p:sp>
      <p:sp>
        <p:nvSpPr>
          <p:cNvPr id="4" name="Header Placeholder 3"/>
          <p:cNvSpPr>
            <a:spLocks noGrp="1"/>
          </p:cNvSpPr>
          <p:nvPr>
            <p:ph type="hdr" sz="quarter"/>
          </p:nvPr>
        </p:nvSpPr>
        <p:spPr>
          <a:xfrm>
            <a:off x="0" y="0"/>
            <a:ext cx="2982913" cy="501650"/>
          </a:xfrm>
          <a:prstGeom prst="rect">
            <a:avLst/>
          </a:prstGeom>
        </p:spPr>
        <p:txBody>
          <a:bodyPr vert="horz" lIns="91440" tIns="45720" rIns="91440" bIns="45720" rtlCol="0"/>
          <a:lstStyle>
            <a:lvl1pPr algn="l">
              <a:defRPr sz="1200"/>
            </a:lvl1pPr>
          </a:lstStyle>
          <a:p>
            <a:r>
              <a:rPr lang="en-US"/>
              <a:t>Gyan - A Learning Initiative of CoE CBM Chennai </a:t>
            </a:r>
            <a:endParaRPr lang="en-US" dirty="0"/>
          </a:p>
        </p:txBody>
      </p:sp>
      <p:sp>
        <p:nvSpPr>
          <p:cNvPr id="5" name="Slide Image Placeholder 4"/>
          <p:cNvSpPr>
            <a:spLocks noGrp="1" noRot="1" noChangeAspect="1"/>
          </p:cNvSpPr>
          <p:nvPr>
            <p:ph type="sldImg" idx="2"/>
          </p:nvPr>
        </p:nvSpPr>
        <p:spPr>
          <a:xfrm>
            <a:off x="104775" y="750888"/>
            <a:ext cx="6675438" cy="3757612"/>
          </a:xfrm>
          <a:prstGeom prst="rect">
            <a:avLst/>
          </a:prstGeom>
          <a:noFill/>
          <a:ln w="12700">
            <a:solidFill>
              <a:prstClr val="black"/>
            </a:solidFill>
          </a:ln>
        </p:spPr>
        <p:txBody>
          <a:bodyPr vert="horz" lIns="91440" tIns="45720" rIns="91440" bIns="45720" rtlCol="0" anchor="ctr"/>
          <a:lstStyle/>
          <a:p>
            <a:endParaRPr lang="en-US"/>
          </a:p>
        </p:txBody>
      </p:sp>
      <p:sp>
        <p:nvSpPr>
          <p:cNvPr id="6" name="Footer Placeholder 5"/>
          <p:cNvSpPr>
            <a:spLocks noGrp="1"/>
          </p:cNvSpPr>
          <p:nvPr>
            <p:ph type="ftr" sz="quarter" idx="4"/>
          </p:nvPr>
        </p:nvSpPr>
        <p:spPr>
          <a:xfrm>
            <a:off x="0" y="9515475"/>
            <a:ext cx="2982913" cy="501650"/>
          </a:xfrm>
          <a:prstGeom prst="rect">
            <a:avLst/>
          </a:prstGeom>
        </p:spPr>
        <p:txBody>
          <a:bodyPr vert="horz" lIns="91440" tIns="45720" rIns="91440" bIns="45720" rtlCol="0" anchor="b"/>
          <a:lstStyle>
            <a:lvl1pPr algn="l">
              <a:defRPr sz="1200"/>
            </a:lvl1pPr>
          </a:lstStyle>
          <a:p>
            <a:r>
              <a:rPr lang="en-US"/>
              <a:t> </a:t>
            </a:r>
            <a:endParaRPr lang="en-US" dirty="0"/>
          </a:p>
        </p:txBody>
      </p:sp>
      <p:sp>
        <p:nvSpPr>
          <p:cNvPr id="7" name="Notes Placeholder 6"/>
          <p:cNvSpPr>
            <a:spLocks noGrp="1"/>
          </p:cNvSpPr>
          <p:nvPr>
            <p:ph type="body" sz="quarter" idx="3"/>
          </p:nvPr>
        </p:nvSpPr>
        <p:spPr>
          <a:xfrm>
            <a:off x="688975" y="4759325"/>
            <a:ext cx="5507038" cy="45085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8257339"/>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04775" y="750888"/>
            <a:ext cx="6675438" cy="3757612"/>
          </a:xfrm>
          <a:prstGeom prst="rect">
            <a:avLst/>
          </a:prstGeom>
          <a:ln/>
        </p:spPr>
      </p:sp>
      <p:sp>
        <p:nvSpPr>
          <p:cNvPr id="80899" name="Rectangle 3"/>
          <p:cNvSpPr>
            <a:spLocks noGrp="1" noChangeArrowheads="1"/>
          </p:cNvSpPr>
          <p:nvPr>
            <p:ph type="body" idx="1"/>
          </p:nvPr>
        </p:nvSpPr>
        <p:spPr>
          <a:xfrm>
            <a:off x="688499" y="4758889"/>
            <a:ext cx="5507990" cy="4508421"/>
          </a:xfrm>
          <a:prstGeom prst="rect">
            <a:avLst/>
          </a:prstGeom>
        </p:spPr>
        <p:txBody>
          <a:bodyPr/>
          <a:lstStyle/>
          <a:p>
            <a:endParaRPr lang="en-US" dirty="0"/>
          </a:p>
        </p:txBody>
      </p:sp>
      <p:sp>
        <p:nvSpPr>
          <p:cNvPr id="5" name="Date Placeholder 4"/>
          <p:cNvSpPr>
            <a:spLocks noGrp="1"/>
          </p:cNvSpPr>
          <p:nvPr>
            <p:ph type="dt" idx="10"/>
          </p:nvPr>
        </p:nvSpPr>
        <p:spPr/>
        <p:txBody>
          <a:bodyPr/>
          <a:lstStyle/>
          <a:p>
            <a:r>
              <a:rPr lang="en-US"/>
              <a:t>2015-04-27 </a:t>
            </a:r>
          </a:p>
        </p:txBody>
      </p:sp>
      <p:sp>
        <p:nvSpPr>
          <p:cNvPr id="6" name="Footer Placeholder 5"/>
          <p:cNvSpPr>
            <a:spLocks noGrp="1"/>
          </p:cNvSpPr>
          <p:nvPr>
            <p:ph type="ftr" sz="quarter" idx="11"/>
          </p:nvPr>
        </p:nvSpPr>
        <p:spPr/>
        <p:txBody>
          <a:bodyPr/>
          <a:lstStyle/>
          <a:p>
            <a:r>
              <a:rPr lang="en-US"/>
              <a:t> </a:t>
            </a:r>
          </a:p>
        </p:txBody>
      </p:sp>
      <p:sp>
        <p:nvSpPr>
          <p:cNvPr id="8" name="Slide Number Placeholder 7"/>
          <p:cNvSpPr>
            <a:spLocks noGrp="1"/>
          </p:cNvSpPr>
          <p:nvPr>
            <p:ph type="sldNum" sz="quarter" idx="12"/>
          </p:nvPr>
        </p:nvSpPr>
        <p:spPr/>
        <p:txBody>
          <a:bodyPr/>
          <a:lstStyle/>
          <a:p>
            <a:fld id="{032077B7-7215-4FF7-8703-E0615EBED150}" type="slidenum">
              <a:rPr lang="en-US" smtClean="0"/>
              <a:pPr/>
              <a:t>1</a:t>
            </a:fld>
            <a:endParaRPr lang="en-US"/>
          </a:p>
        </p:txBody>
      </p:sp>
      <p:sp>
        <p:nvSpPr>
          <p:cNvPr id="9" name="Header Placeholder 8"/>
          <p:cNvSpPr>
            <a:spLocks noGrp="1"/>
          </p:cNvSpPr>
          <p:nvPr>
            <p:ph type="hdr" sz="quarter" idx="13"/>
          </p:nvPr>
        </p:nvSpPr>
        <p:spPr/>
        <p:txBody>
          <a:bodyPr/>
          <a:lstStyle/>
          <a:p>
            <a:r>
              <a:rPr lang="en-US"/>
              <a:t>Gyan - A Learning Initiative of CoE CBM Chennai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75438" cy="3757612"/>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effectLst/>
              </a:rPr>
              <a:t>Reference 1: 1/1551-FAV 101 72/4</a:t>
            </a:r>
            <a:endParaRPr lang="en-US" altLang="en-US" dirty="0">
              <a:latin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Reference 2: </a:t>
            </a:r>
            <a:r>
              <a:rPr lang="en-US" sz="1200" kern="1200" dirty="0">
                <a:solidFill>
                  <a:schemeClr val="tx1"/>
                </a:solidFill>
                <a:effectLst/>
                <a:latin typeface="Arial" charset="0"/>
                <a:ea typeface="+mn-ea"/>
                <a:cs typeface="+mn-cs"/>
              </a:rPr>
              <a:t>511/1551-FAM 901 328/1</a:t>
            </a:r>
            <a:endParaRPr lang="en-US" dirty="0"/>
          </a:p>
          <a:p>
            <a:endParaRPr lang="en-US" dirty="0"/>
          </a:p>
        </p:txBody>
      </p:sp>
      <p:sp>
        <p:nvSpPr>
          <p:cNvPr id="4" name="Date Placeholder 3"/>
          <p:cNvSpPr>
            <a:spLocks noGrp="1"/>
          </p:cNvSpPr>
          <p:nvPr>
            <p:ph type="dt" idx="10"/>
          </p:nvPr>
        </p:nvSpPr>
        <p:spPr/>
        <p:txBody>
          <a:bodyPr/>
          <a:lstStyle/>
          <a:p>
            <a:r>
              <a:rPr lang="en-US"/>
              <a:t>2015-04-27 </a:t>
            </a:r>
            <a:endParaRPr lang="en-US" dirty="0"/>
          </a:p>
        </p:txBody>
      </p:sp>
      <p:sp>
        <p:nvSpPr>
          <p:cNvPr id="5" name="Slide Number Placeholder 4"/>
          <p:cNvSpPr>
            <a:spLocks noGrp="1"/>
          </p:cNvSpPr>
          <p:nvPr>
            <p:ph type="sldNum" sz="quarter" idx="11"/>
          </p:nvPr>
        </p:nvSpPr>
        <p:spPr/>
        <p:txBody>
          <a:bodyPr/>
          <a:lstStyle/>
          <a:p>
            <a:fld id="{65159168-5879-49EE-BB41-832EB3B99FCC}" type="slidenum">
              <a:rPr lang="en-US" smtClean="0"/>
              <a:pPr/>
              <a:t>10</a:t>
            </a:fld>
            <a:endParaRPr lang="en-US" dirty="0"/>
          </a:p>
        </p:txBody>
      </p:sp>
      <p:sp>
        <p:nvSpPr>
          <p:cNvPr id="6" name="Header Placeholder 5"/>
          <p:cNvSpPr>
            <a:spLocks noGrp="1"/>
          </p:cNvSpPr>
          <p:nvPr>
            <p:ph type="hdr" sz="quarter" idx="12"/>
          </p:nvPr>
        </p:nvSpPr>
        <p:spPr/>
        <p:txBody>
          <a:bodyPr/>
          <a:lstStyle/>
          <a:p>
            <a:r>
              <a:rPr lang="en-US"/>
              <a:t>Gyan - A Learning Initiative of CoE CBM Chennai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1842888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75438" cy="3757612"/>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effectLst/>
              </a:rPr>
              <a:t>Reference 1: 1/1551-FAV 101 72/4</a:t>
            </a:r>
            <a:endParaRPr lang="en-US" altLang="en-US" dirty="0">
              <a:latin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Reference 2: </a:t>
            </a:r>
            <a:r>
              <a:rPr lang="en-US" dirty="0">
                <a:effectLst/>
              </a:rPr>
              <a:t>1/1551-FAM 901 478</a:t>
            </a:r>
            <a:endParaRPr lang="en-US" dirty="0"/>
          </a:p>
        </p:txBody>
      </p:sp>
      <p:sp>
        <p:nvSpPr>
          <p:cNvPr id="4" name="Date Placeholder 3"/>
          <p:cNvSpPr>
            <a:spLocks noGrp="1"/>
          </p:cNvSpPr>
          <p:nvPr>
            <p:ph type="dt" idx="10"/>
          </p:nvPr>
        </p:nvSpPr>
        <p:spPr/>
        <p:txBody>
          <a:bodyPr/>
          <a:lstStyle/>
          <a:p>
            <a:r>
              <a:rPr lang="en-US"/>
              <a:t>2015-04-27 </a:t>
            </a:r>
            <a:endParaRPr lang="en-US" dirty="0"/>
          </a:p>
        </p:txBody>
      </p:sp>
      <p:sp>
        <p:nvSpPr>
          <p:cNvPr id="5" name="Slide Number Placeholder 4"/>
          <p:cNvSpPr>
            <a:spLocks noGrp="1"/>
          </p:cNvSpPr>
          <p:nvPr>
            <p:ph type="sldNum" sz="quarter" idx="11"/>
          </p:nvPr>
        </p:nvSpPr>
        <p:spPr/>
        <p:txBody>
          <a:bodyPr/>
          <a:lstStyle/>
          <a:p>
            <a:fld id="{65159168-5879-49EE-BB41-832EB3B99FCC}" type="slidenum">
              <a:rPr lang="en-US" smtClean="0"/>
              <a:pPr/>
              <a:t>11</a:t>
            </a:fld>
            <a:endParaRPr lang="en-US" dirty="0"/>
          </a:p>
        </p:txBody>
      </p:sp>
      <p:sp>
        <p:nvSpPr>
          <p:cNvPr id="6" name="Header Placeholder 5"/>
          <p:cNvSpPr>
            <a:spLocks noGrp="1"/>
          </p:cNvSpPr>
          <p:nvPr>
            <p:ph type="hdr" sz="quarter" idx="12"/>
          </p:nvPr>
        </p:nvSpPr>
        <p:spPr/>
        <p:txBody>
          <a:bodyPr/>
          <a:lstStyle/>
          <a:p>
            <a:r>
              <a:rPr lang="en-US"/>
              <a:t>Gyan - A Learning Initiative of CoE CBM Chennai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1842888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75438" cy="3757612"/>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Reference : </a:t>
            </a:r>
            <a:r>
              <a:rPr lang="en-US" dirty="0">
                <a:effectLst/>
              </a:rPr>
              <a:t>1/1551-FAV 101 72/4</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
        <p:nvSpPr>
          <p:cNvPr id="4" name="Date Placeholder 3"/>
          <p:cNvSpPr>
            <a:spLocks noGrp="1"/>
          </p:cNvSpPr>
          <p:nvPr>
            <p:ph type="dt" idx="10"/>
          </p:nvPr>
        </p:nvSpPr>
        <p:spPr/>
        <p:txBody>
          <a:bodyPr/>
          <a:lstStyle/>
          <a:p>
            <a:r>
              <a:rPr lang="en-US"/>
              <a:t>2015-04-27 </a:t>
            </a:r>
            <a:endParaRPr lang="en-US" dirty="0"/>
          </a:p>
        </p:txBody>
      </p:sp>
      <p:sp>
        <p:nvSpPr>
          <p:cNvPr id="5" name="Slide Number Placeholder 4"/>
          <p:cNvSpPr>
            <a:spLocks noGrp="1"/>
          </p:cNvSpPr>
          <p:nvPr>
            <p:ph type="sldNum" sz="quarter" idx="11"/>
          </p:nvPr>
        </p:nvSpPr>
        <p:spPr/>
        <p:txBody>
          <a:bodyPr/>
          <a:lstStyle/>
          <a:p>
            <a:fld id="{65159168-5879-49EE-BB41-832EB3B99FCC}" type="slidenum">
              <a:rPr lang="en-US" smtClean="0"/>
              <a:pPr/>
              <a:t>12</a:t>
            </a:fld>
            <a:endParaRPr lang="en-US" dirty="0"/>
          </a:p>
        </p:txBody>
      </p:sp>
      <p:sp>
        <p:nvSpPr>
          <p:cNvPr id="6" name="Header Placeholder 5"/>
          <p:cNvSpPr>
            <a:spLocks noGrp="1"/>
          </p:cNvSpPr>
          <p:nvPr>
            <p:ph type="hdr" sz="quarter" idx="12"/>
          </p:nvPr>
        </p:nvSpPr>
        <p:spPr/>
        <p:txBody>
          <a:bodyPr/>
          <a:lstStyle/>
          <a:p>
            <a:r>
              <a:rPr lang="en-US"/>
              <a:t>Gyan - A Learning Initiative of CoE CBM Chennai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1842888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75438" cy="3757612"/>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Reference 1: </a:t>
            </a:r>
            <a:r>
              <a:rPr lang="en-US" dirty="0">
                <a:effectLst/>
              </a:rPr>
              <a:t>1/1551-FAV 101 72/4</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Reference 2: </a:t>
            </a:r>
            <a:r>
              <a:rPr lang="en-US" sz="1200" b="0" i="0" u="none" strike="noStrike" kern="1200" baseline="0" dirty="0">
                <a:solidFill>
                  <a:schemeClr val="tx1"/>
                </a:solidFill>
                <a:latin typeface="Arial" charset="0"/>
                <a:ea typeface="+mn-ea"/>
                <a:cs typeface="+mn-cs"/>
              </a:rPr>
              <a:t>1/1551-FAM 901 485</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
        <p:nvSpPr>
          <p:cNvPr id="4" name="Date Placeholder 3"/>
          <p:cNvSpPr>
            <a:spLocks noGrp="1"/>
          </p:cNvSpPr>
          <p:nvPr>
            <p:ph type="dt" idx="10"/>
          </p:nvPr>
        </p:nvSpPr>
        <p:spPr/>
        <p:txBody>
          <a:bodyPr/>
          <a:lstStyle/>
          <a:p>
            <a:r>
              <a:rPr lang="en-US"/>
              <a:t>2015-04-27 </a:t>
            </a:r>
            <a:endParaRPr lang="en-US" dirty="0"/>
          </a:p>
        </p:txBody>
      </p:sp>
      <p:sp>
        <p:nvSpPr>
          <p:cNvPr id="5" name="Slide Number Placeholder 4"/>
          <p:cNvSpPr>
            <a:spLocks noGrp="1"/>
          </p:cNvSpPr>
          <p:nvPr>
            <p:ph type="sldNum" sz="quarter" idx="11"/>
          </p:nvPr>
        </p:nvSpPr>
        <p:spPr/>
        <p:txBody>
          <a:bodyPr/>
          <a:lstStyle/>
          <a:p>
            <a:fld id="{65159168-5879-49EE-BB41-832EB3B99FCC}" type="slidenum">
              <a:rPr lang="en-US" smtClean="0"/>
              <a:pPr/>
              <a:t>13</a:t>
            </a:fld>
            <a:endParaRPr lang="en-US" dirty="0"/>
          </a:p>
        </p:txBody>
      </p:sp>
      <p:sp>
        <p:nvSpPr>
          <p:cNvPr id="6" name="Header Placeholder 5"/>
          <p:cNvSpPr>
            <a:spLocks noGrp="1"/>
          </p:cNvSpPr>
          <p:nvPr>
            <p:ph type="hdr" sz="quarter" idx="12"/>
          </p:nvPr>
        </p:nvSpPr>
        <p:spPr/>
        <p:txBody>
          <a:bodyPr/>
          <a:lstStyle/>
          <a:p>
            <a:r>
              <a:rPr lang="en-US"/>
              <a:t>Gyan - A Learning Initiative of CoE CBM Chennai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1842888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75438" cy="3757612"/>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Reference : </a:t>
            </a:r>
            <a:r>
              <a:rPr lang="en-US" dirty="0">
                <a:effectLst/>
              </a:rPr>
              <a:t>1/1551-FAV 101 72/4</a:t>
            </a:r>
          </a:p>
          <a:p>
            <a:endParaRPr lang="en-US" dirty="0"/>
          </a:p>
        </p:txBody>
      </p:sp>
      <p:sp>
        <p:nvSpPr>
          <p:cNvPr id="4" name="Date Placeholder 3"/>
          <p:cNvSpPr>
            <a:spLocks noGrp="1"/>
          </p:cNvSpPr>
          <p:nvPr>
            <p:ph type="dt" idx="10"/>
          </p:nvPr>
        </p:nvSpPr>
        <p:spPr/>
        <p:txBody>
          <a:bodyPr/>
          <a:lstStyle/>
          <a:p>
            <a:r>
              <a:rPr lang="en-US"/>
              <a:t>2015-04-27 </a:t>
            </a:r>
            <a:endParaRPr lang="en-US" dirty="0"/>
          </a:p>
        </p:txBody>
      </p:sp>
      <p:sp>
        <p:nvSpPr>
          <p:cNvPr id="5" name="Slide Number Placeholder 4"/>
          <p:cNvSpPr>
            <a:spLocks noGrp="1"/>
          </p:cNvSpPr>
          <p:nvPr>
            <p:ph type="sldNum" sz="quarter" idx="11"/>
          </p:nvPr>
        </p:nvSpPr>
        <p:spPr/>
        <p:txBody>
          <a:bodyPr/>
          <a:lstStyle/>
          <a:p>
            <a:fld id="{65159168-5879-49EE-BB41-832EB3B99FCC}" type="slidenum">
              <a:rPr lang="en-US" smtClean="0"/>
              <a:pPr/>
              <a:t>14</a:t>
            </a:fld>
            <a:endParaRPr lang="en-US" dirty="0"/>
          </a:p>
        </p:txBody>
      </p:sp>
      <p:sp>
        <p:nvSpPr>
          <p:cNvPr id="6" name="Header Placeholder 5"/>
          <p:cNvSpPr>
            <a:spLocks noGrp="1"/>
          </p:cNvSpPr>
          <p:nvPr>
            <p:ph type="hdr" sz="quarter" idx="12"/>
          </p:nvPr>
        </p:nvSpPr>
        <p:spPr/>
        <p:txBody>
          <a:bodyPr/>
          <a:lstStyle/>
          <a:p>
            <a:r>
              <a:rPr lang="en-US"/>
              <a:t>Gyan - A Learning Initiative of CoE CBM Chennai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1842888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75438" cy="3757612"/>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Reference : </a:t>
            </a:r>
            <a:r>
              <a:rPr lang="en-US" dirty="0">
                <a:effectLst/>
              </a:rPr>
              <a:t>1/1551-FAV 101 72/4</a:t>
            </a:r>
            <a:endParaRPr lang="en-US" dirty="0"/>
          </a:p>
        </p:txBody>
      </p:sp>
      <p:sp>
        <p:nvSpPr>
          <p:cNvPr id="4" name="Date Placeholder 3"/>
          <p:cNvSpPr>
            <a:spLocks noGrp="1"/>
          </p:cNvSpPr>
          <p:nvPr>
            <p:ph type="dt" idx="10"/>
          </p:nvPr>
        </p:nvSpPr>
        <p:spPr/>
        <p:txBody>
          <a:bodyPr/>
          <a:lstStyle/>
          <a:p>
            <a:r>
              <a:rPr lang="en-US"/>
              <a:t>2015-04-27 </a:t>
            </a:r>
            <a:endParaRPr lang="en-US" dirty="0"/>
          </a:p>
        </p:txBody>
      </p:sp>
      <p:sp>
        <p:nvSpPr>
          <p:cNvPr id="5" name="Slide Number Placeholder 4"/>
          <p:cNvSpPr>
            <a:spLocks noGrp="1"/>
          </p:cNvSpPr>
          <p:nvPr>
            <p:ph type="sldNum" sz="quarter" idx="11"/>
          </p:nvPr>
        </p:nvSpPr>
        <p:spPr/>
        <p:txBody>
          <a:bodyPr/>
          <a:lstStyle/>
          <a:p>
            <a:fld id="{65159168-5879-49EE-BB41-832EB3B99FCC}" type="slidenum">
              <a:rPr lang="en-US" smtClean="0"/>
              <a:pPr/>
              <a:t>15</a:t>
            </a:fld>
            <a:endParaRPr lang="en-US" dirty="0"/>
          </a:p>
        </p:txBody>
      </p:sp>
      <p:sp>
        <p:nvSpPr>
          <p:cNvPr id="6" name="Header Placeholder 5"/>
          <p:cNvSpPr>
            <a:spLocks noGrp="1"/>
          </p:cNvSpPr>
          <p:nvPr>
            <p:ph type="hdr" sz="quarter" idx="12"/>
          </p:nvPr>
        </p:nvSpPr>
        <p:spPr/>
        <p:txBody>
          <a:bodyPr/>
          <a:lstStyle/>
          <a:p>
            <a:r>
              <a:rPr lang="en-US"/>
              <a:t>Gyan - A Learning Initiative of CoE CBM Chennai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1842888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prstClr val="black"/>
                </a:solidFill>
              </a:rPr>
              <a:t>CHARGING SYSTEM 5.0.1 OVERVIEW</a:t>
            </a:r>
          </a:p>
        </p:txBody>
      </p:sp>
      <p:sp>
        <p:nvSpPr>
          <p:cNvPr id="5" name="Rectangle 6"/>
          <p:cNvSpPr>
            <a:spLocks noGrp="1" noChangeArrowheads="1"/>
          </p:cNvSpPr>
          <p:nvPr>
            <p:ph type="ftr" sz="quarter" idx="4"/>
          </p:nvPr>
        </p:nvSpPr>
        <p:spPr>
          <a:ln/>
        </p:spPr>
        <p:txBody>
          <a:bodyPr/>
          <a:lstStyle/>
          <a:p>
            <a:r>
              <a:rPr lang="en-US">
                <a:solidFill>
                  <a:prstClr val="black"/>
                </a:solidFill>
              </a:rPr>
              <a:t>© Ericsson AB 2011  |  Introduction and System Overview  |  LZU1088429 R1A  |  Figure 1-X</a:t>
            </a:r>
          </a:p>
        </p:txBody>
      </p:sp>
      <p:sp>
        <p:nvSpPr>
          <p:cNvPr id="6" name="Rectangle 7"/>
          <p:cNvSpPr>
            <a:spLocks noGrp="1" noChangeArrowheads="1"/>
          </p:cNvSpPr>
          <p:nvPr>
            <p:ph type="sldNum" sz="quarter" idx="5"/>
          </p:nvPr>
        </p:nvSpPr>
        <p:spPr>
          <a:ln/>
        </p:spPr>
        <p:txBody>
          <a:bodyPr/>
          <a:lstStyle/>
          <a:p>
            <a:fld id="{2D6EB464-290E-4EE4-98AC-50F95579C9CE}" type="slidenum">
              <a:rPr lang="en-US">
                <a:solidFill>
                  <a:prstClr val="black"/>
                </a:solidFill>
              </a:rPr>
              <a:pPr/>
              <a:t>16</a:t>
            </a:fld>
            <a:endParaRPr lang="en-US">
              <a:solidFill>
                <a:prstClr val="black"/>
              </a:solidFill>
            </a:endParaRPr>
          </a:p>
        </p:txBody>
      </p:sp>
      <p:sp>
        <p:nvSpPr>
          <p:cNvPr id="175106" name="Rectangle 2"/>
          <p:cNvSpPr>
            <a:spLocks noGrp="1" noRot="1" noChangeAspect="1" noChangeArrowheads="1" noTextEdit="1"/>
          </p:cNvSpPr>
          <p:nvPr>
            <p:ph type="sldImg"/>
          </p:nvPr>
        </p:nvSpPr>
        <p:spPr>
          <a:xfrm>
            <a:off x="230188" y="904875"/>
            <a:ext cx="6683375" cy="3760788"/>
          </a:xfrm>
          <a:ln/>
        </p:spPr>
      </p:sp>
      <p:sp>
        <p:nvSpPr>
          <p:cNvPr id="175107" name="Rectangle 3"/>
          <p:cNvSpPr>
            <a:spLocks noGrp="1" noChangeArrowheads="1"/>
          </p:cNvSpPr>
          <p:nvPr>
            <p:ph type="body" idx="1"/>
          </p:nvPr>
        </p:nvSpPr>
        <p:spPr>
          <a:xfrm>
            <a:off x="916406" y="4760629"/>
            <a:ext cx="5052179" cy="4673659"/>
          </a:xfrm>
        </p:spPr>
        <p:txBody>
          <a:bodyPr lIns="95536" tIns="47769" rIns="95536" bIns="47769"/>
          <a:lstStyle/>
          <a:p>
            <a:pPr marL="241470" indent="-241470">
              <a:lnSpc>
                <a:spcPct val="80000"/>
              </a:lnSpc>
              <a:buFontTx/>
              <a:buAutoNum type="arabicPeriod"/>
            </a:pPr>
            <a:r>
              <a:rPr lang="en-US" sz="800" dirty="0"/>
              <a:t>The refill call is initiated by the Charging System subscriber. </a:t>
            </a:r>
          </a:p>
          <a:p>
            <a:pPr marL="241470" indent="-241470">
              <a:lnSpc>
                <a:spcPct val="80000"/>
              </a:lnSpc>
              <a:buFontTx/>
              <a:buAutoNum type="arabicPeriod"/>
            </a:pPr>
            <a:r>
              <a:rPr lang="en-US" sz="800" dirty="0"/>
              <a:t>The call is routed to the IVR. The IVR checks if the calling party number is complete.</a:t>
            </a:r>
          </a:p>
          <a:p>
            <a:pPr marL="241470" indent="-241470">
              <a:lnSpc>
                <a:spcPct val="80000"/>
              </a:lnSpc>
              <a:buFontTx/>
              <a:buAutoNum type="arabicPeriod" startAt="3"/>
            </a:pPr>
            <a:r>
              <a:rPr lang="en-US" sz="800" dirty="0"/>
              <a:t>The IVR requests account information from AIR. </a:t>
            </a:r>
          </a:p>
          <a:p>
            <a:pPr marL="241470" indent="-241470">
              <a:lnSpc>
                <a:spcPct val="80000"/>
              </a:lnSpc>
              <a:buFontTx/>
              <a:buAutoNum type="arabicPeriod" startAt="3"/>
            </a:pPr>
            <a:r>
              <a:rPr lang="en-US" sz="800" dirty="0"/>
              <a:t>AIR interrogates the Account Finder (AF) to get the SDP IP-address. </a:t>
            </a:r>
          </a:p>
          <a:p>
            <a:pPr marL="241470" indent="-241470">
              <a:lnSpc>
                <a:spcPct val="80000"/>
              </a:lnSpc>
              <a:buFontTx/>
              <a:buAutoNum type="arabicPeriod" startAt="3"/>
            </a:pPr>
            <a:r>
              <a:rPr lang="en-US" sz="800" dirty="0"/>
              <a:t>The AF returns the SDP-IP address. </a:t>
            </a:r>
          </a:p>
          <a:p>
            <a:pPr marL="241470" indent="-241470">
              <a:lnSpc>
                <a:spcPct val="80000"/>
              </a:lnSpc>
              <a:buFontTx/>
              <a:buAutoNum type="arabicPeriod" startAt="3"/>
            </a:pPr>
            <a:r>
              <a:rPr lang="en-US" sz="800" dirty="0"/>
              <a:t>AIR uses the returned SDP-IP address to requests account and subscriber data information from the SDP . </a:t>
            </a:r>
          </a:p>
          <a:p>
            <a:pPr marL="241470" indent="-241470">
              <a:lnSpc>
                <a:spcPct val="80000"/>
              </a:lnSpc>
              <a:buFontTx/>
              <a:buAutoNum type="arabicPeriod" startAt="3"/>
            </a:pPr>
            <a:r>
              <a:rPr lang="en-US" sz="800" dirty="0"/>
              <a:t>The SDP checks if any account updates are necessary and sends the result of the account information requests back to AIR. </a:t>
            </a:r>
          </a:p>
          <a:p>
            <a:pPr marL="241470" indent="-241470">
              <a:lnSpc>
                <a:spcPct val="80000"/>
              </a:lnSpc>
              <a:buFontTx/>
              <a:buAutoNum type="arabicPeriod" startAt="3"/>
            </a:pPr>
            <a:r>
              <a:rPr lang="en-US" sz="800" dirty="0"/>
              <a:t>AIR sends the requested information to the IVR, for example preferred language. The IVR plays a standard welcome announcement and a menu announcement. The subscriber selects the menu option "Voucher Refill" and enters the voucher activation number. </a:t>
            </a:r>
          </a:p>
          <a:p>
            <a:pPr marL="241470" indent="-241470">
              <a:lnSpc>
                <a:spcPct val="80000"/>
              </a:lnSpc>
              <a:buFontTx/>
              <a:buAutoNum type="arabicPeriod" startAt="9"/>
            </a:pPr>
            <a:r>
              <a:rPr lang="en-US" sz="800" dirty="0"/>
              <a:t>The entered activation code and the mobile number of the subscriber is sent to AIR for verification. </a:t>
            </a:r>
          </a:p>
          <a:p>
            <a:pPr marL="241470" indent="-241470">
              <a:lnSpc>
                <a:spcPct val="80000"/>
              </a:lnSpc>
              <a:buFontTx/>
              <a:buAutoNum type="arabicPeriod" startAt="9"/>
            </a:pPr>
            <a:r>
              <a:rPr lang="en-US" sz="800" dirty="0"/>
              <a:t>AIR requests account information from the SDP. </a:t>
            </a:r>
          </a:p>
          <a:p>
            <a:pPr marL="241470" indent="-241470">
              <a:lnSpc>
                <a:spcPct val="80000"/>
              </a:lnSpc>
            </a:pPr>
            <a:r>
              <a:rPr lang="en-US" sz="800" dirty="0"/>
              <a:t>11.The SDP sends the result of the account information request back to AIR. AIR verifies that the subscriber exists and is not barred from refill. </a:t>
            </a:r>
          </a:p>
          <a:p>
            <a:pPr marL="241470" indent="-241470">
              <a:lnSpc>
                <a:spcPct val="80000"/>
              </a:lnSpc>
            </a:pPr>
            <a:r>
              <a:rPr lang="en-US" sz="800" dirty="0"/>
              <a:t>12.AIR sends the entered voucher activation code to the Voucher Server for verification. </a:t>
            </a:r>
          </a:p>
          <a:p>
            <a:pPr marL="241470" indent="-241470">
              <a:lnSpc>
                <a:spcPct val="80000"/>
              </a:lnSpc>
            </a:pPr>
            <a:r>
              <a:rPr lang="en-US" sz="800" dirty="0"/>
              <a:t>13.When the Voucher Server is finished with the verification, it will return a response to AIR. </a:t>
            </a:r>
          </a:p>
          <a:p>
            <a:pPr marL="241470" indent="-241470">
              <a:lnSpc>
                <a:spcPct val="80000"/>
              </a:lnSpc>
              <a:buFontTx/>
              <a:buAutoNum type="arabicPeriod" startAt="14"/>
            </a:pPr>
            <a:r>
              <a:rPr lang="en-US" sz="800" dirty="0"/>
              <a:t>AIR will receive a response from the Voucher Server indicating if the verification was successful or not. If it was successful, AIR sends a refill request to the SDP. </a:t>
            </a:r>
          </a:p>
          <a:p>
            <a:pPr marL="241470" indent="-241470">
              <a:lnSpc>
                <a:spcPct val="80000"/>
              </a:lnSpc>
              <a:buFontTx/>
              <a:buAutoNum type="arabicPeriod" startAt="14"/>
            </a:pPr>
            <a:r>
              <a:rPr lang="en-US" sz="800" dirty="0"/>
              <a:t>The account is increased in the SDP database. If CDR processing is used and has caused an SMS/GPRS barring, unbarring of SMS and GPRS in the HLR is supported when a certain account threshold has been reached. In this case through a refill. </a:t>
            </a:r>
          </a:p>
          <a:p>
            <a:pPr marL="241470" indent="-241470">
              <a:lnSpc>
                <a:spcPct val="80000"/>
              </a:lnSpc>
              <a:buFontTx/>
              <a:buAutoNum type="arabicPeriod" startAt="14"/>
            </a:pPr>
            <a:r>
              <a:rPr lang="en-US" sz="800" dirty="0"/>
              <a:t>The SDP sends the result of the refill back to AIR. </a:t>
            </a:r>
          </a:p>
          <a:p>
            <a:pPr marL="241470" indent="-241470">
              <a:lnSpc>
                <a:spcPct val="80000"/>
              </a:lnSpc>
              <a:buFontTx/>
              <a:buAutoNum type="arabicPeriod" startAt="14"/>
            </a:pPr>
            <a:r>
              <a:rPr lang="en-US" sz="800" dirty="0"/>
              <a:t>If the refill was successful, AIR requests the Voucher Server to set the voucher in used state. </a:t>
            </a:r>
          </a:p>
          <a:p>
            <a:pPr marL="241470" indent="-241470">
              <a:lnSpc>
                <a:spcPct val="80000"/>
              </a:lnSpc>
              <a:buFontTx/>
              <a:buAutoNum type="arabicPeriod" startAt="14"/>
            </a:pPr>
            <a:r>
              <a:rPr lang="en-US" sz="800" dirty="0"/>
              <a:t>The Voucher Server responds with the result back to AIR. </a:t>
            </a:r>
          </a:p>
          <a:p>
            <a:pPr marL="241470" indent="-241470">
              <a:lnSpc>
                <a:spcPct val="80000"/>
              </a:lnSpc>
              <a:buFontTx/>
              <a:buAutoNum type="arabicPeriod" startAt="14"/>
            </a:pPr>
            <a:r>
              <a:rPr lang="en-US" sz="800" dirty="0"/>
              <a:t>AIR sends a response to the IVR including the Account Balance and an indication if the refill was successful or not. A Data Record including the refill data is generated and sent to Ericsson MM before the response is sent to the IVR. </a:t>
            </a:r>
          </a:p>
          <a:p>
            <a:pPr marL="241470" indent="-241470">
              <a:lnSpc>
                <a:spcPct val="80000"/>
              </a:lnSpc>
              <a:buFontTx/>
              <a:buAutoNum type="arabicPeriod" startAt="14"/>
            </a:pPr>
            <a:r>
              <a:rPr lang="en-US" sz="800" dirty="0"/>
              <a:t>The IVR will use the voice prompt to notify the subscriber of the result. </a:t>
            </a:r>
          </a:p>
          <a:p>
            <a:pPr marL="241470" indent="-241470">
              <a:lnSpc>
                <a:spcPct val="80000"/>
              </a:lnSpc>
              <a:buFontTx/>
              <a:buAutoNum type="arabicPeriod" startAt="14"/>
            </a:pPr>
            <a:r>
              <a:rPr lang="en-US" sz="800" dirty="0"/>
              <a:t>The subscriber releases the call. </a:t>
            </a:r>
          </a:p>
          <a:p>
            <a:pPr marL="241470" indent="-241470">
              <a:lnSpc>
                <a:spcPct val="80000"/>
              </a:lnSpc>
              <a:buFontTx/>
              <a:buAutoNum type="arabicPeriod" startAt="14"/>
            </a:pPr>
            <a:r>
              <a:rPr lang="en-US" sz="800" dirty="0"/>
              <a:t>A CDR is sent to the Ericsson MM as a receipt (optional). </a:t>
            </a:r>
          </a:p>
          <a:p>
            <a:pPr marL="241470" indent="-241470">
              <a:lnSpc>
                <a:spcPct val="80000"/>
              </a:lnSpc>
            </a:pPr>
            <a:endParaRPr lang="en-US" sz="800" dirty="0"/>
          </a:p>
          <a:p>
            <a:pPr marL="241470" indent="-241470">
              <a:lnSpc>
                <a:spcPct val="80000"/>
              </a:lnSpc>
            </a:pPr>
            <a:r>
              <a:rPr lang="en-US" sz="800" b="1" dirty="0"/>
              <a:t>Note: </a:t>
            </a:r>
            <a:r>
              <a:rPr lang="en-US" sz="800" dirty="0"/>
              <a:t>The Ericsson MM module used in this traffic case is the File and Event mediation module.</a:t>
            </a:r>
          </a:p>
          <a:p>
            <a:pPr marL="241470" indent="-241470">
              <a:lnSpc>
                <a:spcPct val="80000"/>
              </a:lnSpc>
            </a:pPr>
            <a:endParaRPr lang="en-US" sz="800" dirty="0"/>
          </a:p>
          <a:p>
            <a:pPr marL="241470" indent="-241470">
              <a:lnSpc>
                <a:spcPct val="80000"/>
              </a:lnSpc>
            </a:pPr>
            <a:r>
              <a:rPr lang="en-US" sz="800" dirty="0" err="1"/>
              <a:t>Eridoc</a:t>
            </a:r>
            <a:r>
              <a:rPr lang="en-US" sz="800" dirty="0"/>
              <a:t>:</a:t>
            </a:r>
            <a:r>
              <a:rPr lang="en-US" sz="800" baseline="0" dirty="0"/>
              <a:t> </a:t>
            </a:r>
            <a:r>
              <a:rPr lang="en-US" sz="800" dirty="0">
                <a:effectLst/>
              </a:rPr>
              <a:t>  IRN-13:000194 </a:t>
            </a:r>
            <a:endParaRPr lang="en-US" sz="8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solidFill>
                  <a:prstClr val="black"/>
                </a:solidFill>
              </a:rPr>
              <a:t>CHARGING SYSTEM 5.0.1 OVERVIEW</a:t>
            </a:r>
          </a:p>
        </p:txBody>
      </p:sp>
      <p:sp>
        <p:nvSpPr>
          <p:cNvPr id="5" name="Rectangle 6"/>
          <p:cNvSpPr>
            <a:spLocks noGrp="1" noChangeArrowheads="1"/>
          </p:cNvSpPr>
          <p:nvPr>
            <p:ph type="ftr" sz="quarter" idx="4"/>
          </p:nvPr>
        </p:nvSpPr>
        <p:spPr>
          <a:ln/>
        </p:spPr>
        <p:txBody>
          <a:bodyPr/>
          <a:lstStyle/>
          <a:p>
            <a:r>
              <a:rPr lang="en-US">
                <a:solidFill>
                  <a:prstClr val="black"/>
                </a:solidFill>
              </a:rPr>
              <a:t>© Ericsson AB 2011  |  Introduction and System Overview  |  LZU1088429 R1A  |  Figure 1-X</a:t>
            </a:r>
          </a:p>
        </p:txBody>
      </p:sp>
      <p:sp>
        <p:nvSpPr>
          <p:cNvPr id="6" name="Rectangle 7"/>
          <p:cNvSpPr>
            <a:spLocks noGrp="1" noChangeArrowheads="1"/>
          </p:cNvSpPr>
          <p:nvPr>
            <p:ph type="sldNum" sz="quarter" idx="5"/>
          </p:nvPr>
        </p:nvSpPr>
        <p:spPr>
          <a:ln/>
        </p:spPr>
        <p:txBody>
          <a:bodyPr/>
          <a:lstStyle/>
          <a:p>
            <a:fld id="{1561F302-0EB3-4CC9-A4E1-49ACD23BE30A}" type="slidenum">
              <a:rPr lang="en-US">
                <a:solidFill>
                  <a:prstClr val="black"/>
                </a:solidFill>
              </a:rPr>
              <a:pPr/>
              <a:t>17</a:t>
            </a:fld>
            <a:endParaRPr lang="en-US">
              <a:solidFill>
                <a:prstClr val="black"/>
              </a:solidFill>
            </a:endParaRPr>
          </a:p>
        </p:txBody>
      </p:sp>
      <p:sp>
        <p:nvSpPr>
          <p:cNvPr id="166914" name="Rectangle 2"/>
          <p:cNvSpPr>
            <a:spLocks noGrp="1" noRot="1" noChangeAspect="1" noChangeArrowheads="1" noTextEdit="1"/>
          </p:cNvSpPr>
          <p:nvPr>
            <p:ph type="sldImg"/>
          </p:nvPr>
        </p:nvSpPr>
        <p:spPr>
          <a:xfrm>
            <a:off x="230188" y="904875"/>
            <a:ext cx="6683375" cy="3760788"/>
          </a:xfrm>
          <a:ln/>
        </p:spPr>
      </p:sp>
      <p:sp>
        <p:nvSpPr>
          <p:cNvPr id="166915" name="Rectangle 3"/>
          <p:cNvSpPr>
            <a:spLocks noGrp="1" noChangeArrowheads="1"/>
          </p:cNvSpPr>
          <p:nvPr>
            <p:ph type="body" idx="1"/>
          </p:nvPr>
        </p:nvSpPr>
        <p:spPr>
          <a:xfrm>
            <a:off x="887718" y="4718884"/>
            <a:ext cx="5052179" cy="4673659"/>
          </a:xfrm>
        </p:spPr>
        <p:txBody>
          <a:bodyPr/>
          <a:lstStyle/>
          <a:p>
            <a:pPr marL="241470" indent="-241470">
              <a:lnSpc>
                <a:spcPct val="80000"/>
              </a:lnSpc>
              <a:buFontTx/>
              <a:buAutoNum type="arabicPeriod"/>
            </a:pPr>
            <a:r>
              <a:rPr lang="en-US" sz="800" dirty="0"/>
              <a:t>A call is initiated from a charging system subscriber. The Originating IN Category Key (OICK) of the subscriber in the VLR, routes the call to the SSF. </a:t>
            </a:r>
          </a:p>
          <a:p>
            <a:pPr marL="241470" indent="-241470">
              <a:lnSpc>
                <a:spcPct val="80000"/>
              </a:lnSpc>
              <a:buFontTx/>
              <a:buAutoNum type="arabicPeriod"/>
            </a:pPr>
            <a:r>
              <a:rPr lang="en-US" sz="800" dirty="0"/>
              <a:t>The SSF collects data about the call and triggers the CCN. </a:t>
            </a:r>
          </a:p>
          <a:p>
            <a:pPr marL="241470" indent="-241470">
              <a:lnSpc>
                <a:spcPct val="80000"/>
              </a:lnSpc>
              <a:buFontTx/>
              <a:buAutoNum type="arabicPeriod"/>
            </a:pPr>
            <a:r>
              <a:rPr lang="en-US" sz="800" dirty="0"/>
              <a:t>The CCN performs a SDP selection and sends the data, collected in step 2, in a First Interrogation to the SDP. Optionally, the CCN performs an MNP lookup or an LBC lookup, or both, at this stage. </a:t>
            </a:r>
          </a:p>
          <a:p>
            <a:pPr marL="241470" indent="-241470">
              <a:lnSpc>
                <a:spcPct val="80000"/>
              </a:lnSpc>
              <a:buFontTx/>
              <a:buAutoNum type="arabicPeriod"/>
            </a:pPr>
            <a:r>
              <a:rPr lang="en-US" sz="800" dirty="0"/>
              <a:t>The SDP reserves money from the account and sends the calculated call time to the CCN, together with other call data such as announcements to be played. </a:t>
            </a:r>
          </a:p>
          <a:p>
            <a:pPr marL="241470" indent="-241470">
              <a:lnSpc>
                <a:spcPct val="80000"/>
              </a:lnSpc>
              <a:buFontTx/>
              <a:buAutoNum type="arabicPeriod"/>
            </a:pPr>
            <a:r>
              <a:rPr lang="en-US" sz="800" dirty="0"/>
              <a:t>The CCN tells the SSF to play announcements if this has been requested by the SDP. Further on, the CCN tells the SSF to setup the call and to supervise it based on the call time calculated by the SDP. </a:t>
            </a:r>
          </a:p>
          <a:p>
            <a:pPr marL="241470" indent="-241470">
              <a:lnSpc>
                <a:spcPct val="80000"/>
              </a:lnSpc>
              <a:buFontTx/>
              <a:buAutoNum type="arabicPeriod"/>
            </a:pPr>
            <a:r>
              <a:rPr lang="en-US" sz="800" dirty="0"/>
              <a:t>The call lasts longer than the call time sent to the SSF, so a notification is sent to the CCN. </a:t>
            </a:r>
          </a:p>
          <a:p>
            <a:pPr marL="241470" indent="-241470">
              <a:lnSpc>
                <a:spcPct val="80000"/>
              </a:lnSpc>
              <a:buFontTx/>
              <a:buAutoNum type="arabicPeriod"/>
            </a:pPr>
            <a:r>
              <a:rPr lang="en-US" sz="800" dirty="0"/>
              <a:t>The CCN request the SDP to make another reservation from the account with an intermediate interrogation. </a:t>
            </a:r>
          </a:p>
          <a:p>
            <a:pPr marL="241470" indent="-241470">
              <a:lnSpc>
                <a:spcPct val="80000"/>
              </a:lnSpc>
              <a:buFontTx/>
              <a:buAutoNum type="arabicPeriod"/>
            </a:pPr>
            <a:r>
              <a:rPr lang="en-US" sz="800" dirty="0"/>
              <a:t>The SDP makes a new charging analysis and deducts the amount previously reserved from the account. In this example it is assumed that there is still sufficient funds left on the subscriber's account. The SDP then reserves money for the next period and forwards a new call time to the CCN. </a:t>
            </a:r>
          </a:p>
          <a:p>
            <a:pPr marL="241470" indent="-241470">
              <a:lnSpc>
                <a:spcPct val="80000"/>
              </a:lnSpc>
            </a:pPr>
            <a:r>
              <a:rPr lang="en-US" sz="800" dirty="0"/>
              <a:t>9. The CCN passes the new call time on to the SSF. </a:t>
            </a:r>
          </a:p>
          <a:p>
            <a:pPr marL="241470" indent="-241470">
              <a:lnSpc>
                <a:spcPct val="80000"/>
              </a:lnSpc>
            </a:pPr>
            <a:r>
              <a:rPr lang="en-US" sz="800" b="1" dirty="0"/>
              <a:t>Note:  </a:t>
            </a:r>
            <a:r>
              <a:rPr lang="en-US" sz="800" dirty="0"/>
              <a:t> </a:t>
            </a:r>
          </a:p>
          <a:p>
            <a:pPr marL="241470" indent="-241470">
              <a:lnSpc>
                <a:spcPct val="80000"/>
              </a:lnSpc>
            </a:pPr>
            <a:r>
              <a:rPr lang="en-US" sz="800" b="1" dirty="0"/>
              <a:t>Step 6-9 can be repeated several times. In this example, steps 10-</a:t>
            </a:r>
          </a:p>
          <a:p>
            <a:pPr marL="241470" indent="-241470">
              <a:lnSpc>
                <a:spcPct val="80000"/>
              </a:lnSpc>
            </a:pPr>
            <a:r>
              <a:rPr lang="en-US" sz="800" b="1" dirty="0"/>
              <a:t>17 describes what happens when the subscriber's account </a:t>
            </a:r>
          </a:p>
          <a:p>
            <a:pPr marL="241470" indent="-241470">
              <a:lnSpc>
                <a:spcPct val="80000"/>
              </a:lnSpc>
            </a:pPr>
            <a:r>
              <a:rPr lang="en-US" sz="800" b="1" dirty="0"/>
              <a:t>balance reaches the account empty limit.</a:t>
            </a:r>
          </a:p>
          <a:p>
            <a:pPr marL="724411" lvl="1" indent="-241470">
              <a:lnSpc>
                <a:spcPct val="80000"/>
              </a:lnSpc>
            </a:pPr>
            <a:endParaRPr lang="en-US" sz="800" b="1" dirty="0"/>
          </a:p>
          <a:p>
            <a:pPr marL="241470" indent="-241470">
              <a:lnSpc>
                <a:spcPct val="80000"/>
              </a:lnSpc>
              <a:buFontTx/>
              <a:buAutoNum type="arabicPeriod" startAt="10"/>
            </a:pPr>
            <a:r>
              <a:rPr lang="en-US" sz="800" dirty="0"/>
              <a:t>The call lasts longer than the call time sent to the SSF and a notification is sent to the CCN. </a:t>
            </a:r>
          </a:p>
          <a:p>
            <a:pPr marL="241470" indent="-241470">
              <a:lnSpc>
                <a:spcPct val="80000"/>
              </a:lnSpc>
              <a:buFontTx/>
              <a:buAutoNum type="arabicPeriod" startAt="10"/>
            </a:pPr>
            <a:r>
              <a:rPr lang="en-US" sz="800" dirty="0"/>
              <a:t>The CCN request the SDP to make another reservation from the account with an intermediate interrogation. </a:t>
            </a:r>
          </a:p>
          <a:p>
            <a:pPr marL="241470" indent="-241470">
              <a:lnSpc>
                <a:spcPct val="80000"/>
              </a:lnSpc>
              <a:buFontTx/>
              <a:buAutoNum type="arabicPeriod" startAt="10"/>
            </a:pPr>
            <a:r>
              <a:rPr lang="en-US" sz="800" dirty="0"/>
              <a:t>The SDP makes a new charging analysis and updates the account. The charging analysis shows that there is not enough money on the account to cover the requested period. The SDP sends the calculated call time to the CCN together with an indication that there is no money left on the account and that a call cutoff warning announcement is to be played. The time between the warning announcement and call cutoff can be configured. For this example 30 seconds is used. </a:t>
            </a:r>
          </a:p>
          <a:p>
            <a:pPr marL="241470" indent="-241470">
              <a:lnSpc>
                <a:spcPct val="80000"/>
              </a:lnSpc>
              <a:buFontTx/>
              <a:buAutoNum type="arabicPeriod" startAt="10"/>
            </a:pPr>
            <a:r>
              <a:rPr lang="en-US" sz="800" dirty="0"/>
              <a:t>The CCN uses the 30 seconds indication from the SDP and the time between call cutoff warning and call cutoff is excluded from the new call time. The CCN then passes the new call time on to the SSF. </a:t>
            </a:r>
          </a:p>
          <a:p>
            <a:pPr marL="241470" indent="-241470">
              <a:lnSpc>
                <a:spcPct val="80000"/>
              </a:lnSpc>
              <a:buFontTx/>
              <a:buAutoNum type="arabicPeriod" startAt="10"/>
            </a:pPr>
            <a:r>
              <a:rPr lang="en-US" sz="800" dirty="0"/>
              <a:t>The SSF notifies the CCN that the time sent down in step 13 has expired. </a:t>
            </a:r>
          </a:p>
          <a:p>
            <a:pPr marL="241470" indent="-241470">
              <a:lnSpc>
                <a:spcPct val="80000"/>
              </a:lnSpc>
              <a:buFontTx/>
              <a:buAutoNum type="arabicPeriod" startAt="10"/>
            </a:pPr>
            <a:r>
              <a:rPr lang="en-US" sz="800" dirty="0"/>
              <a:t>The CCN sends the remaining 30 seconds and tells the SSF to play the call cutoff warning announcement. </a:t>
            </a:r>
          </a:p>
          <a:p>
            <a:pPr marL="241470" indent="-241470">
              <a:lnSpc>
                <a:spcPct val="80000"/>
              </a:lnSpc>
              <a:buFontTx/>
              <a:buAutoNum type="arabicPeriod" startAt="10"/>
            </a:pPr>
            <a:r>
              <a:rPr lang="en-US" sz="800" dirty="0"/>
              <a:t>The SSF notifies the CCN that the final 30 seconds has expired. </a:t>
            </a:r>
          </a:p>
          <a:p>
            <a:pPr marL="241470" indent="-241470">
              <a:lnSpc>
                <a:spcPct val="80000"/>
              </a:lnSpc>
              <a:buFontTx/>
              <a:buAutoNum type="arabicPeriod" startAt="10"/>
            </a:pPr>
            <a:r>
              <a:rPr lang="en-US" sz="800" dirty="0"/>
              <a:t>The CCN tells the SSF to play the call cutoff announcement and to disconnect the call. </a:t>
            </a:r>
          </a:p>
          <a:p>
            <a:pPr marL="241470" indent="-241470">
              <a:lnSpc>
                <a:spcPct val="80000"/>
              </a:lnSpc>
              <a:buFontTx/>
              <a:buAutoNum type="arabicPeriod" startAt="10"/>
            </a:pPr>
            <a:r>
              <a:rPr lang="en-US" sz="800" dirty="0"/>
              <a:t>The SSF notifies the CCN of the call disconnection. </a:t>
            </a:r>
          </a:p>
          <a:p>
            <a:pPr marL="241470" indent="-241470">
              <a:lnSpc>
                <a:spcPct val="80000"/>
              </a:lnSpc>
              <a:buFontTx/>
              <a:buAutoNum type="arabicPeriod" startAt="10"/>
            </a:pPr>
            <a:r>
              <a:rPr lang="en-US" sz="800" dirty="0"/>
              <a:t>A final report is sent from the CCN to the SDP. The SDP performs final charging of the call. </a:t>
            </a:r>
          </a:p>
          <a:p>
            <a:pPr marL="241470" indent="-241470">
              <a:lnSpc>
                <a:spcPct val="80000"/>
              </a:lnSpc>
              <a:buFontTx/>
              <a:buAutoNum type="arabicPeriod" startAt="10"/>
            </a:pPr>
            <a:r>
              <a:rPr lang="en-US" sz="800" dirty="0"/>
              <a:t>The SDP rates the total call and sends a final report result to the CCN. </a:t>
            </a:r>
          </a:p>
          <a:p>
            <a:pPr marL="241470" indent="-241470">
              <a:lnSpc>
                <a:spcPct val="80000"/>
              </a:lnSpc>
              <a:buFontTx/>
              <a:buAutoNum type="arabicPeriod" startAt="10"/>
            </a:pPr>
            <a:r>
              <a:rPr lang="en-US" sz="800" dirty="0"/>
              <a:t>The CCN sends a call release to the SSF. </a:t>
            </a:r>
          </a:p>
          <a:p>
            <a:pPr marL="241470" indent="-241470">
              <a:lnSpc>
                <a:spcPct val="80000"/>
              </a:lnSpc>
            </a:pPr>
            <a:endParaRPr lang="en-US" sz="800" dirty="0"/>
          </a:p>
          <a:p>
            <a:pPr marL="241470" indent="-241470">
              <a:lnSpc>
                <a:spcPct val="80000"/>
              </a:lnSpc>
              <a:buFontTx/>
              <a:buAutoNum type="arabicPeriod"/>
            </a:pPr>
            <a:endParaRPr lang="en-US" sz="800" dirty="0"/>
          </a:p>
          <a:p>
            <a:pPr marL="241470" indent="-241470">
              <a:lnSpc>
                <a:spcPct val="80000"/>
              </a:lnSpc>
            </a:pPr>
            <a:endParaRPr lang="en-US" sz="800" dirty="0"/>
          </a:p>
          <a:p>
            <a:pPr marL="241470" indent="-241470">
              <a:lnSpc>
                <a:spcPct val="80000"/>
              </a:lnSpc>
            </a:pPr>
            <a:endParaRPr lang="en-US" sz="8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txBox="1">
            <a:spLocks noGrp="1" noChangeArrowheads="1"/>
          </p:cNvSpPr>
          <p:nvPr/>
        </p:nvSpPr>
        <p:spPr bwMode="auto">
          <a:xfrm>
            <a:off x="0" y="0"/>
            <a:ext cx="3403905" cy="49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534" tIns="46268" rIns="92534" bIns="46268"/>
          <a:lstStyle>
            <a:lvl1pPr defTabSz="912813" eaLnBrk="0" hangingPunct="0">
              <a:defRPr sz="2000">
                <a:solidFill>
                  <a:schemeClr val="tx1"/>
                </a:solidFill>
                <a:latin typeface="Arial" pitchFamily="34" charset="0"/>
                <a:cs typeface="Times New Roman" pitchFamily="18" charset="0"/>
              </a:defRPr>
            </a:lvl1pPr>
            <a:lvl2pPr marL="742950" indent="-285750" defTabSz="912813" eaLnBrk="0" hangingPunct="0">
              <a:defRPr sz="2000">
                <a:solidFill>
                  <a:schemeClr val="tx1"/>
                </a:solidFill>
                <a:latin typeface="Arial" pitchFamily="34" charset="0"/>
                <a:cs typeface="Times New Roman" pitchFamily="18" charset="0"/>
              </a:defRPr>
            </a:lvl2pPr>
            <a:lvl3pPr marL="1143000" indent="-228600" defTabSz="912813" eaLnBrk="0" hangingPunct="0">
              <a:defRPr sz="2000">
                <a:solidFill>
                  <a:schemeClr val="tx1"/>
                </a:solidFill>
                <a:latin typeface="Arial" pitchFamily="34" charset="0"/>
                <a:cs typeface="Times New Roman" pitchFamily="18" charset="0"/>
              </a:defRPr>
            </a:lvl3pPr>
            <a:lvl4pPr marL="1600200" indent="-228600" defTabSz="912813" eaLnBrk="0" hangingPunct="0">
              <a:defRPr sz="2000">
                <a:solidFill>
                  <a:schemeClr val="tx1"/>
                </a:solidFill>
                <a:latin typeface="Arial" pitchFamily="34" charset="0"/>
                <a:cs typeface="Times New Roman" pitchFamily="18" charset="0"/>
              </a:defRPr>
            </a:lvl4pPr>
            <a:lvl5pPr marL="2057400" indent="-228600" defTabSz="912813" eaLnBrk="0" hangingPunct="0">
              <a:defRPr sz="2000">
                <a:solidFill>
                  <a:schemeClr val="tx1"/>
                </a:solidFill>
                <a:latin typeface="Arial" pitchFamily="34" charset="0"/>
                <a:cs typeface="Times New Roman" pitchFamily="18" charset="0"/>
              </a:defRPr>
            </a:lvl5pPr>
            <a:lvl6pPr marL="2514600" indent="-228600" defTabSz="912813"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defTabSz="912813"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defTabSz="912813"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defTabSz="912813"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1200"/>
              <a:t>Tech. Product Charging System Architecture Tech. Product Charging System Architecture </a:t>
            </a:r>
          </a:p>
        </p:txBody>
      </p:sp>
      <p:sp>
        <p:nvSpPr>
          <p:cNvPr id="37891" name="Rectangle 3"/>
          <p:cNvSpPr txBox="1">
            <a:spLocks noGrp="1" noChangeArrowheads="1"/>
          </p:cNvSpPr>
          <p:nvPr/>
        </p:nvSpPr>
        <p:spPr bwMode="auto">
          <a:xfrm>
            <a:off x="3902351" y="0"/>
            <a:ext cx="2982637" cy="49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534" tIns="46268" rIns="92534" bIns="46268"/>
          <a:lstStyle>
            <a:lvl1pPr defTabSz="912813" eaLnBrk="0" hangingPunct="0">
              <a:defRPr sz="2000">
                <a:solidFill>
                  <a:schemeClr val="tx1"/>
                </a:solidFill>
                <a:latin typeface="Arial" pitchFamily="34" charset="0"/>
                <a:cs typeface="Times New Roman" pitchFamily="18" charset="0"/>
              </a:defRPr>
            </a:lvl1pPr>
            <a:lvl2pPr marL="742950" indent="-285750" defTabSz="912813" eaLnBrk="0" hangingPunct="0">
              <a:defRPr sz="2000">
                <a:solidFill>
                  <a:schemeClr val="tx1"/>
                </a:solidFill>
                <a:latin typeface="Arial" pitchFamily="34" charset="0"/>
                <a:cs typeface="Times New Roman" pitchFamily="18" charset="0"/>
              </a:defRPr>
            </a:lvl2pPr>
            <a:lvl3pPr marL="1143000" indent="-228600" defTabSz="912813" eaLnBrk="0" hangingPunct="0">
              <a:defRPr sz="2000">
                <a:solidFill>
                  <a:schemeClr val="tx1"/>
                </a:solidFill>
                <a:latin typeface="Arial" pitchFamily="34" charset="0"/>
                <a:cs typeface="Times New Roman" pitchFamily="18" charset="0"/>
              </a:defRPr>
            </a:lvl3pPr>
            <a:lvl4pPr marL="1600200" indent="-228600" defTabSz="912813" eaLnBrk="0" hangingPunct="0">
              <a:defRPr sz="2000">
                <a:solidFill>
                  <a:schemeClr val="tx1"/>
                </a:solidFill>
                <a:latin typeface="Arial" pitchFamily="34" charset="0"/>
                <a:cs typeface="Times New Roman" pitchFamily="18" charset="0"/>
              </a:defRPr>
            </a:lvl4pPr>
            <a:lvl5pPr marL="2057400" indent="-228600" defTabSz="912813" eaLnBrk="0" hangingPunct="0">
              <a:defRPr sz="2000">
                <a:solidFill>
                  <a:schemeClr val="tx1"/>
                </a:solidFill>
                <a:latin typeface="Arial" pitchFamily="34" charset="0"/>
                <a:cs typeface="Times New Roman" pitchFamily="18" charset="0"/>
              </a:defRPr>
            </a:lvl5pPr>
            <a:lvl6pPr marL="2514600" indent="-228600" defTabSz="912813"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defTabSz="912813"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defTabSz="912813"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defTabSz="912813"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r">
              <a:spcBef>
                <a:spcPct val="0"/>
              </a:spcBef>
            </a:pPr>
            <a:fld id="{2E2FC7B0-946D-4FF4-9433-9A7B52F94C6E}" type="datetime1">
              <a:rPr lang="en-US" altLang="en-US" sz="1200"/>
              <a:pPr algn="r">
                <a:spcBef>
                  <a:spcPct val="0"/>
                </a:spcBef>
              </a:pPr>
              <a:t>9/24/2023</a:t>
            </a:fld>
            <a:r>
              <a:rPr lang="en-US" altLang="en-US" sz="1200"/>
              <a:t>2011-12-05 </a:t>
            </a:r>
          </a:p>
        </p:txBody>
      </p:sp>
      <p:sp>
        <p:nvSpPr>
          <p:cNvPr id="37892" name="Rectangle 6"/>
          <p:cNvSpPr txBox="1">
            <a:spLocks noGrp="1" noChangeArrowheads="1"/>
          </p:cNvSpPr>
          <p:nvPr/>
        </p:nvSpPr>
        <p:spPr bwMode="auto">
          <a:xfrm>
            <a:off x="0" y="9519389"/>
            <a:ext cx="2982638" cy="49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534" tIns="46268" rIns="92534" bIns="46268" anchor="b"/>
          <a:lstStyle>
            <a:lvl1pPr defTabSz="912813" eaLnBrk="0" hangingPunct="0">
              <a:defRPr sz="2000">
                <a:solidFill>
                  <a:schemeClr val="tx1"/>
                </a:solidFill>
                <a:latin typeface="Arial" pitchFamily="34" charset="0"/>
                <a:cs typeface="Times New Roman" pitchFamily="18" charset="0"/>
              </a:defRPr>
            </a:lvl1pPr>
            <a:lvl2pPr marL="742950" indent="-285750" defTabSz="912813" eaLnBrk="0" hangingPunct="0">
              <a:defRPr sz="2000">
                <a:solidFill>
                  <a:schemeClr val="tx1"/>
                </a:solidFill>
                <a:latin typeface="Arial" pitchFamily="34" charset="0"/>
                <a:cs typeface="Times New Roman" pitchFamily="18" charset="0"/>
              </a:defRPr>
            </a:lvl2pPr>
            <a:lvl3pPr marL="1143000" indent="-228600" defTabSz="912813" eaLnBrk="0" hangingPunct="0">
              <a:defRPr sz="2000">
                <a:solidFill>
                  <a:schemeClr val="tx1"/>
                </a:solidFill>
                <a:latin typeface="Arial" pitchFamily="34" charset="0"/>
                <a:cs typeface="Times New Roman" pitchFamily="18" charset="0"/>
              </a:defRPr>
            </a:lvl3pPr>
            <a:lvl4pPr marL="1600200" indent="-228600" defTabSz="912813" eaLnBrk="0" hangingPunct="0">
              <a:defRPr sz="2000">
                <a:solidFill>
                  <a:schemeClr val="tx1"/>
                </a:solidFill>
                <a:latin typeface="Arial" pitchFamily="34" charset="0"/>
                <a:cs typeface="Times New Roman" pitchFamily="18" charset="0"/>
              </a:defRPr>
            </a:lvl4pPr>
            <a:lvl5pPr marL="2057400" indent="-228600" defTabSz="912813" eaLnBrk="0" hangingPunct="0">
              <a:defRPr sz="2000">
                <a:solidFill>
                  <a:schemeClr val="tx1"/>
                </a:solidFill>
                <a:latin typeface="Arial" pitchFamily="34" charset="0"/>
                <a:cs typeface="Times New Roman" pitchFamily="18" charset="0"/>
              </a:defRPr>
            </a:lvl5pPr>
            <a:lvl6pPr marL="2514600" indent="-228600" defTabSz="912813"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defTabSz="912813"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defTabSz="912813"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defTabSz="912813"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1200"/>
              <a:t>EAB/K-11:1529 Uen, Rev PA5 EAB/K-11:1529 Uen, Rev PA4 </a:t>
            </a:r>
          </a:p>
        </p:txBody>
      </p:sp>
      <p:sp>
        <p:nvSpPr>
          <p:cNvPr id="37893" name="Rectangle 7"/>
          <p:cNvSpPr txBox="1">
            <a:spLocks noGrp="1" noChangeArrowheads="1"/>
          </p:cNvSpPr>
          <p:nvPr/>
        </p:nvSpPr>
        <p:spPr bwMode="auto">
          <a:xfrm>
            <a:off x="3902351" y="9519389"/>
            <a:ext cx="2982637" cy="49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534" tIns="46268" rIns="92534" bIns="46268" anchor="b"/>
          <a:lstStyle>
            <a:lvl1pPr defTabSz="912813" eaLnBrk="0" hangingPunct="0">
              <a:defRPr sz="2000">
                <a:solidFill>
                  <a:schemeClr val="tx1"/>
                </a:solidFill>
                <a:latin typeface="Arial" pitchFamily="34" charset="0"/>
                <a:cs typeface="Times New Roman" pitchFamily="18" charset="0"/>
              </a:defRPr>
            </a:lvl1pPr>
            <a:lvl2pPr marL="742950" indent="-285750" defTabSz="912813" eaLnBrk="0" hangingPunct="0">
              <a:defRPr sz="2000">
                <a:solidFill>
                  <a:schemeClr val="tx1"/>
                </a:solidFill>
                <a:latin typeface="Arial" pitchFamily="34" charset="0"/>
                <a:cs typeface="Times New Roman" pitchFamily="18" charset="0"/>
              </a:defRPr>
            </a:lvl2pPr>
            <a:lvl3pPr marL="1143000" indent="-228600" defTabSz="912813" eaLnBrk="0" hangingPunct="0">
              <a:defRPr sz="2000">
                <a:solidFill>
                  <a:schemeClr val="tx1"/>
                </a:solidFill>
                <a:latin typeface="Arial" pitchFamily="34" charset="0"/>
                <a:cs typeface="Times New Roman" pitchFamily="18" charset="0"/>
              </a:defRPr>
            </a:lvl3pPr>
            <a:lvl4pPr marL="1600200" indent="-228600" defTabSz="912813" eaLnBrk="0" hangingPunct="0">
              <a:defRPr sz="2000">
                <a:solidFill>
                  <a:schemeClr val="tx1"/>
                </a:solidFill>
                <a:latin typeface="Arial" pitchFamily="34" charset="0"/>
                <a:cs typeface="Times New Roman" pitchFamily="18" charset="0"/>
              </a:defRPr>
            </a:lvl4pPr>
            <a:lvl5pPr marL="2057400" indent="-228600" defTabSz="912813" eaLnBrk="0" hangingPunct="0">
              <a:defRPr sz="2000">
                <a:solidFill>
                  <a:schemeClr val="tx1"/>
                </a:solidFill>
                <a:latin typeface="Arial" pitchFamily="34" charset="0"/>
                <a:cs typeface="Times New Roman" pitchFamily="18" charset="0"/>
              </a:defRPr>
            </a:lvl5pPr>
            <a:lvl6pPr marL="2514600" indent="-228600" defTabSz="912813"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defTabSz="912813"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defTabSz="912813"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defTabSz="912813"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r">
              <a:spcBef>
                <a:spcPct val="0"/>
              </a:spcBef>
            </a:pPr>
            <a:fld id="{D8842A81-4981-4E55-B19F-4AF48733B832}" type="slidenum">
              <a:rPr lang="en-US" altLang="en-US" sz="1200"/>
              <a:pPr algn="r">
                <a:spcBef>
                  <a:spcPct val="0"/>
                </a:spcBef>
              </a:pPr>
              <a:t>18</a:t>
            </a:fld>
            <a:endParaRPr lang="en-US" altLang="en-US" sz="1200"/>
          </a:p>
        </p:txBody>
      </p:sp>
      <p:sp>
        <p:nvSpPr>
          <p:cNvPr id="37894" name="Rectangle 2"/>
          <p:cNvSpPr txBox="1">
            <a:spLocks noGrp="1" noChangeArrowheads="1"/>
          </p:cNvSpPr>
          <p:nvPr/>
        </p:nvSpPr>
        <p:spPr bwMode="auto">
          <a:xfrm>
            <a:off x="0" y="0"/>
            <a:ext cx="3403905" cy="49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534" tIns="46268" rIns="92534" bIns="46268"/>
          <a:lstStyle>
            <a:lvl1pPr defTabSz="912813" eaLnBrk="0" hangingPunct="0">
              <a:defRPr sz="2000">
                <a:solidFill>
                  <a:schemeClr val="tx1"/>
                </a:solidFill>
                <a:latin typeface="Arial" pitchFamily="34" charset="0"/>
                <a:cs typeface="Times New Roman" pitchFamily="18" charset="0"/>
              </a:defRPr>
            </a:lvl1pPr>
            <a:lvl2pPr marL="742950" indent="-285750" defTabSz="912813" eaLnBrk="0" hangingPunct="0">
              <a:defRPr sz="2000">
                <a:solidFill>
                  <a:schemeClr val="tx1"/>
                </a:solidFill>
                <a:latin typeface="Arial" pitchFamily="34" charset="0"/>
                <a:cs typeface="Times New Roman" pitchFamily="18" charset="0"/>
              </a:defRPr>
            </a:lvl2pPr>
            <a:lvl3pPr marL="1143000" indent="-228600" defTabSz="912813" eaLnBrk="0" hangingPunct="0">
              <a:defRPr sz="2000">
                <a:solidFill>
                  <a:schemeClr val="tx1"/>
                </a:solidFill>
                <a:latin typeface="Arial" pitchFamily="34" charset="0"/>
                <a:cs typeface="Times New Roman" pitchFamily="18" charset="0"/>
              </a:defRPr>
            </a:lvl3pPr>
            <a:lvl4pPr marL="1600200" indent="-228600" defTabSz="912813" eaLnBrk="0" hangingPunct="0">
              <a:defRPr sz="2000">
                <a:solidFill>
                  <a:schemeClr val="tx1"/>
                </a:solidFill>
                <a:latin typeface="Arial" pitchFamily="34" charset="0"/>
                <a:cs typeface="Times New Roman" pitchFamily="18" charset="0"/>
              </a:defRPr>
            </a:lvl4pPr>
            <a:lvl5pPr marL="2057400" indent="-228600" defTabSz="912813" eaLnBrk="0" hangingPunct="0">
              <a:defRPr sz="2000">
                <a:solidFill>
                  <a:schemeClr val="tx1"/>
                </a:solidFill>
                <a:latin typeface="Arial" pitchFamily="34" charset="0"/>
                <a:cs typeface="Times New Roman" pitchFamily="18" charset="0"/>
              </a:defRPr>
            </a:lvl5pPr>
            <a:lvl6pPr marL="2514600" indent="-228600" defTabSz="912813"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defTabSz="912813"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defTabSz="912813"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defTabSz="912813"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1200"/>
              <a:t>Tech. Product Charging System Architecture </a:t>
            </a:r>
          </a:p>
        </p:txBody>
      </p:sp>
      <p:sp>
        <p:nvSpPr>
          <p:cNvPr id="37895" name="Rectangle 3"/>
          <p:cNvSpPr txBox="1">
            <a:spLocks noGrp="1" noChangeArrowheads="1"/>
          </p:cNvSpPr>
          <p:nvPr/>
        </p:nvSpPr>
        <p:spPr bwMode="auto">
          <a:xfrm>
            <a:off x="3902351" y="0"/>
            <a:ext cx="2982637" cy="49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534" tIns="46268" rIns="92534" bIns="46268"/>
          <a:lstStyle>
            <a:lvl1pPr defTabSz="912813" eaLnBrk="0" hangingPunct="0">
              <a:defRPr sz="2000">
                <a:solidFill>
                  <a:schemeClr val="tx1"/>
                </a:solidFill>
                <a:latin typeface="Arial" pitchFamily="34" charset="0"/>
                <a:cs typeface="Times New Roman" pitchFamily="18" charset="0"/>
              </a:defRPr>
            </a:lvl1pPr>
            <a:lvl2pPr marL="742950" indent="-285750" defTabSz="912813" eaLnBrk="0" hangingPunct="0">
              <a:defRPr sz="2000">
                <a:solidFill>
                  <a:schemeClr val="tx1"/>
                </a:solidFill>
                <a:latin typeface="Arial" pitchFamily="34" charset="0"/>
                <a:cs typeface="Times New Roman" pitchFamily="18" charset="0"/>
              </a:defRPr>
            </a:lvl2pPr>
            <a:lvl3pPr marL="1143000" indent="-228600" defTabSz="912813" eaLnBrk="0" hangingPunct="0">
              <a:defRPr sz="2000">
                <a:solidFill>
                  <a:schemeClr val="tx1"/>
                </a:solidFill>
                <a:latin typeface="Arial" pitchFamily="34" charset="0"/>
                <a:cs typeface="Times New Roman" pitchFamily="18" charset="0"/>
              </a:defRPr>
            </a:lvl3pPr>
            <a:lvl4pPr marL="1600200" indent="-228600" defTabSz="912813" eaLnBrk="0" hangingPunct="0">
              <a:defRPr sz="2000">
                <a:solidFill>
                  <a:schemeClr val="tx1"/>
                </a:solidFill>
                <a:latin typeface="Arial" pitchFamily="34" charset="0"/>
                <a:cs typeface="Times New Roman" pitchFamily="18" charset="0"/>
              </a:defRPr>
            </a:lvl4pPr>
            <a:lvl5pPr marL="2057400" indent="-228600" defTabSz="912813" eaLnBrk="0" hangingPunct="0">
              <a:defRPr sz="2000">
                <a:solidFill>
                  <a:schemeClr val="tx1"/>
                </a:solidFill>
                <a:latin typeface="Arial" pitchFamily="34" charset="0"/>
                <a:cs typeface="Times New Roman" pitchFamily="18" charset="0"/>
              </a:defRPr>
            </a:lvl5pPr>
            <a:lvl6pPr marL="2514600" indent="-228600" defTabSz="912813"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defTabSz="912813"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defTabSz="912813"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defTabSz="912813"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r">
              <a:spcBef>
                <a:spcPct val="0"/>
              </a:spcBef>
            </a:pPr>
            <a:r>
              <a:rPr lang="en-US" altLang="en-US" sz="1200"/>
              <a:t>2011-12-05 </a:t>
            </a:r>
          </a:p>
        </p:txBody>
      </p:sp>
      <p:sp>
        <p:nvSpPr>
          <p:cNvPr id="37896" name="Rectangle 6"/>
          <p:cNvSpPr txBox="1">
            <a:spLocks noGrp="1" noChangeArrowheads="1"/>
          </p:cNvSpPr>
          <p:nvPr/>
        </p:nvSpPr>
        <p:spPr bwMode="auto">
          <a:xfrm>
            <a:off x="0" y="9519389"/>
            <a:ext cx="2982638" cy="49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534" tIns="46268" rIns="92534" bIns="46268" anchor="b"/>
          <a:lstStyle>
            <a:lvl1pPr defTabSz="912813" eaLnBrk="0" hangingPunct="0">
              <a:defRPr sz="2000">
                <a:solidFill>
                  <a:schemeClr val="tx1"/>
                </a:solidFill>
                <a:latin typeface="Arial" pitchFamily="34" charset="0"/>
                <a:cs typeface="Times New Roman" pitchFamily="18" charset="0"/>
              </a:defRPr>
            </a:lvl1pPr>
            <a:lvl2pPr marL="742950" indent="-285750" defTabSz="912813" eaLnBrk="0" hangingPunct="0">
              <a:defRPr sz="2000">
                <a:solidFill>
                  <a:schemeClr val="tx1"/>
                </a:solidFill>
                <a:latin typeface="Arial" pitchFamily="34" charset="0"/>
                <a:cs typeface="Times New Roman" pitchFamily="18" charset="0"/>
              </a:defRPr>
            </a:lvl2pPr>
            <a:lvl3pPr marL="1143000" indent="-228600" defTabSz="912813" eaLnBrk="0" hangingPunct="0">
              <a:defRPr sz="2000">
                <a:solidFill>
                  <a:schemeClr val="tx1"/>
                </a:solidFill>
                <a:latin typeface="Arial" pitchFamily="34" charset="0"/>
                <a:cs typeface="Times New Roman" pitchFamily="18" charset="0"/>
              </a:defRPr>
            </a:lvl3pPr>
            <a:lvl4pPr marL="1600200" indent="-228600" defTabSz="912813" eaLnBrk="0" hangingPunct="0">
              <a:defRPr sz="2000">
                <a:solidFill>
                  <a:schemeClr val="tx1"/>
                </a:solidFill>
                <a:latin typeface="Arial" pitchFamily="34" charset="0"/>
                <a:cs typeface="Times New Roman" pitchFamily="18" charset="0"/>
              </a:defRPr>
            </a:lvl4pPr>
            <a:lvl5pPr marL="2057400" indent="-228600" defTabSz="912813" eaLnBrk="0" hangingPunct="0">
              <a:defRPr sz="2000">
                <a:solidFill>
                  <a:schemeClr val="tx1"/>
                </a:solidFill>
                <a:latin typeface="Arial" pitchFamily="34" charset="0"/>
                <a:cs typeface="Times New Roman" pitchFamily="18" charset="0"/>
              </a:defRPr>
            </a:lvl5pPr>
            <a:lvl6pPr marL="2514600" indent="-228600" defTabSz="912813"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defTabSz="912813"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defTabSz="912813"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defTabSz="912813"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1200"/>
              <a:t>EAB/K-11:1529 Uen, Rev PA4 </a:t>
            </a:r>
          </a:p>
        </p:txBody>
      </p:sp>
      <p:sp>
        <p:nvSpPr>
          <p:cNvPr id="37897" name="Rectangle 7"/>
          <p:cNvSpPr txBox="1">
            <a:spLocks noGrp="1" noChangeArrowheads="1"/>
          </p:cNvSpPr>
          <p:nvPr/>
        </p:nvSpPr>
        <p:spPr bwMode="auto">
          <a:xfrm>
            <a:off x="3902351" y="9519389"/>
            <a:ext cx="2982637" cy="49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534" tIns="46268" rIns="92534" bIns="46268" anchor="b"/>
          <a:lstStyle>
            <a:lvl1pPr defTabSz="912813" eaLnBrk="0" hangingPunct="0">
              <a:defRPr sz="2000">
                <a:solidFill>
                  <a:schemeClr val="tx1"/>
                </a:solidFill>
                <a:latin typeface="Arial" pitchFamily="34" charset="0"/>
                <a:cs typeface="Times New Roman" pitchFamily="18" charset="0"/>
              </a:defRPr>
            </a:lvl1pPr>
            <a:lvl2pPr marL="742950" indent="-285750" defTabSz="912813" eaLnBrk="0" hangingPunct="0">
              <a:defRPr sz="2000">
                <a:solidFill>
                  <a:schemeClr val="tx1"/>
                </a:solidFill>
                <a:latin typeface="Arial" pitchFamily="34" charset="0"/>
                <a:cs typeface="Times New Roman" pitchFamily="18" charset="0"/>
              </a:defRPr>
            </a:lvl2pPr>
            <a:lvl3pPr marL="1143000" indent="-228600" defTabSz="912813" eaLnBrk="0" hangingPunct="0">
              <a:defRPr sz="2000">
                <a:solidFill>
                  <a:schemeClr val="tx1"/>
                </a:solidFill>
                <a:latin typeface="Arial" pitchFamily="34" charset="0"/>
                <a:cs typeface="Times New Roman" pitchFamily="18" charset="0"/>
              </a:defRPr>
            </a:lvl3pPr>
            <a:lvl4pPr marL="1600200" indent="-228600" defTabSz="912813" eaLnBrk="0" hangingPunct="0">
              <a:defRPr sz="2000">
                <a:solidFill>
                  <a:schemeClr val="tx1"/>
                </a:solidFill>
                <a:latin typeface="Arial" pitchFamily="34" charset="0"/>
                <a:cs typeface="Times New Roman" pitchFamily="18" charset="0"/>
              </a:defRPr>
            </a:lvl4pPr>
            <a:lvl5pPr marL="2057400" indent="-228600" defTabSz="912813" eaLnBrk="0" hangingPunct="0">
              <a:defRPr sz="2000">
                <a:solidFill>
                  <a:schemeClr val="tx1"/>
                </a:solidFill>
                <a:latin typeface="Arial" pitchFamily="34" charset="0"/>
                <a:cs typeface="Times New Roman" pitchFamily="18" charset="0"/>
              </a:defRPr>
            </a:lvl5pPr>
            <a:lvl6pPr marL="2514600" indent="-228600" defTabSz="912813"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defTabSz="912813"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defTabSz="912813"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defTabSz="912813"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r">
              <a:spcBef>
                <a:spcPct val="0"/>
              </a:spcBef>
            </a:pPr>
            <a:fld id="{4C7F3AB0-67C8-42A5-8248-DC8844C88049}" type="slidenum">
              <a:rPr lang="en-US" altLang="en-US" sz="1200"/>
              <a:pPr algn="r">
                <a:spcBef>
                  <a:spcPct val="0"/>
                </a:spcBef>
              </a:pPr>
              <a:t>18</a:t>
            </a:fld>
            <a:endParaRPr lang="en-US" altLang="en-US" sz="1200"/>
          </a:p>
        </p:txBody>
      </p:sp>
      <p:sp>
        <p:nvSpPr>
          <p:cNvPr id="37898" name="Rectangle 2"/>
          <p:cNvSpPr>
            <a:spLocks noGrp="1" noRot="1" noChangeAspect="1" noChangeArrowheads="1" noTextEdit="1"/>
          </p:cNvSpPr>
          <p:nvPr>
            <p:ph type="sldImg"/>
          </p:nvPr>
        </p:nvSpPr>
        <p:spPr>
          <a:xfrm>
            <a:off x="525463" y="508000"/>
            <a:ext cx="5949950" cy="4464050"/>
          </a:xfrm>
          <a:ln/>
        </p:spPr>
      </p:sp>
      <p:sp>
        <p:nvSpPr>
          <p:cNvPr id="37899" name="Rectangle 3"/>
          <p:cNvSpPr>
            <a:spLocks noGrp="1" noChangeArrowheads="1"/>
          </p:cNvSpPr>
          <p:nvPr>
            <p:ph type="body" idx="1"/>
          </p:nvPr>
        </p:nvSpPr>
        <p:spPr>
          <a:xfrm>
            <a:off x="308715" y="4972311"/>
            <a:ext cx="6463721" cy="4816069"/>
          </a:xfrm>
          <a:noFill/>
        </p:spPr>
        <p:txBody>
          <a:bodyPr/>
          <a:lstStyle/>
          <a:p>
            <a:pPr eaLnBrk="1" hangingPunct="1"/>
            <a:r>
              <a:rPr lang="en-US" altLang="en-US" b="1" dirty="0"/>
              <a:t>RESPONSIBLE FOR ARCHITECTURE FOR CHARGING SYSTEM 5.0.2 is </a:t>
            </a:r>
            <a:r>
              <a:rPr lang="en-US" altLang="en-US" b="1" dirty="0" err="1"/>
              <a:t>epkmab</a:t>
            </a:r>
            <a:endParaRPr lang="en-US" altLang="en-US" b="1" dirty="0"/>
          </a:p>
          <a:p>
            <a:pPr eaLnBrk="1" hangingPunct="1"/>
            <a:r>
              <a:rPr lang="en-US" altLang="en-US" u="sng" dirty="0"/>
              <a:t>Clarifications:</a:t>
            </a:r>
          </a:p>
          <a:p>
            <a:pPr eaLnBrk="1" hangingPunct="1"/>
            <a:r>
              <a:rPr lang="en-US" altLang="en-US" dirty="0"/>
              <a:t>OCC Back-end </a:t>
            </a:r>
            <a:r>
              <a:rPr lang="en-US" altLang="en-US" dirty="0" err="1"/>
              <a:t>i</a:t>
            </a:r>
            <a:r>
              <a:rPr lang="en-US" altLang="en-US" dirty="0"/>
              <a:t>/f, protocol specification called Data Traffic Rating Charging Context</a:t>
            </a:r>
          </a:p>
          <a:p>
            <a:pPr eaLnBrk="1" hangingPunct="1"/>
            <a:r>
              <a:rPr lang="en-US" altLang="en-US" dirty="0"/>
              <a:t>AS=Analytic Suite</a:t>
            </a:r>
          </a:p>
          <a:p>
            <a:pPr eaLnBrk="1" hangingPunct="1"/>
            <a:r>
              <a:rPr lang="en-US" altLang="en-US" dirty="0"/>
              <a:t>DTE=Dynamic Tariffing Engine</a:t>
            </a:r>
          </a:p>
          <a:p>
            <a:pPr eaLnBrk="1" hangingPunct="1"/>
            <a:r>
              <a:rPr lang="en-US" altLang="en-US" dirty="0"/>
              <a:t>CS-NMT for upgrading of VXML-IVR, CCN, SDP, MINSAT, VS and AIR</a:t>
            </a:r>
            <a:endParaRPr lang="sv-SE" altLang="en-US" dirty="0"/>
          </a:p>
          <a:p>
            <a:pPr eaLnBrk="1" hangingPunct="1"/>
            <a:r>
              <a:rPr lang="sv-SE" altLang="en-US" dirty="0"/>
              <a:t>SOI (Service </a:t>
            </a:r>
            <a:r>
              <a:rPr lang="sv-SE" altLang="en-US" dirty="0" err="1"/>
              <a:t>Oriented</a:t>
            </a:r>
            <a:r>
              <a:rPr lang="sv-SE" altLang="en-US" dirty="0"/>
              <a:t> </a:t>
            </a:r>
            <a:r>
              <a:rPr lang="sv-SE" altLang="en-US" dirty="0" err="1"/>
              <a:t>Infrastructure</a:t>
            </a:r>
            <a:r>
              <a:rPr lang="sv-SE" altLang="en-US" dirty="0"/>
              <a:t>) is the integration interface </a:t>
            </a:r>
            <a:r>
              <a:rPr lang="sv-SE" altLang="en-US" dirty="0" err="1"/>
              <a:t>towards</a:t>
            </a:r>
            <a:r>
              <a:rPr lang="sv-SE" altLang="en-US" dirty="0"/>
              <a:t> Ericsson </a:t>
            </a:r>
            <a:r>
              <a:rPr lang="sv-SE" altLang="en-US" dirty="0" err="1"/>
              <a:t>Customer</a:t>
            </a:r>
            <a:r>
              <a:rPr lang="sv-SE" altLang="en-US" dirty="0"/>
              <a:t> Management System. </a:t>
            </a:r>
            <a:r>
              <a:rPr lang="sv-SE" altLang="en-US" dirty="0" err="1"/>
              <a:t>See</a:t>
            </a:r>
            <a:r>
              <a:rPr lang="sv-SE" altLang="en-US" dirty="0"/>
              <a:t> Ericsson </a:t>
            </a:r>
            <a:r>
              <a:rPr lang="sv-SE" altLang="en-US" dirty="0" err="1"/>
              <a:t>Customer</a:t>
            </a:r>
            <a:r>
              <a:rPr lang="sv-SE" altLang="en-US" dirty="0"/>
              <a:t> Management System CPI and Support Manual for </a:t>
            </a:r>
            <a:r>
              <a:rPr lang="sv-SE" altLang="en-US" dirty="0" err="1"/>
              <a:t>more</a:t>
            </a:r>
            <a:r>
              <a:rPr lang="sv-SE" altLang="en-US" dirty="0"/>
              <a:t> information.</a:t>
            </a:r>
            <a:br>
              <a:rPr lang="sv-SE" altLang="en-US" dirty="0"/>
            </a:br>
            <a:r>
              <a:rPr lang="sv-SE" altLang="en-US" dirty="0"/>
              <a:t>DTE (</a:t>
            </a:r>
            <a:r>
              <a:rPr lang="sv-SE" altLang="en-US" dirty="0" err="1"/>
              <a:t>Dynamic</a:t>
            </a:r>
            <a:r>
              <a:rPr lang="sv-SE" altLang="en-US" dirty="0"/>
              <a:t> Tariff Engine) is a 3rd party </a:t>
            </a:r>
            <a:r>
              <a:rPr lang="sv-SE" altLang="en-US" dirty="0" err="1"/>
              <a:t>product</a:t>
            </a:r>
            <a:r>
              <a:rPr lang="sv-SE" altLang="en-US" dirty="0"/>
              <a:t> (from </a:t>
            </a:r>
            <a:r>
              <a:rPr lang="sv-SE" altLang="en-US" dirty="0" err="1"/>
              <a:t>Rorotika</a:t>
            </a:r>
            <a:r>
              <a:rPr lang="sv-SE" altLang="en-US" dirty="0"/>
              <a:t>). DTE is </a:t>
            </a:r>
            <a:r>
              <a:rPr lang="sv-SE" altLang="en-US" dirty="0" err="1"/>
              <a:t>used</a:t>
            </a:r>
            <a:r>
              <a:rPr lang="sv-SE" altLang="en-US" dirty="0"/>
              <a:t> in the business solution </a:t>
            </a:r>
            <a:r>
              <a:rPr lang="sv-SE" altLang="en-US" dirty="0" err="1"/>
              <a:t>Dynamic</a:t>
            </a:r>
            <a:r>
              <a:rPr lang="sv-SE" altLang="en-US" dirty="0"/>
              <a:t> </a:t>
            </a:r>
            <a:r>
              <a:rPr lang="sv-SE" altLang="en-US" dirty="0" err="1"/>
              <a:t>Discount</a:t>
            </a:r>
            <a:r>
              <a:rPr lang="sv-SE" altLang="en-US" dirty="0"/>
              <a:t> Solution (DSS).  The </a:t>
            </a:r>
            <a:r>
              <a:rPr lang="sv-SE" altLang="en-US" dirty="0" err="1"/>
              <a:t>communication</a:t>
            </a:r>
            <a:r>
              <a:rPr lang="sv-SE" altLang="en-US" dirty="0"/>
              <a:t> </a:t>
            </a:r>
            <a:r>
              <a:rPr lang="sv-SE" altLang="en-US" dirty="0" err="1"/>
              <a:t>path</a:t>
            </a:r>
            <a:r>
              <a:rPr lang="sv-SE" altLang="en-US" dirty="0"/>
              <a:t> is:</a:t>
            </a:r>
          </a:p>
          <a:p>
            <a:pPr eaLnBrk="1" hangingPunct="1"/>
            <a:r>
              <a:rPr lang="sv-SE" altLang="en-US" dirty="0"/>
              <a:t>DTE -&gt; EMA -&gt; SDP (</a:t>
            </a:r>
            <a:r>
              <a:rPr lang="sv-SE" altLang="en-US" dirty="0" err="1"/>
              <a:t>through</a:t>
            </a:r>
            <a:r>
              <a:rPr lang="sv-SE" altLang="en-US" dirty="0"/>
              <a:t> the </a:t>
            </a:r>
            <a:r>
              <a:rPr lang="sv-SE" altLang="en-US" dirty="0" err="1"/>
              <a:t>Discount</a:t>
            </a:r>
            <a:r>
              <a:rPr lang="sv-SE" altLang="en-US" dirty="0"/>
              <a:t> administration interface (</a:t>
            </a:r>
            <a:r>
              <a:rPr lang="sv-SE" altLang="en-US" dirty="0" err="1"/>
              <a:t>xml</a:t>
            </a:r>
            <a:r>
              <a:rPr lang="sv-SE" altLang="en-US" dirty="0"/>
              <a:t>/RPC))</a:t>
            </a:r>
          </a:p>
          <a:p>
            <a:pPr eaLnBrk="1" hangingPunct="1"/>
            <a:r>
              <a:rPr lang="en-US" altLang="en-US" dirty="0"/>
              <a:t>HP-IVR is not supported any longer. </a:t>
            </a:r>
          </a:p>
          <a:p>
            <a:pPr eaLnBrk="1" hangingPunct="1"/>
            <a:r>
              <a:rPr lang="en-US" altLang="en-US" dirty="0"/>
              <a:t>CAP v3 (MSC-CCN) for CS SMS</a:t>
            </a:r>
          </a:p>
          <a:p>
            <a:pPr eaLnBrk="1" hangingPunct="1"/>
            <a:r>
              <a:rPr lang="en-US" altLang="en-US" dirty="0"/>
              <a:t>CAP v3 (SGSN-CCN) for PS SMS, GPRS</a:t>
            </a:r>
          </a:p>
          <a:p>
            <a:pPr eaLnBrk="1" hangingPunct="1"/>
            <a:r>
              <a:rPr lang="en-US" altLang="en-US" dirty="0"/>
              <a:t>SMPP (SDP-Service Network) is connected towards SMS-C.</a:t>
            </a:r>
          </a:p>
          <a:p>
            <a:pPr eaLnBrk="1" hangingPunct="1"/>
            <a:r>
              <a:rPr lang="en-US" altLang="en-US" dirty="0"/>
              <a:t>Query (ATI) from CCN to HLR is used for fetching A&amp;B-subscribers location (standard MAP v2). </a:t>
            </a:r>
          </a:p>
          <a:p>
            <a:pPr eaLnBrk="1" hangingPunct="1"/>
            <a:r>
              <a:rPr lang="en-US" altLang="en-US" dirty="0"/>
              <a:t>Query (ATI) from </a:t>
            </a:r>
            <a:r>
              <a:rPr lang="en-US" altLang="en-US" dirty="0" err="1"/>
              <a:t>ChSys</a:t>
            </a:r>
            <a:r>
              <a:rPr lang="en-US" altLang="en-US" dirty="0"/>
              <a:t> IN to HLR is used for fetching B-subscribers location (standard MAP v2).</a:t>
            </a:r>
          </a:p>
          <a:p>
            <a:pPr eaLnBrk="1" hangingPunct="1"/>
            <a:r>
              <a:rPr lang="en-US" altLang="en-US" dirty="0"/>
              <a:t>NQ (ATI) for Mobile Number Portability from CCN, </a:t>
            </a:r>
            <a:r>
              <a:rPr lang="en-US" altLang="en-US" dirty="0" err="1"/>
              <a:t>ChSys</a:t>
            </a:r>
            <a:r>
              <a:rPr lang="en-US" altLang="en-US" dirty="0"/>
              <a:t>-IN to FNR, NPLR uses either MAPV3 with Ericsson proprietary extensions or standard MAP v3 .</a:t>
            </a:r>
          </a:p>
          <a:p>
            <a:pPr eaLnBrk="1" hangingPunct="1"/>
            <a:r>
              <a:rPr lang="en-US" altLang="en-US" dirty="0"/>
              <a:t>MAP v3 (SLR) between CCN and ZELS uses Ericsson proprietary extensions.</a:t>
            </a:r>
          </a:p>
          <a:p>
            <a:pPr eaLnBrk="1" hangingPunct="1"/>
            <a:r>
              <a:rPr lang="en-US" altLang="en-US" dirty="0"/>
              <a:t>The Account Finder is to be seen by the clients as one logical node even that it might be distributed on several servers.</a:t>
            </a:r>
          </a:p>
          <a:p>
            <a:pPr eaLnBrk="1" hangingPunct="1"/>
            <a:r>
              <a:rPr lang="en-US" altLang="en-US" dirty="0"/>
              <a:t>If the Account Finder is present it is always co-located with AIR. One AIR—server may contain zero or one AF</a:t>
            </a:r>
          </a:p>
          <a:p>
            <a:pPr eaLnBrk="1" hangingPunct="1"/>
            <a:r>
              <a:rPr lang="en-US" altLang="en-US" dirty="0"/>
              <a:t>Only IMS Common Nodes that generate charging data is included in this slide. For more detailed information regarding IMS nodes that generates charging data, please refer to the IMS product plans.</a:t>
            </a:r>
          </a:p>
          <a:p>
            <a:pPr eaLnBrk="1" hangingPunct="1"/>
            <a:r>
              <a:rPr lang="en-US" altLang="en-US" dirty="0"/>
              <a:t>For IMS the Online Mediation is called Event Collector and is stripped of functionality. All backend possibilities except for ”</a:t>
            </a:r>
            <a:r>
              <a:rPr lang="en-US" altLang="en-US" dirty="0" err="1"/>
              <a:t>Intercon</a:t>
            </a:r>
            <a:r>
              <a:rPr lang="en-US" altLang="en-US" dirty="0"/>
              <a:t> BE” have been removed. This is done by means of licensing.</a:t>
            </a:r>
          </a:p>
          <a:p>
            <a:pPr eaLnBrk="1" hangingPunct="1"/>
            <a:r>
              <a:rPr lang="en-US" altLang="en-US" dirty="0"/>
              <a:t>Internal interfaces for migration from 3rd party vendors are not shown. These interfaces are normally only available for Ericsson personnel providing the Migration Service.</a:t>
            </a:r>
          </a:p>
          <a:p>
            <a:pPr eaLnBrk="1" hangingPunct="1"/>
            <a:r>
              <a:rPr lang="en-US" altLang="en-US" dirty="0"/>
              <a:t>Commands (barring and provisioning) from MINSAT towards HLR are always sent through Ericsson Multi Activation.</a:t>
            </a:r>
          </a:p>
          <a:p>
            <a:pPr eaLnBrk="1" hangingPunct="1"/>
            <a:r>
              <a:rPr lang="en-US" altLang="en-US" dirty="0"/>
              <a:t>BUGS adaptation needed on Multi Mediation/Online Mediation, Multi Mediation/File &amp; Event Mediation and Ericsson Multi Activation.</a:t>
            </a:r>
          </a:p>
          <a:p>
            <a:pPr eaLnBrk="1" hangingPunct="1"/>
            <a:r>
              <a:rPr lang="en-US" altLang="en-US" dirty="0"/>
              <a:t>Call and account history require CRS and Multi Mediation/File &amp; Event Mediation.</a:t>
            </a:r>
          </a:p>
          <a:p>
            <a:pPr eaLnBrk="1" hangingPunct="1"/>
            <a:r>
              <a:rPr lang="en-US" altLang="en-US" dirty="0"/>
              <a:t>VS Geographical redundancy is available.</a:t>
            </a:r>
          </a:p>
          <a:p>
            <a:pPr eaLnBrk="1" hangingPunct="1"/>
            <a:r>
              <a:rPr lang="en-US" altLang="en-US" dirty="0"/>
              <a:t>SDP Geographical redundancy is available.</a:t>
            </a:r>
          </a:p>
          <a:p>
            <a:pPr eaLnBrk="1" hangingPunct="1"/>
            <a:r>
              <a:rPr lang="en-US" altLang="en-US" dirty="0"/>
              <a:t>MINSAT Geographical redundancy is available</a:t>
            </a:r>
          </a:p>
        </p:txBody>
      </p:sp>
      <p:sp>
        <p:nvSpPr>
          <p:cNvPr id="37900" name="Slide Number Placeholder 1"/>
          <p:cNvSpPr>
            <a:spLocks noGrp="1"/>
          </p:cNvSpPr>
          <p:nvPr>
            <p:ph type="sldNum" sz="quarter" idx="5"/>
          </p:nvPr>
        </p:nvSpPr>
        <p:spPr>
          <a:noFill/>
        </p:spPr>
        <p:txBody>
          <a:bodyPr/>
          <a:lstStyle>
            <a:lvl1pPr defTabSz="925501" eaLnBrk="0" hangingPunct="0">
              <a:defRPr sz="2000">
                <a:solidFill>
                  <a:schemeClr val="tx1"/>
                </a:solidFill>
                <a:latin typeface="Arial" pitchFamily="34" charset="0"/>
                <a:cs typeface="Times New Roman" pitchFamily="18" charset="0"/>
              </a:defRPr>
            </a:lvl1pPr>
            <a:lvl2pPr marL="753277" indent="-289722" defTabSz="925501" eaLnBrk="0" hangingPunct="0">
              <a:defRPr sz="2000">
                <a:solidFill>
                  <a:schemeClr val="tx1"/>
                </a:solidFill>
                <a:latin typeface="Arial" pitchFamily="34" charset="0"/>
                <a:cs typeface="Times New Roman" pitchFamily="18" charset="0"/>
              </a:defRPr>
            </a:lvl2pPr>
            <a:lvl3pPr marL="1158888" indent="-231778" defTabSz="925501" eaLnBrk="0" hangingPunct="0">
              <a:defRPr sz="2000">
                <a:solidFill>
                  <a:schemeClr val="tx1"/>
                </a:solidFill>
                <a:latin typeface="Arial" pitchFamily="34" charset="0"/>
                <a:cs typeface="Times New Roman" pitchFamily="18" charset="0"/>
              </a:defRPr>
            </a:lvl3pPr>
            <a:lvl4pPr marL="1622443" indent="-231778" defTabSz="925501" eaLnBrk="0" hangingPunct="0">
              <a:defRPr sz="2000">
                <a:solidFill>
                  <a:schemeClr val="tx1"/>
                </a:solidFill>
                <a:latin typeface="Arial" pitchFamily="34" charset="0"/>
                <a:cs typeface="Times New Roman" pitchFamily="18" charset="0"/>
              </a:defRPr>
            </a:lvl4pPr>
            <a:lvl5pPr marL="2085998" indent="-231778" defTabSz="925501" eaLnBrk="0" hangingPunct="0">
              <a:defRPr sz="2000">
                <a:solidFill>
                  <a:schemeClr val="tx1"/>
                </a:solidFill>
                <a:latin typeface="Arial" pitchFamily="34" charset="0"/>
                <a:cs typeface="Times New Roman" pitchFamily="18" charset="0"/>
              </a:defRPr>
            </a:lvl5pPr>
            <a:lvl6pPr marL="2549553" indent="-231778" defTabSz="925501" eaLnBrk="0" fontAlgn="base" hangingPunct="0">
              <a:spcBef>
                <a:spcPct val="50000"/>
              </a:spcBef>
              <a:spcAft>
                <a:spcPct val="0"/>
              </a:spcAft>
              <a:defRPr sz="2000">
                <a:solidFill>
                  <a:schemeClr val="tx1"/>
                </a:solidFill>
                <a:latin typeface="Arial" pitchFamily="34" charset="0"/>
                <a:cs typeface="Times New Roman" pitchFamily="18" charset="0"/>
              </a:defRPr>
            </a:lvl6pPr>
            <a:lvl7pPr marL="3013108" indent="-231778" defTabSz="925501"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76663" indent="-231778" defTabSz="925501"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940218" indent="-231778" defTabSz="925501"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fld id="{0F144C0D-9D89-4E8C-B677-A95E8BC94D6F}" type="slidenum">
              <a:rPr lang="en-US" altLang="en-US" sz="1200"/>
              <a:pPr/>
              <a:t>18</a:t>
            </a:fld>
            <a:endParaRPr lang="en-US" altLang="en-US" sz="1200"/>
          </a:p>
        </p:txBody>
      </p:sp>
      <p:sp>
        <p:nvSpPr>
          <p:cNvPr id="37901" name="Header Placeholder 2"/>
          <p:cNvSpPr>
            <a:spLocks noGrp="1"/>
          </p:cNvSpPr>
          <p:nvPr>
            <p:ph type="hdr" sz="quarter"/>
          </p:nvPr>
        </p:nvSpPr>
        <p:spPr>
          <a:noFill/>
        </p:spPr>
        <p:txBody>
          <a:bodyPr/>
          <a:lstStyle>
            <a:lvl1pPr defTabSz="925501" eaLnBrk="0" hangingPunct="0">
              <a:defRPr sz="2000">
                <a:solidFill>
                  <a:schemeClr val="tx1"/>
                </a:solidFill>
                <a:latin typeface="Arial" pitchFamily="34" charset="0"/>
                <a:cs typeface="Times New Roman" pitchFamily="18" charset="0"/>
              </a:defRPr>
            </a:lvl1pPr>
            <a:lvl2pPr marL="753277" indent="-289722" defTabSz="925501" eaLnBrk="0" hangingPunct="0">
              <a:defRPr sz="2000">
                <a:solidFill>
                  <a:schemeClr val="tx1"/>
                </a:solidFill>
                <a:latin typeface="Arial" pitchFamily="34" charset="0"/>
                <a:cs typeface="Times New Roman" pitchFamily="18" charset="0"/>
              </a:defRPr>
            </a:lvl2pPr>
            <a:lvl3pPr marL="1158888" indent="-231778" defTabSz="925501" eaLnBrk="0" hangingPunct="0">
              <a:defRPr sz="2000">
                <a:solidFill>
                  <a:schemeClr val="tx1"/>
                </a:solidFill>
                <a:latin typeface="Arial" pitchFamily="34" charset="0"/>
                <a:cs typeface="Times New Roman" pitchFamily="18" charset="0"/>
              </a:defRPr>
            </a:lvl3pPr>
            <a:lvl4pPr marL="1622443" indent="-231778" defTabSz="925501" eaLnBrk="0" hangingPunct="0">
              <a:defRPr sz="2000">
                <a:solidFill>
                  <a:schemeClr val="tx1"/>
                </a:solidFill>
                <a:latin typeface="Arial" pitchFamily="34" charset="0"/>
                <a:cs typeface="Times New Roman" pitchFamily="18" charset="0"/>
              </a:defRPr>
            </a:lvl4pPr>
            <a:lvl5pPr marL="2085998" indent="-231778" defTabSz="925501" eaLnBrk="0" hangingPunct="0">
              <a:defRPr sz="2000">
                <a:solidFill>
                  <a:schemeClr val="tx1"/>
                </a:solidFill>
                <a:latin typeface="Arial" pitchFamily="34" charset="0"/>
                <a:cs typeface="Times New Roman" pitchFamily="18" charset="0"/>
              </a:defRPr>
            </a:lvl5pPr>
            <a:lvl6pPr marL="2549553" indent="-231778" defTabSz="925501" eaLnBrk="0" fontAlgn="base" hangingPunct="0">
              <a:spcBef>
                <a:spcPct val="50000"/>
              </a:spcBef>
              <a:spcAft>
                <a:spcPct val="0"/>
              </a:spcAft>
              <a:defRPr sz="2000">
                <a:solidFill>
                  <a:schemeClr val="tx1"/>
                </a:solidFill>
                <a:latin typeface="Arial" pitchFamily="34" charset="0"/>
                <a:cs typeface="Times New Roman" pitchFamily="18" charset="0"/>
              </a:defRPr>
            </a:lvl6pPr>
            <a:lvl7pPr marL="3013108" indent="-231778" defTabSz="925501"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76663" indent="-231778" defTabSz="925501"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940218" indent="-231778" defTabSz="925501"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r>
              <a:rPr lang="en-US" altLang="en-US" sz="1200"/>
              <a:t>Tech. Product Charging System Architecture </a:t>
            </a:r>
          </a:p>
        </p:txBody>
      </p:sp>
      <p:sp>
        <p:nvSpPr>
          <p:cNvPr id="37902" name="Footer Placeholder 3"/>
          <p:cNvSpPr>
            <a:spLocks noGrp="1"/>
          </p:cNvSpPr>
          <p:nvPr>
            <p:ph type="ftr" sz="quarter" idx="4"/>
          </p:nvPr>
        </p:nvSpPr>
        <p:spPr>
          <a:noFill/>
        </p:spPr>
        <p:txBody>
          <a:bodyPr/>
          <a:lstStyle>
            <a:lvl1pPr defTabSz="925501" eaLnBrk="0" hangingPunct="0">
              <a:defRPr sz="2000">
                <a:solidFill>
                  <a:schemeClr val="tx1"/>
                </a:solidFill>
                <a:latin typeface="Arial" pitchFamily="34" charset="0"/>
                <a:cs typeface="Times New Roman" pitchFamily="18" charset="0"/>
              </a:defRPr>
            </a:lvl1pPr>
            <a:lvl2pPr marL="753277" indent="-289722" defTabSz="925501" eaLnBrk="0" hangingPunct="0">
              <a:defRPr sz="2000">
                <a:solidFill>
                  <a:schemeClr val="tx1"/>
                </a:solidFill>
                <a:latin typeface="Arial" pitchFamily="34" charset="0"/>
                <a:cs typeface="Times New Roman" pitchFamily="18" charset="0"/>
              </a:defRPr>
            </a:lvl2pPr>
            <a:lvl3pPr marL="1158888" indent="-231778" defTabSz="925501" eaLnBrk="0" hangingPunct="0">
              <a:defRPr sz="2000">
                <a:solidFill>
                  <a:schemeClr val="tx1"/>
                </a:solidFill>
                <a:latin typeface="Arial" pitchFamily="34" charset="0"/>
                <a:cs typeface="Times New Roman" pitchFamily="18" charset="0"/>
              </a:defRPr>
            </a:lvl3pPr>
            <a:lvl4pPr marL="1622443" indent="-231778" defTabSz="925501" eaLnBrk="0" hangingPunct="0">
              <a:defRPr sz="2000">
                <a:solidFill>
                  <a:schemeClr val="tx1"/>
                </a:solidFill>
                <a:latin typeface="Arial" pitchFamily="34" charset="0"/>
                <a:cs typeface="Times New Roman" pitchFamily="18" charset="0"/>
              </a:defRPr>
            </a:lvl4pPr>
            <a:lvl5pPr marL="2085998" indent="-231778" defTabSz="925501" eaLnBrk="0" hangingPunct="0">
              <a:defRPr sz="2000">
                <a:solidFill>
                  <a:schemeClr val="tx1"/>
                </a:solidFill>
                <a:latin typeface="Arial" pitchFamily="34" charset="0"/>
                <a:cs typeface="Times New Roman" pitchFamily="18" charset="0"/>
              </a:defRPr>
            </a:lvl5pPr>
            <a:lvl6pPr marL="2549553" indent="-231778" defTabSz="925501" eaLnBrk="0" fontAlgn="base" hangingPunct="0">
              <a:spcBef>
                <a:spcPct val="50000"/>
              </a:spcBef>
              <a:spcAft>
                <a:spcPct val="0"/>
              </a:spcAft>
              <a:defRPr sz="2000">
                <a:solidFill>
                  <a:schemeClr val="tx1"/>
                </a:solidFill>
                <a:latin typeface="Arial" pitchFamily="34" charset="0"/>
                <a:cs typeface="Times New Roman" pitchFamily="18" charset="0"/>
              </a:defRPr>
            </a:lvl6pPr>
            <a:lvl7pPr marL="3013108" indent="-231778" defTabSz="925501"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76663" indent="-231778" defTabSz="925501"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940218" indent="-231778" defTabSz="925501"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r>
              <a:rPr lang="en-US" altLang="en-US" sz="1200"/>
              <a:t>EAB/K-11:1529 Uen, Rev PA10 </a:t>
            </a:r>
          </a:p>
        </p:txBody>
      </p:sp>
      <p:sp>
        <p:nvSpPr>
          <p:cNvPr id="37903" name="Date Placeholder 4"/>
          <p:cNvSpPr>
            <a:spLocks noGrp="1"/>
          </p:cNvSpPr>
          <p:nvPr>
            <p:ph type="dt" sz="quarter" idx="1"/>
          </p:nvPr>
        </p:nvSpPr>
        <p:spPr>
          <a:noFill/>
        </p:spPr>
        <p:txBody>
          <a:bodyPr/>
          <a:lstStyle>
            <a:lvl1pPr defTabSz="925501" eaLnBrk="0" hangingPunct="0">
              <a:defRPr sz="2000">
                <a:solidFill>
                  <a:schemeClr val="tx1"/>
                </a:solidFill>
                <a:latin typeface="Arial" pitchFamily="34" charset="0"/>
                <a:cs typeface="Times New Roman" pitchFamily="18" charset="0"/>
              </a:defRPr>
            </a:lvl1pPr>
            <a:lvl2pPr marL="753277" indent="-289722" defTabSz="925501" eaLnBrk="0" hangingPunct="0">
              <a:defRPr sz="2000">
                <a:solidFill>
                  <a:schemeClr val="tx1"/>
                </a:solidFill>
                <a:latin typeface="Arial" pitchFamily="34" charset="0"/>
                <a:cs typeface="Times New Roman" pitchFamily="18" charset="0"/>
              </a:defRPr>
            </a:lvl2pPr>
            <a:lvl3pPr marL="1158888" indent="-231778" defTabSz="925501" eaLnBrk="0" hangingPunct="0">
              <a:defRPr sz="2000">
                <a:solidFill>
                  <a:schemeClr val="tx1"/>
                </a:solidFill>
                <a:latin typeface="Arial" pitchFamily="34" charset="0"/>
                <a:cs typeface="Times New Roman" pitchFamily="18" charset="0"/>
              </a:defRPr>
            </a:lvl3pPr>
            <a:lvl4pPr marL="1622443" indent="-231778" defTabSz="925501" eaLnBrk="0" hangingPunct="0">
              <a:defRPr sz="2000">
                <a:solidFill>
                  <a:schemeClr val="tx1"/>
                </a:solidFill>
                <a:latin typeface="Arial" pitchFamily="34" charset="0"/>
                <a:cs typeface="Times New Roman" pitchFamily="18" charset="0"/>
              </a:defRPr>
            </a:lvl4pPr>
            <a:lvl5pPr marL="2085998" indent="-231778" defTabSz="925501" eaLnBrk="0" hangingPunct="0">
              <a:defRPr sz="2000">
                <a:solidFill>
                  <a:schemeClr val="tx1"/>
                </a:solidFill>
                <a:latin typeface="Arial" pitchFamily="34" charset="0"/>
                <a:cs typeface="Times New Roman" pitchFamily="18" charset="0"/>
              </a:defRPr>
            </a:lvl5pPr>
            <a:lvl6pPr marL="2549553" indent="-231778" defTabSz="925501" eaLnBrk="0" fontAlgn="base" hangingPunct="0">
              <a:spcBef>
                <a:spcPct val="50000"/>
              </a:spcBef>
              <a:spcAft>
                <a:spcPct val="0"/>
              </a:spcAft>
              <a:defRPr sz="2000">
                <a:solidFill>
                  <a:schemeClr val="tx1"/>
                </a:solidFill>
                <a:latin typeface="Arial" pitchFamily="34" charset="0"/>
                <a:cs typeface="Times New Roman" pitchFamily="18" charset="0"/>
              </a:defRPr>
            </a:lvl6pPr>
            <a:lvl7pPr marL="3013108" indent="-231778" defTabSz="925501"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76663" indent="-231778" defTabSz="925501"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940218" indent="-231778" defTabSz="925501"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r>
              <a:rPr lang="en-US" altLang="en-US" sz="1200"/>
              <a:t>2014-12-22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xfrm>
            <a:off x="104775" y="750888"/>
            <a:ext cx="6675438" cy="37576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latin typeface="Arial" pitchFamily="34" charset="0"/>
              </a:rPr>
              <a:t>An example of this is how the system has transformed over time, let me describe the developments of the rating function from the initial </a:t>
            </a:r>
            <a:r>
              <a:rPr lang="en-US" altLang="en-US" b="1" dirty="0">
                <a:latin typeface="Arial" pitchFamily="34" charset="0"/>
              </a:rPr>
              <a:t>Account Based Rating and Charging.  </a:t>
            </a:r>
            <a:r>
              <a:rPr lang="en-US" altLang="en-US" dirty="0">
                <a:latin typeface="Arial" pitchFamily="34" charset="0"/>
              </a:rPr>
              <a:t>In earlier versions where the ambition of operators was to manage a huge increase of the number of users. The user account was in the center. </a:t>
            </a:r>
          </a:p>
          <a:p>
            <a:endParaRPr lang="en-US" altLang="en-US" dirty="0">
              <a:latin typeface="Arial" pitchFamily="34" charset="0"/>
            </a:endParaRPr>
          </a:p>
          <a:p>
            <a:r>
              <a:rPr lang="en-US" altLang="en-US" dirty="0">
                <a:latin typeface="Arial" pitchFamily="34" charset="0"/>
              </a:rPr>
              <a:t>In a second stage, where most customers are today, the requirements for Personalization and Packaging of services are much clearer. Many services, from many networks and accesses is the reality. The need to move the focus from account to offer became evident. Offers were created and consumers and enterprises could chose from many different offerings. We call that </a:t>
            </a:r>
            <a:r>
              <a:rPr lang="en-US" altLang="en-US" b="1" dirty="0">
                <a:latin typeface="Arial" pitchFamily="34" charset="0"/>
              </a:rPr>
              <a:t>Offer based Product Creation.</a:t>
            </a:r>
          </a:p>
          <a:p>
            <a:endParaRPr lang="en-US" altLang="en-US" b="1" dirty="0">
              <a:latin typeface="Arial" pitchFamily="34" charset="0"/>
            </a:endParaRPr>
          </a:p>
          <a:p>
            <a:r>
              <a:rPr lang="en-US" altLang="en-US" dirty="0">
                <a:latin typeface="Arial" pitchFamily="34" charset="0"/>
              </a:rPr>
              <a:t>The need for more and more offerings and more and more flexibility is now pushing the operators towards </a:t>
            </a:r>
            <a:r>
              <a:rPr lang="en-US" altLang="en-US" b="1" dirty="0">
                <a:latin typeface="Arial" pitchFamily="34" charset="0"/>
              </a:rPr>
              <a:t>Catalog Enabled Product handling </a:t>
            </a:r>
            <a:r>
              <a:rPr lang="en-US" altLang="en-US" dirty="0">
                <a:latin typeface="Arial" pitchFamily="34" charset="0"/>
              </a:rPr>
              <a:t>which in short means a modularization of offerings that flexibly can be orchestrated from a integrated Product Catalog. This we achieve is Charging System 6 with pre-integration to our Product Catalog. We believe this development will accelerate on the market and to maintain short TTM operators will need to walk this way.</a:t>
            </a:r>
          </a:p>
        </p:txBody>
      </p:sp>
      <p:sp>
        <p:nvSpPr>
          <p:cNvPr id="4" name="Date Placeholder 3"/>
          <p:cNvSpPr>
            <a:spLocks noGrp="1"/>
          </p:cNvSpPr>
          <p:nvPr>
            <p:ph type="dt" sz="quarter" idx="1"/>
          </p:nvPr>
        </p:nvSpPr>
        <p:spPr/>
        <p:txBody>
          <a:bodyPr/>
          <a:lstStyle/>
          <a:p>
            <a:pPr>
              <a:defRPr/>
            </a:pPr>
            <a:r>
              <a:rPr lang="en-US">
                <a:solidFill>
                  <a:prstClr val="black"/>
                </a:solidFill>
              </a:rPr>
              <a:t>2015-01-20 </a:t>
            </a:r>
            <a:endParaRPr lang="en-US" dirty="0">
              <a:solidFill>
                <a:prstClr val="black"/>
              </a:solidFill>
            </a:endParaRPr>
          </a:p>
        </p:txBody>
      </p:sp>
      <p:sp>
        <p:nvSpPr>
          <p:cNvPr id="5" name="Slide Number Placeholder 4"/>
          <p:cNvSpPr>
            <a:spLocks noGrp="1"/>
          </p:cNvSpPr>
          <p:nvPr>
            <p:ph type="sldNum" sz="quarter" idx="5"/>
          </p:nvPr>
        </p:nvSpPr>
        <p:spPr/>
        <p:txBody>
          <a:bodyPr/>
          <a:lstStyle/>
          <a:p>
            <a:pPr>
              <a:defRPr/>
            </a:pPr>
            <a:fld id="{0A1B1C51-466F-414F-981B-513AA5B4D234}" type="slidenum">
              <a:rPr lang="en-US">
                <a:solidFill>
                  <a:prstClr val="black"/>
                </a:solidFill>
              </a:rPr>
              <a:pPr>
                <a:defRPr/>
              </a:pPr>
              <a:t>19</a:t>
            </a:fld>
            <a:endParaRPr lang="en-US" dirty="0">
              <a:solidFill>
                <a:prstClr val="black"/>
              </a:solidFill>
            </a:endParaRPr>
          </a:p>
        </p:txBody>
      </p:sp>
      <p:sp>
        <p:nvSpPr>
          <p:cNvPr id="6" name="Header Placeholder 5"/>
          <p:cNvSpPr>
            <a:spLocks noGrp="1"/>
          </p:cNvSpPr>
          <p:nvPr>
            <p:ph type="hdr" sz="quarter"/>
          </p:nvPr>
        </p:nvSpPr>
        <p:spPr/>
        <p:txBody>
          <a:bodyPr/>
          <a:lstStyle/>
          <a:p>
            <a:pPr>
              <a:defRPr/>
            </a:pPr>
            <a:r>
              <a:rPr lang="en-US">
                <a:solidFill>
                  <a:prstClr val="black"/>
                </a:solidFill>
              </a:rPr>
              <a:t>Charging System 6 </a:t>
            </a:r>
            <a:endParaRPr lang="en-US" dirty="0">
              <a:solidFill>
                <a:prstClr val="black"/>
              </a:solidFill>
            </a:endParaRPr>
          </a:p>
        </p:txBody>
      </p:sp>
      <p:sp>
        <p:nvSpPr>
          <p:cNvPr id="7" name="Footer Placeholder 6"/>
          <p:cNvSpPr>
            <a:spLocks noGrp="1"/>
          </p:cNvSpPr>
          <p:nvPr>
            <p:ph type="ftr" sz="quarter" idx="4"/>
          </p:nvPr>
        </p:nvSpPr>
        <p:spPr/>
        <p:txBody>
          <a:bodyPr/>
          <a:lstStyle/>
          <a:p>
            <a:pPr>
              <a:defRPr/>
            </a:pPr>
            <a:r>
              <a:rPr lang="da-DK">
                <a:solidFill>
                  <a:prstClr val="black"/>
                </a:solidFill>
              </a:rPr>
              <a:t>221 09-FGC 101 2700 Uen, Rev B </a:t>
            </a:r>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75438" cy="3757612"/>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a:t>2015-04-27 </a:t>
            </a:r>
            <a:endParaRPr lang="en-US" dirty="0"/>
          </a:p>
        </p:txBody>
      </p:sp>
      <p:sp>
        <p:nvSpPr>
          <p:cNvPr id="5" name="Slide Number Placeholder 4"/>
          <p:cNvSpPr>
            <a:spLocks noGrp="1"/>
          </p:cNvSpPr>
          <p:nvPr>
            <p:ph type="sldNum" sz="quarter" idx="11"/>
          </p:nvPr>
        </p:nvSpPr>
        <p:spPr/>
        <p:txBody>
          <a:bodyPr/>
          <a:lstStyle/>
          <a:p>
            <a:fld id="{65159168-5879-49EE-BB41-832EB3B99FCC}" type="slidenum">
              <a:rPr lang="en-US" smtClean="0"/>
              <a:pPr/>
              <a:t>2</a:t>
            </a:fld>
            <a:endParaRPr lang="en-US" dirty="0"/>
          </a:p>
        </p:txBody>
      </p:sp>
      <p:sp>
        <p:nvSpPr>
          <p:cNvPr id="6" name="Header Placeholder 5"/>
          <p:cNvSpPr>
            <a:spLocks noGrp="1"/>
          </p:cNvSpPr>
          <p:nvPr>
            <p:ph type="hdr" sz="quarter" idx="12"/>
          </p:nvPr>
        </p:nvSpPr>
        <p:spPr/>
        <p:txBody>
          <a:bodyPr/>
          <a:lstStyle/>
          <a:p>
            <a:r>
              <a:rPr lang="en-US"/>
              <a:t>Gyan - A Learning Initiative of CoE CBM Chennai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18428881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75438" cy="3757612"/>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Reference: </a:t>
            </a:r>
            <a:r>
              <a:rPr lang="en-AU" sz="1200" kern="1200" dirty="0">
                <a:solidFill>
                  <a:schemeClr val="tx1"/>
                </a:solidFill>
                <a:effectLst/>
                <a:latin typeface="Arial" charset="0"/>
                <a:ea typeface="+mn-ea"/>
                <a:cs typeface="+mn-cs"/>
              </a:rPr>
              <a:t>221 09-FGC 101 2700</a:t>
            </a:r>
            <a:endParaRPr lang="en-US" dirty="0"/>
          </a:p>
        </p:txBody>
      </p:sp>
      <p:sp>
        <p:nvSpPr>
          <p:cNvPr id="4" name="Date Placeholder 3"/>
          <p:cNvSpPr>
            <a:spLocks noGrp="1"/>
          </p:cNvSpPr>
          <p:nvPr>
            <p:ph type="dt" idx="10"/>
          </p:nvPr>
        </p:nvSpPr>
        <p:spPr/>
        <p:txBody>
          <a:bodyPr/>
          <a:lstStyle/>
          <a:p>
            <a:r>
              <a:rPr lang="en-US"/>
              <a:t>2015-04-27 </a:t>
            </a:r>
            <a:endParaRPr lang="en-US" dirty="0"/>
          </a:p>
        </p:txBody>
      </p:sp>
      <p:sp>
        <p:nvSpPr>
          <p:cNvPr id="5" name="Slide Number Placeholder 4"/>
          <p:cNvSpPr>
            <a:spLocks noGrp="1"/>
          </p:cNvSpPr>
          <p:nvPr>
            <p:ph type="sldNum" sz="quarter" idx="11"/>
          </p:nvPr>
        </p:nvSpPr>
        <p:spPr/>
        <p:txBody>
          <a:bodyPr/>
          <a:lstStyle/>
          <a:p>
            <a:fld id="{65159168-5879-49EE-BB41-832EB3B99FCC}" type="slidenum">
              <a:rPr lang="en-US" smtClean="0"/>
              <a:pPr/>
              <a:t>20</a:t>
            </a:fld>
            <a:endParaRPr lang="en-US" dirty="0"/>
          </a:p>
        </p:txBody>
      </p:sp>
      <p:sp>
        <p:nvSpPr>
          <p:cNvPr id="6" name="Header Placeholder 5"/>
          <p:cNvSpPr>
            <a:spLocks noGrp="1"/>
          </p:cNvSpPr>
          <p:nvPr>
            <p:ph type="hdr" sz="quarter" idx="12"/>
          </p:nvPr>
        </p:nvSpPr>
        <p:spPr/>
        <p:txBody>
          <a:bodyPr/>
          <a:lstStyle/>
          <a:p>
            <a:r>
              <a:rPr lang="en-US"/>
              <a:t>Gyan - A Learning Initiative of CoE CBM Chennai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1842888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75438" cy="3757612"/>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Reference: </a:t>
            </a:r>
            <a:r>
              <a:rPr lang="en-AU" sz="1200" kern="1200" dirty="0">
                <a:solidFill>
                  <a:schemeClr val="tx1"/>
                </a:solidFill>
                <a:effectLst/>
                <a:latin typeface="Arial" charset="0"/>
                <a:ea typeface="+mn-ea"/>
                <a:cs typeface="+mn-cs"/>
              </a:rPr>
              <a:t>221 09-FGC 101 2700</a:t>
            </a:r>
            <a:endParaRPr lang="en-US" dirty="0"/>
          </a:p>
        </p:txBody>
      </p:sp>
      <p:sp>
        <p:nvSpPr>
          <p:cNvPr id="4" name="Date Placeholder 3"/>
          <p:cNvSpPr>
            <a:spLocks noGrp="1"/>
          </p:cNvSpPr>
          <p:nvPr>
            <p:ph type="dt" idx="10"/>
          </p:nvPr>
        </p:nvSpPr>
        <p:spPr/>
        <p:txBody>
          <a:bodyPr/>
          <a:lstStyle/>
          <a:p>
            <a:r>
              <a:rPr lang="en-US"/>
              <a:t>2015-04-27 </a:t>
            </a:r>
            <a:endParaRPr lang="en-US" dirty="0"/>
          </a:p>
        </p:txBody>
      </p:sp>
      <p:sp>
        <p:nvSpPr>
          <p:cNvPr id="5" name="Slide Number Placeholder 4"/>
          <p:cNvSpPr>
            <a:spLocks noGrp="1"/>
          </p:cNvSpPr>
          <p:nvPr>
            <p:ph type="sldNum" sz="quarter" idx="11"/>
          </p:nvPr>
        </p:nvSpPr>
        <p:spPr/>
        <p:txBody>
          <a:bodyPr/>
          <a:lstStyle/>
          <a:p>
            <a:fld id="{65159168-5879-49EE-BB41-832EB3B99FCC}" type="slidenum">
              <a:rPr lang="en-US" smtClean="0"/>
              <a:pPr/>
              <a:t>21</a:t>
            </a:fld>
            <a:endParaRPr lang="en-US" dirty="0"/>
          </a:p>
        </p:txBody>
      </p:sp>
      <p:sp>
        <p:nvSpPr>
          <p:cNvPr id="6" name="Header Placeholder 5"/>
          <p:cNvSpPr>
            <a:spLocks noGrp="1"/>
          </p:cNvSpPr>
          <p:nvPr>
            <p:ph type="hdr" sz="quarter" idx="12"/>
          </p:nvPr>
        </p:nvSpPr>
        <p:spPr/>
        <p:txBody>
          <a:bodyPr/>
          <a:lstStyle/>
          <a:p>
            <a:r>
              <a:rPr lang="en-US"/>
              <a:t>Gyan - A Learning Initiative of CoE CBM Chennai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1842888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75438" cy="3757612"/>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Reference: </a:t>
            </a:r>
            <a:r>
              <a:rPr lang="en-AU" sz="1200" kern="1200" dirty="0">
                <a:solidFill>
                  <a:schemeClr val="tx1"/>
                </a:solidFill>
                <a:effectLst/>
                <a:latin typeface="Arial" charset="0"/>
                <a:ea typeface="+mn-ea"/>
                <a:cs typeface="+mn-cs"/>
              </a:rPr>
              <a:t>221 09-FGC 101 2700</a:t>
            </a:r>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
        <p:nvSpPr>
          <p:cNvPr id="4" name="Date Placeholder 3"/>
          <p:cNvSpPr>
            <a:spLocks noGrp="1"/>
          </p:cNvSpPr>
          <p:nvPr>
            <p:ph type="dt" idx="10"/>
          </p:nvPr>
        </p:nvSpPr>
        <p:spPr/>
        <p:txBody>
          <a:bodyPr/>
          <a:lstStyle/>
          <a:p>
            <a:r>
              <a:rPr lang="en-US"/>
              <a:t>2015-04-27 </a:t>
            </a:r>
            <a:endParaRPr lang="en-US" dirty="0"/>
          </a:p>
        </p:txBody>
      </p:sp>
      <p:sp>
        <p:nvSpPr>
          <p:cNvPr id="5" name="Slide Number Placeholder 4"/>
          <p:cNvSpPr>
            <a:spLocks noGrp="1"/>
          </p:cNvSpPr>
          <p:nvPr>
            <p:ph type="sldNum" sz="quarter" idx="11"/>
          </p:nvPr>
        </p:nvSpPr>
        <p:spPr/>
        <p:txBody>
          <a:bodyPr/>
          <a:lstStyle/>
          <a:p>
            <a:fld id="{65159168-5879-49EE-BB41-832EB3B99FCC}" type="slidenum">
              <a:rPr lang="en-US" smtClean="0"/>
              <a:pPr/>
              <a:t>22</a:t>
            </a:fld>
            <a:endParaRPr lang="en-US" dirty="0"/>
          </a:p>
        </p:txBody>
      </p:sp>
      <p:sp>
        <p:nvSpPr>
          <p:cNvPr id="6" name="Header Placeholder 5"/>
          <p:cNvSpPr>
            <a:spLocks noGrp="1"/>
          </p:cNvSpPr>
          <p:nvPr>
            <p:ph type="hdr" sz="quarter" idx="12"/>
          </p:nvPr>
        </p:nvSpPr>
        <p:spPr/>
        <p:txBody>
          <a:bodyPr/>
          <a:lstStyle/>
          <a:p>
            <a:r>
              <a:rPr lang="en-US"/>
              <a:t>Gyan - A Learning Initiative of CoE CBM Chennai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1842888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75438" cy="3757612"/>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Reference: </a:t>
            </a:r>
            <a:r>
              <a:rPr lang="en-AU" sz="1200" kern="1200" dirty="0">
                <a:solidFill>
                  <a:schemeClr val="tx1"/>
                </a:solidFill>
                <a:effectLst/>
                <a:latin typeface="Arial" charset="0"/>
                <a:ea typeface="+mn-ea"/>
                <a:cs typeface="+mn-cs"/>
              </a:rPr>
              <a:t>221 09-FGC 101 2700</a:t>
            </a:r>
            <a:endParaRPr lang="en-US" dirty="0"/>
          </a:p>
        </p:txBody>
      </p:sp>
      <p:sp>
        <p:nvSpPr>
          <p:cNvPr id="4" name="Date Placeholder 3"/>
          <p:cNvSpPr>
            <a:spLocks noGrp="1"/>
          </p:cNvSpPr>
          <p:nvPr>
            <p:ph type="dt" idx="10"/>
          </p:nvPr>
        </p:nvSpPr>
        <p:spPr/>
        <p:txBody>
          <a:bodyPr/>
          <a:lstStyle/>
          <a:p>
            <a:r>
              <a:rPr lang="en-US"/>
              <a:t>2015-04-27 </a:t>
            </a:r>
            <a:endParaRPr lang="en-US" dirty="0"/>
          </a:p>
        </p:txBody>
      </p:sp>
      <p:sp>
        <p:nvSpPr>
          <p:cNvPr id="5" name="Slide Number Placeholder 4"/>
          <p:cNvSpPr>
            <a:spLocks noGrp="1"/>
          </p:cNvSpPr>
          <p:nvPr>
            <p:ph type="sldNum" sz="quarter" idx="11"/>
          </p:nvPr>
        </p:nvSpPr>
        <p:spPr/>
        <p:txBody>
          <a:bodyPr/>
          <a:lstStyle/>
          <a:p>
            <a:fld id="{65159168-5879-49EE-BB41-832EB3B99FCC}" type="slidenum">
              <a:rPr lang="en-US" smtClean="0"/>
              <a:pPr/>
              <a:t>23</a:t>
            </a:fld>
            <a:endParaRPr lang="en-US" dirty="0"/>
          </a:p>
        </p:txBody>
      </p:sp>
      <p:sp>
        <p:nvSpPr>
          <p:cNvPr id="6" name="Header Placeholder 5"/>
          <p:cNvSpPr>
            <a:spLocks noGrp="1"/>
          </p:cNvSpPr>
          <p:nvPr>
            <p:ph type="hdr" sz="quarter" idx="12"/>
          </p:nvPr>
        </p:nvSpPr>
        <p:spPr/>
        <p:txBody>
          <a:bodyPr/>
          <a:lstStyle/>
          <a:p>
            <a:r>
              <a:rPr lang="en-US"/>
              <a:t>Gyan - A Learning Initiative of CoE CBM Chennai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1842888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xfrm>
            <a:off x="104775" y="750888"/>
            <a:ext cx="6675438" cy="37576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latin typeface="Arial" pitchFamily="34" charset="0"/>
              </a:rPr>
              <a:t>Personalization is the ability for a customer (consumer or enterprise) to adjust the service and the service content to fit with their actual needs. An operator can package and target specific needs but Personalization lets the customer do the job. For example in a Self-Care environment. The operator can only enable the user the ultimate freedom. That freedom is achieved with Charging System and our pre-integrated Self-Care.</a:t>
            </a:r>
          </a:p>
          <a:p>
            <a:r>
              <a:rPr lang="en-US" altLang="en-US" dirty="0">
                <a:latin typeface="Arial" pitchFamily="34" charset="0"/>
              </a:rPr>
              <a:t>This picture is taking personalization rather far, but this is possible already today, in Charging System!</a:t>
            </a:r>
          </a:p>
        </p:txBody>
      </p:sp>
      <p:sp>
        <p:nvSpPr>
          <p:cNvPr id="4" name="Date Placeholder 3"/>
          <p:cNvSpPr>
            <a:spLocks noGrp="1"/>
          </p:cNvSpPr>
          <p:nvPr>
            <p:ph type="dt" sz="quarter" idx="1"/>
          </p:nvPr>
        </p:nvSpPr>
        <p:spPr/>
        <p:txBody>
          <a:bodyPr/>
          <a:lstStyle/>
          <a:p>
            <a:pPr>
              <a:defRPr/>
            </a:pPr>
            <a:r>
              <a:rPr lang="en-US">
                <a:solidFill>
                  <a:prstClr val="black"/>
                </a:solidFill>
              </a:rPr>
              <a:t>2015-01-20 </a:t>
            </a:r>
            <a:endParaRPr lang="en-US" dirty="0">
              <a:solidFill>
                <a:prstClr val="black"/>
              </a:solidFill>
            </a:endParaRPr>
          </a:p>
        </p:txBody>
      </p:sp>
      <p:sp>
        <p:nvSpPr>
          <p:cNvPr id="5" name="Slide Number Placeholder 4"/>
          <p:cNvSpPr>
            <a:spLocks noGrp="1"/>
          </p:cNvSpPr>
          <p:nvPr>
            <p:ph type="sldNum" sz="quarter" idx="5"/>
          </p:nvPr>
        </p:nvSpPr>
        <p:spPr/>
        <p:txBody>
          <a:bodyPr/>
          <a:lstStyle/>
          <a:p>
            <a:pPr>
              <a:defRPr/>
            </a:pPr>
            <a:fld id="{4A07262F-AE89-414F-AC25-317BFC219889}" type="slidenum">
              <a:rPr lang="en-US">
                <a:solidFill>
                  <a:prstClr val="black"/>
                </a:solidFill>
              </a:rPr>
              <a:pPr>
                <a:defRPr/>
              </a:pPr>
              <a:t>24</a:t>
            </a:fld>
            <a:endParaRPr lang="en-US" dirty="0">
              <a:solidFill>
                <a:prstClr val="black"/>
              </a:solidFill>
            </a:endParaRPr>
          </a:p>
        </p:txBody>
      </p:sp>
      <p:sp>
        <p:nvSpPr>
          <p:cNvPr id="6" name="Header Placeholder 5"/>
          <p:cNvSpPr>
            <a:spLocks noGrp="1"/>
          </p:cNvSpPr>
          <p:nvPr>
            <p:ph type="hdr" sz="quarter"/>
          </p:nvPr>
        </p:nvSpPr>
        <p:spPr/>
        <p:txBody>
          <a:bodyPr/>
          <a:lstStyle/>
          <a:p>
            <a:pPr>
              <a:defRPr/>
            </a:pPr>
            <a:r>
              <a:rPr lang="en-US">
                <a:solidFill>
                  <a:prstClr val="black"/>
                </a:solidFill>
              </a:rPr>
              <a:t>Charging System 6 </a:t>
            </a:r>
            <a:endParaRPr lang="en-US" dirty="0">
              <a:solidFill>
                <a:prstClr val="black"/>
              </a:solidFill>
            </a:endParaRPr>
          </a:p>
        </p:txBody>
      </p:sp>
      <p:sp>
        <p:nvSpPr>
          <p:cNvPr id="7" name="Footer Placeholder 6"/>
          <p:cNvSpPr>
            <a:spLocks noGrp="1"/>
          </p:cNvSpPr>
          <p:nvPr>
            <p:ph type="ftr" sz="quarter" idx="4"/>
          </p:nvPr>
        </p:nvSpPr>
        <p:spPr/>
        <p:txBody>
          <a:bodyPr/>
          <a:lstStyle/>
          <a:p>
            <a:pPr>
              <a:defRPr/>
            </a:pPr>
            <a:r>
              <a:rPr lang="da-DK">
                <a:solidFill>
                  <a:prstClr val="black"/>
                </a:solidFill>
              </a:rPr>
              <a:t>221 09-FGC 101 2700 Uen, Rev B </a:t>
            </a:r>
            <a:endParaRPr lang="en-US" dirty="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75438" cy="3757612"/>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2015-04-27 </a:t>
            </a:r>
            <a:endParaRPr lang="en-US" dirty="0"/>
          </a:p>
        </p:txBody>
      </p:sp>
      <p:sp>
        <p:nvSpPr>
          <p:cNvPr id="5" name="Slide Number Placeholder 4"/>
          <p:cNvSpPr>
            <a:spLocks noGrp="1"/>
          </p:cNvSpPr>
          <p:nvPr>
            <p:ph type="sldNum" sz="quarter" idx="11"/>
          </p:nvPr>
        </p:nvSpPr>
        <p:spPr/>
        <p:txBody>
          <a:bodyPr/>
          <a:lstStyle/>
          <a:p>
            <a:fld id="{65159168-5879-49EE-BB41-832EB3B99FCC}" type="slidenum">
              <a:rPr lang="en-US" smtClean="0"/>
              <a:pPr/>
              <a:t>25</a:t>
            </a:fld>
            <a:endParaRPr lang="en-US" dirty="0"/>
          </a:p>
        </p:txBody>
      </p:sp>
      <p:sp>
        <p:nvSpPr>
          <p:cNvPr id="6" name="Header Placeholder 5"/>
          <p:cNvSpPr>
            <a:spLocks noGrp="1"/>
          </p:cNvSpPr>
          <p:nvPr>
            <p:ph type="hdr" sz="quarter" idx="12"/>
          </p:nvPr>
        </p:nvSpPr>
        <p:spPr/>
        <p:txBody>
          <a:bodyPr/>
          <a:lstStyle/>
          <a:p>
            <a:r>
              <a:rPr lang="en-US"/>
              <a:t>Gyan - A Learning Initiative of CoE CBM Chennai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18428881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xfrm>
            <a:off x="104775" y="750888"/>
            <a:ext cx="6675438" cy="37576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a:noFill/>
        </p:spPr>
        <p:txBody>
          <a:bodyPr/>
          <a:lstStyle/>
          <a:p>
            <a:endParaRPr lang="sv-SE">
              <a:latin typeface="Arial" pitchFamily="34" charset="0"/>
            </a:endParaRPr>
          </a:p>
        </p:txBody>
      </p:sp>
      <p:sp>
        <p:nvSpPr>
          <p:cNvPr id="4" name="Header Placeholder 3"/>
          <p:cNvSpPr>
            <a:spLocks noGrp="1"/>
          </p:cNvSpPr>
          <p:nvPr>
            <p:ph type="hdr" sz="quarter"/>
          </p:nvPr>
        </p:nvSpPr>
        <p:spPr/>
        <p:txBody>
          <a:bodyPr/>
          <a:lstStyle/>
          <a:p>
            <a:pPr>
              <a:defRPr/>
            </a:pPr>
            <a:r>
              <a:rPr lang="en-US">
                <a:solidFill>
                  <a:prstClr val="black"/>
                </a:solidFill>
              </a:rPr>
              <a:t>Gyan - A Learning Initiative of CoE CBM Chennai </a:t>
            </a:r>
          </a:p>
        </p:txBody>
      </p:sp>
      <p:sp>
        <p:nvSpPr>
          <p:cNvPr id="5" name="Date Placeholder 4"/>
          <p:cNvSpPr>
            <a:spLocks noGrp="1"/>
          </p:cNvSpPr>
          <p:nvPr>
            <p:ph type="dt" sz="quarter" idx="1"/>
          </p:nvPr>
        </p:nvSpPr>
        <p:spPr/>
        <p:txBody>
          <a:bodyPr/>
          <a:lstStyle/>
          <a:p>
            <a:pPr>
              <a:defRPr/>
            </a:pPr>
            <a:r>
              <a:rPr lang="en-US">
                <a:solidFill>
                  <a:prstClr val="black"/>
                </a:solidFill>
              </a:rPr>
              <a:t>2015-04-27 </a:t>
            </a:r>
          </a:p>
        </p:txBody>
      </p:sp>
      <p:sp>
        <p:nvSpPr>
          <p:cNvPr id="6" name="Footer Placeholder 5"/>
          <p:cNvSpPr>
            <a:spLocks noGrp="1"/>
          </p:cNvSpPr>
          <p:nvPr>
            <p:ph type="ftr" sz="quarter" idx="4"/>
          </p:nvPr>
        </p:nvSpPr>
        <p:spPr/>
        <p:txBody>
          <a:bodyPr/>
          <a:lstStyle/>
          <a:p>
            <a:pPr>
              <a:defRPr/>
            </a:pPr>
            <a:r>
              <a:rPr lang="en-US">
                <a:solidFill>
                  <a:prstClr val="black"/>
                </a:solidFill>
              </a:rPr>
              <a:t> </a:t>
            </a:r>
          </a:p>
        </p:txBody>
      </p:sp>
      <p:sp>
        <p:nvSpPr>
          <p:cNvPr id="45063" name="Slide Number Placeholder 6"/>
          <p:cNvSpPr>
            <a:spLocks noGrp="1"/>
          </p:cNvSpPr>
          <p:nvPr>
            <p:ph type="sldNum" sz="quarter" idx="5"/>
          </p:nvPr>
        </p:nvSpPr>
        <p:spPr>
          <a:noFill/>
        </p:spPr>
        <p:txBody>
          <a:bodyPr/>
          <a:lstStyle>
            <a:lvl1pPr defTabSz="915844" eaLnBrk="0" hangingPunct="0">
              <a:defRPr>
                <a:solidFill>
                  <a:schemeClr val="tx1"/>
                </a:solidFill>
                <a:latin typeface="Arial" pitchFamily="34" charset="0"/>
                <a:ea typeface="ＭＳ Ｐゴシック" pitchFamily="34" charset="-128"/>
              </a:defRPr>
            </a:lvl1pPr>
            <a:lvl2pPr marL="753277" indent="-289722" defTabSz="915844" eaLnBrk="0" hangingPunct="0">
              <a:defRPr>
                <a:solidFill>
                  <a:schemeClr val="tx1"/>
                </a:solidFill>
                <a:latin typeface="Arial" pitchFamily="34" charset="0"/>
                <a:ea typeface="ＭＳ Ｐゴシック" pitchFamily="34" charset="-128"/>
              </a:defRPr>
            </a:lvl2pPr>
            <a:lvl3pPr marL="1158888" indent="-231778" defTabSz="915844" eaLnBrk="0" hangingPunct="0">
              <a:defRPr>
                <a:solidFill>
                  <a:schemeClr val="tx1"/>
                </a:solidFill>
                <a:latin typeface="Arial" pitchFamily="34" charset="0"/>
                <a:ea typeface="ＭＳ Ｐゴシック" pitchFamily="34" charset="-128"/>
              </a:defRPr>
            </a:lvl3pPr>
            <a:lvl4pPr marL="1622443" indent="-231778" defTabSz="915844" eaLnBrk="0" hangingPunct="0">
              <a:defRPr>
                <a:solidFill>
                  <a:schemeClr val="tx1"/>
                </a:solidFill>
                <a:latin typeface="Arial" pitchFamily="34" charset="0"/>
                <a:ea typeface="ＭＳ Ｐゴシック" pitchFamily="34" charset="-128"/>
              </a:defRPr>
            </a:lvl4pPr>
            <a:lvl5pPr marL="2085998" indent="-231778" defTabSz="915844" eaLnBrk="0" hangingPunct="0">
              <a:defRPr>
                <a:solidFill>
                  <a:schemeClr val="tx1"/>
                </a:solidFill>
                <a:latin typeface="Arial" pitchFamily="34" charset="0"/>
                <a:ea typeface="ＭＳ Ｐゴシック" pitchFamily="34" charset="-128"/>
              </a:defRPr>
            </a:lvl5pPr>
            <a:lvl6pPr marL="2549553" indent="-231778" defTabSz="915844" eaLnBrk="0" fontAlgn="base" hangingPunct="0">
              <a:spcBef>
                <a:spcPct val="0"/>
              </a:spcBef>
              <a:spcAft>
                <a:spcPct val="0"/>
              </a:spcAft>
              <a:defRPr>
                <a:solidFill>
                  <a:schemeClr val="tx1"/>
                </a:solidFill>
                <a:latin typeface="Arial" pitchFamily="34" charset="0"/>
                <a:ea typeface="ＭＳ Ｐゴシック" pitchFamily="34" charset="-128"/>
              </a:defRPr>
            </a:lvl6pPr>
            <a:lvl7pPr marL="3013108" indent="-231778" defTabSz="915844" eaLnBrk="0" fontAlgn="base" hangingPunct="0">
              <a:spcBef>
                <a:spcPct val="0"/>
              </a:spcBef>
              <a:spcAft>
                <a:spcPct val="0"/>
              </a:spcAft>
              <a:defRPr>
                <a:solidFill>
                  <a:schemeClr val="tx1"/>
                </a:solidFill>
                <a:latin typeface="Arial" pitchFamily="34" charset="0"/>
                <a:ea typeface="ＭＳ Ｐゴシック" pitchFamily="34" charset="-128"/>
              </a:defRPr>
            </a:lvl7pPr>
            <a:lvl8pPr marL="3476663" indent="-231778" defTabSz="915844" eaLnBrk="0" fontAlgn="base" hangingPunct="0">
              <a:spcBef>
                <a:spcPct val="0"/>
              </a:spcBef>
              <a:spcAft>
                <a:spcPct val="0"/>
              </a:spcAft>
              <a:defRPr>
                <a:solidFill>
                  <a:schemeClr val="tx1"/>
                </a:solidFill>
                <a:latin typeface="Arial" pitchFamily="34" charset="0"/>
                <a:ea typeface="ＭＳ Ｐゴシック" pitchFamily="34" charset="-128"/>
              </a:defRPr>
            </a:lvl8pPr>
            <a:lvl9pPr marL="3940218" indent="-231778" defTabSz="915844"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4BE29263-4BD4-45ED-9001-063A342FB398}" type="slidenum">
              <a:rPr lang="en-US" smtClean="0">
                <a:solidFill>
                  <a:prstClr val="black"/>
                </a:solidFill>
              </a:rPr>
              <a:pPr eaLnBrk="1" hangingPunct="1"/>
              <a:t>26</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xfrm>
            <a:off x="104775" y="750888"/>
            <a:ext cx="6675438" cy="37576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ts val="607"/>
              </a:spcBef>
            </a:pPr>
            <a:r>
              <a:rPr lang="en-US" altLang="en-US" dirty="0">
                <a:latin typeface="Arial" pitchFamily="34" charset="0"/>
                <a:ea typeface="MS PGothic" pitchFamily="34" charset="-128"/>
              </a:rPr>
              <a:t>Talking 3GPP language, Charging System 6 is the OCS (Online Charging System). As you will see Charging System 6 has extremely rich functionality built-in for rating, packaging, bundling and end-user communication. The requirements from the consumers and the enterprises to have control of consumption, to be able to personalize services with the right quality and at the same time shorten time-to-market for new services while reducing cost will require an end-2-end solution approach. OCS integrated both southbound towards the traffic management and Core/Radio but also northbound towards self-care, customer care and so on. Operators that invest in an end-to-end solution to be able to control the service quality for individual users, specific service or devices will sit in the center of the value chain providing clear value. </a:t>
            </a:r>
          </a:p>
          <a:p>
            <a:pPr>
              <a:spcBef>
                <a:spcPts val="607"/>
              </a:spcBef>
            </a:pPr>
            <a:endParaRPr lang="en-US" altLang="en-US" dirty="0">
              <a:latin typeface="Arial" pitchFamily="34" charset="0"/>
              <a:ea typeface="MS PGothic" pitchFamily="34" charset="-128"/>
            </a:endParaRPr>
          </a:p>
          <a:p>
            <a:pPr>
              <a:spcBef>
                <a:spcPts val="607"/>
              </a:spcBef>
            </a:pPr>
            <a:r>
              <a:rPr lang="en-US" altLang="en-US" dirty="0">
                <a:latin typeface="Arial" pitchFamily="34" charset="0"/>
                <a:ea typeface="MS PGothic" pitchFamily="34" charset="-128"/>
              </a:rPr>
              <a:t>So what is the end-2-end solution we are talking about?</a:t>
            </a:r>
          </a:p>
          <a:p>
            <a:pPr>
              <a:spcBef>
                <a:spcPts val="607"/>
              </a:spcBef>
            </a:pPr>
            <a:r>
              <a:rPr lang="en-US" altLang="en-US" dirty="0">
                <a:latin typeface="Arial" pitchFamily="34" charset="0"/>
                <a:ea typeface="MS PGothic" pitchFamily="34" charset="-128"/>
              </a:rPr>
              <a:t>To explain it we have categorized the operator environment into 4 functional layers; </a:t>
            </a:r>
            <a:r>
              <a:rPr lang="en-US" altLang="en-US" b="1" dirty="0">
                <a:latin typeface="Arial" pitchFamily="34" charset="0"/>
                <a:ea typeface="MS PGothic" pitchFamily="34" charset="-128"/>
              </a:rPr>
              <a:t>Customer Interaction, Charging, Policy </a:t>
            </a:r>
            <a:r>
              <a:rPr lang="en-US" altLang="en-US" dirty="0">
                <a:latin typeface="Arial" pitchFamily="34" charset="0"/>
                <a:ea typeface="MS PGothic" pitchFamily="34" charset="-128"/>
              </a:rPr>
              <a:t>and</a:t>
            </a:r>
            <a:r>
              <a:rPr lang="en-US" altLang="en-US" b="1" dirty="0">
                <a:latin typeface="Arial" pitchFamily="34" charset="0"/>
                <a:ea typeface="MS PGothic" pitchFamily="34" charset="-128"/>
              </a:rPr>
              <a:t> Enforcement</a:t>
            </a:r>
            <a:r>
              <a:rPr lang="en-US" altLang="en-US" dirty="0">
                <a:latin typeface="Arial" pitchFamily="34" charset="0"/>
                <a:ea typeface="MS PGothic" pitchFamily="34" charset="-128"/>
              </a:rPr>
              <a:t>.</a:t>
            </a:r>
          </a:p>
          <a:p>
            <a:pPr>
              <a:spcBef>
                <a:spcPts val="607"/>
              </a:spcBef>
            </a:pPr>
            <a:r>
              <a:rPr lang="en-US" altLang="en-US" dirty="0">
                <a:latin typeface="Arial" pitchFamily="34" charset="0"/>
                <a:ea typeface="MS PGothic" pitchFamily="34" charset="-128"/>
              </a:rPr>
              <a:t>All these 4 layers will need to be in place in an operator network to be able to offer personalized services fully.</a:t>
            </a:r>
          </a:p>
          <a:p>
            <a:pPr>
              <a:spcBef>
                <a:spcPts val="607"/>
              </a:spcBef>
            </a:pPr>
            <a:r>
              <a:rPr lang="en-US" altLang="en-US" dirty="0">
                <a:latin typeface="Arial" pitchFamily="34" charset="0"/>
                <a:ea typeface="MS PGothic" pitchFamily="34" charset="-128"/>
              </a:rPr>
              <a:t>Integration of </a:t>
            </a:r>
            <a:r>
              <a:rPr lang="en-US" altLang="en-US" b="1" dirty="0">
                <a:latin typeface="Arial" pitchFamily="34" charset="0"/>
                <a:ea typeface="MS PGothic" pitchFamily="34" charset="-128"/>
              </a:rPr>
              <a:t>Policy</a:t>
            </a:r>
            <a:r>
              <a:rPr lang="en-US" altLang="en-US" dirty="0">
                <a:latin typeface="Arial" pitchFamily="34" charset="0"/>
                <a:ea typeface="MS PGothic" pitchFamily="34" charset="-128"/>
              </a:rPr>
              <a:t> (PCRF) and </a:t>
            </a:r>
            <a:r>
              <a:rPr lang="en-US" altLang="en-US" b="1" dirty="0">
                <a:latin typeface="Arial" pitchFamily="34" charset="0"/>
                <a:ea typeface="MS PGothic" pitchFamily="34" charset="-128"/>
              </a:rPr>
              <a:t>Charging</a:t>
            </a:r>
            <a:r>
              <a:rPr lang="en-US" altLang="en-US" dirty="0">
                <a:latin typeface="Arial" pitchFamily="34" charset="0"/>
                <a:ea typeface="MS PGothic" pitchFamily="34" charset="-128"/>
              </a:rPr>
              <a:t> (OCS) is happening all over the world and the solution provides substantially shortened TTM for operator launching new services since the service creation is simplified. </a:t>
            </a:r>
          </a:p>
          <a:p>
            <a:pPr>
              <a:spcBef>
                <a:spcPts val="607"/>
              </a:spcBef>
            </a:pPr>
            <a:r>
              <a:rPr lang="en-US" altLang="en-US" dirty="0">
                <a:latin typeface="Arial" pitchFamily="34" charset="0"/>
                <a:ea typeface="MS PGothic" pitchFamily="34" charset="-128"/>
              </a:rPr>
              <a:t>The Policy and Charging will need to be integrated also with the </a:t>
            </a:r>
            <a:r>
              <a:rPr lang="en-US" altLang="en-US" b="1" dirty="0">
                <a:latin typeface="Arial" pitchFamily="34" charset="0"/>
                <a:ea typeface="MS PGothic" pitchFamily="34" charset="-128"/>
              </a:rPr>
              <a:t>Enforcement</a:t>
            </a:r>
            <a:r>
              <a:rPr lang="en-US" altLang="en-US" dirty="0">
                <a:latin typeface="Arial" pitchFamily="34" charset="0"/>
                <a:ea typeface="MS PGothic" pitchFamily="34" charset="-128"/>
              </a:rPr>
              <a:t> (PCEF) function in the core network to secure the right service to be delivered to the right user with the right quality.</a:t>
            </a:r>
          </a:p>
          <a:p>
            <a:pPr>
              <a:spcBef>
                <a:spcPts val="607"/>
              </a:spcBef>
            </a:pPr>
            <a:r>
              <a:rPr lang="en-US" altLang="en-US" b="1" dirty="0">
                <a:latin typeface="Arial" pitchFamily="34" charset="0"/>
                <a:ea typeface="MS PGothic" pitchFamily="34" charset="-128"/>
              </a:rPr>
              <a:t>Customer Interaction </a:t>
            </a:r>
            <a:r>
              <a:rPr lang="en-US" altLang="en-US" dirty="0">
                <a:latin typeface="Arial" pitchFamily="34" charset="0"/>
                <a:ea typeface="MS PGothic" pitchFamily="34" charset="-128"/>
              </a:rPr>
              <a:t>is about using all the valuable information available in the above 3 layers can add. A lot of value such as consumer spending control, flexible service choices and a better user experience. All presented to the end-user in real-time and on the preferred user interface/device.</a:t>
            </a:r>
          </a:p>
          <a:p>
            <a:pPr>
              <a:spcBef>
                <a:spcPts val="607"/>
              </a:spcBef>
            </a:pPr>
            <a:endParaRPr lang="en-US" altLang="en-US" dirty="0">
              <a:latin typeface="Arial" pitchFamily="34" charset="0"/>
              <a:ea typeface="MS PGothic" pitchFamily="34" charset="-128"/>
            </a:endParaRPr>
          </a:p>
          <a:p>
            <a:pPr>
              <a:spcBef>
                <a:spcPts val="607"/>
              </a:spcBef>
            </a:pPr>
            <a:r>
              <a:rPr lang="en-US" altLang="en-US" dirty="0">
                <a:latin typeface="Arial" pitchFamily="34" charset="0"/>
                <a:ea typeface="MS PGothic" pitchFamily="34" charset="-128"/>
              </a:rPr>
              <a:t>The end-2-end solution will secure telecom operators capabilities in monetization, personalization and user experience and establish them as attractive partners to application providers, OTT players and media companies. With Ericsson Charging System these pre-integrations to Ericsson PCRF (SAPC) and Customer Interaction with Ericsson Service Enablement Platform are already in place making the effort to create true end-2-end much easier. </a:t>
            </a:r>
          </a:p>
        </p:txBody>
      </p:sp>
      <p:sp>
        <p:nvSpPr>
          <p:cNvPr id="34820" name="Date Placeholder 3"/>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ea typeface="MS PGothic" pitchFamily="34" charset="-128"/>
              </a:defRPr>
            </a:lvl1pPr>
            <a:lvl2pPr marL="742841" indent="-285708" eaLnBrk="0" hangingPunct="0">
              <a:defRPr sz="2000">
                <a:solidFill>
                  <a:schemeClr val="tx1"/>
                </a:solidFill>
                <a:latin typeface="Arial" pitchFamily="34" charset="0"/>
                <a:ea typeface="MS PGothic" pitchFamily="34" charset="-128"/>
              </a:defRPr>
            </a:lvl2pPr>
            <a:lvl3pPr marL="1142833" indent="-228567" eaLnBrk="0" hangingPunct="0">
              <a:defRPr sz="2000">
                <a:solidFill>
                  <a:schemeClr val="tx1"/>
                </a:solidFill>
                <a:latin typeface="Arial" pitchFamily="34" charset="0"/>
                <a:ea typeface="MS PGothic" pitchFamily="34" charset="-128"/>
              </a:defRPr>
            </a:lvl3pPr>
            <a:lvl4pPr marL="1599966" indent="-228567" eaLnBrk="0" hangingPunct="0">
              <a:defRPr sz="2000">
                <a:solidFill>
                  <a:schemeClr val="tx1"/>
                </a:solidFill>
                <a:latin typeface="Arial" pitchFamily="34" charset="0"/>
                <a:ea typeface="MS PGothic" pitchFamily="34" charset="-128"/>
              </a:defRPr>
            </a:lvl4pPr>
            <a:lvl5pPr marL="2057098" indent="-228567" eaLnBrk="0" hangingPunct="0">
              <a:defRPr sz="2000">
                <a:solidFill>
                  <a:schemeClr val="tx1"/>
                </a:solidFill>
                <a:latin typeface="Arial" pitchFamily="34" charset="0"/>
                <a:ea typeface="MS PGothic" pitchFamily="34" charset="-128"/>
              </a:defRPr>
            </a:lvl5pPr>
            <a:lvl6pPr marL="2514231" indent="-228567" eaLnBrk="0" fontAlgn="base" hangingPunct="0">
              <a:spcBef>
                <a:spcPct val="0"/>
              </a:spcBef>
              <a:spcAft>
                <a:spcPct val="0"/>
              </a:spcAft>
              <a:defRPr sz="2000">
                <a:solidFill>
                  <a:schemeClr val="tx1"/>
                </a:solidFill>
                <a:latin typeface="Arial" pitchFamily="34" charset="0"/>
                <a:ea typeface="MS PGothic" pitchFamily="34" charset="-128"/>
              </a:defRPr>
            </a:lvl6pPr>
            <a:lvl7pPr marL="2971365" indent="-228567" eaLnBrk="0" fontAlgn="base" hangingPunct="0">
              <a:spcBef>
                <a:spcPct val="0"/>
              </a:spcBef>
              <a:spcAft>
                <a:spcPct val="0"/>
              </a:spcAft>
              <a:defRPr sz="2000">
                <a:solidFill>
                  <a:schemeClr val="tx1"/>
                </a:solidFill>
                <a:latin typeface="Arial" pitchFamily="34" charset="0"/>
                <a:ea typeface="MS PGothic" pitchFamily="34" charset="-128"/>
              </a:defRPr>
            </a:lvl7pPr>
            <a:lvl8pPr marL="3428498" indent="-228567" eaLnBrk="0" fontAlgn="base" hangingPunct="0">
              <a:spcBef>
                <a:spcPct val="0"/>
              </a:spcBef>
              <a:spcAft>
                <a:spcPct val="0"/>
              </a:spcAft>
              <a:defRPr sz="2000">
                <a:solidFill>
                  <a:schemeClr val="tx1"/>
                </a:solidFill>
                <a:latin typeface="Arial" pitchFamily="34" charset="0"/>
                <a:ea typeface="MS PGothic" pitchFamily="34" charset="-128"/>
              </a:defRPr>
            </a:lvl8pPr>
            <a:lvl9pPr marL="3885631" indent="-228567" eaLnBrk="0" fontAlgn="base" hangingPunct="0">
              <a:spcBef>
                <a:spcPct val="0"/>
              </a:spcBef>
              <a:spcAft>
                <a:spcPct val="0"/>
              </a:spcAft>
              <a:defRPr sz="2000">
                <a:solidFill>
                  <a:schemeClr val="tx1"/>
                </a:solidFill>
                <a:latin typeface="Arial" pitchFamily="34" charset="0"/>
                <a:ea typeface="MS PGothic" pitchFamily="34" charset="-128"/>
              </a:defRPr>
            </a:lvl9pPr>
          </a:lstStyle>
          <a:p>
            <a:pPr eaLnBrk="1" hangingPunct="1">
              <a:defRPr/>
            </a:pPr>
            <a:r>
              <a:rPr lang="en-US" altLang="en-US" sz="1200">
                <a:solidFill>
                  <a:prstClr val="black"/>
                </a:solidFill>
              </a:rPr>
              <a:t>2015-01-20 </a:t>
            </a:r>
          </a:p>
        </p:txBody>
      </p:sp>
      <p:sp>
        <p:nvSpPr>
          <p:cNvPr id="34821" name="Slide Number Placeholder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ea typeface="MS PGothic" pitchFamily="34" charset="-128"/>
              </a:defRPr>
            </a:lvl1pPr>
            <a:lvl2pPr marL="742841" indent="-285708" eaLnBrk="0" hangingPunct="0">
              <a:defRPr sz="2000">
                <a:solidFill>
                  <a:schemeClr val="tx1"/>
                </a:solidFill>
                <a:latin typeface="Arial" pitchFamily="34" charset="0"/>
                <a:ea typeface="MS PGothic" pitchFamily="34" charset="-128"/>
              </a:defRPr>
            </a:lvl2pPr>
            <a:lvl3pPr marL="1142833" indent="-228567" eaLnBrk="0" hangingPunct="0">
              <a:defRPr sz="2000">
                <a:solidFill>
                  <a:schemeClr val="tx1"/>
                </a:solidFill>
                <a:latin typeface="Arial" pitchFamily="34" charset="0"/>
                <a:ea typeface="MS PGothic" pitchFamily="34" charset="-128"/>
              </a:defRPr>
            </a:lvl3pPr>
            <a:lvl4pPr marL="1599966" indent="-228567" eaLnBrk="0" hangingPunct="0">
              <a:defRPr sz="2000">
                <a:solidFill>
                  <a:schemeClr val="tx1"/>
                </a:solidFill>
                <a:latin typeface="Arial" pitchFamily="34" charset="0"/>
                <a:ea typeface="MS PGothic" pitchFamily="34" charset="-128"/>
              </a:defRPr>
            </a:lvl4pPr>
            <a:lvl5pPr marL="2057098" indent="-228567" eaLnBrk="0" hangingPunct="0">
              <a:defRPr sz="2000">
                <a:solidFill>
                  <a:schemeClr val="tx1"/>
                </a:solidFill>
                <a:latin typeface="Arial" pitchFamily="34" charset="0"/>
                <a:ea typeface="MS PGothic" pitchFamily="34" charset="-128"/>
              </a:defRPr>
            </a:lvl5pPr>
            <a:lvl6pPr marL="2514231" indent="-228567" eaLnBrk="0" fontAlgn="base" hangingPunct="0">
              <a:spcBef>
                <a:spcPct val="0"/>
              </a:spcBef>
              <a:spcAft>
                <a:spcPct val="0"/>
              </a:spcAft>
              <a:defRPr sz="2000">
                <a:solidFill>
                  <a:schemeClr val="tx1"/>
                </a:solidFill>
                <a:latin typeface="Arial" pitchFamily="34" charset="0"/>
                <a:ea typeface="MS PGothic" pitchFamily="34" charset="-128"/>
              </a:defRPr>
            </a:lvl6pPr>
            <a:lvl7pPr marL="2971365" indent="-228567" eaLnBrk="0" fontAlgn="base" hangingPunct="0">
              <a:spcBef>
                <a:spcPct val="0"/>
              </a:spcBef>
              <a:spcAft>
                <a:spcPct val="0"/>
              </a:spcAft>
              <a:defRPr sz="2000">
                <a:solidFill>
                  <a:schemeClr val="tx1"/>
                </a:solidFill>
                <a:latin typeface="Arial" pitchFamily="34" charset="0"/>
                <a:ea typeface="MS PGothic" pitchFamily="34" charset="-128"/>
              </a:defRPr>
            </a:lvl7pPr>
            <a:lvl8pPr marL="3428498" indent="-228567" eaLnBrk="0" fontAlgn="base" hangingPunct="0">
              <a:spcBef>
                <a:spcPct val="0"/>
              </a:spcBef>
              <a:spcAft>
                <a:spcPct val="0"/>
              </a:spcAft>
              <a:defRPr sz="2000">
                <a:solidFill>
                  <a:schemeClr val="tx1"/>
                </a:solidFill>
                <a:latin typeface="Arial" pitchFamily="34" charset="0"/>
                <a:ea typeface="MS PGothic" pitchFamily="34" charset="-128"/>
              </a:defRPr>
            </a:lvl8pPr>
            <a:lvl9pPr marL="3885631" indent="-228567" eaLnBrk="0" fontAlgn="base" hangingPunct="0">
              <a:spcBef>
                <a:spcPct val="0"/>
              </a:spcBef>
              <a:spcAft>
                <a:spcPct val="0"/>
              </a:spcAft>
              <a:defRPr sz="2000">
                <a:solidFill>
                  <a:schemeClr val="tx1"/>
                </a:solidFill>
                <a:latin typeface="Arial" pitchFamily="34" charset="0"/>
                <a:ea typeface="MS PGothic" pitchFamily="34" charset="-128"/>
              </a:defRPr>
            </a:lvl9pPr>
          </a:lstStyle>
          <a:p>
            <a:pPr eaLnBrk="1" hangingPunct="1">
              <a:defRPr/>
            </a:pPr>
            <a:fld id="{A95AD8C3-3887-418C-A1F2-B51915ABD08A}" type="slidenum">
              <a:rPr lang="en-US" altLang="en-US" sz="1200">
                <a:solidFill>
                  <a:prstClr val="black"/>
                </a:solidFill>
              </a:rPr>
              <a:pPr eaLnBrk="1" hangingPunct="1">
                <a:defRPr/>
              </a:pPr>
              <a:t>3</a:t>
            </a:fld>
            <a:endParaRPr lang="en-US" altLang="en-US" sz="1200">
              <a:solidFill>
                <a:prstClr val="black"/>
              </a:solidFill>
            </a:endParaRPr>
          </a:p>
        </p:txBody>
      </p:sp>
      <p:sp>
        <p:nvSpPr>
          <p:cNvPr id="65542" name="Header Placeholder 5"/>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000">
                <a:solidFill>
                  <a:schemeClr val="tx1"/>
                </a:solidFill>
                <a:latin typeface="Arial" pitchFamily="34" charset="0"/>
                <a:cs typeface="Arial" pitchFamily="34" charset="0"/>
              </a:defRPr>
            </a:lvl1pPr>
            <a:lvl2pPr marL="751940" indent="-289208" eaLnBrk="0" hangingPunct="0">
              <a:defRPr sz="2000">
                <a:solidFill>
                  <a:schemeClr val="tx1"/>
                </a:solidFill>
                <a:latin typeface="Arial" pitchFamily="34" charset="0"/>
                <a:cs typeface="Arial" pitchFamily="34" charset="0"/>
              </a:defRPr>
            </a:lvl2pPr>
            <a:lvl3pPr marL="1156830" indent="-231366" eaLnBrk="0" hangingPunct="0">
              <a:defRPr sz="2000">
                <a:solidFill>
                  <a:schemeClr val="tx1"/>
                </a:solidFill>
                <a:latin typeface="Arial" pitchFamily="34" charset="0"/>
                <a:cs typeface="Arial" pitchFamily="34" charset="0"/>
              </a:defRPr>
            </a:lvl3pPr>
            <a:lvl4pPr marL="1619562" indent="-231366" eaLnBrk="0" hangingPunct="0">
              <a:defRPr sz="2000">
                <a:solidFill>
                  <a:schemeClr val="tx1"/>
                </a:solidFill>
                <a:latin typeface="Arial" pitchFamily="34" charset="0"/>
                <a:cs typeface="Arial" pitchFamily="34" charset="0"/>
              </a:defRPr>
            </a:lvl4pPr>
            <a:lvl5pPr marL="2082295" indent="-231366" eaLnBrk="0" hangingPunct="0">
              <a:defRPr sz="2000">
                <a:solidFill>
                  <a:schemeClr val="tx1"/>
                </a:solidFill>
                <a:latin typeface="Arial" pitchFamily="34" charset="0"/>
                <a:cs typeface="Arial" pitchFamily="34" charset="0"/>
              </a:defRPr>
            </a:lvl5pPr>
            <a:lvl6pPr marL="2545027" indent="-231366" eaLnBrk="0" fontAlgn="base" hangingPunct="0">
              <a:spcBef>
                <a:spcPct val="0"/>
              </a:spcBef>
              <a:spcAft>
                <a:spcPct val="0"/>
              </a:spcAft>
              <a:defRPr sz="2000">
                <a:solidFill>
                  <a:schemeClr val="tx1"/>
                </a:solidFill>
                <a:latin typeface="Arial" pitchFamily="34" charset="0"/>
                <a:cs typeface="Arial" pitchFamily="34" charset="0"/>
              </a:defRPr>
            </a:lvl6pPr>
            <a:lvl7pPr marL="3007759" indent="-231366" eaLnBrk="0" fontAlgn="base" hangingPunct="0">
              <a:spcBef>
                <a:spcPct val="0"/>
              </a:spcBef>
              <a:spcAft>
                <a:spcPct val="0"/>
              </a:spcAft>
              <a:defRPr sz="2000">
                <a:solidFill>
                  <a:schemeClr val="tx1"/>
                </a:solidFill>
                <a:latin typeface="Arial" pitchFamily="34" charset="0"/>
                <a:cs typeface="Arial" pitchFamily="34" charset="0"/>
              </a:defRPr>
            </a:lvl7pPr>
            <a:lvl8pPr marL="3470491" indent="-231366" eaLnBrk="0" fontAlgn="base" hangingPunct="0">
              <a:spcBef>
                <a:spcPct val="0"/>
              </a:spcBef>
              <a:spcAft>
                <a:spcPct val="0"/>
              </a:spcAft>
              <a:defRPr sz="2000">
                <a:solidFill>
                  <a:schemeClr val="tx1"/>
                </a:solidFill>
                <a:latin typeface="Arial" pitchFamily="34" charset="0"/>
                <a:cs typeface="Arial" pitchFamily="34" charset="0"/>
              </a:defRPr>
            </a:lvl8pPr>
            <a:lvl9pPr marL="3933223" indent="-231366"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altLang="en-US" sz="1200">
                <a:solidFill>
                  <a:prstClr val="black"/>
                </a:solidFill>
                <a:ea typeface="MS PGothic" pitchFamily="34" charset="-128"/>
              </a:rPr>
              <a:t>Charging System 6 </a:t>
            </a:r>
          </a:p>
        </p:txBody>
      </p:sp>
      <p:sp>
        <p:nvSpPr>
          <p:cNvPr id="34823" name="Footer Placeholder 6"/>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ea typeface="MS PGothic" pitchFamily="34" charset="-128"/>
              </a:defRPr>
            </a:lvl1pPr>
            <a:lvl2pPr marL="742841" indent="-285708" eaLnBrk="0" hangingPunct="0">
              <a:defRPr sz="2000">
                <a:solidFill>
                  <a:schemeClr val="tx1"/>
                </a:solidFill>
                <a:latin typeface="Arial" pitchFamily="34" charset="0"/>
                <a:ea typeface="MS PGothic" pitchFamily="34" charset="-128"/>
              </a:defRPr>
            </a:lvl2pPr>
            <a:lvl3pPr marL="1142833" indent="-228567" eaLnBrk="0" hangingPunct="0">
              <a:defRPr sz="2000">
                <a:solidFill>
                  <a:schemeClr val="tx1"/>
                </a:solidFill>
                <a:latin typeface="Arial" pitchFamily="34" charset="0"/>
                <a:ea typeface="MS PGothic" pitchFamily="34" charset="-128"/>
              </a:defRPr>
            </a:lvl3pPr>
            <a:lvl4pPr marL="1599966" indent="-228567" eaLnBrk="0" hangingPunct="0">
              <a:defRPr sz="2000">
                <a:solidFill>
                  <a:schemeClr val="tx1"/>
                </a:solidFill>
                <a:latin typeface="Arial" pitchFamily="34" charset="0"/>
                <a:ea typeface="MS PGothic" pitchFamily="34" charset="-128"/>
              </a:defRPr>
            </a:lvl4pPr>
            <a:lvl5pPr marL="2057098" indent="-228567" eaLnBrk="0" hangingPunct="0">
              <a:defRPr sz="2000">
                <a:solidFill>
                  <a:schemeClr val="tx1"/>
                </a:solidFill>
                <a:latin typeface="Arial" pitchFamily="34" charset="0"/>
                <a:ea typeface="MS PGothic" pitchFamily="34" charset="-128"/>
              </a:defRPr>
            </a:lvl5pPr>
            <a:lvl6pPr marL="2514231" indent="-228567" eaLnBrk="0" fontAlgn="base" hangingPunct="0">
              <a:spcBef>
                <a:spcPct val="0"/>
              </a:spcBef>
              <a:spcAft>
                <a:spcPct val="0"/>
              </a:spcAft>
              <a:defRPr sz="2000">
                <a:solidFill>
                  <a:schemeClr val="tx1"/>
                </a:solidFill>
                <a:latin typeface="Arial" pitchFamily="34" charset="0"/>
                <a:ea typeface="MS PGothic" pitchFamily="34" charset="-128"/>
              </a:defRPr>
            </a:lvl6pPr>
            <a:lvl7pPr marL="2971365" indent="-228567" eaLnBrk="0" fontAlgn="base" hangingPunct="0">
              <a:spcBef>
                <a:spcPct val="0"/>
              </a:spcBef>
              <a:spcAft>
                <a:spcPct val="0"/>
              </a:spcAft>
              <a:defRPr sz="2000">
                <a:solidFill>
                  <a:schemeClr val="tx1"/>
                </a:solidFill>
                <a:latin typeface="Arial" pitchFamily="34" charset="0"/>
                <a:ea typeface="MS PGothic" pitchFamily="34" charset="-128"/>
              </a:defRPr>
            </a:lvl7pPr>
            <a:lvl8pPr marL="3428498" indent="-228567" eaLnBrk="0" fontAlgn="base" hangingPunct="0">
              <a:spcBef>
                <a:spcPct val="0"/>
              </a:spcBef>
              <a:spcAft>
                <a:spcPct val="0"/>
              </a:spcAft>
              <a:defRPr sz="2000">
                <a:solidFill>
                  <a:schemeClr val="tx1"/>
                </a:solidFill>
                <a:latin typeface="Arial" pitchFamily="34" charset="0"/>
                <a:ea typeface="MS PGothic" pitchFamily="34" charset="-128"/>
              </a:defRPr>
            </a:lvl8pPr>
            <a:lvl9pPr marL="3885631" indent="-228567" eaLnBrk="0" fontAlgn="base" hangingPunct="0">
              <a:spcBef>
                <a:spcPct val="0"/>
              </a:spcBef>
              <a:spcAft>
                <a:spcPct val="0"/>
              </a:spcAft>
              <a:defRPr sz="2000">
                <a:solidFill>
                  <a:schemeClr val="tx1"/>
                </a:solidFill>
                <a:latin typeface="Arial" pitchFamily="34" charset="0"/>
                <a:ea typeface="MS PGothic" pitchFamily="34" charset="-128"/>
              </a:defRPr>
            </a:lvl9pPr>
          </a:lstStyle>
          <a:p>
            <a:pPr eaLnBrk="1" hangingPunct="1">
              <a:defRPr/>
            </a:pPr>
            <a:r>
              <a:rPr lang="da-DK" altLang="en-US" sz="1200">
                <a:solidFill>
                  <a:prstClr val="black"/>
                </a:solidFill>
              </a:rPr>
              <a:t>221 09-FGC 101 2700 Uen, Rev B </a:t>
            </a:r>
            <a:endParaRPr lang="en-US" altLang="en-US" sz="120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xfrm>
            <a:off x="104775" y="750888"/>
            <a:ext cx="6675438" cy="37576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effectLst/>
              </a:rPr>
              <a:t>Reference: 1/1551-FAV 101 72/4</a:t>
            </a:r>
            <a:endParaRPr lang="en-US" altLang="en-US" dirty="0">
              <a:latin typeface="Arial" pitchFamily="34" charset="0"/>
            </a:endParaRPr>
          </a:p>
        </p:txBody>
      </p:sp>
      <p:sp>
        <p:nvSpPr>
          <p:cNvPr id="4" name="Date Placeholder 3"/>
          <p:cNvSpPr>
            <a:spLocks noGrp="1"/>
          </p:cNvSpPr>
          <p:nvPr>
            <p:ph type="dt" sz="quarter" idx="1"/>
          </p:nvPr>
        </p:nvSpPr>
        <p:spPr/>
        <p:txBody>
          <a:bodyPr/>
          <a:lstStyle/>
          <a:p>
            <a:pPr>
              <a:defRPr/>
            </a:pPr>
            <a:r>
              <a:rPr lang="en-US">
                <a:solidFill>
                  <a:prstClr val="black"/>
                </a:solidFill>
              </a:rPr>
              <a:t>2015-01-20 </a:t>
            </a:r>
            <a:endParaRPr lang="en-US" dirty="0">
              <a:solidFill>
                <a:prstClr val="black"/>
              </a:solidFill>
            </a:endParaRPr>
          </a:p>
        </p:txBody>
      </p:sp>
      <p:sp>
        <p:nvSpPr>
          <p:cNvPr id="5" name="Slide Number Placeholder 4"/>
          <p:cNvSpPr>
            <a:spLocks noGrp="1"/>
          </p:cNvSpPr>
          <p:nvPr>
            <p:ph type="sldNum" sz="quarter" idx="5"/>
          </p:nvPr>
        </p:nvSpPr>
        <p:spPr/>
        <p:txBody>
          <a:bodyPr/>
          <a:lstStyle/>
          <a:p>
            <a:pPr>
              <a:defRPr/>
            </a:pPr>
            <a:fld id="{0A1B1C51-466F-414F-981B-513AA5B4D234}" type="slidenum">
              <a:rPr lang="en-US">
                <a:solidFill>
                  <a:prstClr val="black"/>
                </a:solidFill>
              </a:rPr>
              <a:pPr>
                <a:defRPr/>
              </a:pPr>
              <a:t>4</a:t>
            </a:fld>
            <a:endParaRPr lang="en-US" dirty="0">
              <a:solidFill>
                <a:prstClr val="black"/>
              </a:solidFill>
            </a:endParaRPr>
          </a:p>
        </p:txBody>
      </p:sp>
      <p:sp>
        <p:nvSpPr>
          <p:cNvPr id="6" name="Header Placeholder 5"/>
          <p:cNvSpPr>
            <a:spLocks noGrp="1"/>
          </p:cNvSpPr>
          <p:nvPr>
            <p:ph type="hdr" sz="quarter"/>
          </p:nvPr>
        </p:nvSpPr>
        <p:spPr/>
        <p:txBody>
          <a:bodyPr/>
          <a:lstStyle/>
          <a:p>
            <a:pPr>
              <a:defRPr/>
            </a:pPr>
            <a:r>
              <a:rPr lang="en-US">
                <a:solidFill>
                  <a:prstClr val="black"/>
                </a:solidFill>
              </a:rPr>
              <a:t>Charging System 6 </a:t>
            </a:r>
            <a:endParaRPr lang="en-US" dirty="0">
              <a:solidFill>
                <a:prstClr val="black"/>
              </a:solidFill>
            </a:endParaRPr>
          </a:p>
        </p:txBody>
      </p:sp>
      <p:sp>
        <p:nvSpPr>
          <p:cNvPr id="7" name="Footer Placeholder 6"/>
          <p:cNvSpPr>
            <a:spLocks noGrp="1"/>
          </p:cNvSpPr>
          <p:nvPr>
            <p:ph type="ftr" sz="quarter" idx="4"/>
          </p:nvPr>
        </p:nvSpPr>
        <p:spPr/>
        <p:txBody>
          <a:bodyPr/>
          <a:lstStyle/>
          <a:p>
            <a:pPr>
              <a:defRPr/>
            </a:pPr>
            <a:r>
              <a:rPr lang="da-DK">
                <a:solidFill>
                  <a:prstClr val="black"/>
                </a:solidFill>
              </a:rPr>
              <a:t>221 09-FGC 101 2700 Uen, Rev B </a:t>
            </a:r>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75438" cy="3757612"/>
          </a:xfrm>
        </p:spPr>
      </p:sp>
      <p:sp>
        <p:nvSpPr>
          <p:cNvPr id="3" name="Notes Placeholder 2"/>
          <p:cNvSpPr>
            <a:spLocks noGrp="1"/>
          </p:cNvSpPr>
          <p:nvPr>
            <p:ph type="body" idx="1"/>
          </p:nvPr>
        </p:nvSpPr>
        <p:spPr/>
        <p:txBody>
          <a:bodyPr/>
          <a:lstStyle/>
          <a:p>
            <a:r>
              <a:rPr lang="en-US" dirty="0">
                <a:effectLst/>
              </a:rPr>
              <a:t>Reference: 1/1551-FAV 101 72/4</a:t>
            </a:r>
            <a:endParaRPr lang="en-US" dirty="0"/>
          </a:p>
        </p:txBody>
      </p:sp>
      <p:sp>
        <p:nvSpPr>
          <p:cNvPr id="4" name="Date Placeholder 3"/>
          <p:cNvSpPr>
            <a:spLocks noGrp="1"/>
          </p:cNvSpPr>
          <p:nvPr>
            <p:ph type="dt" idx="10"/>
          </p:nvPr>
        </p:nvSpPr>
        <p:spPr/>
        <p:txBody>
          <a:bodyPr/>
          <a:lstStyle/>
          <a:p>
            <a:r>
              <a:rPr lang="en-US"/>
              <a:t>2015-04-27 </a:t>
            </a:r>
            <a:endParaRPr lang="en-US" dirty="0"/>
          </a:p>
        </p:txBody>
      </p:sp>
      <p:sp>
        <p:nvSpPr>
          <p:cNvPr id="5" name="Slide Number Placeholder 4"/>
          <p:cNvSpPr>
            <a:spLocks noGrp="1"/>
          </p:cNvSpPr>
          <p:nvPr>
            <p:ph type="sldNum" sz="quarter" idx="11"/>
          </p:nvPr>
        </p:nvSpPr>
        <p:spPr/>
        <p:txBody>
          <a:bodyPr/>
          <a:lstStyle/>
          <a:p>
            <a:fld id="{65159168-5879-49EE-BB41-832EB3B99FCC}" type="slidenum">
              <a:rPr lang="en-US" smtClean="0"/>
              <a:pPr/>
              <a:t>5</a:t>
            </a:fld>
            <a:endParaRPr lang="en-US" dirty="0"/>
          </a:p>
        </p:txBody>
      </p:sp>
      <p:sp>
        <p:nvSpPr>
          <p:cNvPr id="6" name="Header Placeholder 5"/>
          <p:cNvSpPr>
            <a:spLocks noGrp="1"/>
          </p:cNvSpPr>
          <p:nvPr>
            <p:ph type="hdr" sz="quarter" idx="12"/>
          </p:nvPr>
        </p:nvSpPr>
        <p:spPr/>
        <p:txBody>
          <a:bodyPr/>
          <a:lstStyle/>
          <a:p>
            <a:r>
              <a:rPr lang="en-US"/>
              <a:t>Gyan - A Learning Initiative of CoE CBM Chennai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1842888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75438" cy="3757612"/>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Reference: </a:t>
            </a:r>
            <a:r>
              <a:rPr lang="en-GB" sz="1200" kern="1200" dirty="0">
                <a:solidFill>
                  <a:schemeClr val="tx1"/>
                </a:solidFill>
                <a:latin typeface="Arial" charset="0"/>
                <a:ea typeface="+mn-ea"/>
                <a:cs typeface="+mn-cs"/>
              </a:rPr>
              <a:t>3GPP TS 32.240 V12.6.0 (2014-12)</a:t>
            </a:r>
            <a:endParaRPr lang="en-US" dirty="0"/>
          </a:p>
          <a:p>
            <a:endParaRPr lang="en-US" dirty="0"/>
          </a:p>
        </p:txBody>
      </p:sp>
      <p:sp>
        <p:nvSpPr>
          <p:cNvPr id="4" name="Date Placeholder 3"/>
          <p:cNvSpPr>
            <a:spLocks noGrp="1"/>
          </p:cNvSpPr>
          <p:nvPr>
            <p:ph type="dt" idx="10"/>
          </p:nvPr>
        </p:nvSpPr>
        <p:spPr/>
        <p:txBody>
          <a:bodyPr/>
          <a:lstStyle/>
          <a:p>
            <a:r>
              <a:rPr lang="en-US"/>
              <a:t>2015-04-27 </a:t>
            </a:r>
            <a:endParaRPr lang="en-US" dirty="0"/>
          </a:p>
        </p:txBody>
      </p:sp>
      <p:sp>
        <p:nvSpPr>
          <p:cNvPr id="5" name="Slide Number Placeholder 4"/>
          <p:cNvSpPr>
            <a:spLocks noGrp="1"/>
          </p:cNvSpPr>
          <p:nvPr>
            <p:ph type="sldNum" sz="quarter" idx="11"/>
          </p:nvPr>
        </p:nvSpPr>
        <p:spPr/>
        <p:txBody>
          <a:bodyPr/>
          <a:lstStyle/>
          <a:p>
            <a:fld id="{65159168-5879-49EE-BB41-832EB3B99FCC}" type="slidenum">
              <a:rPr lang="en-US" smtClean="0"/>
              <a:pPr/>
              <a:t>6</a:t>
            </a:fld>
            <a:endParaRPr lang="en-US" dirty="0"/>
          </a:p>
        </p:txBody>
      </p:sp>
      <p:sp>
        <p:nvSpPr>
          <p:cNvPr id="6" name="Header Placeholder 5"/>
          <p:cNvSpPr>
            <a:spLocks noGrp="1"/>
          </p:cNvSpPr>
          <p:nvPr>
            <p:ph type="hdr" sz="quarter" idx="12"/>
          </p:nvPr>
        </p:nvSpPr>
        <p:spPr/>
        <p:txBody>
          <a:bodyPr/>
          <a:lstStyle/>
          <a:p>
            <a:r>
              <a:rPr lang="en-US"/>
              <a:t>Gyan - A Learning Initiative of CoE CBM Chennai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1842888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75438" cy="3757612"/>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Reference : </a:t>
            </a:r>
            <a:r>
              <a:rPr lang="en-US" dirty="0">
                <a:effectLst/>
              </a:rPr>
              <a:t>1/1551-FAV 101 72/4</a:t>
            </a:r>
          </a:p>
          <a:p>
            <a:endParaRPr lang="en-US" dirty="0"/>
          </a:p>
        </p:txBody>
      </p:sp>
      <p:sp>
        <p:nvSpPr>
          <p:cNvPr id="4" name="Date Placeholder 3"/>
          <p:cNvSpPr>
            <a:spLocks noGrp="1"/>
          </p:cNvSpPr>
          <p:nvPr>
            <p:ph type="dt" idx="10"/>
          </p:nvPr>
        </p:nvSpPr>
        <p:spPr/>
        <p:txBody>
          <a:bodyPr/>
          <a:lstStyle/>
          <a:p>
            <a:r>
              <a:rPr lang="en-US"/>
              <a:t>2015-04-27 </a:t>
            </a:r>
            <a:endParaRPr lang="en-US" dirty="0"/>
          </a:p>
        </p:txBody>
      </p:sp>
      <p:sp>
        <p:nvSpPr>
          <p:cNvPr id="5" name="Slide Number Placeholder 4"/>
          <p:cNvSpPr>
            <a:spLocks noGrp="1"/>
          </p:cNvSpPr>
          <p:nvPr>
            <p:ph type="sldNum" sz="quarter" idx="11"/>
          </p:nvPr>
        </p:nvSpPr>
        <p:spPr/>
        <p:txBody>
          <a:bodyPr/>
          <a:lstStyle/>
          <a:p>
            <a:fld id="{65159168-5879-49EE-BB41-832EB3B99FCC}" type="slidenum">
              <a:rPr lang="en-US" smtClean="0"/>
              <a:pPr/>
              <a:t>7</a:t>
            </a:fld>
            <a:endParaRPr lang="en-US" dirty="0"/>
          </a:p>
        </p:txBody>
      </p:sp>
      <p:sp>
        <p:nvSpPr>
          <p:cNvPr id="6" name="Header Placeholder 5"/>
          <p:cNvSpPr>
            <a:spLocks noGrp="1"/>
          </p:cNvSpPr>
          <p:nvPr>
            <p:ph type="hdr" sz="quarter" idx="12"/>
          </p:nvPr>
        </p:nvSpPr>
        <p:spPr/>
        <p:txBody>
          <a:bodyPr/>
          <a:lstStyle/>
          <a:p>
            <a:r>
              <a:rPr lang="en-US"/>
              <a:t>Gyan - A Learning Initiative of CoE CBM Chennai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1842888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75438" cy="3757612"/>
          </a:xfrm>
        </p:spPr>
      </p:sp>
      <p:sp>
        <p:nvSpPr>
          <p:cNvPr id="3" name="Notes Placeholder 2"/>
          <p:cNvSpPr>
            <a:spLocks noGrp="1"/>
          </p:cNvSpPr>
          <p:nvPr>
            <p:ph type="body" idx="1"/>
          </p:nvPr>
        </p:nvSpPr>
        <p:spPr/>
        <p:txBody>
          <a:bodyPr/>
          <a:lstStyle/>
          <a:p>
            <a:r>
              <a:rPr lang="en-US" dirty="0">
                <a:effectLst/>
              </a:rPr>
              <a:t>Reference: 1/1551-FAV 101 72/4</a:t>
            </a:r>
            <a:endParaRPr lang="en-US" dirty="0"/>
          </a:p>
        </p:txBody>
      </p:sp>
      <p:sp>
        <p:nvSpPr>
          <p:cNvPr id="4" name="Date Placeholder 3"/>
          <p:cNvSpPr>
            <a:spLocks noGrp="1"/>
          </p:cNvSpPr>
          <p:nvPr>
            <p:ph type="dt" idx="10"/>
          </p:nvPr>
        </p:nvSpPr>
        <p:spPr/>
        <p:txBody>
          <a:bodyPr/>
          <a:lstStyle/>
          <a:p>
            <a:r>
              <a:rPr lang="en-US"/>
              <a:t>2015-04-27 </a:t>
            </a:r>
            <a:endParaRPr lang="en-US" dirty="0"/>
          </a:p>
        </p:txBody>
      </p:sp>
      <p:sp>
        <p:nvSpPr>
          <p:cNvPr id="5" name="Slide Number Placeholder 4"/>
          <p:cNvSpPr>
            <a:spLocks noGrp="1"/>
          </p:cNvSpPr>
          <p:nvPr>
            <p:ph type="sldNum" sz="quarter" idx="11"/>
          </p:nvPr>
        </p:nvSpPr>
        <p:spPr/>
        <p:txBody>
          <a:bodyPr/>
          <a:lstStyle/>
          <a:p>
            <a:fld id="{65159168-5879-49EE-BB41-832EB3B99FCC}" type="slidenum">
              <a:rPr lang="en-US" smtClean="0"/>
              <a:pPr/>
              <a:t>8</a:t>
            </a:fld>
            <a:endParaRPr lang="en-US" dirty="0"/>
          </a:p>
        </p:txBody>
      </p:sp>
      <p:sp>
        <p:nvSpPr>
          <p:cNvPr id="6" name="Header Placeholder 5"/>
          <p:cNvSpPr>
            <a:spLocks noGrp="1"/>
          </p:cNvSpPr>
          <p:nvPr>
            <p:ph type="hdr" sz="quarter" idx="12"/>
          </p:nvPr>
        </p:nvSpPr>
        <p:spPr/>
        <p:txBody>
          <a:bodyPr/>
          <a:lstStyle/>
          <a:p>
            <a:r>
              <a:rPr lang="en-US"/>
              <a:t>Gyan - A Learning Initiative of CoE CBM Chennai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1842888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50888"/>
            <a:ext cx="6675438" cy="3757612"/>
          </a:xfrm>
        </p:spPr>
      </p:sp>
      <p:sp>
        <p:nvSpPr>
          <p:cNvPr id="3" name="Notes Placeholder 2"/>
          <p:cNvSpPr>
            <a:spLocks noGrp="1"/>
          </p:cNvSpPr>
          <p:nvPr>
            <p:ph type="body" idx="1"/>
          </p:nvPr>
        </p:nvSpPr>
        <p:spPr/>
        <p:txBody>
          <a:bodyPr/>
          <a:lstStyle/>
          <a:p>
            <a:r>
              <a:rPr lang="en-US" dirty="0">
                <a:effectLst/>
              </a:rPr>
              <a:t>Reference: 1/1551-FAV 101 72/4</a:t>
            </a:r>
            <a:endParaRPr lang="en-US" altLang="en-US" dirty="0">
              <a:latin typeface="Arial" pitchFamily="34" charset="0"/>
            </a:endParaRPr>
          </a:p>
          <a:p>
            <a:endParaRPr lang="en-US" dirty="0"/>
          </a:p>
        </p:txBody>
      </p:sp>
      <p:sp>
        <p:nvSpPr>
          <p:cNvPr id="4" name="Date Placeholder 3"/>
          <p:cNvSpPr>
            <a:spLocks noGrp="1"/>
          </p:cNvSpPr>
          <p:nvPr>
            <p:ph type="dt" idx="10"/>
          </p:nvPr>
        </p:nvSpPr>
        <p:spPr/>
        <p:txBody>
          <a:bodyPr/>
          <a:lstStyle/>
          <a:p>
            <a:r>
              <a:rPr lang="en-US"/>
              <a:t>2015-04-27 </a:t>
            </a:r>
            <a:endParaRPr lang="en-US" dirty="0"/>
          </a:p>
        </p:txBody>
      </p:sp>
      <p:sp>
        <p:nvSpPr>
          <p:cNvPr id="5" name="Slide Number Placeholder 4"/>
          <p:cNvSpPr>
            <a:spLocks noGrp="1"/>
          </p:cNvSpPr>
          <p:nvPr>
            <p:ph type="sldNum" sz="quarter" idx="11"/>
          </p:nvPr>
        </p:nvSpPr>
        <p:spPr/>
        <p:txBody>
          <a:bodyPr/>
          <a:lstStyle/>
          <a:p>
            <a:fld id="{65159168-5879-49EE-BB41-832EB3B99FCC}" type="slidenum">
              <a:rPr lang="en-US" smtClean="0"/>
              <a:pPr/>
              <a:t>9</a:t>
            </a:fld>
            <a:endParaRPr lang="en-US" dirty="0"/>
          </a:p>
        </p:txBody>
      </p:sp>
      <p:sp>
        <p:nvSpPr>
          <p:cNvPr id="6" name="Header Placeholder 5"/>
          <p:cNvSpPr>
            <a:spLocks noGrp="1"/>
          </p:cNvSpPr>
          <p:nvPr>
            <p:ph type="hdr" sz="quarter" idx="12"/>
          </p:nvPr>
        </p:nvSpPr>
        <p:spPr/>
        <p:txBody>
          <a:bodyPr/>
          <a:lstStyle/>
          <a:p>
            <a:r>
              <a:rPr lang="en-US"/>
              <a:t>Gyan - A Learning Initiative of CoE CBM Chennai </a:t>
            </a:r>
            <a:endParaRPr lang="en-US" dirty="0"/>
          </a:p>
        </p:txBody>
      </p:sp>
      <p:sp>
        <p:nvSpPr>
          <p:cNvPr id="7" name="Footer Placeholder 6"/>
          <p:cNvSpPr>
            <a:spLocks noGrp="1"/>
          </p:cNvSpPr>
          <p:nvPr>
            <p:ph type="ftr" sz="quarter" idx="13"/>
          </p:nvPr>
        </p:nvSpPr>
        <p:spPr/>
        <p:txBody>
          <a:bodyPr/>
          <a:lstStyle/>
          <a:p>
            <a:r>
              <a:rPr lang="en-US"/>
              <a:t> </a:t>
            </a:r>
            <a:endParaRPr lang="en-US" dirty="0"/>
          </a:p>
        </p:txBody>
      </p:sp>
    </p:spTree>
    <p:extLst>
      <p:ext uri="{BB962C8B-B14F-4D97-AF65-F5344CB8AC3E}">
        <p14:creationId xmlns:p14="http://schemas.microsoft.com/office/powerpoint/2010/main" val="18428881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22532" name="LeftInfo"/>
          <p:cNvSpPr txBox="1">
            <a:spLocks noChangeArrowheads="1"/>
          </p:cNvSpPr>
          <p:nvPr/>
        </p:nvSpPr>
        <p:spPr bwMode="auto">
          <a:xfrm>
            <a:off x="-2018760" y="2828876"/>
            <a:ext cx="1967987" cy="3416320"/>
          </a:xfrm>
          <a:prstGeom prst="rect">
            <a:avLst/>
          </a:prstGeom>
          <a:noFill/>
          <a:ln w="9525">
            <a:noFill/>
            <a:miter lim="800000"/>
            <a:headEnd/>
            <a:tailEnd/>
          </a:ln>
          <a:effectLst/>
        </p:spPr>
        <p:txBody>
          <a:bodyPr>
            <a:spAutoFit/>
          </a:bodyPr>
          <a:lstStyle/>
          <a:p>
            <a:pPr algn="r">
              <a:spcBef>
                <a:spcPct val="0"/>
              </a:spcBef>
            </a:pPr>
            <a:r>
              <a:rPr lang="en-US" sz="1200" dirty="0">
                <a:solidFill>
                  <a:srgbClr val="FFFFFF"/>
                </a:solidFill>
              </a:rPr>
              <a:t>Slide title</a:t>
            </a:r>
          </a:p>
          <a:p>
            <a:pPr algn="r">
              <a:spcBef>
                <a:spcPct val="0"/>
              </a:spcBef>
            </a:pPr>
            <a:r>
              <a:rPr lang="en-US" sz="1200" dirty="0">
                <a:solidFill>
                  <a:srgbClr val="FFFFFF"/>
                </a:solidFill>
              </a:rPr>
              <a:t>70 pt</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9FB7D3"/>
                </a:solidFill>
              </a:rPr>
              <a:t>CAPITALS</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FFFFFF"/>
                </a:solidFill>
              </a:rPr>
              <a:t>Slide subtitle </a:t>
            </a:r>
          </a:p>
          <a:p>
            <a:pPr algn="r">
              <a:spcBef>
                <a:spcPct val="0"/>
              </a:spcBef>
            </a:pPr>
            <a:r>
              <a:rPr lang="en-US" sz="1200" dirty="0">
                <a:solidFill>
                  <a:srgbClr val="FFFFFF"/>
                </a:solidFill>
              </a:rPr>
              <a:t>minimum 30 pt</a:t>
            </a:r>
          </a:p>
          <a:p>
            <a:pPr algn="r">
              <a:spcBef>
                <a:spcPct val="0"/>
              </a:spcBef>
            </a:pPr>
            <a:endParaRPr lang="en-GB" sz="1200" dirty="0">
              <a:solidFill>
                <a:schemeClr val="bg1"/>
              </a:solidFill>
            </a:endParaRPr>
          </a:p>
        </p:txBody>
      </p:sp>
      <p:pic>
        <p:nvPicPr>
          <p:cNvPr id="6" name="Logo2011" descr="ERI_UF_rgb"/>
          <p:cNvPicPr>
            <a:picLocks noChangeAspect="1" noChangeArrowheads="1"/>
          </p:cNvPicPr>
          <p:nvPr/>
        </p:nvPicPr>
        <p:blipFill>
          <a:blip r:embed="rId2" cstate="print"/>
          <a:srcRect/>
          <a:stretch>
            <a:fillRect/>
          </a:stretch>
        </p:blipFill>
        <p:spPr bwMode="auto">
          <a:xfrm>
            <a:off x="10293319" y="432004"/>
            <a:ext cx="1369126" cy="900113"/>
          </a:xfrm>
          <a:prstGeom prst="rect">
            <a:avLst/>
          </a:prstGeom>
          <a:noFill/>
        </p:spPr>
      </p:pic>
      <p:sp>
        <p:nvSpPr>
          <p:cNvPr id="22530" name="SubTitle_TM"/>
          <p:cNvSpPr>
            <a:spLocks noGrp="1" noChangeArrowheads="1"/>
          </p:cNvSpPr>
          <p:nvPr>
            <p:ph type="subTitle" idx="1" hasCustomPrompt="1"/>
          </p:nvPr>
        </p:nvSpPr>
        <p:spPr>
          <a:xfrm>
            <a:off x="524822" y="5137275"/>
            <a:ext cx="11137118" cy="1386001"/>
          </a:xfrm>
        </p:spPr>
        <p:txBody>
          <a:bodyPr anchor="b" anchorCtr="0"/>
          <a:lstStyle>
            <a:lvl1pPr marL="0" indent="0">
              <a:lnSpc>
                <a:spcPct val="75000"/>
              </a:lnSpc>
              <a:spcBef>
                <a:spcPts val="0"/>
              </a:spcBef>
              <a:buFont typeface="Arial" charset="0"/>
              <a:buNone/>
              <a:defRPr sz="3000" baseline="0">
                <a:latin typeface="+mn-lt"/>
              </a:defRPr>
            </a:lvl1pPr>
          </a:lstStyle>
          <a:p>
            <a:r>
              <a:rPr lang="en-US" dirty="0"/>
              <a:t>Click to Add subtitle</a:t>
            </a:r>
          </a:p>
        </p:txBody>
      </p:sp>
      <p:sp>
        <p:nvSpPr>
          <p:cNvPr id="22531" name="Title_TM"/>
          <p:cNvSpPr>
            <a:spLocks noGrp="1" noChangeArrowheads="1"/>
          </p:cNvSpPr>
          <p:nvPr>
            <p:ph type="ctrTitle" hasCustomPrompt="1"/>
          </p:nvPr>
        </p:nvSpPr>
        <p:spPr>
          <a:xfrm>
            <a:off x="524837" y="1808709"/>
            <a:ext cx="11132885" cy="2839491"/>
          </a:xfrm>
        </p:spPr>
        <p:txBody>
          <a:bodyPr anchor="ctr">
            <a:normAutofit/>
          </a:bodyPr>
          <a:lstStyle>
            <a:lvl1pPr>
              <a:lnSpc>
                <a:spcPct val="75000"/>
              </a:lnSpc>
              <a:defRPr sz="7000">
                <a:latin typeface="Ericsson Capital TT"/>
              </a:defRPr>
            </a:lvl1pPr>
          </a:lstStyle>
          <a:p>
            <a:r>
              <a:rPr lang="en-US" dirty="0"/>
              <a:t>Click to add title</a:t>
            </a: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524824" y="4010025"/>
            <a:ext cx="11137116"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1"/>
          <p:cNvSpPr>
            <a:spLocks noGrp="1"/>
          </p:cNvSpPr>
          <p:nvPr>
            <p:ph sz="quarter" idx="10" hasCustomPrompt="1"/>
          </p:nvPr>
        </p:nvSpPr>
        <p:spPr>
          <a:xfrm>
            <a:off x="524798" y="1795463"/>
            <a:ext cx="11137115"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24798" y="239716"/>
            <a:ext cx="9990182" cy="1085371"/>
          </a:xfrm>
        </p:spPr>
        <p:txBody>
          <a:bodyPr/>
          <a:lstStyle/>
          <a:p>
            <a:r>
              <a:rPr lang="en-US" dirty="0"/>
              <a:t>Click to ADD title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6191754" y="4010025"/>
            <a:ext cx="5470159"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2" hasCustomPrompt="1"/>
          </p:nvPr>
        </p:nvSpPr>
        <p:spPr>
          <a:xfrm>
            <a:off x="524810" y="4010025"/>
            <a:ext cx="5472275"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529029" y="1795463"/>
            <a:ext cx="11132884"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524798" y="239716"/>
            <a:ext cx="9990182" cy="1085371"/>
          </a:xfrm>
        </p:spPr>
        <p:txBody>
          <a:bodyPr/>
          <a:lstStyle/>
          <a:p>
            <a:r>
              <a:rPr lang="en-US" dirty="0"/>
              <a:t>Click to ADD title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524824" y="4010025"/>
            <a:ext cx="11137116"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quarter" idx="10" hasCustomPrompt="1"/>
          </p:nvPr>
        </p:nvSpPr>
        <p:spPr>
          <a:xfrm>
            <a:off x="6191754" y="1795463"/>
            <a:ext cx="5470159"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529029" y="1795463"/>
            <a:ext cx="5468042"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524798" y="239716"/>
            <a:ext cx="9990182" cy="1085371"/>
          </a:xfrm>
        </p:spPr>
        <p:txBody>
          <a:bodyPr/>
          <a:lstStyle/>
          <a:p>
            <a:r>
              <a:rPr lang="en-US" dirty="0"/>
              <a:t>Click to ADD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1794" y="4013201"/>
            <a:ext cx="5465927"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1794" y="1795464"/>
            <a:ext cx="5465927"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824" y="1795463"/>
            <a:ext cx="5463810"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798" y="239716"/>
            <a:ext cx="9990182" cy="1085371"/>
          </a:xfrm>
        </p:spPr>
        <p:txBody>
          <a:bodyPr/>
          <a:lstStyle/>
          <a:p>
            <a:r>
              <a:rPr lang="en-US"/>
              <a:t>Click to edit Master title style</a:t>
            </a:r>
          </a:p>
        </p:txBody>
      </p:sp>
    </p:spTree>
    <p:extLst>
      <p:ext uri="{BB962C8B-B14F-4D97-AF65-F5344CB8AC3E}">
        <p14:creationId xmlns:p14="http://schemas.microsoft.com/office/powerpoint/2010/main" val="25423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6027" y="1795463"/>
            <a:ext cx="5465927"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060" y="4013201"/>
            <a:ext cx="5463810"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060" y="1795464"/>
            <a:ext cx="5463810"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798" y="239716"/>
            <a:ext cx="9990182" cy="1085371"/>
          </a:xfrm>
        </p:spPr>
        <p:txBody>
          <a:bodyPr/>
          <a:lstStyle/>
          <a:p>
            <a:r>
              <a:rPr lang="en-US"/>
              <a:t>Click to edit Master title style</a:t>
            </a:r>
          </a:p>
        </p:txBody>
      </p:sp>
    </p:spTree>
    <p:extLst>
      <p:ext uri="{BB962C8B-B14F-4D97-AF65-F5344CB8AC3E}">
        <p14:creationId xmlns:p14="http://schemas.microsoft.com/office/powerpoint/2010/main" val="426727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6027" y="4022725"/>
            <a:ext cx="5465927"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060" y="4022725"/>
            <a:ext cx="5463810"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6027" y="1804993"/>
            <a:ext cx="5465927"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060" y="1804993"/>
            <a:ext cx="5463810"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798" y="239716"/>
            <a:ext cx="9990182" cy="1085371"/>
          </a:xfrm>
        </p:spPr>
        <p:txBody>
          <a:bodyPr/>
          <a:lstStyle/>
          <a:p>
            <a:r>
              <a:rPr lang="en-US"/>
              <a:t>Click to edit Master title style</a:t>
            </a:r>
          </a:p>
        </p:txBody>
      </p:sp>
    </p:spTree>
    <p:extLst>
      <p:ext uri="{BB962C8B-B14F-4D97-AF65-F5344CB8AC3E}">
        <p14:creationId xmlns:p14="http://schemas.microsoft.com/office/powerpoint/2010/main" val="1688111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798" y="239716"/>
            <a:ext cx="9990182" cy="1085371"/>
          </a:xfrm>
        </p:spPr>
        <p:txBody>
          <a:bodyPr/>
          <a:lstStyle/>
          <a:p>
            <a:r>
              <a:rPr lang="en-US" dirty="0"/>
              <a:t>Click to edit Master title style</a:t>
            </a:r>
          </a:p>
        </p:txBody>
      </p:sp>
    </p:spTree>
    <p:extLst>
      <p:ext uri="{BB962C8B-B14F-4D97-AF65-F5344CB8AC3E}">
        <p14:creationId xmlns:p14="http://schemas.microsoft.com/office/powerpoint/2010/main" val="3130335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037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8761" y="2828925"/>
            <a:ext cx="1967987"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defRPr sz="2000">
                <a:solidFill>
                  <a:schemeClr val="tx1"/>
                </a:solidFill>
                <a:latin typeface="Arial" charset="0"/>
              </a:defRPr>
            </a:lvl1pPr>
            <a:lvl2pPr marL="742950" indent="-285750" eaLnBrk="0" hangingPunct="0">
              <a:spcBef>
                <a:spcPct val="50000"/>
              </a:spcBef>
              <a:defRPr sz="2000">
                <a:solidFill>
                  <a:schemeClr val="tx1"/>
                </a:solidFill>
                <a:latin typeface="Arial" charset="0"/>
              </a:defRPr>
            </a:lvl2pPr>
            <a:lvl3pPr marL="1143000" indent="-228600" eaLnBrk="0" hangingPunct="0">
              <a:spcBef>
                <a:spcPct val="50000"/>
              </a:spcBef>
              <a:defRPr sz="2000">
                <a:solidFill>
                  <a:schemeClr val="tx1"/>
                </a:solidFill>
                <a:latin typeface="Arial" charset="0"/>
              </a:defRPr>
            </a:lvl3pPr>
            <a:lvl4pPr marL="1600200" indent="-228600" eaLnBrk="0" hangingPunct="0">
              <a:spcBef>
                <a:spcPct val="50000"/>
              </a:spcBef>
              <a:defRPr sz="2000">
                <a:solidFill>
                  <a:schemeClr val="tx1"/>
                </a:solidFill>
                <a:latin typeface="Arial" charset="0"/>
              </a:defRPr>
            </a:lvl4pPr>
            <a:lvl5pPr marL="2057400" indent="-228600" eaLnBrk="0" hangingPunct="0">
              <a:spcBef>
                <a:spcPct val="50000"/>
              </a:spcBef>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r" eaLnBrk="1" hangingPunct="1">
              <a:spcBef>
                <a:spcPct val="0"/>
              </a:spcBef>
              <a:defRPr/>
            </a:pPr>
            <a:r>
              <a:rPr lang="en-US" sz="1200">
                <a:solidFill>
                  <a:srgbClr val="FFFFFF"/>
                </a:solidFill>
                <a:cs typeface="Arial" charset="0"/>
              </a:rPr>
              <a:t>Slide title</a:t>
            </a:r>
          </a:p>
          <a:p>
            <a:pPr algn="r" eaLnBrk="1" hangingPunct="1">
              <a:spcBef>
                <a:spcPct val="0"/>
              </a:spcBef>
              <a:defRPr/>
            </a:pPr>
            <a:r>
              <a:rPr lang="en-US" sz="1200">
                <a:solidFill>
                  <a:srgbClr val="FFFFFF"/>
                </a:solidFill>
                <a:cs typeface="Arial" charset="0"/>
              </a:rPr>
              <a:t>70 pt</a:t>
            </a:r>
          </a:p>
          <a:p>
            <a:pPr algn="r" eaLnBrk="1" hangingPunct="1">
              <a:spcBef>
                <a:spcPct val="0"/>
              </a:spcBef>
              <a:defRPr/>
            </a:pPr>
            <a:endParaRPr lang="en-US" sz="1200">
              <a:solidFill>
                <a:srgbClr val="FFFFFF"/>
              </a:solidFill>
              <a:cs typeface="Arial" charset="0"/>
            </a:endParaRPr>
          </a:p>
          <a:p>
            <a:pPr algn="r" eaLnBrk="1" hangingPunct="1">
              <a:spcBef>
                <a:spcPct val="0"/>
              </a:spcBef>
              <a:defRPr/>
            </a:pPr>
            <a:endParaRPr lang="en-US" sz="1200">
              <a:solidFill>
                <a:srgbClr val="FFFFFF"/>
              </a:solidFill>
              <a:cs typeface="Arial" charset="0"/>
            </a:endParaRPr>
          </a:p>
          <a:p>
            <a:pPr algn="r" eaLnBrk="1" hangingPunct="1">
              <a:spcBef>
                <a:spcPct val="0"/>
              </a:spcBef>
              <a:defRPr/>
            </a:pPr>
            <a:endParaRPr lang="en-US" sz="1200">
              <a:solidFill>
                <a:srgbClr val="FFFFFF"/>
              </a:solidFill>
              <a:cs typeface="Arial" charset="0"/>
            </a:endParaRPr>
          </a:p>
          <a:p>
            <a:pPr algn="r" eaLnBrk="1" hangingPunct="1">
              <a:spcBef>
                <a:spcPct val="0"/>
              </a:spcBef>
              <a:defRPr/>
            </a:pPr>
            <a:r>
              <a:rPr lang="en-US" sz="1200">
                <a:solidFill>
                  <a:srgbClr val="9FB7D3"/>
                </a:solidFill>
                <a:cs typeface="Arial" charset="0"/>
              </a:rPr>
              <a:t>CAPITALS</a:t>
            </a:r>
          </a:p>
          <a:p>
            <a:pPr algn="r" eaLnBrk="1" hangingPunct="1">
              <a:spcBef>
                <a:spcPct val="0"/>
              </a:spcBef>
              <a:defRPr/>
            </a:pPr>
            <a:endParaRPr lang="en-US" sz="1200">
              <a:solidFill>
                <a:srgbClr val="FFFFFF"/>
              </a:solidFill>
              <a:cs typeface="Arial" charset="0"/>
            </a:endParaRPr>
          </a:p>
          <a:p>
            <a:pPr algn="r" eaLnBrk="1" hangingPunct="1">
              <a:spcBef>
                <a:spcPct val="0"/>
              </a:spcBef>
              <a:defRPr/>
            </a:pPr>
            <a:endParaRPr lang="en-US" sz="1200">
              <a:solidFill>
                <a:srgbClr val="FFFFFF"/>
              </a:solidFill>
              <a:cs typeface="Arial" charset="0"/>
            </a:endParaRPr>
          </a:p>
          <a:p>
            <a:pPr algn="r" eaLnBrk="1" hangingPunct="1">
              <a:spcBef>
                <a:spcPct val="0"/>
              </a:spcBef>
              <a:defRPr/>
            </a:pPr>
            <a:endParaRPr lang="en-US" sz="1200">
              <a:solidFill>
                <a:srgbClr val="FFFFFF"/>
              </a:solidFill>
              <a:cs typeface="Arial" charset="0"/>
            </a:endParaRPr>
          </a:p>
          <a:p>
            <a:pPr algn="r" eaLnBrk="1" hangingPunct="1">
              <a:spcBef>
                <a:spcPct val="0"/>
              </a:spcBef>
              <a:defRPr/>
            </a:pPr>
            <a:endParaRPr lang="en-US" sz="1200">
              <a:solidFill>
                <a:srgbClr val="FFFFFF"/>
              </a:solidFill>
              <a:cs typeface="Arial" charset="0"/>
            </a:endParaRPr>
          </a:p>
          <a:p>
            <a:pPr algn="r" eaLnBrk="1" hangingPunct="1">
              <a:spcBef>
                <a:spcPct val="0"/>
              </a:spcBef>
              <a:defRPr/>
            </a:pPr>
            <a:endParaRPr lang="en-US" sz="1200">
              <a:solidFill>
                <a:srgbClr val="FFFFFF"/>
              </a:solidFill>
              <a:cs typeface="Arial" charset="0"/>
            </a:endParaRPr>
          </a:p>
          <a:p>
            <a:pPr algn="r" eaLnBrk="1" hangingPunct="1">
              <a:spcBef>
                <a:spcPct val="0"/>
              </a:spcBef>
              <a:defRPr/>
            </a:pPr>
            <a:endParaRPr lang="en-US" sz="1200">
              <a:solidFill>
                <a:srgbClr val="FFFFFF"/>
              </a:solidFill>
              <a:cs typeface="Arial" charset="0"/>
            </a:endParaRPr>
          </a:p>
          <a:p>
            <a:pPr algn="r" eaLnBrk="1" hangingPunct="1">
              <a:spcBef>
                <a:spcPct val="0"/>
              </a:spcBef>
              <a:defRPr/>
            </a:pPr>
            <a:endParaRPr lang="en-US" sz="1200">
              <a:solidFill>
                <a:srgbClr val="FFFFFF"/>
              </a:solidFill>
              <a:cs typeface="Arial" charset="0"/>
            </a:endParaRPr>
          </a:p>
          <a:p>
            <a:pPr algn="r" eaLnBrk="1" hangingPunct="1">
              <a:spcBef>
                <a:spcPct val="0"/>
              </a:spcBef>
              <a:defRPr/>
            </a:pPr>
            <a:endParaRPr lang="en-US" sz="1200">
              <a:solidFill>
                <a:srgbClr val="FFFFFF"/>
              </a:solidFill>
              <a:cs typeface="Arial" charset="0"/>
            </a:endParaRPr>
          </a:p>
          <a:p>
            <a:pPr algn="r" eaLnBrk="1" hangingPunct="1">
              <a:spcBef>
                <a:spcPct val="0"/>
              </a:spcBef>
              <a:defRPr/>
            </a:pPr>
            <a:endParaRPr lang="en-US" sz="1200">
              <a:solidFill>
                <a:srgbClr val="FFFFFF"/>
              </a:solidFill>
              <a:cs typeface="Arial" charset="0"/>
            </a:endParaRPr>
          </a:p>
          <a:p>
            <a:pPr algn="r" eaLnBrk="1" hangingPunct="1">
              <a:spcBef>
                <a:spcPct val="0"/>
              </a:spcBef>
              <a:defRPr/>
            </a:pPr>
            <a:r>
              <a:rPr lang="en-US" sz="1200">
                <a:solidFill>
                  <a:srgbClr val="FFFFFF"/>
                </a:solidFill>
                <a:cs typeface="Arial" charset="0"/>
              </a:rPr>
              <a:t>Slide subtitle </a:t>
            </a:r>
          </a:p>
          <a:p>
            <a:pPr algn="r" eaLnBrk="1" hangingPunct="1">
              <a:spcBef>
                <a:spcPct val="0"/>
              </a:spcBef>
              <a:defRPr/>
            </a:pPr>
            <a:r>
              <a:rPr lang="en-US" sz="1200">
                <a:solidFill>
                  <a:srgbClr val="FFFFFF"/>
                </a:solidFill>
                <a:cs typeface="Arial" charset="0"/>
              </a:rPr>
              <a:t>minimum 30 pt</a:t>
            </a:r>
          </a:p>
          <a:p>
            <a:pPr algn="r" eaLnBrk="1" hangingPunct="1">
              <a:spcBef>
                <a:spcPct val="0"/>
              </a:spcBef>
              <a:defRPr/>
            </a:pPr>
            <a:endParaRPr lang="en-GB" sz="1200">
              <a:solidFill>
                <a:srgbClr val="FFFFFF"/>
              </a:solidFill>
              <a:cs typeface="Arial" charset="0"/>
            </a:endParaRPr>
          </a:p>
        </p:txBody>
      </p:sp>
      <p:pic>
        <p:nvPicPr>
          <p:cNvPr id="5" name="Logo2011" descr="ERI_UF_rgb"/>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5564" y="431800"/>
            <a:ext cx="1026845"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0" name="SubTitle_TM"/>
          <p:cNvSpPr>
            <a:spLocks noGrp="1" noChangeArrowheads="1"/>
          </p:cNvSpPr>
          <p:nvPr>
            <p:ph type="subTitle" idx="1"/>
          </p:nvPr>
        </p:nvSpPr>
        <p:spPr>
          <a:xfrm>
            <a:off x="524814" y="5137258"/>
            <a:ext cx="11137118" cy="1386001"/>
          </a:xfrm>
        </p:spPr>
        <p:txBody>
          <a:bodyPr anchor="b"/>
          <a:lstStyle>
            <a:lvl1pPr marL="0" indent="0">
              <a:lnSpc>
                <a:spcPct val="75000"/>
              </a:lnSpc>
              <a:spcBef>
                <a:spcPts val="0"/>
              </a:spcBef>
              <a:buFont typeface="Arial" charset="0"/>
              <a:buNone/>
              <a:defRPr sz="3000" baseline="0">
                <a:latin typeface="+mn-lt"/>
              </a:defRPr>
            </a:lvl1pPr>
          </a:lstStyle>
          <a:p>
            <a:r>
              <a:rPr lang="en-US"/>
              <a:t>Click to edit Master subtitle style</a:t>
            </a:r>
            <a:endParaRPr lang="en-US" dirty="0"/>
          </a:p>
        </p:txBody>
      </p:sp>
      <p:sp>
        <p:nvSpPr>
          <p:cNvPr id="22531" name="Title_TM"/>
          <p:cNvSpPr>
            <a:spLocks noGrp="1" noChangeArrowheads="1"/>
          </p:cNvSpPr>
          <p:nvPr>
            <p:ph type="ctrTitle"/>
          </p:nvPr>
        </p:nvSpPr>
        <p:spPr>
          <a:xfrm>
            <a:off x="524829" y="1808709"/>
            <a:ext cx="11132885" cy="2839491"/>
          </a:xfrm>
        </p:spPr>
        <p:txBody>
          <a:bodyPr>
            <a:normAutofit/>
          </a:bodyPr>
          <a:lstStyle>
            <a:lvl1pPr>
              <a:lnSpc>
                <a:spcPct val="75000"/>
              </a:lnSpc>
              <a:defRPr sz="7000">
                <a:latin typeface="Ericsson Capital TT"/>
              </a:defRPr>
            </a:lvl1pPr>
          </a:lstStyle>
          <a:p>
            <a:r>
              <a:rPr lang="en-US"/>
              <a:t>Click to edit Master title style</a:t>
            </a:r>
            <a:endParaRPr lang="en-US" dirty="0"/>
          </a:p>
        </p:txBody>
      </p:sp>
    </p:spTree>
    <p:extLst>
      <p:ext uri="{BB962C8B-B14F-4D97-AF65-F5344CB8AC3E}">
        <p14:creationId xmlns:p14="http://schemas.microsoft.com/office/powerpoint/2010/main" val="753391735"/>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062" y="1800000"/>
            <a:ext cx="111328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798" y="239716"/>
            <a:ext cx="9990182" cy="1085371"/>
          </a:xfrm>
        </p:spPr>
        <p:txBody>
          <a:bodyPr/>
          <a:lstStyle/>
          <a:p>
            <a:r>
              <a:rPr lang="en-US" dirty="0"/>
              <a:t>Click to edit Master title style</a:t>
            </a:r>
          </a:p>
        </p:txBody>
      </p:sp>
    </p:spTree>
    <p:extLst>
      <p:ext uri="{BB962C8B-B14F-4D97-AF65-F5344CB8AC3E}">
        <p14:creationId xmlns:p14="http://schemas.microsoft.com/office/powerpoint/2010/main" val="30676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070" y="1800000"/>
            <a:ext cx="111328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798" y="239716"/>
            <a:ext cx="9990182" cy="1085371"/>
          </a:xfrm>
        </p:spPr>
        <p:txBody>
          <a:bodyPr/>
          <a:lstStyle/>
          <a:p>
            <a:r>
              <a:rPr lang="en-US" dirty="0"/>
              <a:t>Click to edit Master title style</a:t>
            </a:r>
          </a:p>
        </p:txBody>
      </p:sp>
    </p:spTree>
    <p:extLst>
      <p:ext uri="{BB962C8B-B14F-4D97-AF65-F5344CB8AC3E}">
        <p14:creationId xmlns:p14="http://schemas.microsoft.com/office/powerpoint/2010/main" val="33343229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1786" y="1795464"/>
            <a:ext cx="5465927" cy="42846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sz="half" idx="1"/>
          </p:nvPr>
        </p:nvSpPr>
        <p:spPr>
          <a:xfrm>
            <a:off x="524816" y="1795463"/>
            <a:ext cx="5463810"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798" y="239716"/>
            <a:ext cx="9990182" cy="1085371"/>
          </a:xfrm>
        </p:spPr>
        <p:txBody>
          <a:bodyPr/>
          <a:lstStyle/>
          <a:p>
            <a:r>
              <a:rPr lang="en-US"/>
              <a:t>Click to edit Master title style</a:t>
            </a:r>
          </a:p>
        </p:txBody>
      </p:sp>
    </p:spTree>
    <p:extLst>
      <p:ext uri="{BB962C8B-B14F-4D97-AF65-F5344CB8AC3E}">
        <p14:creationId xmlns:p14="http://schemas.microsoft.com/office/powerpoint/2010/main" val="10459700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79348" y="1800225"/>
            <a:ext cx="3582584"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4304179" y="1800225"/>
            <a:ext cx="3582584"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524815" y="1800225"/>
            <a:ext cx="3582584"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798" y="239716"/>
            <a:ext cx="9990182" cy="1085371"/>
          </a:xfrm>
        </p:spPr>
        <p:txBody>
          <a:bodyPr/>
          <a:lstStyle/>
          <a:p>
            <a:r>
              <a:rPr lang="en-US"/>
              <a:t>Click to edit Master title style</a:t>
            </a:r>
          </a:p>
        </p:txBody>
      </p:sp>
    </p:spTree>
    <p:extLst>
      <p:ext uri="{BB962C8B-B14F-4D97-AF65-F5344CB8AC3E}">
        <p14:creationId xmlns:p14="http://schemas.microsoft.com/office/powerpoint/2010/main" val="36828609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810" y="1800225"/>
            <a:ext cx="5472275"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820" y="239716"/>
            <a:ext cx="9990180" cy="1085371"/>
          </a:xfrm>
        </p:spPr>
        <p:txBody>
          <a:bodyPr/>
          <a:lstStyle/>
          <a:p>
            <a:r>
              <a:rPr lang="en-US" dirty="0"/>
              <a:t>Click to edit Master title style</a:t>
            </a:r>
          </a:p>
        </p:txBody>
      </p:sp>
    </p:spTree>
    <p:extLst>
      <p:ext uri="{BB962C8B-B14F-4D97-AF65-F5344CB8AC3E}">
        <p14:creationId xmlns:p14="http://schemas.microsoft.com/office/powerpoint/2010/main" val="21480532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817" y="1800225"/>
            <a:ext cx="513793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831" y="239716"/>
            <a:ext cx="5137927" cy="1085371"/>
          </a:xfrm>
        </p:spPr>
        <p:txBody>
          <a:bodyPr/>
          <a:lstStyle/>
          <a:p>
            <a:r>
              <a:rPr lang="en-US"/>
              <a:t>Click to edit Master title style</a:t>
            </a:r>
          </a:p>
        </p:txBody>
      </p:sp>
    </p:spTree>
    <p:extLst>
      <p:ext uri="{BB962C8B-B14F-4D97-AF65-F5344CB8AC3E}">
        <p14:creationId xmlns:p14="http://schemas.microsoft.com/office/powerpoint/2010/main" val="24507882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89651" y="1800225"/>
            <a:ext cx="5472275"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798" y="239716"/>
            <a:ext cx="9990182" cy="1085371"/>
          </a:xfrm>
        </p:spPr>
        <p:txBody>
          <a:bodyPr/>
          <a:lstStyle/>
          <a:p>
            <a:r>
              <a:rPr lang="en-US" dirty="0"/>
              <a:t>Click to edit Master title style</a:t>
            </a:r>
          </a:p>
        </p:txBody>
      </p:sp>
    </p:spTree>
    <p:extLst>
      <p:ext uri="{BB962C8B-B14F-4D97-AF65-F5344CB8AC3E}">
        <p14:creationId xmlns:p14="http://schemas.microsoft.com/office/powerpoint/2010/main" val="13031272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89651" y="1800225"/>
            <a:ext cx="5472275"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1786" y="239716"/>
            <a:ext cx="4323225" cy="1085371"/>
          </a:xfrm>
        </p:spPr>
        <p:txBody>
          <a:bodyPr/>
          <a:lstStyle/>
          <a:p>
            <a:r>
              <a:rPr lang="en-US" dirty="0"/>
              <a:t>Click to edit Master title style</a:t>
            </a:r>
          </a:p>
        </p:txBody>
      </p:sp>
    </p:spTree>
    <p:extLst>
      <p:ext uri="{BB962C8B-B14F-4D97-AF65-F5344CB8AC3E}">
        <p14:creationId xmlns:p14="http://schemas.microsoft.com/office/powerpoint/2010/main" val="39410443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89651" y="3545847"/>
            <a:ext cx="5472275" cy="297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89651" y="1797525"/>
            <a:ext cx="5472275" cy="1085371"/>
          </a:xfrm>
        </p:spPr>
        <p:txBody>
          <a:bodyPr/>
          <a:lstStyle/>
          <a:p>
            <a:r>
              <a:rPr lang="en-US" dirty="0"/>
              <a:t>Click to edit Master title style</a:t>
            </a:r>
          </a:p>
        </p:txBody>
      </p:sp>
    </p:spTree>
    <p:extLst>
      <p:ext uri="{BB962C8B-B14F-4D97-AF65-F5344CB8AC3E}">
        <p14:creationId xmlns:p14="http://schemas.microsoft.com/office/powerpoint/2010/main" val="8829690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816" y="4010025"/>
            <a:ext cx="11137116"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1"/>
          <p:cNvSpPr>
            <a:spLocks noGrp="1"/>
          </p:cNvSpPr>
          <p:nvPr>
            <p:ph sz="quarter" idx="10"/>
          </p:nvPr>
        </p:nvSpPr>
        <p:spPr>
          <a:xfrm>
            <a:off x="524798" y="1795463"/>
            <a:ext cx="11137115"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524798" y="239716"/>
            <a:ext cx="9990182"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1289542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1754" y="4010025"/>
            <a:ext cx="5470159"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2"/>
          </p:nvPr>
        </p:nvSpPr>
        <p:spPr>
          <a:xfrm>
            <a:off x="524810" y="4010025"/>
            <a:ext cx="5472275"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029" y="1795463"/>
            <a:ext cx="111328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798" y="239716"/>
            <a:ext cx="9990182"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0156443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816" y="4010025"/>
            <a:ext cx="11137116"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quarter" idx="10"/>
          </p:nvPr>
        </p:nvSpPr>
        <p:spPr>
          <a:xfrm>
            <a:off x="6191754" y="1795463"/>
            <a:ext cx="5470159"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048" y="1795463"/>
            <a:ext cx="546804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798" y="239716"/>
            <a:ext cx="9990182"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92488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1794" y="1795464"/>
            <a:ext cx="5465927" cy="42846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sz="half" idx="1"/>
          </p:nvPr>
        </p:nvSpPr>
        <p:spPr>
          <a:xfrm>
            <a:off x="524824" y="1795463"/>
            <a:ext cx="5463810"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798" y="239716"/>
            <a:ext cx="9990182" cy="1085371"/>
          </a:xfrm>
        </p:spPr>
        <p:txBody>
          <a:bodyPr/>
          <a:lstStyle/>
          <a:p>
            <a:r>
              <a:rPr lang="en-US"/>
              <a:t>Click to edit Master title style</a:t>
            </a:r>
          </a:p>
        </p:txBody>
      </p:sp>
    </p:spTree>
    <p:extLst>
      <p:ext uri="{BB962C8B-B14F-4D97-AF65-F5344CB8AC3E}">
        <p14:creationId xmlns:p14="http://schemas.microsoft.com/office/powerpoint/2010/main" val="36747264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1786" y="4013201"/>
            <a:ext cx="5465927"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1786" y="1795464"/>
            <a:ext cx="5465927"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816" y="1795463"/>
            <a:ext cx="5463810"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798" y="239716"/>
            <a:ext cx="9990182" cy="1085371"/>
          </a:xfrm>
        </p:spPr>
        <p:txBody>
          <a:bodyPr/>
          <a:lstStyle/>
          <a:p>
            <a:r>
              <a:rPr lang="en-US"/>
              <a:t>Click to edit Master title style</a:t>
            </a:r>
          </a:p>
        </p:txBody>
      </p:sp>
    </p:spTree>
    <p:extLst>
      <p:ext uri="{BB962C8B-B14F-4D97-AF65-F5344CB8AC3E}">
        <p14:creationId xmlns:p14="http://schemas.microsoft.com/office/powerpoint/2010/main" val="39627598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6019" y="1795463"/>
            <a:ext cx="5465927"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048" y="4013201"/>
            <a:ext cx="5463810"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048" y="1795464"/>
            <a:ext cx="5463810"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798" y="239716"/>
            <a:ext cx="9990182" cy="1085371"/>
          </a:xfrm>
        </p:spPr>
        <p:txBody>
          <a:bodyPr/>
          <a:lstStyle/>
          <a:p>
            <a:r>
              <a:rPr lang="en-US"/>
              <a:t>Click to edit Master title style</a:t>
            </a:r>
          </a:p>
        </p:txBody>
      </p:sp>
    </p:spTree>
    <p:extLst>
      <p:ext uri="{BB962C8B-B14F-4D97-AF65-F5344CB8AC3E}">
        <p14:creationId xmlns:p14="http://schemas.microsoft.com/office/powerpoint/2010/main" val="24694272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6019" y="4022725"/>
            <a:ext cx="5465927"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048" y="4022725"/>
            <a:ext cx="5463810"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6019" y="1804993"/>
            <a:ext cx="5465927"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048" y="1804993"/>
            <a:ext cx="5463810"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798" y="239716"/>
            <a:ext cx="9990182" cy="1085371"/>
          </a:xfrm>
        </p:spPr>
        <p:txBody>
          <a:bodyPr/>
          <a:lstStyle/>
          <a:p>
            <a:r>
              <a:rPr lang="en-US"/>
              <a:t>Click to edit Master title style</a:t>
            </a:r>
          </a:p>
        </p:txBody>
      </p:sp>
    </p:spTree>
    <p:extLst>
      <p:ext uri="{BB962C8B-B14F-4D97-AF65-F5344CB8AC3E}">
        <p14:creationId xmlns:p14="http://schemas.microsoft.com/office/powerpoint/2010/main" val="24256571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798" y="239716"/>
            <a:ext cx="9990182" cy="1085371"/>
          </a:xfrm>
        </p:spPr>
        <p:txBody>
          <a:bodyPr/>
          <a:lstStyle/>
          <a:p>
            <a:r>
              <a:rPr lang="en-US" dirty="0"/>
              <a:t>Click to edit Master title style</a:t>
            </a:r>
          </a:p>
        </p:txBody>
      </p:sp>
    </p:spTree>
    <p:extLst>
      <p:ext uri="{BB962C8B-B14F-4D97-AF65-F5344CB8AC3E}">
        <p14:creationId xmlns:p14="http://schemas.microsoft.com/office/powerpoint/2010/main" val="40210645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2882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22364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7_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396773" y="1800000"/>
            <a:ext cx="8349664"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393602" y="239716"/>
            <a:ext cx="7492636" cy="1085371"/>
          </a:xfrm>
        </p:spPr>
        <p:txBody>
          <a:bodyPr/>
          <a:lstStyle/>
          <a:p>
            <a:r>
              <a:rPr lang="en-US" dirty="0"/>
              <a:t>Click to edit Master title style</a:t>
            </a:r>
          </a:p>
        </p:txBody>
      </p:sp>
    </p:spTree>
    <p:extLst>
      <p:ext uri="{BB962C8B-B14F-4D97-AF65-F5344CB8AC3E}">
        <p14:creationId xmlns:p14="http://schemas.microsoft.com/office/powerpoint/2010/main" val="3277742114"/>
      </p:ext>
    </p:extLst>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4796" y="239713"/>
            <a:ext cx="9990182" cy="1085850"/>
          </a:xfrm>
        </p:spPr>
        <p:txBody>
          <a:bodyPr/>
          <a:lstStyle/>
          <a:p>
            <a:r>
              <a:rPr lang="en-US"/>
              <a:t>Click to edit Master title style</a:t>
            </a:r>
          </a:p>
        </p:txBody>
      </p:sp>
      <p:sp>
        <p:nvSpPr>
          <p:cNvPr id="3" name="Text Placeholder 2"/>
          <p:cNvSpPr>
            <a:spLocks noGrp="1"/>
          </p:cNvSpPr>
          <p:nvPr>
            <p:ph type="body" sz="half" idx="1"/>
          </p:nvPr>
        </p:nvSpPr>
        <p:spPr>
          <a:xfrm>
            <a:off x="529048" y="1800229"/>
            <a:ext cx="5463810" cy="385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019" y="1800229"/>
            <a:ext cx="5465927" cy="385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17682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8761" y="2828925"/>
            <a:ext cx="1967987"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defRPr sz="2000">
                <a:solidFill>
                  <a:schemeClr val="tx1"/>
                </a:solidFill>
                <a:latin typeface="Arial" charset="0"/>
              </a:defRPr>
            </a:lvl1pPr>
            <a:lvl2pPr marL="742950" indent="-285750" eaLnBrk="0" hangingPunct="0">
              <a:spcBef>
                <a:spcPct val="50000"/>
              </a:spcBef>
              <a:defRPr sz="2000">
                <a:solidFill>
                  <a:schemeClr val="tx1"/>
                </a:solidFill>
                <a:latin typeface="Arial" charset="0"/>
              </a:defRPr>
            </a:lvl2pPr>
            <a:lvl3pPr marL="1143000" indent="-228600" eaLnBrk="0" hangingPunct="0">
              <a:spcBef>
                <a:spcPct val="50000"/>
              </a:spcBef>
              <a:defRPr sz="2000">
                <a:solidFill>
                  <a:schemeClr val="tx1"/>
                </a:solidFill>
                <a:latin typeface="Arial" charset="0"/>
              </a:defRPr>
            </a:lvl3pPr>
            <a:lvl4pPr marL="1600200" indent="-228600" eaLnBrk="0" hangingPunct="0">
              <a:spcBef>
                <a:spcPct val="50000"/>
              </a:spcBef>
              <a:defRPr sz="2000">
                <a:solidFill>
                  <a:schemeClr val="tx1"/>
                </a:solidFill>
                <a:latin typeface="Arial" charset="0"/>
              </a:defRPr>
            </a:lvl4pPr>
            <a:lvl5pPr marL="2057400" indent="-228600" eaLnBrk="0" hangingPunct="0">
              <a:spcBef>
                <a:spcPct val="50000"/>
              </a:spcBef>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r" eaLnBrk="1" hangingPunct="1">
              <a:spcBef>
                <a:spcPct val="0"/>
              </a:spcBef>
              <a:defRPr/>
            </a:pPr>
            <a:r>
              <a:rPr lang="en-US" sz="1200">
                <a:solidFill>
                  <a:srgbClr val="FFFFFF"/>
                </a:solidFill>
                <a:cs typeface="Arial" charset="0"/>
              </a:rPr>
              <a:t>Slide title</a:t>
            </a:r>
          </a:p>
          <a:p>
            <a:pPr algn="r" eaLnBrk="1" hangingPunct="1">
              <a:spcBef>
                <a:spcPct val="0"/>
              </a:spcBef>
              <a:defRPr/>
            </a:pPr>
            <a:r>
              <a:rPr lang="en-US" sz="1200">
                <a:solidFill>
                  <a:srgbClr val="FFFFFF"/>
                </a:solidFill>
                <a:cs typeface="Arial" charset="0"/>
              </a:rPr>
              <a:t>70 pt</a:t>
            </a:r>
          </a:p>
          <a:p>
            <a:pPr algn="r" eaLnBrk="1" hangingPunct="1">
              <a:spcBef>
                <a:spcPct val="0"/>
              </a:spcBef>
              <a:defRPr/>
            </a:pPr>
            <a:endParaRPr lang="en-US" sz="1200">
              <a:solidFill>
                <a:srgbClr val="FFFFFF"/>
              </a:solidFill>
              <a:cs typeface="Arial" charset="0"/>
            </a:endParaRPr>
          </a:p>
          <a:p>
            <a:pPr algn="r" eaLnBrk="1" hangingPunct="1">
              <a:spcBef>
                <a:spcPct val="0"/>
              </a:spcBef>
              <a:defRPr/>
            </a:pPr>
            <a:endParaRPr lang="en-US" sz="1200">
              <a:solidFill>
                <a:srgbClr val="FFFFFF"/>
              </a:solidFill>
              <a:cs typeface="Arial" charset="0"/>
            </a:endParaRPr>
          </a:p>
          <a:p>
            <a:pPr algn="r" eaLnBrk="1" hangingPunct="1">
              <a:spcBef>
                <a:spcPct val="0"/>
              </a:spcBef>
              <a:defRPr/>
            </a:pPr>
            <a:endParaRPr lang="en-US" sz="1200">
              <a:solidFill>
                <a:srgbClr val="FFFFFF"/>
              </a:solidFill>
              <a:cs typeface="Arial" charset="0"/>
            </a:endParaRPr>
          </a:p>
          <a:p>
            <a:pPr algn="r" eaLnBrk="1" hangingPunct="1">
              <a:spcBef>
                <a:spcPct val="0"/>
              </a:spcBef>
              <a:defRPr/>
            </a:pPr>
            <a:r>
              <a:rPr lang="en-US" sz="1200">
                <a:solidFill>
                  <a:srgbClr val="9FB7D3"/>
                </a:solidFill>
                <a:cs typeface="Arial" charset="0"/>
              </a:rPr>
              <a:t>CAPITALS</a:t>
            </a:r>
          </a:p>
          <a:p>
            <a:pPr algn="r" eaLnBrk="1" hangingPunct="1">
              <a:spcBef>
                <a:spcPct val="0"/>
              </a:spcBef>
              <a:defRPr/>
            </a:pPr>
            <a:endParaRPr lang="en-US" sz="1200">
              <a:solidFill>
                <a:srgbClr val="FFFFFF"/>
              </a:solidFill>
              <a:cs typeface="Arial" charset="0"/>
            </a:endParaRPr>
          </a:p>
          <a:p>
            <a:pPr algn="r" eaLnBrk="1" hangingPunct="1">
              <a:spcBef>
                <a:spcPct val="0"/>
              </a:spcBef>
              <a:defRPr/>
            </a:pPr>
            <a:endParaRPr lang="en-US" sz="1200">
              <a:solidFill>
                <a:srgbClr val="FFFFFF"/>
              </a:solidFill>
              <a:cs typeface="Arial" charset="0"/>
            </a:endParaRPr>
          </a:p>
          <a:p>
            <a:pPr algn="r" eaLnBrk="1" hangingPunct="1">
              <a:spcBef>
                <a:spcPct val="0"/>
              </a:spcBef>
              <a:defRPr/>
            </a:pPr>
            <a:endParaRPr lang="en-US" sz="1200">
              <a:solidFill>
                <a:srgbClr val="FFFFFF"/>
              </a:solidFill>
              <a:cs typeface="Arial" charset="0"/>
            </a:endParaRPr>
          </a:p>
          <a:p>
            <a:pPr algn="r" eaLnBrk="1" hangingPunct="1">
              <a:spcBef>
                <a:spcPct val="0"/>
              </a:spcBef>
              <a:defRPr/>
            </a:pPr>
            <a:endParaRPr lang="en-US" sz="1200">
              <a:solidFill>
                <a:srgbClr val="FFFFFF"/>
              </a:solidFill>
              <a:cs typeface="Arial" charset="0"/>
            </a:endParaRPr>
          </a:p>
          <a:p>
            <a:pPr algn="r" eaLnBrk="1" hangingPunct="1">
              <a:spcBef>
                <a:spcPct val="0"/>
              </a:spcBef>
              <a:defRPr/>
            </a:pPr>
            <a:endParaRPr lang="en-US" sz="1200">
              <a:solidFill>
                <a:srgbClr val="FFFFFF"/>
              </a:solidFill>
              <a:cs typeface="Arial" charset="0"/>
            </a:endParaRPr>
          </a:p>
          <a:p>
            <a:pPr algn="r" eaLnBrk="1" hangingPunct="1">
              <a:spcBef>
                <a:spcPct val="0"/>
              </a:spcBef>
              <a:defRPr/>
            </a:pPr>
            <a:endParaRPr lang="en-US" sz="1200">
              <a:solidFill>
                <a:srgbClr val="FFFFFF"/>
              </a:solidFill>
              <a:cs typeface="Arial" charset="0"/>
            </a:endParaRPr>
          </a:p>
          <a:p>
            <a:pPr algn="r" eaLnBrk="1" hangingPunct="1">
              <a:spcBef>
                <a:spcPct val="0"/>
              </a:spcBef>
              <a:defRPr/>
            </a:pPr>
            <a:endParaRPr lang="en-US" sz="1200">
              <a:solidFill>
                <a:srgbClr val="FFFFFF"/>
              </a:solidFill>
              <a:cs typeface="Arial" charset="0"/>
            </a:endParaRPr>
          </a:p>
          <a:p>
            <a:pPr algn="r" eaLnBrk="1" hangingPunct="1">
              <a:spcBef>
                <a:spcPct val="0"/>
              </a:spcBef>
              <a:defRPr/>
            </a:pPr>
            <a:endParaRPr lang="en-US" sz="1200">
              <a:solidFill>
                <a:srgbClr val="FFFFFF"/>
              </a:solidFill>
              <a:cs typeface="Arial" charset="0"/>
            </a:endParaRPr>
          </a:p>
          <a:p>
            <a:pPr algn="r" eaLnBrk="1" hangingPunct="1">
              <a:spcBef>
                <a:spcPct val="0"/>
              </a:spcBef>
              <a:defRPr/>
            </a:pPr>
            <a:endParaRPr lang="en-US" sz="1200">
              <a:solidFill>
                <a:srgbClr val="FFFFFF"/>
              </a:solidFill>
              <a:cs typeface="Arial" charset="0"/>
            </a:endParaRPr>
          </a:p>
          <a:p>
            <a:pPr algn="r" eaLnBrk="1" hangingPunct="1">
              <a:spcBef>
                <a:spcPct val="0"/>
              </a:spcBef>
              <a:defRPr/>
            </a:pPr>
            <a:r>
              <a:rPr lang="en-US" sz="1200">
                <a:solidFill>
                  <a:srgbClr val="FFFFFF"/>
                </a:solidFill>
                <a:cs typeface="Arial" charset="0"/>
              </a:rPr>
              <a:t>Slide subtitle </a:t>
            </a:r>
          </a:p>
          <a:p>
            <a:pPr algn="r" eaLnBrk="1" hangingPunct="1">
              <a:spcBef>
                <a:spcPct val="0"/>
              </a:spcBef>
              <a:defRPr/>
            </a:pPr>
            <a:r>
              <a:rPr lang="en-US" sz="1200">
                <a:solidFill>
                  <a:srgbClr val="FFFFFF"/>
                </a:solidFill>
                <a:cs typeface="Arial" charset="0"/>
              </a:rPr>
              <a:t>minimum 30 pt</a:t>
            </a:r>
          </a:p>
          <a:p>
            <a:pPr algn="r" eaLnBrk="1" hangingPunct="1">
              <a:spcBef>
                <a:spcPct val="0"/>
              </a:spcBef>
              <a:defRPr/>
            </a:pPr>
            <a:endParaRPr lang="en-GB" sz="1200">
              <a:solidFill>
                <a:srgbClr val="FFFFFF"/>
              </a:solidFill>
              <a:cs typeface="Arial" charset="0"/>
            </a:endParaRPr>
          </a:p>
        </p:txBody>
      </p:sp>
      <p:pic>
        <p:nvPicPr>
          <p:cNvPr id="5" name="Logo2011" descr="ERI_UF_rgb"/>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5545" y="431800"/>
            <a:ext cx="1026845"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0" name="SubTitle_TM"/>
          <p:cNvSpPr>
            <a:spLocks noGrp="1" noChangeArrowheads="1"/>
          </p:cNvSpPr>
          <p:nvPr>
            <p:ph type="subTitle" idx="1"/>
          </p:nvPr>
        </p:nvSpPr>
        <p:spPr>
          <a:xfrm>
            <a:off x="524796" y="5137222"/>
            <a:ext cx="11137118" cy="1386001"/>
          </a:xfrm>
        </p:spPr>
        <p:txBody>
          <a:bodyPr anchor="b"/>
          <a:lstStyle>
            <a:lvl1pPr marL="0" indent="0">
              <a:lnSpc>
                <a:spcPct val="75000"/>
              </a:lnSpc>
              <a:spcBef>
                <a:spcPts val="0"/>
              </a:spcBef>
              <a:buFont typeface="Arial" charset="0"/>
              <a:buNone/>
              <a:defRPr sz="3000" baseline="0">
                <a:latin typeface="+mn-lt"/>
              </a:defRPr>
            </a:lvl1pPr>
          </a:lstStyle>
          <a:p>
            <a:r>
              <a:rPr lang="en-US"/>
              <a:t>Click to edit Master subtitle style</a:t>
            </a:r>
            <a:endParaRPr lang="en-US" dirty="0"/>
          </a:p>
        </p:txBody>
      </p:sp>
      <p:sp>
        <p:nvSpPr>
          <p:cNvPr id="22531" name="Title_TM"/>
          <p:cNvSpPr>
            <a:spLocks noGrp="1" noChangeArrowheads="1"/>
          </p:cNvSpPr>
          <p:nvPr>
            <p:ph type="ctrTitle"/>
          </p:nvPr>
        </p:nvSpPr>
        <p:spPr>
          <a:xfrm>
            <a:off x="524811" y="1808709"/>
            <a:ext cx="11132885" cy="2839491"/>
          </a:xfrm>
        </p:spPr>
        <p:txBody>
          <a:bodyPr>
            <a:normAutofit/>
          </a:bodyPr>
          <a:lstStyle>
            <a:lvl1pPr>
              <a:lnSpc>
                <a:spcPct val="75000"/>
              </a:lnSpc>
              <a:defRPr sz="7000">
                <a:latin typeface="Ericsson Capital TT"/>
              </a:defRPr>
            </a:lvl1pPr>
          </a:lstStyle>
          <a:p>
            <a:r>
              <a:rPr lang="en-US"/>
              <a:t>Click to edit Master title style</a:t>
            </a:r>
            <a:endParaRPr lang="en-US" dirty="0"/>
          </a:p>
        </p:txBody>
      </p:sp>
    </p:spTree>
    <p:extLst>
      <p:ext uri="{BB962C8B-B14F-4D97-AF65-F5344CB8AC3E}">
        <p14:creationId xmlns:p14="http://schemas.microsoft.com/office/powerpoint/2010/main" val="3329759599"/>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043" y="1800000"/>
            <a:ext cx="111328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798" y="239716"/>
            <a:ext cx="9990182" cy="1085371"/>
          </a:xfrm>
        </p:spPr>
        <p:txBody>
          <a:bodyPr/>
          <a:lstStyle/>
          <a:p>
            <a:r>
              <a:rPr lang="en-US" dirty="0"/>
              <a:t>Click to edit Master title style</a:t>
            </a:r>
          </a:p>
        </p:txBody>
      </p:sp>
    </p:spTree>
    <p:extLst>
      <p:ext uri="{BB962C8B-B14F-4D97-AF65-F5344CB8AC3E}">
        <p14:creationId xmlns:p14="http://schemas.microsoft.com/office/powerpoint/2010/main" val="368125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8079356" y="1800225"/>
            <a:ext cx="3582584"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quarter" idx="11" hasCustomPrompt="1"/>
          </p:nvPr>
        </p:nvSpPr>
        <p:spPr>
          <a:xfrm>
            <a:off x="4304179" y="1800225"/>
            <a:ext cx="3582584"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524823" y="1800225"/>
            <a:ext cx="3582584"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798" y="239716"/>
            <a:ext cx="9990182" cy="1085371"/>
          </a:xfrm>
        </p:spPr>
        <p:txBody>
          <a:bodyPr/>
          <a:lstStyle/>
          <a:p>
            <a:r>
              <a:rPr lang="en-US"/>
              <a:t>Click to edit Master title style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1768" y="1795464"/>
            <a:ext cx="5465927" cy="42846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sz="half" idx="1"/>
          </p:nvPr>
        </p:nvSpPr>
        <p:spPr>
          <a:xfrm>
            <a:off x="524800" y="1795463"/>
            <a:ext cx="5463810"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798" y="239716"/>
            <a:ext cx="9990182" cy="1085371"/>
          </a:xfrm>
        </p:spPr>
        <p:txBody>
          <a:bodyPr/>
          <a:lstStyle/>
          <a:p>
            <a:r>
              <a:rPr lang="en-US"/>
              <a:t>Click to edit Master title style</a:t>
            </a:r>
          </a:p>
        </p:txBody>
      </p:sp>
    </p:spTree>
    <p:extLst>
      <p:ext uri="{BB962C8B-B14F-4D97-AF65-F5344CB8AC3E}">
        <p14:creationId xmlns:p14="http://schemas.microsoft.com/office/powerpoint/2010/main" val="33720509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79329" y="1800225"/>
            <a:ext cx="3582584"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4304179" y="1800225"/>
            <a:ext cx="3582584"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524797" y="1800225"/>
            <a:ext cx="3582584"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798" y="239716"/>
            <a:ext cx="9990182" cy="1085371"/>
          </a:xfrm>
        </p:spPr>
        <p:txBody>
          <a:bodyPr/>
          <a:lstStyle/>
          <a:p>
            <a:r>
              <a:rPr lang="en-US"/>
              <a:t>Click to edit Master title style</a:t>
            </a:r>
          </a:p>
        </p:txBody>
      </p:sp>
    </p:spTree>
    <p:extLst>
      <p:ext uri="{BB962C8B-B14F-4D97-AF65-F5344CB8AC3E}">
        <p14:creationId xmlns:p14="http://schemas.microsoft.com/office/powerpoint/2010/main" val="19581366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810" y="1800225"/>
            <a:ext cx="5472275"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800" y="239716"/>
            <a:ext cx="9990180" cy="1085371"/>
          </a:xfrm>
        </p:spPr>
        <p:txBody>
          <a:bodyPr/>
          <a:lstStyle/>
          <a:p>
            <a:r>
              <a:rPr lang="en-US" dirty="0"/>
              <a:t>Click to edit Master title style</a:t>
            </a:r>
          </a:p>
        </p:txBody>
      </p:sp>
    </p:spTree>
    <p:extLst>
      <p:ext uri="{BB962C8B-B14F-4D97-AF65-F5344CB8AC3E}">
        <p14:creationId xmlns:p14="http://schemas.microsoft.com/office/powerpoint/2010/main" val="30067730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798" y="1800225"/>
            <a:ext cx="513793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812" y="239716"/>
            <a:ext cx="5137927" cy="1085371"/>
          </a:xfrm>
        </p:spPr>
        <p:txBody>
          <a:bodyPr/>
          <a:lstStyle/>
          <a:p>
            <a:r>
              <a:rPr lang="en-US"/>
              <a:t>Click to edit Master title style</a:t>
            </a:r>
          </a:p>
        </p:txBody>
      </p:sp>
    </p:spTree>
    <p:extLst>
      <p:ext uri="{BB962C8B-B14F-4D97-AF65-F5344CB8AC3E}">
        <p14:creationId xmlns:p14="http://schemas.microsoft.com/office/powerpoint/2010/main" val="15024312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89651" y="1800225"/>
            <a:ext cx="5472275"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798" y="239716"/>
            <a:ext cx="9990182" cy="1085371"/>
          </a:xfrm>
        </p:spPr>
        <p:txBody>
          <a:bodyPr/>
          <a:lstStyle/>
          <a:p>
            <a:r>
              <a:rPr lang="en-US" dirty="0"/>
              <a:t>Click to edit Master title style</a:t>
            </a:r>
          </a:p>
        </p:txBody>
      </p:sp>
    </p:spTree>
    <p:extLst>
      <p:ext uri="{BB962C8B-B14F-4D97-AF65-F5344CB8AC3E}">
        <p14:creationId xmlns:p14="http://schemas.microsoft.com/office/powerpoint/2010/main" val="28196773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89651" y="1800225"/>
            <a:ext cx="5472275"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1768" y="239716"/>
            <a:ext cx="4323225" cy="1085371"/>
          </a:xfrm>
        </p:spPr>
        <p:txBody>
          <a:bodyPr/>
          <a:lstStyle/>
          <a:p>
            <a:r>
              <a:rPr lang="en-US" dirty="0"/>
              <a:t>Click to edit Master title style</a:t>
            </a:r>
          </a:p>
        </p:txBody>
      </p:sp>
    </p:spTree>
    <p:extLst>
      <p:ext uri="{BB962C8B-B14F-4D97-AF65-F5344CB8AC3E}">
        <p14:creationId xmlns:p14="http://schemas.microsoft.com/office/powerpoint/2010/main" val="252600611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89651" y="3545847"/>
            <a:ext cx="5472275" cy="297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89651" y="1797525"/>
            <a:ext cx="5472275" cy="1085371"/>
          </a:xfrm>
        </p:spPr>
        <p:txBody>
          <a:bodyPr/>
          <a:lstStyle/>
          <a:p>
            <a:r>
              <a:rPr lang="en-US" dirty="0"/>
              <a:t>Click to edit Master title style</a:t>
            </a:r>
          </a:p>
        </p:txBody>
      </p:sp>
    </p:spTree>
    <p:extLst>
      <p:ext uri="{BB962C8B-B14F-4D97-AF65-F5344CB8AC3E}">
        <p14:creationId xmlns:p14="http://schemas.microsoft.com/office/powerpoint/2010/main" val="119954896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800" y="4010025"/>
            <a:ext cx="11137116"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1"/>
          <p:cNvSpPr>
            <a:spLocks noGrp="1"/>
          </p:cNvSpPr>
          <p:nvPr>
            <p:ph sz="quarter" idx="10"/>
          </p:nvPr>
        </p:nvSpPr>
        <p:spPr>
          <a:xfrm>
            <a:off x="524798" y="1795463"/>
            <a:ext cx="11137115"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524798" y="239716"/>
            <a:ext cx="9990182"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8629507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1754" y="4010025"/>
            <a:ext cx="5470159"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2"/>
          </p:nvPr>
        </p:nvSpPr>
        <p:spPr>
          <a:xfrm>
            <a:off x="524810" y="4010025"/>
            <a:ext cx="5472275"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029" y="1795463"/>
            <a:ext cx="111328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798" y="239716"/>
            <a:ext cx="9990182"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8895333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800" y="4010025"/>
            <a:ext cx="11137116"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quarter" idx="10"/>
          </p:nvPr>
        </p:nvSpPr>
        <p:spPr>
          <a:xfrm>
            <a:off x="6191754" y="1795463"/>
            <a:ext cx="5470159"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029" y="1795463"/>
            <a:ext cx="546804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798" y="239716"/>
            <a:ext cx="9990182"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063540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524810" y="1800225"/>
            <a:ext cx="5472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800" y="239716"/>
            <a:ext cx="9990180" cy="1085371"/>
          </a:xfrm>
        </p:spPr>
        <p:txBody>
          <a:bodyPr/>
          <a:lstStyle/>
          <a:p>
            <a:r>
              <a:rPr lang="en-US" dirty="0"/>
              <a:t>Click to edit Master title style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1768" y="4013201"/>
            <a:ext cx="5465927"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1768" y="1795464"/>
            <a:ext cx="5465927"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800" y="1795463"/>
            <a:ext cx="5463810"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798" y="239716"/>
            <a:ext cx="9990182" cy="1085371"/>
          </a:xfrm>
        </p:spPr>
        <p:txBody>
          <a:bodyPr/>
          <a:lstStyle/>
          <a:p>
            <a:r>
              <a:rPr lang="en-US"/>
              <a:t>Click to edit Master title style</a:t>
            </a:r>
          </a:p>
        </p:txBody>
      </p:sp>
    </p:spTree>
    <p:extLst>
      <p:ext uri="{BB962C8B-B14F-4D97-AF65-F5344CB8AC3E}">
        <p14:creationId xmlns:p14="http://schemas.microsoft.com/office/powerpoint/2010/main" val="65481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6000" y="1795463"/>
            <a:ext cx="5465927"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032" y="4013201"/>
            <a:ext cx="5463810"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032" y="1795464"/>
            <a:ext cx="5463810"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798" y="239716"/>
            <a:ext cx="9990182" cy="1085371"/>
          </a:xfrm>
        </p:spPr>
        <p:txBody>
          <a:bodyPr/>
          <a:lstStyle/>
          <a:p>
            <a:r>
              <a:rPr lang="en-US"/>
              <a:t>Click to edit Master title style</a:t>
            </a:r>
          </a:p>
        </p:txBody>
      </p:sp>
    </p:spTree>
    <p:extLst>
      <p:ext uri="{BB962C8B-B14F-4D97-AF65-F5344CB8AC3E}">
        <p14:creationId xmlns:p14="http://schemas.microsoft.com/office/powerpoint/2010/main" val="12793160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6000" y="4022725"/>
            <a:ext cx="5465927"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032" y="4022725"/>
            <a:ext cx="5463810"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6000" y="1804993"/>
            <a:ext cx="5465927"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032" y="1804993"/>
            <a:ext cx="5463810"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798" y="239716"/>
            <a:ext cx="9990182" cy="1085371"/>
          </a:xfrm>
        </p:spPr>
        <p:txBody>
          <a:bodyPr/>
          <a:lstStyle/>
          <a:p>
            <a:r>
              <a:rPr lang="en-US"/>
              <a:t>Click to edit Master title style</a:t>
            </a:r>
          </a:p>
        </p:txBody>
      </p:sp>
    </p:spTree>
    <p:extLst>
      <p:ext uri="{BB962C8B-B14F-4D97-AF65-F5344CB8AC3E}">
        <p14:creationId xmlns:p14="http://schemas.microsoft.com/office/powerpoint/2010/main" val="380276155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798" y="239716"/>
            <a:ext cx="9990182" cy="1085371"/>
          </a:xfrm>
        </p:spPr>
        <p:txBody>
          <a:bodyPr/>
          <a:lstStyle/>
          <a:p>
            <a:r>
              <a:rPr lang="en-US" dirty="0"/>
              <a:t>Click to edit Master title style</a:t>
            </a:r>
          </a:p>
        </p:txBody>
      </p:sp>
    </p:spTree>
    <p:extLst>
      <p:ext uri="{BB962C8B-B14F-4D97-AF65-F5344CB8AC3E}">
        <p14:creationId xmlns:p14="http://schemas.microsoft.com/office/powerpoint/2010/main" val="92511078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69352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48276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7_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396773" y="1800000"/>
            <a:ext cx="8349664"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393602" y="239716"/>
            <a:ext cx="7492636" cy="1085371"/>
          </a:xfrm>
        </p:spPr>
        <p:txBody>
          <a:bodyPr/>
          <a:lstStyle/>
          <a:p>
            <a:r>
              <a:rPr lang="en-US" dirty="0"/>
              <a:t>Click to edit Master title style</a:t>
            </a:r>
          </a:p>
        </p:txBody>
      </p:sp>
    </p:spTree>
    <p:extLst>
      <p:ext uri="{BB962C8B-B14F-4D97-AF65-F5344CB8AC3E}">
        <p14:creationId xmlns:p14="http://schemas.microsoft.com/office/powerpoint/2010/main" val="2257333347"/>
      </p:ext>
    </p:extLst>
  </p:cSld>
  <p:clrMapOvr>
    <a:masterClrMapping/>
  </p:clrMapOvr>
  <p:transition spd="med">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4796" y="239713"/>
            <a:ext cx="9990182" cy="1085850"/>
          </a:xfrm>
        </p:spPr>
        <p:txBody>
          <a:bodyPr/>
          <a:lstStyle/>
          <a:p>
            <a:r>
              <a:rPr lang="en-US"/>
              <a:t>Click to edit Master title style</a:t>
            </a:r>
          </a:p>
        </p:txBody>
      </p:sp>
      <p:sp>
        <p:nvSpPr>
          <p:cNvPr id="3" name="Text Placeholder 2"/>
          <p:cNvSpPr>
            <a:spLocks noGrp="1"/>
          </p:cNvSpPr>
          <p:nvPr>
            <p:ph type="body" sz="half" idx="1"/>
          </p:nvPr>
        </p:nvSpPr>
        <p:spPr>
          <a:xfrm>
            <a:off x="529032" y="1800229"/>
            <a:ext cx="5463810" cy="385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000" y="1800229"/>
            <a:ext cx="5465927" cy="385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787153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22532" name="LeftInfo"/>
          <p:cNvSpPr txBox="1">
            <a:spLocks noChangeArrowheads="1"/>
          </p:cNvSpPr>
          <p:nvPr/>
        </p:nvSpPr>
        <p:spPr bwMode="auto">
          <a:xfrm>
            <a:off x="-2018767" y="2828876"/>
            <a:ext cx="1967987" cy="3416320"/>
          </a:xfrm>
          <a:prstGeom prst="rect">
            <a:avLst/>
          </a:prstGeom>
          <a:noFill/>
          <a:ln w="9525">
            <a:noFill/>
            <a:miter lim="800000"/>
            <a:headEnd/>
            <a:tailEnd/>
          </a:ln>
          <a:effectLst/>
        </p:spPr>
        <p:txBody>
          <a:bodyPr>
            <a:spAutoFit/>
          </a:bodyPr>
          <a:lstStyle/>
          <a:p>
            <a:pPr algn="r">
              <a:spcBef>
                <a:spcPct val="0"/>
              </a:spcBef>
            </a:pPr>
            <a:r>
              <a:rPr lang="en-US" sz="1200" dirty="0">
                <a:solidFill>
                  <a:srgbClr val="FFFFFF"/>
                </a:solidFill>
              </a:rPr>
              <a:t>Slide title</a:t>
            </a:r>
          </a:p>
          <a:p>
            <a:pPr algn="r">
              <a:spcBef>
                <a:spcPct val="0"/>
              </a:spcBef>
            </a:pPr>
            <a:r>
              <a:rPr lang="en-US" sz="1200" dirty="0">
                <a:solidFill>
                  <a:srgbClr val="FFFFFF"/>
                </a:solidFill>
              </a:rPr>
              <a:t>70 pt</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9FB7D3"/>
                </a:solidFill>
              </a:rPr>
              <a:t>CAPITALS</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FFFFFF"/>
                </a:solidFill>
              </a:rPr>
              <a:t>Slide subtitle </a:t>
            </a:r>
          </a:p>
          <a:p>
            <a:pPr algn="r">
              <a:spcBef>
                <a:spcPct val="0"/>
              </a:spcBef>
            </a:pPr>
            <a:r>
              <a:rPr lang="en-US" sz="1200" dirty="0">
                <a:solidFill>
                  <a:srgbClr val="FFFFFF"/>
                </a:solidFill>
              </a:rPr>
              <a:t>minimum 30 pt</a:t>
            </a:r>
          </a:p>
          <a:p>
            <a:pPr algn="r">
              <a:spcBef>
                <a:spcPct val="0"/>
              </a:spcBef>
            </a:pPr>
            <a:endParaRPr lang="en-GB" sz="1200" dirty="0">
              <a:solidFill>
                <a:srgbClr val="FFFFFF"/>
              </a:solidFill>
            </a:endParaRPr>
          </a:p>
        </p:txBody>
      </p:sp>
      <p:pic>
        <p:nvPicPr>
          <p:cNvPr id="6" name="Logo2011" descr="ERI_UF_rgb"/>
          <p:cNvPicPr>
            <a:picLocks noChangeAspect="1" noChangeArrowheads="1"/>
          </p:cNvPicPr>
          <p:nvPr/>
        </p:nvPicPr>
        <p:blipFill>
          <a:blip r:embed="rId2" cstate="print"/>
          <a:srcRect/>
          <a:stretch>
            <a:fillRect/>
          </a:stretch>
        </p:blipFill>
        <p:spPr bwMode="auto">
          <a:xfrm>
            <a:off x="10293319" y="432004"/>
            <a:ext cx="1369126" cy="900113"/>
          </a:xfrm>
          <a:prstGeom prst="rect">
            <a:avLst/>
          </a:prstGeom>
          <a:noFill/>
        </p:spPr>
      </p:pic>
      <p:sp>
        <p:nvSpPr>
          <p:cNvPr id="22530" name="SubTitle_TM"/>
          <p:cNvSpPr>
            <a:spLocks noGrp="1" noChangeArrowheads="1"/>
          </p:cNvSpPr>
          <p:nvPr>
            <p:ph type="subTitle" idx="1" hasCustomPrompt="1"/>
          </p:nvPr>
        </p:nvSpPr>
        <p:spPr>
          <a:xfrm>
            <a:off x="524795" y="5137211"/>
            <a:ext cx="11137118" cy="1386001"/>
          </a:xfrm>
        </p:spPr>
        <p:txBody>
          <a:bodyPr anchor="b" anchorCtr="0"/>
          <a:lstStyle>
            <a:lvl1pPr marL="0" indent="0">
              <a:lnSpc>
                <a:spcPct val="75000"/>
              </a:lnSpc>
              <a:spcBef>
                <a:spcPts val="0"/>
              </a:spcBef>
              <a:buFont typeface="Arial" charset="0"/>
              <a:buNone/>
              <a:defRPr sz="3000" baseline="0">
                <a:latin typeface="+mn-lt"/>
              </a:defRPr>
            </a:lvl1pPr>
          </a:lstStyle>
          <a:p>
            <a:r>
              <a:rPr lang="en-US" dirty="0"/>
              <a:t>Click to Add subtitle</a:t>
            </a:r>
          </a:p>
        </p:txBody>
      </p:sp>
      <p:sp>
        <p:nvSpPr>
          <p:cNvPr id="22531" name="Title_TM"/>
          <p:cNvSpPr>
            <a:spLocks noGrp="1" noChangeArrowheads="1"/>
          </p:cNvSpPr>
          <p:nvPr>
            <p:ph type="ctrTitle" hasCustomPrompt="1"/>
          </p:nvPr>
        </p:nvSpPr>
        <p:spPr>
          <a:xfrm>
            <a:off x="524804" y="1808709"/>
            <a:ext cx="11132885" cy="2839491"/>
          </a:xfrm>
        </p:spPr>
        <p:txBody>
          <a:bodyPr anchor="ctr">
            <a:normAutofit/>
          </a:bodyPr>
          <a:lstStyle>
            <a:lvl1pPr>
              <a:lnSpc>
                <a:spcPct val="75000"/>
              </a:lnSpc>
              <a:defRPr sz="7000">
                <a:latin typeface="Ericsson Capital TT"/>
              </a:defRPr>
            </a:lvl1pPr>
          </a:lstStyle>
          <a:p>
            <a:r>
              <a:rPr lang="en-US" dirty="0"/>
              <a:t>Click to add title</a:t>
            </a:r>
          </a:p>
        </p:txBody>
      </p:sp>
    </p:spTree>
    <p:extLst>
      <p:ext uri="{BB962C8B-B14F-4D97-AF65-F5344CB8AC3E}">
        <p14:creationId xmlns:p14="http://schemas.microsoft.com/office/powerpoint/2010/main" val="3222470855"/>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036" y="1800000"/>
            <a:ext cx="111328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798" y="239716"/>
            <a:ext cx="9990182" cy="1085371"/>
          </a:xfrm>
        </p:spPr>
        <p:txBody>
          <a:bodyPr/>
          <a:lstStyle/>
          <a:p>
            <a:r>
              <a:rPr lang="en-US" dirty="0"/>
              <a:t>Click to edit Master title style</a:t>
            </a:r>
          </a:p>
        </p:txBody>
      </p:sp>
    </p:spTree>
    <p:extLst>
      <p:ext uri="{BB962C8B-B14F-4D97-AF65-F5344CB8AC3E}">
        <p14:creationId xmlns:p14="http://schemas.microsoft.com/office/powerpoint/2010/main" val="2782542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524798" y="1800225"/>
            <a:ext cx="5137928"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839" y="239716"/>
            <a:ext cx="5137927" cy="1085371"/>
          </a:xfrm>
        </p:spPr>
        <p:txBody>
          <a:bodyPr/>
          <a:lstStyle/>
          <a:p>
            <a:r>
              <a:rPr lang="en-US"/>
              <a:t>Click to edit Master title style</a:t>
            </a:r>
          </a:p>
        </p:txBody>
      </p:sp>
    </p:spTree>
    <p:extLst>
      <p:ext uri="{BB962C8B-B14F-4D97-AF65-F5344CB8AC3E}">
        <p14:creationId xmlns:p14="http://schemas.microsoft.com/office/powerpoint/2010/main" val="228354883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1761" y="1795464"/>
            <a:ext cx="5465927" cy="42846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sz="half" idx="1"/>
          </p:nvPr>
        </p:nvSpPr>
        <p:spPr>
          <a:xfrm>
            <a:off x="524797" y="1795463"/>
            <a:ext cx="5463810"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798" y="239716"/>
            <a:ext cx="9990182" cy="1085371"/>
          </a:xfrm>
        </p:spPr>
        <p:txBody>
          <a:bodyPr/>
          <a:lstStyle/>
          <a:p>
            <a:r>
              <a:rPr lang="en-US"/>
              <a:t>Click to edit Master title style</a:t>
            </a:r>
          </a:p>
        </p:txBody>
      </p:sp>
    </p:spTree>
    <p:extLst>
      <p:ext uri="{BB962C8B-B14F-4D97-AF65-F5344CB8AC3E}">
        <p14:creationId xmlns:p14="http://schemas.microsoft.com/office/powerpoint/2010/main" val="262638271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8079329" y="1800225"/>
            <a:ext cx="3582584"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quarter" idx="11" hasCustomPrompt="1"/>
          </p:nvPr>
        </p:nvSpPr>
        <p:spPr>
          <a:xfrm>
            <a:off x="4304179" y="1800225"/>
            <a:ext cx="3582584"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524797" y="1800225"/>
            <a:ext cx="3582584"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798" y="239716"/>
            <a:ext cx="9990182" cy="1085371"/>
          </a:xfrm>
        </p:spPr>
        <p:txBody>
          <a:bodyPr/>
          <a:lstStyle/>
          <a:p>
            <a:r>
              <a:rPr lang="en-US"/>
              <a:t>Click to edit Master title style</a:t>
            </a:r>
          </a:p>
        </p:txBody>
      </p:sp>
    </p:spTree>
    <p:extLst>
      <p:ext uri="{BB962C8B-B14F-4D97-AF65-F5344CB8AC3E}">
        <p14:creationId xmlns:p14="http://schemas.microsoft.com/office/powerpoint/2010/main" val="333727064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524804" y="1800225"/>
            <a:ext cx="5472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800" y="239716"/>
            <a:ext cx="9990180" cy="1085371"/>
          </a:xfrm>
        </p:spPr>
        <p:txBody>
          <a:bodyPr/>
          <a:lstStyle/>
          <a:p>
            <a:r>
              <a:rPr lang="en-US" dirty="0"/>
              <a:t>Click to edit Master title style</a:t>
            </a:r>
          </a:p>
        </p:txBody>
      </p:sp>
    </p:spTree>
    <p:extLst>
      <p:ext uri="{BB962C8B-B14F-4D97-AF65-F5344CB8AC3E}">
        <p14:creationId xmlns:p14="http://schemas.microsoft.com/office/powerpoint/2010/main" val="72689382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524798" y="1800225"/>
            <a:ext cx="5137928"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805" y="239716"/>
            <a:ext cx="5137927" cy="1085371"/>
          </a:xfrm>
        </p:spPr>
        <p:txBody>
          <a:bodyPr/>
          <a:lstStyle/>
          <a:p>
            <a:r>
              <a:rPr lang="en-US"/>
              <a:t>Click to edit Master title style</a:t>
            </a:r>
          </a:p>
        </p:txBody>
      </p:sp>
    </p:spTree>
    <p:extLst>
      <p:ext uri="{BB962C8B-B14F-4D97-AF65-F5344CB8AC3E}">
        <p14:creationId xmlns:p14="http://schemas.microsoft.com/office/powerpoint/2010/main" val="68025476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89645" y="1800225"/>
            <a:ext cx="5472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798" y="239716"/>
            <a:ext cx="9990182" cy="1085371"/>
          </a:xfrm>
        </p:spPr>
        <p:txBody>
          <a:bodyPr/>
          <a:lstStyle/>
          <a:p>
            <a:r>
              <a:rPr lang="en-US" dirty="0"/>
              <a:t>Click to edit Master title style</a:t>
            </a:r>
          </a:p>
        </p:txBody>
      </p:sp>
    </p:spTree>
    <p:extLst>
      <p:ext uri="{BB962C8B-B14F-4D97-AF65-F5344CB8AC3E}">
        <p14:creationId xmlns:p14="http://schemas.microsoft.com/office/powerpoint/2010/main" val="31314387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89645" y="1800225"/>
            <a:ext cx="5472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6191761" y="239716"/>
            <a:ext cx="4323225" cy="1085371"/>
          </a:xfrm>
        </p:spPr>
        <p:txBody>
          <a:bodyPr/>
          <a:lstStyle/>
          <a:p>
            <a:r>
              <a:rPr lang="en-US" dirty="0"/>
              <a:t>Click to edit Master title style</a:t>
            </a:r>
          </a:p>
        </p:txBody>
      </p:sp>
    </p:spTree>
    <p:extLst>
      <p:ext uri="{BB962C8B-B14F-4D97-AF65-F5344CB8AC3E}">
        <p14:creationId xmlns:p14="http://schemas.microsoft.com/office/powerpoint/2010/main" val="3832866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89645" y="3545847"/>
            <a:ext cx="5472275" cy="2978785"/>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6189645" y="1797525"/>
            <a:ext cx="5472275" cy="1085371"/>
          </a:xfrm>
        </p:spPr>
        <p:txBody>
          <a:bodyPr/>
          <a:lstStyle/>
          <a:p>
            <a:r>
              <a:rPr lang="en-US" dirty="0"/>
              <a:t>Click to edit Master title style</a:t>
            </a:r>
          </a:p>
        </p:txBody>
      </p:sp>
    </p:spTree>
    <p:extLst>
      <p:ext uri="{BB962C8B-B14F-4D97-AF65-F5344CB8AC3E}">
        <p14:creationId xmlns:p14="http://schemas.microsoft.com/office/powerpoint/2010/main" val="149282327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524797" y="4010025"/>
            <a:ext cx="11137116"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1"/>
          <p:cNvSpPr>
            <a:spLocks noGrp="1"/>
          </p:cNvSpPr>
          <p:nvPr>
            <p:ph sz="quarter" idx="10" hasCustomPrompt="1"/>
          </p:nvPr>
        </p:nvSpPr>
        <p:spPr>
          <a:xfrm>
            <a:off x="524798" y="1795463"/>
            <a:ext cx="11137115"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24798" y="239716"/>
            <a:ext cx="9990182" cy="1085371"/>
          </a:xfrm>
        </p:spPr>
        <p:txBody>
          <a:bodyPr/>
          <a:lstStyle/>
          <a:p>
            <a:r>
              <a:rPr lang="en-US" dirty="0"/>
              <a:t>Click to ADD title</a:t>
            </a:r>
          </a:p>
        </p:txBody>
      </p:sp>
    </p:spTree>
    <p:extLst>
      <p:ext uri="{BB962C8B-B14F-4D97-AF65-F5344CB8AC3E}">
        <p14:creationId xmlns:p14="http://schemas.microsoft.com/office/powerpoint/2010/main" val="15198897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6191754" y="4010025"/>
            <a:ext cx="5470159"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2" hasCustomPrompt="1"/>
          </p:nvPr>
        </p:nvSpPr>
        <p:spPr>
          <a:xfrm>
            <a:off x="524804" y="4010025"/>
            <a:ext cx="5472275"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529029" y="1795463"/>
            <a:ext cx="11132884"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524798" y="239716"/>
            <a:ext cx="9990182" cy="1085371"/>
          </a:xfrm>
        </p:spPr>
        <p:txBody>
          <a:bodyPr/>
          <a:lstStyle/>
          <a:p>
            <a:r>
              <a:rPr lang="en-US" dirty="0"/>
              <a:t>Click to ADD title</a:t>
            </a:r>
          </a:p>
        </p:txBody>
      </p:sp>
    </p:spTree>
    <p:extLst>
      <p:ext uri="{BB962C8B-B14F-4D97-AF65-F5344CB8AC3E}">
        <p14:creationId xmlns:p14="http://schemas.microsoft.com/office/powerpoint/2010/main" val="190337293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524797" y="4010025"/>
            <a:ext cx="11137116"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quarter" idx="10" hasCustomPrompt="1"/>
          </p:nvPr>
        </p:nvSpPr>
        <p:spPr>
          <a:xfrm>
            <a:off x="6191754" y="1795463"/>
            <a:ext cx="5470159"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529029" y="1795463"/>
            <a:ext cx="5468042"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524798" y="239716"/>
            <a:ext cx="9990182" cy="1085371"/>
          </a:xfrm>
        </p:spPr>
        <p:txBody>
          <a:bodyPr/>
          <a:lstStyle/>
          <a:p>
            <a:r>
              <a:rPr lang="en-US" dirty="0"/>
              <a:t>Click to ADD title</a:t>
            </a:r>
          </a:p>
        </p:txBody>
      </p:sp>
    </p:spTree>
    <p:extLst>
      <p:ext uri="{BB962C8B-B14F-4D97-AF65-F5344CB8AC3E}">
        <p14:creationId xmlns:p14="http://schemas.microsoft.com/office/powerpoint/2010/main" val="1199901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89652" y="1800225"/>
            <a:ext cx="5472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798" y="239716"/>
            <a:ext cx="9990182" cy="1085371"/>
          </a:xfrm>
        </p:spPr>
        <p:txBody>
          <a:bodyPr/>
          <a:lstStyle/>
          <a:p>
            <a:r>
              <a:rPr lang="en-US" dirty="0"/>
              <a:t>Click to edit Master title style</a:t>
            </a:r>
          </a:p>
        </p:txBody>
      </p:sp>
    </p:spTree>
    <p:extLst>
      <p:ext uri="{BB962C8B-B14F-4D97-AF65-F5344CB8AC3E}">
        <p14:creationId xmlns:p14="http://schemas.microsoft.com/office/powerpoint/2010/main" val="26297392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1761" y="4013201"/>
            <a:ext cx="5465927"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1761" y="1795464"/>
            <a:ext cx="5465927"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797" y="1795463"/>
            <a:ext cx="5463810"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798" y="239716"/>
            <a:ext cx="9990182" cy="1085371"/>
          </a:xfrm>
        </p:spPr>
        <p:txBody>
          <a:bodyPr/>
          <a:lstStyle/>
          <a:p>
            <a:r>
              <a:rPr lang="en-US"/>
              <a:t>Click to edit Master title style</a:t>
            </a:r>
          </a:p>
        </p:txBody>
      </p:sp>
    </p:spTree>
    <p:extLst>
      <p:ext uri="{BB962C8B-B14F-4D97-AF65-F5344CB8AC3E}">
        <p14:creationId xmlns:p14="http://schemas.microsoft.com/office/powerpoint/2010/main" val="222170808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5993" y="1795463"/>
            <a:ext cx="5465927"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032" y="4013201"/>
            <a:ext cx="5463810"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032" y="1795464"/>
            <a:ext cx="5463810"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798" y="239716"/>
            <a:ext cx="9990182" cy="1085371"/>
          </a:xfrm>
        </p:spPr>
        <p:txBody>
          <a:bodyPr/>
          <a:lstStyle/>
          <a:p>
            <a:r>
              <a:rPr lang="en-US"/>
              <a:t>Click to edit Master title style</a:t>
            </a:r>
          </a:p>
        </p:txBody>
      </p:sp>
    </p:spTree>
    <p:extLst>
      <p:ext uri="{BB962C8B-B14F-4D97-AF65-F5344CB8AC3E}">
        <p14:creationId xmlns:p14="http://schemas.microsoft.com/office/powerpoint/2010/main" val="101571894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5993" y="4022725"/>
            <a:ext cx="5465927"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032" y="4022725"/>
            <a:ext cx="5463810"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5993" y="1804993"/>
            <a:ext cx="5465927"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032" y="1804993"/>
            <a:ext cx="5463810"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798" y="239716"/>
            <a:ext cx="9990182" cy="1085371"/>
          </a:xfrm>
        </p:spPr>
        <p:txBody>
          <a:bodyPr/>
          <a:lstStyle/>
          <a:p>
            <a:r>
              <a:rPr lang="en-US"/>
              <a:t>Click to edit Master title style</a:t>
            </a:r>
          </a:p>
        </p:txBody>
      </p:sp>
    </p:spTree>
    <p:extLst>
      <p:ext uri="{BB962C8B-B14F-4D97-AF65-F5344CB8AC3E}">
        <p14:creationId xmlns:p14="http://schemas.microsoft.com/office/powerpoint/2010/main" val="279995379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798" y="239716"/>
            <a:ext cx="9990182" cy="1085371"/>
          </a:xfrm>
        </p:spPr>
        <p:txBody>
          <a:bodyPr/>
          <a:lstStyle/>
          <a:p>
            <a:r>
              <a:rPr lang="en-US" dirty="0"/>
              <a:t>Click to edit Master title style</a:t>
            </a:r>
          </a:p>
        </p:txBody>
      </p:sp>
    </p:spTree>
    <p:extLst>
      <p:ext uri="{BB962C8B-B14F-4D97-AF65-F5344CB8AC3E}">
        <p14:creationId xmlns:p14="http://schemas.microsoft.com/office/powerpoint/2010/main" val="427941427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64184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747516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24804" y="565161"/>
            <a:ext cx="10432449" cy="487363"/>
          </a:xfrm>
        </p:spPr>
        <p:txBody>
          <a:bodyPr/>
          <a:lstStyle/>
          <a:p>
            <a:r>
              <a:rPr lang="en-US"/>
              <a:t>Click to edit Master title style</a:t>
            </a:r>
          </a:p>
        </p:txBody>
      </p:sp>
      <p:sp>
        <p:nvSpPr>
          <p:cNvPr id="3" name="Text Placeholder 2"/>
          <p:cNvSpPr>
            <a:spLocks noGrp="1"/>
          </p:cNvSpPr>
          <p:nvPr>
            <p:ph type="body" sz="half" idx="1"/>
          </p:nvPr>
        </p:nvSpPr>
        <p:spPr>
          <a:xfrm>
            <a:off x="529032" y="1376363"/>
            <a:ext cx="5463810"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195993" y="1376363"/>
            <a:ext cx="5465927" cy="4284662"/>
          </a:xfrm>
        </p:spPr>
        <p:txBody>
          <a:bodyPr/>
          <a:lstStyle/>
          <a:p>
            <a:endParaRPr lang="en-US"/>
          </a:p>
        </p:txBody>
      </p:sp>
    </p:spTree>
    <p:extLst>
      <p:ext uri="{BB962C8B-B14F-4D97-AF65-F5344CB8AC3E}">
        <p14:creationId xmlns:p14="http://schemas.microsoft.com/office/powerpoint/2010/main" val="20027065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22532" name="LeftInfo"/>
          <p:cNvSpPr txBox="1">
            <a:spLocks noChangeArrowheads="1"/>
          </p:cNvSpPr>
          <p:nvPr/>
        </p:nvSpPr>
        <p:spPr bwMode="auto">
          <a:xfrm>
            <a:off x="-2018773" y="2828876"/>
            <a:ext cx="1967987" cy="3416320"/>
          </a:xfrm>
          <a:prstGeom prst="rect">
            <a:avLst/>
          </a:prstGeom>
          <a:noFill/>
          <a:ln w="9525">
            <a:noFill/>
            <a:miter lim="800000"/>
            <a:headEnd/>
            <a:tailEnd/>
          </a:ln>
          <a:effectLst/>
        </p:spPr>
        <p:txBody>
          <a:bodyPr>
            <a:spAutoFit/>
          </a:bodyPr>
          <a:lstStyle/>
          <a:p>
            <a:pPr algn="r">
              <a:spcBef>
                <a:spcPct val="0"/>
              </a:spcBef>
            </a:pPr>
            <a:r>
              <a:rPr lang="en-US" sz="1200" dirty="0">
                <a:solidFill>
                  <a:srgbClr val="FFFFFF"/>
                </a:solidFill>
              </a:rPr>
              <a:t>Slide title</a:t>
            </a:r>
          </a:p>
          <a:p>
            <a:pPr algn="r">
              <a:spcBef>
                <a:spcPct val="0"/>
              </a:spcBef>
            </a:pPr>
            <a:r>
              <a:rPr lang="en-US" sz="1200" dirty="0">
                <a:solidFill>
                  <a:srgbClr val="FFFFFF"/>
                </a:solidFill>
              </a:rPr>
              <a:t>70 pt</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9FB7D3"/>
                </a:solidFill>
              </a:rPr>
              <a:t>CAPITALS</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FFFFFF"/>
                </a:solidFill>
              </a:rPr>
              <a:t>Slide subtitle </a:t>
            </a:r>
          </a:p>
          <a:p>
            <a:pPr algn="r">
              <a:spcBef>
                <a:spcPct val="0"/>
              </a:spcBef>
            </a:pPr>
            <a:r>
              <a:rPr lang="en-US" sz="1200" dirty="0">
                <a:solidFill>
                  <a:srgbClr val="FFFFFF"/>
                </a:solidFill>
              </a:rPr>
              <a:t>minimum 30 pt</a:t>
            </a:r>
          </a:p>
          <a:p>
            <a:pPr algn="r">
              <a:spcBef>
                <a:spcPct val="0"/>
              </a:spcBef>
            </a:pPr>
            <a:endParaRPr lang="en-GB" sz="1200" dirty="0">
              <a:solidFill>
                <a:srgbClr val="FFFFFF"/>
              </a:solidFill>
            </a:endParaRPr>
          </a:p>
        </p:txBody>
      </p:sp>
      <p:pic>
        <p:nvPicPr>
          <p:cNvPr id="6" name="Logo2011" descr="ERI_UF_rgb"/>
          <p:cNvPicPr>
            <a:picLocks noChangeAspect="1" noChangeArrowheads="1"/>
          </p:cNvPicPr>
          <p:nvPr/>
        </p:nvPicPr>
        <p:blipFill>
          <a:blip r:embed="rId2" cstate="print"/>
          <a:srcRect/>
          <a:stretch>
            <a:fillRect/>
          </a:stretch>
        </p:blipFill>
        <p:spPr bwMode="auto">
          <a:xfrm>
            <a:off x="10293319" y="432001"/>
            <a:ext cx="1369126" cy="900113"/>
          </a:xfrm>
          <a:prstGeom prst="rect">
            <a:avLst/>
          </a:prstGeom>
          <a:noFill/>
        </p:spPr>
      </p:pic>
      <p:sp>
        <p:nvSpPr>
          <p:cNvPr id="22530" name="SubTitle_TM"/>
          <p:cNvSpPr>
            <a:spLocks noGrp="1" noChangeArrowheads="1"/>
          </p:cNvSpPr>
          <p:nvPr>
            <p:ph type="subTitle" idx="1" hasCustomPrompt="1"/>
          </p:nvPr>
        </p:nvSpPr>
        <p:spPr>
          <a:xfrm>
            <a:off x="524795" y="5137201"/>
            <a:ext cx="11137118" cy="1386001"/>
          </a:xfrm>
        </p:spPr>
        <p:txBody>
          <a:bodyPr anchor="b" anchorCtr="0"/>
          <a:lstStyle>
            <a:lvl1pPr marL="0" indent="0">
              <a:lnSpc>
                <a:spcPct val="75000"/>
              </a:lnSpc>
              <a:spcBef>
                <a:spcPts val="0"/>
              </a:spcBef>
              <a:buFont typeface="Arial" charset="0"/>
              <a:buNone/>
              <a:defRPr sz="3000" baseline="0">
                <a:latin typeface="+mn-lt"/>
              </a:defRPr>
            </a:lvl1pPr>
          </a:lstStyle>
          <a:p>
            <a:r>
              <a:rPr lang="en-US" dirty="0"/>
              <a:t>Click to Add subtitle</a:t>
            </a:r>
          </a:p>
        </p:txBody>
      </p:sp>
      <p:sp>
        <p:nvSpPr>
          <p:cNvPr id="22531" name="Title_TM"/>
          <p:cNvSpPr>
            <a:spLocks noGrp="1" noChangeArrowheads="1"/>
          </p:cNvSpPr>
          <p:nvPr>
            <p:ph type="ctrTitle" hasCustomPrompt="1"/>
          </p:nvPr>
        </p:nvSpPr>
        <p:spPr>
          <a:xfrm>
            <a:off x="524797" y="1808709"/>
            <a:ext cx="11132885" cy="2839491"/>
          </a:xfrm>
        </p:spPr>
        <p:txBody>
          <a:bodyPr anchor="ctr">
            <a:normAutofit/>
          </a:bodyPr>
          <a:lstStyle>
            <a:lvl1pPr>
              <a:lnSpc>
                <a:spcPct val="75000"/>
              </a:lnSpc>
              <a:defRPr sz="7000">
                <a:latin typeface="Ericsson Capital TT"/>
              </a:defRPr>
            </a:lvl1pPr>
          </a:lstStyle>
          <a:p>
            <a:r>
              <a:rPr lang="en-US" dirty="0"/>
              <a:t>Click to add title</a:t>
            </a:r>
          </a:p>
        </p:txBody>
      </p:sp>
    </p:spTree>
    <p:extLst>
      <p:ext uri="{BB962C8B-B14F-4D97-AF65-F5344CB8AC3E}">
        <p14:creationId xmlns:p14="http://schemas.microsoft.com/office/powerpoint/2010/main" val="2571448139"/>
      </p:ext>
    </p:extLst>
  </p:cSld>
  <p:clrMapOvr>
    <a:masterClrMapping/>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030" y="1800000"/>
            <a:ext cx="111328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798" y="239714"/>
            <a:ext cx="9990182" cy="1085371"/>
          </a:xfrm>
        </p:spPr>
        <p:txBody>
          <a:bodyPr/>
          <a:lstStyle/>
          <a:p>
            <a:r>
              <a:rPr lang="en-US" dirty="0"/>
              <a:t>Click to edit Master title style</a:t>
            </a:r>
          </a:p>
        </p:txBody>
      </p:sp>
    </p:spTree>
    <p:extLst>
      <p:ext uri="{BB962C8B-B14F-4D97-AF65-F5344CB8AC3E}">
        <p14:creationId xmlns:p14="http://schemas.microsoft.com/office/powerpoint/2010/main" val="11796969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1754" y="1795464"/>
            <a:ext cx="5465927" cy="42846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sz="half" idx="1"/>
          </p:nvPr>
        </p:nvSpPr>
        <p:spPr>
          <a:xfrm>
            <a:off x="524797" y="1795463"/>
            <a:ext cx="5463810"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798" y="239714"/>
            <a:ext cx="9990182" cy="1085371"/>
          </a:xfrm>
        </p:spPr>
        <p:txBody>
          <a:bodyPr/>
          <a:lstStyle/>
          <a:p>
            <a:r>
              <a:rPr lang="en-US"/>
              <a:t>Click to edit Master title style</a:t>
            </a:r>
          </a:p>
        </p:txBody>
      </p:sp>
    </p:spTree>
    <p:extLst>
      <p:ext uri="{BB962C8B-B14F-4D97-AF65-F5344CB8AC3E}">
        <p14:creationId xmlns:p14="http://schemas.microsoft.com/office/powerpoint/2010/main" val="2052270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89652" y="1800225"/>
            <a:ext cx="5472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6191794" y="239716"/>
            <a:ext cx="4323225" cy="1085371"/>
          </a:xfrm>
        </p:spPr>
        <p:txBody>
          <a:bodyPr/>
          <a:lstStyle/>
          <a:p>
            <a:r>
              <a:rPr lang="en-US" dirty="0"/>
              <a:t>Click to edit Master title style</a:t>
            </a:r>
          </a:p>
        </p:txBody>
      </p:sp>
    </p:spTree>
    <p:extLst>
      <p:ext uri="{BB962C8B-B14F-4D97-AF65-F5344CB8AC3E}">
        <p14:creationId xmlns:p14="http://schemas.microsoft.com/office/powerpoint/2010/main" val="52590919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8079329" y="1800225"/>
            <a:ext cx="3582584"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quarter" idx="11" hasCustomPrompt="1"/>
          </p:nvPr>
        </p:nvSpPr>
        <p:spPr>
          <a:xfrm>
            <a:off x="4304179" y="1800225"/>
            <a:ext cx="3582584"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524797" y="1800225"/>
            <a:ext cx="3582584" cy="4724399"/>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798" y="239714"/>
            <a:ext cx="9990182" cy="1085371"/>
          </a:xfrm>
        </p:spPr>
        <p:txBody>
          <a:bodyPr/>
          <a:lstStyle/>
          <a:p>
            <a:r>
              <a:rPr lang="en-US"/>
              <a:t>Click to edit Master title style</a:t>
            </a:r>
          </a:p>
        </p:txBody>
      </p:sp>
    </p:spTree>
    <p:extLst>
      <p:ext uri="{BB962C8B-B14F-4D97-AF65-F5344CB8AC3E}">
        <p14:creationId xmlns:p14="http://schemas.microsoft.com/office/powerpoint/2010/main" val="312204377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524797" y="1800225"/>
            <a:ext cx="5472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799" y="239714"/>
            <a:ext cx="9990180" cy="1085371"/>
          </a:xfrm>
        </p:spPr>
        <p:txBody>
          <a:bodyPr/>
          <a:lstStyle/>
          <a:p>
            <a:r>
              <a:rPr lang="en-US" dirty="0"/>
              <a:t>Click to edit Master title style</a:t>
            </a:r>
          </a:p>
        </p:txBody>
      </p:sp>
    </p:spTree>
    <p:extLst>
      <p:ext uri="{BB962C8B-B14F-4D97-AF65-F5344CB8AC3E}">
        <p14:creationId xmlns:p14="http://schemas.microsoft.com/office/powerpoint/2010/main" val="206215405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524798" y="1800225"/>
            <a:ext cx="5137928"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799" y="239714"/>
            <a:ext cx="5137927" cy="1085371"/>
          </a:xfrm>
        </p:spPr>
        <p:txBody>
          <a:bodyPr/>
          <a:lstStyle/>
          <a:p>
            <a:r>
              <a:rPr lang="en-US"/>
              <a:t>Click to edit Master title style</a:t>
            </a:r>
          </a:p>
        </p:txBody>
      </p:sp>
    </p:spTree>
    <p:extLst>
      <p:ext uri="{BB962C8B-B14F-4D97-AF65-F5344CB8AC3E}">
        <p14:creationId xmlns:p14="http://schemas.microsoft.com/office/powerpoint/2010/main" val="307299889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89639" y="1800225"/>
            <a:ext cx="5472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524798" y="239714"/>
            <a:ext cx="9990182" cy="1085371"/>
          </a:xfrm>
        </p:spPr>
        <p:txBody>
          <a:bodyPr/>
          <a:lstStyle/>
          <a:p>
            <a:r>
              <a:rPr lang="en-US" dirty="0"/>
              <a:t>Click to edit Master title style</a:t>
            </a:r>
          </a:p>
        </p:txBody>
      </p:sp>
    </p:spTree>
    <p:extLst>
      <p:ext uri="{BB962C8B-B14F-4D97-AF65-F5344CB8AC3E}">
        <p14:creationId xmlns:p14="http://schemas.microsoft.com/office/powerpoint/2010/main" val="150117312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89639" y="1800225"/>
            <a:ext cx="5472275" cy="47244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6191754" y="239714"/>
            <a:ext cx="4323225" cy="1085371"/>
          </a:xfrm>
        </p:spPr>
        <p:txBody>
          <a:bodyPr/>
          <a:lstStyle/>
          <a:p>
            <a:r>
              <a:rPr lang="en-US" dirty="0"/>
              <a:t>Click to edit Master title style</a:t>
            </a:r>
          </a:p>
        </p:txBody>
      </p:sp>
    </p:spTree>
    <p:extLst>
      <p:ext uri="{BB962C8B-B14F-4D97-AF65-F5344CB8AC3E}">
        <p14:creationId xmlns:p14="http://schemas.microsoft.com/office/powerpoint/2010/main" val="64503704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89639" y="3545841"/>
            <a:ext cx="5472275" cy="2978785"/>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6189639" y="1797525"/>
            <a:ext cx="5472275" cy="1085371"/>
          </a:xfrm>
        </p:spPr>
        <p:txBody>
          <a:bodyPr/>
          <a:lstStyle/>
          <a:p>
            <a:r>
              <a:rPr lang="en-US" dirty="0"/>
              <a:t>Click to edit Master title style</a:t>
            </a:r>
          </a:p>
        </p:txBody>
      </p:sp>
    </p:spTree>
    <p:extLst>
      <p:ext uri="{BB962C8B-B14F-4D97-AF65-F5344CB8AC3E}">
        <p14:creationId xmlns:p14="http://schemas.microsoft.com/office/powerpoint/2010/main" val="307306082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524797" y="4010025"/>
            <a:ext cx="11137116"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1"/>
          <p:cNvSpPr>
            <a:spLocks noGrp="1"/>
          </p:cNvSpPr>
          <p:nvPr>
            <p:ph sz="quarter" idx="10" hasCustomPrompt="1"/>
          </p:nvPr>
        </p:nvSpPr>
        <p:spPr>
          <a:xfrm>
            <a:off x="524798" y="1795463"/>
            <a:ext cx="11137115"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24798" y="239714"/>
            <a:ext cx="9990182" cy="1085371"/>
          </a:xfrm>
        </p:spPr>
        <p:txBody>
          <a:bodyPr/>
          <a:lstStyle/>
          <a:p>
            <a:r>
              <a:rPr lang="en-US" dirty="0"/>
              <a:t>Click to ADD title</a:t>
            </a:r>
          </a:p>
        </p:txBody>
      </p:sp>
    </p:spTree>
    <p:extLst>
      <p:ext uri="{BB962C8B-B14F-4D97-AF65-F5344CB8AC3E}">
        <p14:creationId xmlns:p14="http://schemas.microsoft.com/office/powerpoint/2010/main" val="390814798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6191754" y="4010025"/>
            <a:ext cx="5470159"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2" hasCustomPrompt="1"/>
          </p:nvPr>
        </p:nvSpPr>
        <p:spPr>
          <a:xfrm>
            <a:off x="524797" y="4010025"/>
            <a:ext cx="5472275"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529029" y="1795463"/>
            <a:ext cx="11132884"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524798" y="239714"/>
            <a:ext cx="9990182" cy="1085371"/>
          </a:xfrm>
        </p:spPr>
        <p:txBody>
          <a:bodyPr/>
          <a:lstStyle/>
          <a:p>
            <a:r>
              <a:rPr lang="en-US" dirty="0"/>
              <a:t>Click to ADD title</a:t>
            </a:r>
          </a:p>
        </p:txBody>
      </p:sp>
    </p:spTree>
    <p:extLst>
      <p:ext uri="{BB962C8B-B14F-4D97-AF65-F5344CB8AC3E}">
        <p14:creationId xmlns:p14="http://schemas.microsoft.com/office/powerpoint/2010/main" val="375145953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524797" y="4010025"/>
            <a:ext cx="11137116"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quarter" idx="10" hasCustomPrompt="1"/>
          </p:nvPr>
        </p:nvSpPr>
        <p:spPr>
          <a:xfrm>
            <a:off x="6191754" y="1795463"/>
            <a:ext cx="5470159"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529029" y="1795463"/>
            <a:ext cx="5468042" cy="2070100"/>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524798" y="239714"/>
            <a:ext cx="9990182" cy="1085371"/>
          </a:xfrm>
        </p:spPr>
        <p:txBody>
          <a:bodyPr/>
          <a:lstStyle/>
          <a:p>
            <a:r>
              <a:rPr lang="en-US" dirty="0"/>
              <a:t>Click to ADD title</a:t>
            </a:r>
          </a:p>
        </p:txBody>
      </p:sp>
    </p:spTree>
    <p:extLst>
      <p:ext uri="{BB962C8B-B14F-4D97-AF65-F5344CB8AC3E}">
        <p14:creationId xmlns:p14="http://schemas.microsoft.com/office/powerpoint/2010/main" val="391021982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1754" y="4013201"/>
            <a:ext cx="5465927"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1754" y="1795464"/>
            <a:ext cx="5465927"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797" y="1795463"/>
            <a:ext cx="5463810"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798" y="239714"/>
            <a:ext cx="9990182" cy="1085371"/>
          </a:xfrm>
        </p:spPr>
        <p:txBody>
          <a:bodyPr/>
          <a:lstStyle/>
          <a:p>
            <a:r>
              <a:rPr lang="en-US"/>
              <a:t>Click to edit Master title style</a:t>
            </a:r>
          </a:p>
        </p:txBody>
      </p:sp>
    </p:spTree>
    <p:extLst>
      <p:ext uri="{BB962C8B-B14F-4D97-AF65-F5344CB8AC3E}">
        <p14:creationId xmlns:p14="http://schemas.microsoft.com/office/powerpoint/2010/main" val="3452279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6189652" y="3545847"/>
            <a:ext cx="5472275" cy="2978785"/>
          </a:xfrm>
        </p:spPr>
        <p:txBody>
          <a:bodyPr/>
          <a:lstStyle/>
          <a:p>
            <a:pPr lvl="0"/>
            <a:r>
              <a:rPr lang="sv-SE" dirty="0" err="1"/>
              <a:t>Click</a:t>
            </a:r>
            <a:r>
              <a:rPr lang="sv-SE" dirty="0"/>
              <a:t> to </a:t>
            </a:r>
            <a:r>
              <a:rPr lang="sv-SE" dirty="0" err="1"/>
              <a:t>add</a:t>
            </a:r>
            <a:r>
              <a:rPr lang="sv-SE" dirty="0"/>
              <a: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p:nvPr>
        </p:nvSpPr>
        <p:spPr>
          <a:xfrm>
            <a:off x="6189652" y="1797525"/>
            <a:ext cx="5472275" cy="1085371"/>
          </a:xfrm>
        </p:spPr>
        <p:txBody>
          <a:bodyPr/>
          <a:lstStyle/>
          <a:p>
            <a:r>
              <a:rPr lang="en-US" dirty="0"/>
              <a:t>Click to edit Master title style</a:t>
            </a:r>
          </a:p>
        </p:txBody>
      </p:sp>
    </p:spTree>
    <p:extLst>
      <p:ext uri="{BB962C8B-B14F-4D97-AF65-F5344CB8AC3E}">
        <p14:creationId xmlns:p14="http://schemas.microsoft.com/office/powerpoint/2010/main" val="407186510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5987" y="1795463"/>
            <a:ext cx="5465927"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030" y="4013201"/>
            <a:ext cx="5463810"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030" y="1795464"/>
            <a:ext cx="5463810"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798" y="239714"/>
            <a:ext cx="9990182" cy="1085371"/>
          </a:xfrm>
        </p:spPr>
        <p:txBody>
          <a:bodyPr/>
          <a:lstStyle/>
          <a:p>
            <a:r>
              <a:rPr lang="en-US"/>
              <a:t>Click to edit Master title style</a:t>
            </a:r>
          </a:p>
        </p:txBody>
      </p:sp>
    </p:spTree>
    <p:extLst>
      <p:ext uri="{BB962C8B-B14F-4D97-AF65-F5344CB8AC3E}">
        <p14:creationId xmlns:p14="http://schemas.microsoft.com/office/powerpoint/2010/main" val="398690705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5987" y="4022725"/>
            <a:ext cx="5465927"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030" y="4022725"/>
            <a:ext cx="5463810"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5987" y="1804989"/>
            <a:ext cx="5465927"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030" y="1804989"/>
            <a:ext cx="5463810"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798" y="239714"/>
            <a:ext cx="9990182" cy="1085371"/>
          </a:xfrm>
        </p:spPr>
        <p:txBody>
          <a:bodyPr/>
          <a:lstStyle/>
          <a:p>
            <a:r>
              <a:rPr lang="en-US"/>
              <a:t>Click to edit Master title style</a:t>
            </a:r>
          </a:p>
        </p:txBody>
      </p:sp>
    </p:spTree>
    <p:extLst>
      <p:ext uri="{BB962C8B-B14F-4D97-AF65-F5344CB8AC3E}">
        <p14:creationId xmlns:p14="http://schemas.microsoft.com/office/powerpoint/2010/main" val="96466405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798" y="239714"/>
            <a:ext cx="9990182" cy="1085371"/>
          </a:xfrm>
        </p:spPr>
        <p:txBody>
          <a:bodyPr/>
          <a:lstStyle/>
          <a:p>
            <a:r>
              <a:rPr lang="en-US" dirty="0"/>
              <a:t>Click to edit Master title style</a:t>
            </a:r>
          </a:p>
        </p:txBody>
      </p:sp>
    </p:spTree>
    <p:extLst>
      <p:ext uri="{BB962C8B-B14F-4D97-AF65-F5344CB8AC3E}">
        <p14:creationId xmlns:p14="http://schemas.microsoft.com/office/powerpoint/2010/main" val="194009729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572066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215333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24797" y="565151"/>
            <a:ext cx="10432449" cy="487363"/>
          </a:xfrm>
        </p:spPr>
        <p:txBody>
          <a:bodyPr/>
          <a:lstStyle/>
          <a:p>
            <a:r>
              <a:rPr lang="en-US"/>
              <a:t>Click to edit Master title style</a:t>
            </a:r>
          </a:p>
        </p:txBody>
      </p:sp>
      <p:sp>
        <p:nvSpPr>
          <p:cNvPr id="3" name="Text Placeholder 2"/>
          <p:cNvSpPr>
            <a:spLocks noGrp="1"/>
          </p:cNvSpPr>
          <p:nvPr>
            <p:ph type="body" sz="half" idx="1"/>
          </p:nvPr>
        </p:nvSpPr>
        <p:spPr>
          <a:xfrm>
            <a:off x="529030" y="1376363"/>
            <a:ext cx="5463810"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195987" y="1376363"/>
            <a:ext cx="5465927" cy="4284662"/>
          </a:xfrm>
        </p:spPr>
        <p:txBody>
          <a:bodyPr/>
          <a:lstStyle/>
          <a:p>
            <a:endParaRPr lang="en-US"/>
          </a:p>
        </p:txBody>
      </p:sp>
    </p:spTree>
    <p:extLst>
      <p:ext uri="{BB962C8B-B14F-4D97-AF65-F5344CB8AC3E}">
        <p14:creationId xmlns:p14="http://schemas.microsoft.com/office/powerpoint/2010/main" val="757004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theme" Target="../theme/theme2.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3" Type="http://schemas.openxmlformats.org/officeDocument/2006/relationships/slideLayout" Target="../slideLayouts/slideLayout40.xml"/><Relationship Id="rId21" Type="http://schemas.openxmlformats.org/officeDocument/2006/relationships/theme" Target="../theme/theme3.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image" Target="../media/image1.emf"/><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theme" Target="../theme/theme4.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3" Type="http://schemas.openxmlformats.org/officeDocument/2006/relationships/slideLayout" Target="../slideLayouts/slideLayout79.xml"/><Relationship Id="rId21" Type="http://schemas.openxmlformats.org/officeDocument/2006/relationships/image" Target="../media/image1.emf"/><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theme" Target="../theme/theme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LeftInfo"/>
          <p:cNvSpPr txBox="1">
            <a:spLocks noChangeArrowheads="1"/>
          </p:cNvSpPr>
          <p:nvPr/>
        </p:nvSpPr>
        <p:spPr bwMode="auto">
          <a:xfrm>
            <a:off x="-2515154" y="438151"/>
            <a:ext cx="2351779" cy="5970865"/>
          </a:xfrm>
          <a:prstGeom prst="rect">
            <a:avLst/>
          </a:prstGeom>
          <a:noFill/>
          <a:ln w="9525">
            <a:noFill/>
            <a:miter lim="800000"/>
            <a:headEnd/>
            <a:tailEnd/>
          </a:ln>
          <a:effectLst/>
        </p:spPr>
        <p:txBody>
          <a:bodyPr wrap="square">
            <a:spAutoFit/>
          </a:bodyPr>
          <a:lstStyle/>
          <a:p>
            <a:pPr algn="r">
              <a:spcBef>
                <a:spcPct val="0"/>
              </a:spcBef>
            </a:pPr>
            <a:r>
              <a:rPr lang="en-US" sz="1200" noProof="0" dirty="0">
                <a:solidFill>
                  <a:srgbClr val="FFFFFF"/>
                </a:solidFill>
              </a:rPr>
              <a:t>Slide title </a:t>
            </a:r>
          </a:p>
          <a:p>
            <a:pPr algn="r">
              <a:spcBef>
                <a:spcPct val="0"/>
              </a:spcBef>
            </a:pPr>
            <a:r>
              <a:rPr lang="en-US" sz="1200" noProof="0" dirty="0">
                <a:solidFill>
                  <a:srgbClr val="FFFFFF"/>
                </a:solidFill>
              </a:rPr>
              <a:t>44 pt</a:t>
            </a: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endParaRPr lang="en-US" sz="1200" noProof="0" dirty="0">
              <a:solidFill>
                <a:srgbClr val="FFFFFF"/>
              </a:solidFill>
            </a:endParaRPr>
          </a:p>
          <a:p>
            <a:pPr algn="r">
              <a:spcBef>
                <a:spcPct val="0"/>
              </a:spcBef>
            </a:pPr>
            <a:r>
              <a:rPr lang="en-US" sz="1200" noProof="0" dirty="0">
                <a:solidFill>
                  <a:srgbClr val="FFFFFF"/>
                </a:solidFill>
              </a:rPr>
              <a:t>Text and bullet level 1</a:t>
            </a:r>
          </a:p>
          <a:p>
            <a:pPr algn="r">
              <a:spcBef>
                <a:spcPct val="0"/>
              </a:spcBef>
            </a:pPr>
            <a:r>
              <a:rPr lang="en-US" sz="1200" noProof="0" dirty="0">
                <a:solidFill>
                  <a:srgbClr val="FFFFFF"/>
                </a:solidFill>
              </a:rPr>
              <a:t> minimum 24 pt</a:t>
            </a:r>
          </a:p>
          <a:p>
            <a:pPr algn="r">
              <a:spcBef>
                <a:spcPct val="0"/>
              </a:spcBef>
            </a:pPr>
            <a:endParaRPr lang="en-US" sz="1200" noProof="0" dirty="0">
              <a:solidFill>
                <a:srgbClr val="FFFFFF"/>
              </a:solidFill>
            </a:endParaRPr>
          </a:p>
          <a:p>
            <a:pPr algn="r">
              <a:spcBef>
                <a:spcPct val="0"/>
              </a:spcBef>
            </a:pPr>
            <a:r>
              <a:rPr lang="en-US" sz="1200" noProof="0" dirty="0">
                <a:solidFill>
                  <a:srgbClr val="FFFFFF"/>
                </a:solidFill>
              </a:rPr>
              <a:t>Bullets level 2-5</a:t>
            </a:r>
          </a:p>
          <a:p>
            <a:pPr algn="r">
              <a:spcBef>
                <a:spcPct val="0"/>
              </a:spcBef>
            </a:pPr>
            <a:r>
              <a:rPr lang="en-US" sz="1200" noProof="0" dirty="0">
                <a:solidFill>
                  <a:srgbClr val="FFFFFF"/>
                </a:solidFill>
              </a:rPr>
              <a:t>minimum 20 pt</a:t>
            </a:r>
          </a:p>
          <a:p>
            <a:pPr algn="r">
              <a:spcBef>
                <a:spcPct val="0"/>
              </a:spcBef>
            </a:pPr>
            <a:endParaRPr lang="en-US" sz="1200" noProof="0" dirty="0">
              <a:solidFill>
                <a:srgbClr val="FFFFFF"/>
              </a:solidFill>
            </a:endParaRPr>
          </a:p>
          <a:p>
            <a:pPr algn="r"/>
            <a:endParaRPr lang="en-US" sz="800" noProof="0" dirty="0">
              <a:solidFill>
                <a:schemeClr val="bg1"/>
              </a:solidFill>
            </a:endParaRPr>
          </a:p>
          <a:p>
            <a:pPr algn="r"/>
            <a:endParaRPr lang="en-US" sz="800" noProof="0" dirty="0">
              <a:solidFill>
                <a:schemeClr val="bg1"/>
              </a:solidFill>
            </a:endParaRPr>
          </a:p>
          <a:p>
            <a:pPr algn="r"/>
            <a:endParaRPr lang="en-US" sz="800" noProof="0" dirty="0">
              <a:solidFill>
                <a:schemeClr val="bg1"/>
              </a:solidFill>
            </a:endParaRPr>
          </a:p>
          <a:p>
            <a:r>
              <a:rPr lang="en-US" sz="500" noProof="0" dirty="0">
                <a:solidFill>
                  <a:srgbClr val="9FB7D3"/>
                </a:solidFill>
                <a:latin typeface="+mn-lt"/>
              </a:rPr>
              <a:t>Characters for Embedded font:</a:t>
            </a:r>
            <a:br>
              <a:rPr lang="en-US" sz="500" noProof="0" dirty="0">
                <a:solidFill>
                  <a:srgbClr val="9FB7D3"/>
                </a:solidFill>
                <a:latin typeface="+mn-lt"/>
              </a:rPr>
            </a:br>
            <a:r>
              <a:rPr lang="en-US" sz="500" noProof="0" dirty="0">
                <a:solidFill>
                  <a:srgbClr val="9FB7D3"/>
                </a:solidFill>
                <a:latin typeface="Ericsson Capital TT"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lang="en-US" sz="500" i="1" noProof="0" dirty="0">
              <a:solidFill>
                <a:srgbClr val="9FB7D3"/>
              </a:solidFill>
              <a:latin typeface="Ericsson Capital TT" pitchFamily="2" charset="0"/>
            </a:endParaRPr>
          </a:p>
          <a:p>
            <a:endParaRPr lang="en-US" sz="500" i="1" noProof="0" dirty="0">
              <a:solidFill>
                <a:srgbClr val="9FB7D3"/>
              </a:solidFill>
              <a:latin typeface="Ericsson Capital TT" pitchFamily="2" charset="0"/>
            </a:endParaRPr>
          </a:p>
          <a:p>
            <a:r>
              <a:rPr lang="en-US" sz="500" noProof="0" dirty="0">
                <a:solidFill>
                  <a:srgbClr val="9FB7D3"/>
                </a:solidFill>
                <a:latin typeface="Ericsson Capital TT" pitchFamily="2" charset="0"/>
              </a:rPr>
              <a:t>ΆΈΉΊΌΎΏΐΑΒΓΕΖΗΘΙΚΛΜΝΞΟΠΡΣΤΥΦΧΨΪΫΆΈΉΊΰαβγδεζηθικλνξορςΣΤΥΦΧΨΩΪΫΌΎΏ</a:t>
            </a:r>
            <a:endParaRPr lang="en-US" sz="500" i="1" noProof="0" dirty="0">
              <a:solidFill>
                <a:srgbClr val="9FB7D3"/>
              </a:solidFill>
              <a:latin typeface="Ericsson Capital TT" pitchFamily="2" charset="0"/>
            </a:endParaRPr>
          </a:p>
          <a:p>
            <a:r>
              <a:rPr lang="en-US" sz="500" noProof="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a:lnSpc>
                <a:spcPct val="80000"/>
              </a:lnSpc>
              <a:spcBef>
                <a:spcPct val="20000"/>
              </a:spcBef>
            </a:pPr>
            <a:endParaRPr lang="en-US" sz="500" noProof="0" dirty="0">
              <a:solidFill>
                <a:srgbClr val="9FB7D3"/>
              </a:solidFill>
              <a:latin typeface="Ericsson Capital TT" pitchFamily="2" charset="0"/>
            </a:endParaRPr>
          </a:p>
          <a:p>
            <a:pPr algn="r">
              <a:spcBef>
                <a:spcPct val="0"/>
              </a:spcBef>
            </a:pPr>
            <a:endParaRPr lang="en-US" sz="5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800" noProof="0" dirty="0">
              <a:solidFill>
                <a:schemeClr val="bg1"/>
              </a:solidFill>
              <a:latin typeface="Ericsson Capital TT" pitchFamily="2" charset="0"/>
            </a:endParaRPr>
          </a:p>
          <a:p>
            <a:pPr algn="r">
              <a:spcBef>
                <a:spcPct val="0"/>
              </a:spcBef>
            </a:pPr>
            <a:endParaRPr lang="en-US" sz="1400" noProof="0" dirty="0">
              <a:solidFill>
                <a:schemeClr val="bg1"/>
              </a:solidFill>
            </a:endParaRPr>
          </a:p>
          <a:p>
            <a:pPr algn="r">
              <a:spcBef>
                <a:spcPct val="0"/>
              </a:spcBef>
            </a:pPr>
            <a:r>
              <a:rPr lang="en-US" sz="1200" noProof="0" dirty="0">
                <a:solidFill>
                  <a:schemeClr val="bg1"/>
                </a:solidFill>
              </a:rPr>
              <a:t>Do not add objects or text in the footer area</a:t>
            </a:r>
          </a:p>
        </p:txBody>
      </p:sp>
      <p:pic>
        <p:nvPicPr>
          <p:cNvPr id="9" name="Econ2011" descr="ECON_RGB"/>
          <p:cNvPicPr>
            <a:picLocks noChangeAspect="1" noChangeArrowheads="1"/>
          </p:cNvPicPr>
          <p:nvPr/>
        </p:nvPicPr>
        <p:blipFill>
          <a:blip r:embed="rId19" cstate="print"/>
          <a:srcRect/>
          <a:stretch>
            <a:fillRect/>
          </a:stretch>
        </p:blipFill>
        <p:spPr bwMode="auto">
          <a:xfrm>
            <a:off x="11085114" y="360000"/>
            <a:ext cx="592512" cy="588962"/>
          </a:xfrm>
          <a:prstGeom prst="rect">
            <a:avLst/>
          </a:prstGeom>
          <a:noFill/>
        </p:spPr>
      </p:pic>
      <p:sp>
        <p:nvSpPr>
          <p:cNvPr id="21523" name="txtfooterCopy"/>
          <p:cNvSpPr txBox="1">
            <a:spLocks noChangeArrowheads="1"/>
          </p:cNvSpPr>
          <p:nvPr/>
        </p:nvSpPr>
        <p:spPr bwMode="auto">
          <a:xfrm>
            <a:off x="526926" y="6524625"/>
            <a:ext cx="9863213" cy="215900"/>
          </a:xfrm>
          <a:prstGeom prst="rect">
            <a:avLst/>
          </a:prstGeom>
          <a:noFill/>
          <a:ln w="12700" algn="ctr">
            <a:noFill/>
            <a:miter lim="800000"/>
            <a:headEnd/>
            <a:tailEnd/>
          </a:ln>
          <a:effectLst/>
        </p:spPr>
        <p:txBody>
          <a:bodyPr lIns="72000" rIns="72000"/>
          <a:lstStyle/>
          <a:p>
            <a:pPr algn="l"/>
            <a:r>
              <a:rPr lang="en-US" sz="800" b="0" i="0" u="none">
                <a:solidFill>
                  <a:srgbClr val="87888A"/>
                </a:solidFill>
              </a:rPr>
              <a:t>Gyan - A Learning Initiative of CoE CBM Chennai  |  Ericsson Internal  |  2015-04-27  |  Page </a:t>
            </a:r>
            <a:fld id="{5DD6E38D-B99D-4622-AF91-E6AEC7C1D965}" type="slidenum">
              <a:rPr lang="en-US" sz="800" b="0" i="0" u="none" smtClean="0">
                <a:solidFill>
                  <a:srgbClr val="87888A"/>
                </a:solidFill>
              </a:rPr>
              <a:pPr algn="l"/>
              <a:t>‹#›</a:t>
            </a:fld>
            <a:endParaRPr lang="en-US" sz="800" b="0" i="0" u="none" dirty="0">
              <a:solidFill>
                <a:srgbClr val="87888A"/>
              </a:solidFill>
            </a:endParaRPr>
          </a:p>
        </p:txBody>
      </p:sp>
      <p:sp>
        <p:nvSpPr>
          <p:cNvPr id="21507" name="Content_SM"/>
          <p:cNvSpPr>
            <a:spLocks noGrp="1" noChangeArrowheads="1"/>
          </p:cNvSpPr>
          <p:nvPr>
            <p:ph type="body" idx="1"/>
          </p:nvPr>
        </p:nvSpPr>
        <p:spPr bwMode="auto">
          <a:xfrm>
            <a:off x="529070" y="1800000"/>
            <a:ext cx="11132885" cy="385200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506" name="Title_SM"/>
          <p:cNvSpPr>
            <a:spLocks noGrp="1" noChangeArrowheads="1"/>
          </p:cNvSpPr>
          <p:nvPr>
            <p:ph type="title"/>
          </p:nvPr>
        </p:nvSpPr>
        <p:spPr bwMode="auto">
          <a:xfrm>
            <a:off x="524798" y="239716"/>
            <a:ext cx="9990182" cy="1085371"/>
          </a:xfrm>
          <a:prstGeom prst="rect">
            <a:avLst/>
          </a:prstGeom>
          <a:noFill/>
          <a:ln w="9525">
            <a:noFill/>
            <a:miter lim="800000"/>
            <a:headEnd/>
            <a:tailEnd/>
          </a:ln>
        </p:spPr>
        <p:txBody>
          <a:bodyPr vert="horz" wrap="square" lIns="72000" tIns="0" rIns="72000" bIns="0" numCol="1" anchor="ctr" anchorCtr="0" compatLnSpc="1">
            <a:prstTxWarp prst="textNoShape">
              <a:avLst/>
            </a:prstTxWarp>
            <a:normAutofit/>
          </a:bodyPr>
          <a:lstStyle/>
          <a:p>
            <a:pPr lvl="0"/>
            <a:r>
              <a:rPr lang="en-US" dirty="0"/>
              <a:t>Click to Add Header</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700" r:id="rId3"/>
    <p:sldLayoutId id="2147483681" r:id="rId4"/>
    <p:sldLayoutId id="2147483680" r:id="rId5"/>
    <p:sldLayoutId id="2147483699" r:id="rId6"/>
    <p:sldLayoutId id="2147483696" r:id="rId7"/>
    <p:sldLayoutId id="2147483698" r:id="rId8"/>
    <p:sldLayoutId id="2147483697" r:id="rId9"/>
    <p:sldLayoutId id="2147483685" r:id="rId10"/>
    <p:sldLayoutId id="2147483686" r:id="rId11"/>
    <p:sldLayoutId id="2147483687" r:id="rId12"/>
    <p:sldLayoutId id="2147483682" r:id="rId13"/>
    <p:sldLayoutId id="2147483683" r:id="rId14"/>
    <p:sldLayoutId id="2147483684" r:id="rId15"/>
    <p:sldLayoutId id="2147483688" r:id="rId16"/>
    <p:sldLayoutId id="2147483695" r:id="rId17"/>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5514" y="438151"/>
            <a:ext cx="2352062" cy="597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defRPr sz="2000">
                <a:solidFill>
                  <a:schemeClr val="tx1"/>
                </a:solidFill>
                <a:latin typeface="Arial" charset="0"/>
              </a:defRPr>
            </a:lvl1pPr>
            <a:lvl2pPr marL="742950" indent="-285750" eaLnBrk="0" hangingPunct="0">
              <a:spcBef>
                <a:spcPct val="50000"/>
              </a:spcBef>
              <a:defRPr sz="2000">
                <a:solidFill>
                  <a:schemeClr val="tx1"/>
                </a:solidFill>
                <a:latin typeface="Arial" charset="0"/>
              </a:defRPr>
            </a:lvl2pPr>
            <a:lvl3pPr marL="1143000" indent="-228600" eaLnBrk="0" hangingPunct="0">
              <a:spcBef>
                <a:spcPct val="50000"/>
              </a:spcBef>
              <a:defRPr sz="2000">
                <a:solidFill>
                  <a:schemeClr val="tx1"/>
                </a:solidFill>
                <a:latin typeface="Arial" charset="0"/>
              </a:defRPr>
            </a:lvl3pPr>
            <a:lvl4pPr marL="1600200" indent="-228600" eaLnBrk="0" hangingPunct="0">
              <a:spcBef>
                <a:spcPct val="50000"/>
              </a:spcBef>
              <a:defRPr sz="2000">
                <a:solidFill>
                  <a:schemeClr val="tx1"/>
                </a:solidFill>
                <a:latin typeface="Arial" charset="0"/>
              </a:defRPr>
            </a:lvl4pPr>
            <a:lvl5pPr marL="2057400" indent="-228600" eaLnBrk="0" hangingPunct="0">
              <a:spcBef>
                <a:spcPct val="50000"/>
              </a:spcBef>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r" eaLnBrk="1" hangingPunct="1">
              <a:spcBef>
                <a:spcPct val="0"/>
              </a:spcBef>
              <a:defRPr/>
            </a:pPr>
            <a:r>
              <a:rPr lang="en-US" sz="1200">
                <a:solidFill>
                  <a:srgbClr val="FFFFFF"/>
                </a:solidFill>
                <a:cs typeface="Arial" charset="0"/>
              </a:rPr>
              <a:t>Slide title </a:t>
            </a:r>
          </a:p>
          <a:p>
            <a:pPr algn="r" eaLnBrk="1" hangingPunct="1">
              <a:spcBef>
                <a:spcPct val="0"/>
              </a:spcBef>
              <a:defRPr/>
            </a:pPr>
            <a:r>
              <a:rPr lang="en-US" sz="1200">
                <a:solidFill>
                  <a:srgbClr val="FFFFFF"/>
                </a:solidFill>
                <a:cs typeface="Arial" charset="0"/>
              </a:rPr>
              <a:t>44 pt</a:t>
            </a:r>
          </a:p>
          <a:p>
            <a:pPr algn="r" eaLnBrk="1" hangingPunct="1">
              <a:spcBef>
                <a:spcPct val="0"/>
              </a:spcBef>
              <a:defRPr/>
            </a:pPr>
            <a:endParaRPr lang="en-US" sz="1200">
              <a:solidFill>
                <a:srgbClr val="FFFFFF"/>
              </a:solidFill>
              <a:cs typeface="Arial" charset="0"/>
            </a:endParaRPr>
          </a:p>
          <a:p>
            <a:pPr algn="r" eaLnBrk="1" hangingPunct="1">
              <a:spcBef>
                <a:spcPct val="0"/>
              </a:spcBef>
              <a:defRPr/>
            </a:pPr>
            <a:endParaRPr lang="en-US" sz="1200">
              <a:solidFill>
                <a:srgbClr val="FFFFFF"/>
              </a:solidFill>
              <a:cs typeface="Arial" charset="0"/>
            </a:endParaRPr>
          </a:p>
          <a:p>
            <a:pPr algn="r" eaLnBrk="1" hangingPunct="1">
              <a:spcBef>
                <a:spcPct val="0"/>
              </a:spcBef>
              <a:defRPr/>
            </a:pPr>
            <a:endParaRPr lang="en-US" sz="1200">
              <a:solidFill>
                <a:srgbClr val="FFFFFF"/>
              </a:solidFill>
              <a:cs typeface="Arial" charset="0"/>
            </a:endParaRPr>
          </a:p>
          <a:p>
            <a:pPr algn="r" eaLnBrk="1" hangingPunct="1">
              <a:spcBef>
                <a:spcPct val="0"/>
              </a:spcBef>
              <a:defRPr/>
            </a:pPr>
            <a:endParaRPr lang="en-US" sz="1200">
              <a:solidFill>
                <a:srgbClr val="FFFFFF"/>
              </a:solidFill>
              <a:cs typeface="Arial" charset="0"/>
            </a:endParaRPr>
          </a:p>
          <a:p>
            <a:pPr algn="r" eaLnBrk="1" hangingPunct="1">
              <a:spcBef>
                <a:spcPct val="0"/>
              </a:spcBef>
              <a:defRPr/>
            </a:pPr>
            <a:endParaRPr lang="en-US" sz="1200">
              <a:solidFill>
                <a:srgbClr val="FFFFFF"/>
              </a:solidFill>
              <a:cs typeface="Arial" charset="0"/>
            </a:endParaRPr>
          </a:p>
          <a:p>
            <a:pPr algn="r" eaLnBrk="1" hangingPunct="1">
              <a:spcBef>
                <a:spcPct val="0"/>
              </a:spcBef>
              <a:defRPr/>
            </a:pPr>
            <a:endParaRPr lang="en-US" sz="1200">
              <a:solidFill>
                <a:srgbClr val="FFFFFF"/>
              </a:solidFill>
              <a:cs typeface="Arial" charset="0"/>
            </a:endParaRPr>
          </a:p>
          <a:p>
            <a:pPr algn="r" eaLnBrk="1" hangingPunct="1">
              <a:spcBef>
                <a:spcPct val="0"/>
              </a:spcBef>
              <a:defRPr/>
            </a:pPr>
            <a:r>
              <a:rPr lang="en-US" sz="1200">
                <a:solidFill>
                  <a:srgbClr val="FFFFFF"/>
                </a:solidFill>
                <a:cs typeface="Arial" charset="0"/>
              </a:rPr>
              <a:t>Text and bullet level 1</a:t>
            </a:r>
          </a:p>
          <a:p>
            <a:pPr algn="r" eaLnBrk="1" hangingPunct="1">
              <a:spcBef>
                <a:spcPct val="0"/>
              </a:spcBef>
              <a:defRPr/>
            </a:pPr>
            <a:r>
              <a:rPr lang="en-US" sz="1200">
                <a:solidFill>
                  <a:srgbClr val="FFFFFF"/>
                </a:solidFill>
                <a:cs typeface="Arial" charset="0"/>
              </a:rPr>
              <a:t> minimum 24 pt</a:t>
            </a:r>
          </a:p>
          <a:p>
            <a:pPr algn="r" eaLnBrk="1" hangingPunct="1">
              <a:spcBef>
                <a:spcPct val="0"/>
              </a:spcBef>
              <a:defRPr/>
            </a:pPr>
            <a:endParaRPr lang="en-US" sz="1200">
              <a:solidFill>
                <a:srgbClr val="FFFFFF"/>
              </a:solidFill>
              <a:cs typeface="Arial" charset="0"/>
            </a:endParaRPr>
          </a:p>
          <a:p>
            <a:pPr algn="r" eaLnBrk="1" hangingPunct="1">
              <a:spcBef>
                <a:spcPct val="0"/>
              </a:spcBef>
              <a:defRPr/>
            </a:pPr>
            <a:r>
              <a:rPr lang="en-US" sz="1200">
                <a:solidFill>
                  <a:srgbClr val="FFFFFF"/>
                </a:solidFill>
                <a:cs typeface="Arial" charset="0"/>
              </a:rPr>
              <a:t>Bullets level 2-5</a:t>
            </a:r>
          </a:p>
          <a:p>
            <a:pPr algn="r" eaLnBrk="1" hangingPunct="1">
              <a:spcBef>
                <a:spcPct val="0"/>
              </a:spcBef>
              <a:defRPr/>
            </a:pPr>
            <a:r>
              <a:rPr lang="en-US" sz="1200">
                <a:solidFill>
                  <a:srgbClr val="FFFFFF"/>
                </a:solidFill>
                <a:cs typeface="Arial" charset="0"/>
              </a:rPr>
              <a:t>minimum 20 pt</a:t>
            </a:r>
          </a:p>
          <a:p>
            <a:pPr algn="r" eaLnBrk="1" hangingPunct="1">
              <a:spcBef>
                <a:spcPct val="0"/>
              </a:spcBef>
              <a:defRPr/>
            </a:pPr>
            <a:endParaRPr lang="en-US" sz="1200">
              <a:solidFill>
                <a:srgbClr val="FFFFFF"/>
              </a:solidFill>
              <a:cs typeface="Arial" charset="0"/>
            </a:endParaRPr>
          </a:p>
          <a:p>
            <a:pPr algn="r" eaLnBrk="1" hangingPunct="1">
              <a:defRPr/>
            </a:pPr>
            <a:endParaRPr lang="en-US" sz="800">
              <a:solidFill>
                <a:srgbClr val="FFFFFF"/>
              </a:solidFill>
              <a:cs typeface="Arial" charset="0"/>
            </a:endParaRPr>
          </a:p>
          <a:p>
            <a:pPr algn="r" eaLnBrk="1" hangingPunct="1">
              <a:defRPr/>
            </a:pPr>
            <a:endParaRPr lang="en-US" sz="800">
              <a:solidFill>
                <a:srgbClr val="FFFFFF"/>
              </a:solidFill>
              <a:cs typeface="Arial" charset="0"/>
            </a:endParaRPr>
          </a:p>
          <a:p>
            <a:pPr algn="r" eaLnBrk="1" hangingPunct="1">
              <a:defRPr/>
            </a:pPr>
            <a:endParaRPr lang="en-US" sz="800">
              <a:solidFill>
                <a:srgbClr val="FFFFFF"/>
              </a:solidFill>
              <a:cs typeface="Arial" charset="0"/>
            </a:endParaRPr>
          </a:p>
          <a:p>
            <a:pPr eaLnBrk="1" hangingPunct="1">
              <a:defRPr/>
            </a:pPr>
            <a:r>
              <a:rPr lang="en-US" sz="500">
                <a:solidFill>
                  <a:srgbClr val="9FB7D3"/>
                </a:solidFill>
                <a:cs typeface="Arial" charset="0"/>
              </a:rPr>
              <a:t>Characters for Embedded font:</a:t>
            </a:r>
            <a:br>
              <a:rPr lang="en-US" sz="500">
                <a:solidFill>
                  <a:srgbClr val="9FB7D3"/>
                </a:solidFill>
                <a:cs typeface="Arial" charset="0"/>
              </a:rPr>
            </a:br>
            <a:r>
              <a:rPr lang="en-US" sz="500">
                <a:solidFill>
                  <a:srgbClr val="9FB7D3"/>
                </a:solidFill>
                <a:latin typeface="Ericsson Capital TT" pitchFamily="2" charset="0"/>
                <a:cs typeface="Arial"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lang="en-US" sz="500" i="1">
              <a:solidFill>
                <a:srgbClr val="9FB7D3"/>
              </a:solidFill>
              <a:latin typeface="Ericsson Capital TT" pitchFamily="2" charset="0"/>
              <a:cs typeface="Arial" charset="0"/>
            </a:endParaRPr>
          </a:p>
          <a:p>
            <a:pPr eaLnBrk="1" hangingPunct="1">
              <a:defRPr/>
            </a:pPr>
            <a:endParaRPr lang="en-US" sz="500" i="1">
              <a:solidFill>
                <a:srgbClr val="9FB7D3"/>
              </a:solidFill>
              <a:latin typeface="Ericsson Capital TT" pitchFamily="2" charset="0"/>
              <a:cs typeface="Arial" charset="0"/>
            </a:endParaRPr>
          </a:p>
          <a:p>
            <a:pPr eaLnBrk="1" hangingPunct="1">
              <a:defRPr/>
            </a:pPr>
            <a:r>
              <a:rPr lang="en-US" sz="500">
                <a:solidFill>
                  <a:srgbClr val="9FB7D3"/>
                </a:solidFill>
                <a:latin typeface="Ericsson Capital TT" pitchFamily="2" charset="0"/>
                <a:cs typeface="Arial" charset="0"/>
              </a:rPr>
              <a:t>ΆΈΉΊΌΎΏΐΑΒΓΕΖΗΘΙΚΛΜΝΞΟΠΡΣΤΥΦΧΨΪΫΆΈΉΊΰαβγδεζηθικλνξορςΣΤΥΦΧΨΩΪΫΌΎΏ</a:t>
            </a:r>
            <a:endParaRPr lang="en-US" sz="500" i="1">
              <a:solidFill>
                <a:srgbClr val="9FB7D3"/>
              </a:solidFill>
              <a:latin typeface="Ericsson Capital TT" pitchFamily="2" charset="0"/>
              <a:cs typeface="Arial" charset="0"/>
            </a:endParaRPr>
          </a:p>
          <a:p>
            <a:pPr eaLnBrk="1" hangingPunct="1">
              <a:defRPr/>
            </a:pPr>
            <a:r>
              <a:rPr lang="en-US" sz="500">
                <a:solidFill>
                  <a:srgbClr val="9FB7D3"/>
                </a:solidFill>
                <a:latin typeface="Ericsson Capital TT" pitchFamily="2" charset="0"/>
                <a:cs typeface="Arial"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defRPr/>
            </a:pPr>
            <a:endParaRPr lang="en-US" sz="500">
              <a:solidFill>
                <a:srgbClr val="9FB7D3"/>
              </a:solidFill>
              <a:latin typeface="Ericsson Capital TT" pitchFamily="2" charset="0"/>
              <a:cs typeface="Arial" charset="0"/>
            </a:endParaRPr>
          </a:p>
          <a:p>
            <a:pPr algn="r" eaLnBrk="1" hangingPunct="1">
              <a:spcBef>
                <a:spcPct val="0"/>
              </a:spcBef>
              <a:defRPr/>
            </a:pPr>
            <a:endParaRPr lang="en-US" sz="500">
              <a:solidFill>
                <a:srgbClr val="FFFFFF"/>
              </a:solidFill>
              <a:latin typeface="Ericsson Capital TT" pitchFamily="2" charset="0"/>
              <a:cs typeface="Arial" charset="0"/>
            </a:endParaRPr>
          </a:p>
          <a:p>
            <a:pPr algn="r" eaLnBrk="1" hangingPunct="1">
              <a:spcBef>
                <a:spcPct val="0"/>
              </a:spcBef>
              <a:defRPr/>
            </a:pPr>
            <a:endParaRPr lang="en-US" sz="800">
              <a:solidFill>
                <a:srgbClr val="FFFFFF"/>
              </a:solidFill>
              <a:latin typeface="Ericsson Capital TT" pitchFamily="2" charset="0"/>
              <a:cs typeface="Arial" charset="0"/>
            </a:endParaRPr>
          </a:p>
          <a:p>
            <a:pPr algn="r" eaLnBrk="1" hangingPunct="1">
              <a:spcBef>
                <a:spcPct val="0"/>
              </a:spcBef>
              <a:defRPr/>
            </a:pPr>
            <a:endParaRPr lang="en-US" sz="800">
              <a:solidFill>
                <a:srgbClr val="FFFFFF"/>
              </a:solidFill>
              <a:latin typeface="Ericsson Capital TT" pitchFamily="2" charset="0"/>
              <a:cs typeface="Arial" charset="0"/>
            </a:endParaRPr>
          </a:p>
          <a:p>
            <a:pPr algn="r" eaLnBrk="1" hangingPunct="1">
              <a:spcBef>
                <a:spcPct val="0"/>
              </a:spcBef>
              <a:defRPr/>
            </a:pPr>
            <a:endParaRPr lang="en-US" sz="800">
              <a:solidFill>
                <a:srgbClr val="FFFFFF"/>
              </a:solidFill>
              <a:latin typeface="Ericsson Capital TT" pitchFamily="2" charset="0"/>
              <a:cs typeface="Arial" charset="0"/>
            </a:endParaRPr>
          </a:p>
          <a:p>
            <a:pPr algn="r" eaLnBrk="1" hangingPunct="1">
              <a:spcBef>
                <a:spcPct val="0"/>
              </a:spcBef>
              <a:defRPr/>
            </a:pPr>
            <a:endParaRPr lang="en-US" sz="800">
              <a:solidFill>
                <a:srgbClr val="FFFFFF"/>
              </a:solidFill>
              <a:latin typeface="Ericsson Capital TT" pitchFamily="2" charset="0"/>
              <a:cs typeface="Arial" charset="0"/>
            </a:endParaRPr>
          </a:p>
          <a:p>
            <a:pPr algn="r" eaLnBrk="1" hangingPunct="1">
              <a:spcBef>
                <a:spcPct val="0"/>
              </a:spcBef>
              <a:defRPr/>
            </a:pPr>
            <a:endParaRPr lang="en-US" sz="800">
              <a:solidFill>
                <a:srgbClr val="FFFFFF"/>
              </a:solidFill>
              <a:latin typeface="Ericsson Capital TT" pitchFamily="2" charset="0"/>
              <a:cs typeface="Arial" charset="0"/>
            </a:endParaRPr>
          </a:p>
          <a:p>
            <a:pPr algn="r" eaLnBrk="1" hangingPunct="1">
              <a:spcBef>
                <a:spcPct val="0"/>
              </a:spcBef>
              <a:defRPr/>
            </a:pPr>
            <a:endParaRPr lang="en-US" sz="1400">
              <a:solidFill>
                <a:srgbClr val="FFFFFF"/>
              </a:solidFill>
              <a:cs typeface="Arial" charset="0"/>
            </a:endParaRPr>
          </a:p>
          <a:p>
            <a:pPr algn="r" eaLnBrk="1" hangingPunct="1">
              <a:spcBef>
                <a:spcPct val="0"/>
              </a:spcBef>
              <a:defRPr/>
            </a:pPr>
            <a:r>
              <a:rPr lang="en-US" sz="1200">
                <a:solidFill>
                  <a:srgbClr val="FFFFFF"/>
                </a:solidFill>
                <a:cs typeface="Arial" charset="0"/>
              </a:rPr>
              <a:t>Do not add objects or text in the footer area</a:t>
            </a:r>
          </a:p>
        </p:txBody>
      </p:sp>
      <p:pic>
        <p:nvPicPr>
          <p:cNvPr id="1027" name="Econ2011" descr="ECON_RGB"/>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206419" y="360363"/>
            <a:ext cx="444384"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xtfooterCopy"/>
          <p:cNvSpPr txBox="1">
            <a:spLocks noChangeArrowheads="1"/>
          </p:cNvSpPr>
          <p:nvPr/>
        </p:nvSpPr>
        <p:spPr bwMode="auto">
          <a:xfrm>
            <a:off x="526914" y="6524625"/>
            <a:ext cx="9863744"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spcBef>
                <a:spcPct val="50000"/>
              </a:spcBef>
              <a:defRPr sz="2000">
                <a:solidFill>
                  <a:schemeClr val="tx1"/>
                </a:solidFill>
                <a:latin typeface="Arial" charset="0"/>
              </a:defRPr>
            </a:lvl1pPr>
            <a:lvl2pPr marL="742950" indent="-285750" eaLnBrk="0" hangingPunct="0">
              <a:spcBef>
                <a:spcPct val="50000"/>
              </a:spcBef>
              <a:defRPr sz="2000">
                <a:solidFill>
                  <a:schemeClr val="tx1"/>
                </a:solidFill>
                <a:latin typeface="Arial" charset="0"/>
              </a:defRPr>
            </a:lvl2pPr>
            <a:lvl3pPr marL="1143000" indent="-228600" eaLnBrk="0" hangingPunct="0">
              <a:spcBef>
                <a:spcPct val="50000"/>
              </a:spcBef>
              <a:defRPr sz="2000">
                <a:solidFill>
                  <a:schemeClr val="tx1"/>
                </a:solidFill>
                <a:latin typeface="Arial" charset="0"/>
              </a:defRPr>
            </a:lvl3pPr>
            <a:lvl4pPr marL="1600200" indent="-228600" eaLnBrk="0" hangingPunct="0">
              <a:spcBef>
                <a:spcPct val="50000"/>
              </a:spcBef>
              <a:defRPr sz="2000">
                <a:solidFill>
                  <a:schemeClr val="tx1"/>
                </a:solidFill>
                <a:latin typeface="Arial" charset="0"/>
              </a:defRPr>
            </a:lvl4pPr>
            <a:lvl5pPr marL="2057400" indent="-228600" eaLnBrk="0" hangingPunct="0">
              <a:spcBef>
                <a:spcPct val="50000"/>
              </a:spcBef>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defRPr/>
            </a:pPr>
            <a:r>
              <a:rPr lang="en-US" sz="800">
                <a:solidFill>
                  <a:srgbClr val="87888A"/>
                </a:solidFill>
                <a:cs typeface="Arial" charset="0"/>
              </a:rPr>
              <a:t>Charging System 6  |  Commercial in confidence  |  221 09-FGC 101 2700 Uen, Rev B  |  2015-01-20  |  Page </a:t>
            </a:r>
            <a:fld id="{85C69C86-5A30-4A78-9F1A-D9FB7F57E156}" type="slidenum">
              <a:rPr lang="en-US" sz="800" smtClean="0">
                <a:solidFill>
                  <a:srgbClr val="87888A"/>
                </a:solidFill>
                <a:cs typeface="Arial" charset="0"/>
              </a:rPr>
              <a:pPr eaLnBrk="1" hangingPunct="1">
                <a:defRPr/>
              </a:pPr>
              <a:t>‹#›</a:t>
            </a:fld>
            <a:endParaRPr lang="en-US" sz="800">
              <a:solidFill>
                <a:srgbClr val="87888A"/>
              </a:solidFill>
              <a:cs typeface="Arial" charset="0"/>
            </a:endParaRPr>
          </a:p>
        </p:txBody>
      </p:sp>
      <p:sp>
        <p:nvSpPr>
          <p:cNvPr id="1029" name="Content_SM"/>
          <p:cNvSpPr>
            <a:spLocks noGrp="1" noChangeArrowheads="1"/>
          </p:cNvSpPr>
          <p:nvPr>
            <p:ph type="body" idx="1"/>
          </p:nvPr>
        </p:nvSpPr>
        <p:spPr bwMode="auto">
          <a:xfrm>
            <a:off x="528500" y="1800229"/>
            <a:ext cx="111334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altLang="en-US"/>
              <a:t>Click to add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Title_SM"/>
          <p:cNvSpPr>
            <a:spLocks noGrp="1" noChangeArrowheads="1"/>
          </p:cNvSpPr>
          <p:nvPr>
            <p:ph type="title"/>
          </p:nvPr>
        </p:nvSpPr>
        <p:spPr bwMode="auto">
          <a:xfrm>
            <a:off x="525346" y="239713"/>
            <a:ext cx="9989123"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altLang="en-US"/>
              <a:t>Click to Add Header</a:t>
            </a:r>
          </a:p>
        </p:txBody>
      </p:sp>
    </p:spTree>
    <p:extLst>
      <p:ext uri="{BB962C8B-B14F-4D97-AF65-F5344CB8AC3E}">
        <p14:creationId xmlns:p14="http://schemas.microsoft.com/office/powerpoint/2010/main" val="3786746275"/>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 id="2147483762" r:id="rId19"/>
    <p:sldLayoutId id="2147483763" r:id="rId20"/>
  </p:sldLayoutIdLst>
  <p:hf sldNum="0" hdr="0" ftr="0" dt="0"/>
  <p:txStyles>
    <p:titleStyle>
      <a:lvl1pPr algn="l" rtl="0" eaLnBrk="0" fontAlgn="base" hangingPunct="0">
        <a:lnSpc>
          <a:spcPct val="75000"/>
        </a:lnSpc>
        <a:spcBef>
          <a:spcPct val="0"/>
        </a:spcBef>
        <a:spcAft>
          <a:spcPct val="0"/>
        </a:spcAft>
        <a:defRPr sz="4400">
          <a:solidFill>
            <a:schemeClr val="tx1"/>
          </a:solidFill>
          <a:latin typeface="Ericsson Capital TT"/>
          <a:ea typeface="+mj-ea"/>
          <a:cs typeface="+mj-cs"/>
        </a:defRPr>
      </a:lvl1pPr>
      <a:lvl2pPr algn="l" rtl="0" eaLnBrk="0" fontAlgn="base" hangingPunct="0">
        <a:lnSpc>
          <a:spcPct val="75000"/>
        </a:lnSpc>
        <a:spcBef>
          <a:spcPct val="0"/>
        </a:spcBef>
        <a:spcAft>
          <a:spcPct val="0"/>
        </a:spcAft>
        <a:defRPr sz="4400">
          <a:solidFill>
            <a:schemeClr val="tx1"/>
          </a:solidFill>
          <a:latin typeface="Ericsson Capital TT" pitchFamily="2" charset="0"/>
        </a:defRPr>
      </a:lvl2pPr>
      <a:lvl3pPr algn="l" rtl="0" eaLnBrk="0" fontAlgn="base" hangingPunct="0">
        <a:lnSpc>
          <a:spcPct val="75000"/>
        </a:lnSpc>
        <a:spcBef>
          <a:spcPct val="0"/>
        </a:spcBef>
        <a:spcAft>
          <a:spcPct val="0"/>
        </a:spcAft>
        <a:defRPr sz="4400">
          <a:solidFill>
            <a:schemeClr val="tx1"/>
          </a:solidFill>
          <a:latin typeface="Ericsson Capital TT" pitchFamily="2" charset="0"/>
        </a:defRPr>
      </a:lvl3pPr>
      <a:lvl4pPr algn="l" rtl="0" eaLnBrk="0" fontAlgn="base" hangingPunct="0">
        <a:lnSpc>
          <a:spcPct val="75000"/>
        </a:lnSpc>
        <a:spcBef>
          <a:spcPct val="0"/>
        </a:spcBef>
        <a:spcAft>
          <a:spcPct val="0"/>
        </a:spcAft>
        <a:defRPr sz="4400">
          <a:solidFill>
            <a:schemeClr val="tx1"/>
          </a:solidFill>
          <a:latin typeface="Ericsson Capital TT" pitchFamily="2" charset="0"/>
        </a:defRPr>
      </a:lvl4pPr>
      <a:lvl5pPr algn="l" rtl="0" eaLnBrk="0" fontAlgn="base" hangingPunct="0">
        <a:lnSpc>
          <a:spcPct val="75000"/>
        </a:lnSpc>
        <a:spcBef>
          <a:spcPct val="0"/>
        </a:spcBef>
        <a:spcAft>
          <a:spcPct val="0"/>
        </a:spcAft>
        <a:defRPr sz="44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0" fontAlgn="base" hangingPunct="0">
        <a:spcBef>
          <a:spcPct val="20000"/>
        </a:spcBef>
        <a:spcAft>
          <a:spcPct val="0"/>
        </a:spcAft>
        <a:buClr>
          <a:srgbClr val="00A9D4"/>
        </a:buClr>
        <a:buFont typeface="Arial" pitchFamily="34" charset="0"/>
        <a:buChar char="›"/>
        <a:defRPr sz="2400">
          <a:solidFill>
            <a:schemeClr val="tx1"/>
          </a:solidFill>
          <a:latin typeface="+mn-lt"/>
          <a:ea typeface="+mn-ea"/>
          <a:cs typeface="+mn-cs"/>
        </a:defRPr>
      </a:lvl1pPr>
      <a:lvl2pPr marL="533400" indent="-177800"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0" fontAlgn="base" hangingPunct="0">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5531" y="438151"/>
            <a:ext cx="2352062" cy="597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defRPr sz="2000">
                <a:solidFill>
                  <a:schemeClr val="tx1"/>
                </a:solidFill>
                <a:latin typeface="Arial" charset="0"/>
              </a:defRPr>
            </a:lvl1pPr>
            <a:lvl2pPr marL="742950" indent="-285750" eaLnBrk="0" hangingPunct="0">
              <a:spcBef>
                <a:spcPct val="50000"/>
              </a:spcBef>
              <a:defRPr sz="2000">
                <a:solidFill>
                  <a:schemeClr val="tx1"/>
                </a:solidFill>
                <a:latin typeface="Arial" charset="0"/>
              </a:defRPr>
            </a:lvl2pPr>
            <a:lvl3pPr marL="1143000" indent="-228600" eaLnBrk="0" hangingPunct="0">
              <a:spcBef>
                <a:spcPct val="50000"/>
              </a:spcBef>
              <a:defRPr sz="2000">
                <a:solidFill>
                  <a:schemeClr val="tx1"/>
                </a:solidFill>
                <a:latin typeface="Arial" charset="0"/>
              </a:defRPr>
            </a:lvl3pPr>
            <a:lvl4pPr marL="1600200" indent="-228600" eaLnBrk="0" hangingPunct="0">
              <a:spcBef>
                <a:spcPct val="50000"/>
              </a:spcBef>
              <a:defRPr sz="2000">
                <a:solidFill>
                  <a:schemeClr val="tx1"/>
                </a:solidFill>
                <a:latin typeface="Arial" charset="0"/>
              </a:defRPr>
            </a:lvl4pPr>
            <a:lvl5pPr marL="2057400" indent="-228600" eaLnBrk="0" hangingPunct="0">
              <a:spcBef>
                <a:spcPct val="50000"/>
              </a:spcBef>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r" eaLnBrk="1" hangingPunct="1">
              <a:spcBef>
                <a:spcPct val="0"/>
              </a:spcBef>
              <a:defRPr/>
            </a:pPr>
            <a:r>
              <a:rPr lang="en-US" sz="1200">
                <a:solidFill>
                  <a:srgbClr val="FFFFFF"/>
                </a:solidFill>
                <a:cs typeface="Arial" charset="0"/>
              </a:rPr>
              <a:t>Slide title </a:t>
            </a:r>
          </a:p>
          <a:p>
            <a:pPr algn="r" eaLnBrk="1" hangingPunct="1">
              <a:spcBef>
                <a:spcPct val="0"/>
              </a:spcBef>
              <a:defRPr/>
            </a:pPr>
            <a:r>
              <a:rPr lang="en-US" sz="1200">
                <a:solidFill>
                  <a:srgbClr val="FFFFFF"/>
                </a:solidFill>
                <a:cs typeface="Arial" charset="0"/>
              </a:rPr>
              <a:t>44 pt</a:t>
            </a:r>
          </a:p>
          <a:p>
            <a:pPr algn="r" eaLnBrk="1" hangingPunct="1">
              <a:spcBef>
                <a:spcPct val="0"/>
              </a:spcBef>
              <a:defRPr/>
            </a:pPr>
            <a:endParaRPr lang="en-US" sz="1200">
              <a:solidFill>
                <a:srgbClr val="FFFFFF"/>
              </a:solidFill>
              <a:cs typeface="Arial" charset="0"/>
            </a:endParaRPr>
          </a:p>
          <a:p>
            <a:pPr algn="r" eaLnBrk="1" hangingPunct="1">
              <a:spcBef>
                <a:spcPct val="0"/>
              </a:spcBef>
              <a:defRPr/>
            </a:pPr>
            <a:endParaRPr lang="en-US" sz="1200">
              <a:solidFill>
                <a:srgbClr val="FFFFFF"/>
              </a:solidFill>
              <a:cs typeface="Arial" charset="0"/>
            </a:endParaRPr>
          </a:p>
          <a:p>
            <a:pPr algn="r" eaLnBrk="1" hangingPunct="1">
              <a:spcBef>
                <a:spcPct val="0"/>
              </a:spcBef>
              <a:defRPr/>
            </a:pPr>
            <a:endParaRPr lang="en-US" sz="1200">
              <a:solidFill>
                <a:srgbClr val="FFFFFF"/>
              </a:solidFill>
              <a:cs typeface="Arial" charset="0"/>
            </a:endParaRPr>
          </a:p>
          <a:p>
            <a:pPr algn="r" eaLnBrk="1" hangingPunct="1">
              <a:spcBef>
                <a:spcPct val="0"/>
              </a:spcBef>
              <a:defRPr/>
            </a:pPr>
            <a:endParaRPr lang="en-US" sz="1200">
              <a:solidFill>
                <a:srgbClr val="FFFFFF"/>
              </a:solidFill>
              <a:cs typeface="Arial" charset="0"/>
            </a:endParaRPr>
          </a:p>
          <a:p>
            <a:pPr algn="r" eaLnBrk="1" hangingPunct="1">
              <a:spcBef>
                <a:spcPct val="0"/>
              </a:spcBef>
              <a:defRPr/>
            </a:pPr>
            <a:endParaRPr lang="en-US" sz="1200">
              <a:solidFill>
                <a:srgbClr val="FFFFFF"/>
              </a:solidFill>
              <a:cs typeface="Arial" charset="0"/>
            </a:endParaRPr>
          </a:p>
          <a:p>
            <a:pPr algn="r" eaLnBrk="1" hangingPunct="1">
              <a:spcBef>
                <a:spcPct val="0"/>
              </a:spcBef>
              <a:defRPr/>
            </a:pPr>
            <a:endParaRPr lang="en-US" sz="1200">
              <a:solidFill>
                <a:srgbClr val="FFFFFF"/>
              </a:solidFill>
              <a:cs typeface="Arial" charset="0"/>
            </a:endParaRPr>
          </a:p>
          <a:p>
            <a:pPr algn="r" eaLnBrk="1" hangingPunct="1">
              <a:spcBef>
                <a:spcPct val="0"/>
              </a:spcBef>
              <a:defRPr/>
            </a:pPr>
            <a:r>
              <a:rPr lang="en-US" sz="1200">
                <a:solidFill>
                  <a:srgbClr val="FFFFFF"/>
                </a:solidFill>
                <a:cs typeface="Arial" charset="0"/>
              </a:rPr>
              <a:t>Text and bullet level 1</a:t>
            </a:r>
          </a:p>
          <a:p>
            <a:pPr algn="r" eaLnBrk="1" hangingPunct="1">
              <a:spcBef>
                <a:spcPct val="0"/>
              </a:spcBef>
              <a:defRPr/>
            </a:pPr>
            <a:r>
              <a:rPr lang="en-US" sz="1200">
                <a:solidFill>
                  <a:srgbClr val="FFFFFF"/>
                </a:solidFill>
                <a:cs typeface="Arial" charset="0"/>
              </a:rPr>
              <a:t> minimum 24 pt</a:t>
            </a:r>
          </a:p>
          <a:p>
            <a:pPr algn="r" eaLnBrk="1" hangingPunct="1">
              <a:spcBef>
                <a:spcPct val="0"/>
              </a:spcBef>
              <a:defRPr/>
            </a:pPr>
            <a:endParaRPr lang="en-US" sz="1200">
              <a:solidFill>
                <a:srgbClr val="FFFFFF"/>
              </a:solidFill>
              <a:cs typeface="Arial" charset="0"/>
            </a:endParaRPr>
          </a:p>
          <a:p>
            <a:pPr algn="r" eaLnBrk="1" hangingPunct="1">
              <a:spcBef>
                <a:spcPct val="0"/>
              </a:spcBef>
              <a:defRPr/>
            </a:pPr>
            <a:r>
              <a:rPr lang="en-US" sz="1200">
                <a:solidFill>
                  <a:srgbClr val="FFFFFF"/>
                </a:solidFill>
                <a:cs typeface="Arial" charset="0"/>
              </a:rPr>
              <a:t>Bullets level 2-5</a:t>
            </a:r>
          </a:p>
          <a:p>
            <a:pPr algn="r" eaLnBrk="1" hangingPunct="1">
              <a:spcBef>
                <a:spcPct val="0"/>
              </a:spcBef>
              <a:defRPr/>
            </a:pPr>
            <a:r>
              <a:rPr lang="en-US" sz="1200">
                <a:solidFill>
                  <a:srgbClr val="FFFFFF"/>
                </a:solidFill>
                <a:cs typeface="Arial" charset="0"/>
              </a:rPr>
              <a:t>minimum 20 pt</a:t>
            </a:r>
          </a:p>
          <a:p>
            <a:pPr algn="r" eaLnBrk="1" hangingPunct="1">
              <a:spcBef>
                <a:spcPct val="0"/>
              </a:spcBef>
              <a:defRPr/>
            </a:pPr>
            <a:endParaRPr lang="en-US" sz="1200">
              <a:solidFill>
                <a:srgbClr val="FFFFFF"/>
              </a:solidFill>
              <a:cs typeface="Arial" charset="0"/>
            </a:endParaRPr>
          </a:p>
          <a:p>
            <a:pPr algn="r" eaLnBrk="1" hangingPunct="1">
              <a:defRPr/>
            </a:pPr>
            <a:endParaRPr lang="en-US" sz="800">
              <a:solidFill>
                <a:srgbClr val="FFFFFF"/>
              </a:solidFill>
              <a:cs typeface="Arial" charset="0"/>
            </a:endParaRPr>
          </a:p>
          <a:p>
            <a:pPr algn="r" eaLnBrk="1" hangingPunct="1">
              <a:defRPr/>
            </a:pPr>
            <a:endParaRPr lang="en-US" sz="800">
              <a:solidFill>
                <a:srgbClr val="FFFFFF"/>
              </a:solidFill>
              <a:cs typeface="Arial" charset="0"/>
            </a:endParaRPr>
          </a:p>
          <a:p>
            <a:pPr algn="r" eaLnBrk="1" hangingPunct="1">
              <a:defRPr/>
            </a:pPr>
            <a:endParaRPr lang="en-US" sz="800">
              <a:solidFill>
                <a:srgbClr val="FFFFFF"/>
              </a:solidFill>
              <a:cs typeface="Arial" charset="0"/>
            </a:endParaRPr>
          </a:p>
          <a:p>
            <a:pPr eaLnBrk="1" hangingPunct="1">
              <a:defRPr/>
            </a:pPr>
            <a:r>
              <a:rPr lang="en-US" sz="500">
                <a:solidFill>
                  <a:srgbClr val="9FB7D3"/>
                </a:solidFill>
                <a:cs typeface="Arial" charset="0"/>
              </a:rPr>
              <a:t>Characters for Embedded font:</a:t>
            </a:r>
            <a:br>
              <a:rPr lang="en-US" sz="500">
                <a:solidFill>
                  <a:srgbClr val="9FB7D3"/>
                </a:solidFill>
                <a:cs typeface="Arial" charset="0"/>
              </a:rPr>
            </a:br>
            <a:r>
              <a:rPr lang="en-US" sz="500">
                <a:solidFill>
                  <a:srgbClr val="9FB7D3"/>
                </a:solidFill>
                <a:latin typeface="Ericsson Capital TT" pitchFamily="2" charset="0"/>
                <a:cs typeface="Arial"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lang="en-US" sz="500" i="1">
              <a:solidFill>
                <a:srgbClr val="9FB7D3"/>
              </a:solidFill>
              <a:latin typeface="Ericsson Capital TT" pitchFamily="2" charset="0"/>
              <a:cs typeface="Arial" charset="0"/>
            </a:endParaRPr>
          </a:p>
          <a:p>
            <a:pPr eaLnBrk="1" hangingPunct="1">
              <a:defRPr/>
            </a:pPr>
            <a:endParaRPr lang="en-US" sz="500" i="1">
              <a:solidFill>
                <a:srgbClr val="9FB7D3"/>
              </a:solidFill>
              <a:latin typeface="Ericsson Capital TT" pitchFamily="2" charset="0"/>
              <a:cs typeface="Arial" charset="0"/>
            </a:endParaRPr>
          </a:p>
          <a:p>
            <a:pPr eaLnBrk="1" hangingPunct="1">
              <a:defRPr/>
            </a:pPr>
            <a:r>
              <a:rPr lang="en-US" sz="500">
                <a:solidFill>
                  <a:srgbClr val="9FB7D3"/>
                </a:solidFill>
                <a:latin typeface="Ericsson Capital TT" pitchFamily="2" charset="0"/>
                <a:cs typeface="Arial" charset="0"/>
              </a:rPr>
              <a:t>ΆΈΉΊΌΎΏΐΑΒΓΕΖΗΘΙΚΛΜΝΞΟΠΡΣΤΥΦΧΨΪΫΆΈΉΊΰαβγδεζηθικλνξορςΣΤΥΦΧΨΩΪΫΌΎΏ</a:t>
            </a:r>
            <a:endParaRPr lang="en-US" sz="500" i="1">
              <a:solidFill>
                <a:srgbClr val="9FB7D3"/>
              </a:solidFill>
              <a:latin typeface="Ericsson Capital TT" pitchFamily="2" charset="0"/>
              <a:cs typeface="Arial" charset="0"/>
            </a:endParaRPr>
          </a:p>
          <a:p>
            <a:pPr eaLnBrk="1" hangingPunct="1">
              <a:defRPr/>
            </a:pPr>
            <a:r>
              <a:rPr lang="en-US" sz="500">
                <a:solidFill>
                  <a:srgbClr val="9FB7D3"/>
                </a:solidFill>
                <a:latin typeface="Ericsson Capital TT" pitchFamily="2" charset="0"/>
                <a:cs typeface="Arial"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defRPr/>
            </a:pPr>
            <a:endParaRPr lang="en-US" sz="500">
              <a:solidFill>
                <a:srgbClr val="9FB7D3"/>
              </a:solidFill>
              <a:latin typeface="Ericsson Capital TT" pitchFamily="2" charset="0"/>
              <a:cs typeface="Arial" charset="0"/>
            </a:endParaRPr>
          </a:p>
          <a:p>
            <a:pPr algn="r" eaLnBrk="1" hangingPunct="1">
              <a:spcBef>
                <a:spcPct val="0"/>
              </a:spcBef>
              <a:defRPr/>
            </a:pPr>
            <a:endParaRPr lang="en-US" sz="500">
              <a:solidFill>
                <a:srgbClr val="FFFFFF"/>
              </a:solidFill>
              <a:latin typeface="Ericsson Capital TT" pitchFamily="2" charset="0"/>
              <a:cs typeface="Arial" charset="0"/>
            </a:endParaRPr>
          </a:p>
          <a:p>
            <a:pPr algn="r" eaLnBrk="1" hangingPunct="1">
              <a:spcBef>
                <a:spcPct val="0"/>
              </a:spcBef>
              <a:defRPr/>
            </a:pPr>
            <a:endParaRPr lang="en-US" sz="800">
              <a:solidFill>
                <a:srgbClr val="FFFFFF"/>
              </a:solidFill>
              <a:latin typeface="Ericsson Capital TT" pitchFamily="2" charset="0"/>
              <a:cs typeface="Arial" charset="0"/>
            </a:endParaRPr>
          </a:p>
          <a:p>
            <a:pPr algn="r" eaLnBrk="1" hangingPunct="1">
              <a:spcBef>
                <a:spcPct val="0"/>
              </a:spcBef>
              <a:defRPr/>
            </a:pPr>
            <a:endParaRPr lang="en-US" sz="800">
              <a:solidFill>
                <a:srgbClr val="FFFFFF"/>
              </a:solidFill>
              <a:latin typeface="Ericsson Capital TT" pitchFamily="2" charset="0"/>
              <a:cs typeface="Arial" charset="0"/>
            </a:endParaRPr>
          </a:p>
          <a:p>
            <a:pPr algn="r" eaLnBrk="1" hangingPunct="1">
              <a:spcBef>
                <a:spcPct val="0"/>
              </a:spcBef>
              <a:defRPr/>
            </a:pPr>
            <a:endParaRPr lang="en-US" sz="800">
              <a:solidFill>
                <a:srgbClr val="FFFFFF"/>
              </a:solidFill>
              <a:latin typeface="Ericsson Capital TT" pitchFamily="2" charset="0"/>
              <a:cs typeface="Arial" charset="0"/>
            </a:endParaRPr>
          </a:p>
          <a:p>
            <a:pPr algn="r" eaLnBrk="1" hangingPunct="1">
              <a:spcBef>
                <a:spcPct val="0"/>
              </a:spcBef>
              <a:defRPr/>
            </a:pPr>
            <a:endParaRPr lang="en-US" sz="800">
              <a:solidFill>
                <a:srgbClr val="FFFFFF"/>
              </a:solidFill>
              <a:latin typeface="Ericsson Capital TT" pitchFamily="2" charset="0"/>
              <a:cs typeface="Arial" charset="0"/>
            </a:endParaRPr>
          </a:p>
          <a:p>
            <a:pPr algn="r" eaLnBrk="1" hangingPunct="1">
              <a:spcBef>
                <a:spcPct val="0"/>
              </a:spcBef>
              <a:defRPr/>
            </a:pPr>
            <a:endParaRPr lang="en-US" sz="800">
              <a:solidFill>
                <a:srgbClr val="FFFFFF"/>
              </a:solidFill>
              <a:latin typeface="Ericsson Capital TT" pitchFamily="2" charset="0"/>
              <a:cs typeface="Arial" charset="0"/>
            </a:endParaRPr>
          </a:p>
          <a:p>
            <a:pPr algn="r" eaLnBrk="1" hangingPunct="1">
              <a:spcBef>
                <a:spcPct val="0"/>
              </a:spcBef>
              <a:defRPr/>
            </a:pPr>
            <a:endParaRPr lang="en-US" sz="1400">
              <a:solidFill>
                <a:srgbClr val="FFFFFF"/>
              </a:solidFill>
              <a:cs typeface="Arial" charset="0"/>
            </a:endParaRPr>
          </a:p>
          <a:p>
            <a:pPr algn="r" eaLnBrk="1" hangingPunct="1">
              <a:spcBef>
                <a:spcPct val="0"/>
              </a:spcBef>
              <a:defRPr/>
            </a:pPr>
            <a:r>
              <a:rPr lang="en-US" sz="1200">
                <a:solidFill>
                  <a:srgbClr val="FFFFFF"/>
                </a:solidFill>
                <a:cs typeface="Arial" charset="0"/>
              </a:rPr>
              <a:t>Do not add objects or text in the footer area</a:t>
            </a:r>
          </a:p>
        </p:txBody>
      </p:sp>
      <p:pic>
        <p:nvPicPr>
          <p:cNvPr id="1027" name="Econ2011" descr="ECON_RGB"/>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206419" y="360363"/>
            <a:ext cx="444384"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xtfooterCopy"/>
          <p:cNvSpPr txBox="1">
            <a:spLocks noChangeArrowheads="1"/>
          </p:cNvSpPr>
          <p:nvPr/>
        </p:nvSpPr>
        <p:spPr bwMode="auto">
          <a:xfrm>
            <a:off x="526914" y="6524625"/>
            <a:ext cx="9863744"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spcBef>
                <a:spcPct val="50000"/>
              </a:spcBef>
              <a:defRPr sz="2000">
                <a:solidFill>
                  <a:schemeClr val="tx1"/>
                </a:solidFill>
                <a:latin typeface="Arial" charset="0"/>
              </a:defRPr>
            </a:lvl1pPr>
            <a:lvl2pPr marL="742950" indent="-285750" eaLnBrk="0" hangingPunct="0">
              <a:spcBef>
                <a:spcPct val="50000"/>
              </a:spcBef>
              <a:defRPr sz="2000">
                <a:solidFill>
                  <a:schemeClr val="tx1"/>
                </a:solidFill>
                <a:latin typeface="Arial" charset="0"/>
              </a:defRPr>
            </a:lvl2pPr>
            <a:lvl3pPr marL="1143000" indent="-228600" eaLnBrk="0" hangingPunct="0">
              <a:spcBef>
                <a:spcPct val="50000"/>
              </a:spcBef>
              <a:defRPr sz="2000">
                <a:solidFill>
                  <a:schemeClr val="tx1"/>
                </a:solidFill>
                <a:latin typeface="Arial" charset="0"/>
              </a:defRPr>
            </a:lvl3pPr>
            <a:lvl4pPr marL="1600200" indent="-228600" eaLnBrk="0" hangingPunct="0">
              <a:spcBef>
                <a:spcPct val="50000"/>
              </a:spcBef>
              <a:defRPr sz="2000">
                <a:solidFill>
                  <a:schemeClr val="tx1"/>
                </a:solidFill>
                <a:latin typeface="Arial" charset="0"/>
              </a:defRPr>
            </a:lvl4pPr>
            <a:lvl5pPr marL="2057400" indent="-228600" eaLnBrk="0" hangingPunct="0">
              <a:spcBef>
                <a:spcPct val="50000"/>
              </a:spcBef>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defRPr/>
            </a:pPr>
            <a:r>
              <a:rPr lang="en-US" sz="800">
                <a:solidFill>
                  <a:srgbClr val="87888A"/>
                </a:solidFill>
                <a:cs typeface="Arial" charset="0"/>
              </a:rPr>
              <a:t>Charging System 6  |  Commercial in confidence  |  221 09-FGC 101 2700 Uen, Rev B  |  2015-01-20  |  Page </a:t>
            </a:r>
            <a:fld id="{85C69C86-5A30-4A78-9F1A-D9FB7F57E156}" type="slidenum">
              <a:rPr lang="en-US" sz="800" smtClean="0">
                <a:solidFill>
                  <a:srgbClr val="87888A"/>
                </a:solidFill>
                <a:cs typeface="Arial" charset="0"/>
              </a:rPr>
              <a:pPr eaLnBrk="1" hangingPunct="1">
                <a:defRPr/>
              </a:pPr>
              <a:t>‹#›</a:t>
            </a:fld>
            <a:endParaRPr lang="en-US" sz="800">
              <a:solidFill>
                <a:srgbClr val="87888A"/>
              </a:solidFill>
              <a:cs typeface="Arial" charset="0"/>
            </a:endParaRPr>
          </a:p>
        </p:txBody>
      </p:sp>
      <p:sp>
        <p:nvSpPr>
          <p:cNvPr id="1029" name="Content_SM"/>
          <p:cNvSpPr>
            <a:spLocks noGrp="1" noChangeArrowheads="1"/>
          </p:cNvSpPr>
          <p:nvPr>
            <p:ph type="body" idx="1"/>
          </p:nvPr>
        </p:nvSpPr>
        <p:spPr bwMode="auto">
          <a:xfrm>
            <a:off x="528500" y="1800229"/>
            <a:ext cx="111334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altLang="en-US"/>
              <a:t>Click to add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Title_SM"/>
          <p:cNvSpPr>
            <a:spLocks noGrp="1" noChangeArrowheads="1"/>
          </p:cNvSpPr>
          <p:nvPr>
            <p:ph type="title"/>
          </p:nvPr>
        </p:nvSpPr>
        <p:spPr bwMode="auto">
          <a:xfrm>
            <a:off x="525327" y="239713"/>
            <a:ext cx="9989123"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altLang="en-US"/>
              <a:t>Click to Add Header</a:t>
            </a:r>
          </a:p>
        </p:txBody>
      </p:sp>
    </p:spTree>
    <p:extLst>
      <p:ext uri="{BB962C8B-B14F-4D97-AF65-F5344CB8AC3E}">
        <p14:creationId xmlns:p14="http://schemas.microsoft.com/office/powerpoint/2010/main" val="2589604023"/>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 id="2147483824" r:id="rId18"/>
    <p:sldLayoutId id="2147483825" r:id="rId19"/>
    <p:sldLayoutId id="2147483826" r:id="rId20"/>
  </p:sldLayoutIdLst>
  <p:hf sldNum="0" hdr="0" ftr="0" dt="0"/>
  <p:txStyles>
    <p:titleStyle>
      <a:lvl1pPr algn="l" rtl="0" eaLnBrk="0" fontAlgn="base" hangingPunct="0">
        <a:lnSpc>
          <a:spcPct val="75000"/>
        </a:lnSpc>
        <a:spcBef>
          <a:spcPct val="0"/>
        </a:spcBef>
        <a:spcAft>
          <a:spcPct val="0"/>
        </a:spcAft>
        <a:defRPr sz="4400">
          <a:solidFill>
            <a:schemeClr val="tx1"/>
          </a:solidFill>
          <a:latin typeface="Ericsson Capital TT"/>
          <a:ea typeface="+mj-ea"/>
          <a:cs typeface="+mj-cs"/>
        </a:defRPr>
      </a:lvl1pPr>
      <a:lvl2pPr algn="l" rtl="0" eaLnBrk="0" fontAlgn="base" hangingPunct="0">
        <a:lnSpc>
          <a:spcPct val="75000"/>
        </a:lnSpc>
        <a:spcBef>
          <a:spcPct val="0"/>
        </a:spcBef>
        <a:spcAft>
          <a:spcPct val="0"/>
        </a:spcAft>
        <a:defRPr sz="4400">
          <a:solidFill>
            <a:schemeClr val="tx1"/>
          </a:solidFill>
          <a:latin typeface="Ericsson Capital TT" pitchFamily="2" charset="0"/>
        </a:defRPr>
      </a:lvl2pPr>
      <a:lvl3pPr algn="l" rtl="0" eaLnBrk="0" fontAlgn="base" hangingPunct="0">
        <a:lnSpc>
          <a:spcPct val="75000"/>
        </a:lnSpc>
        <a:spcBef>
          <a:spcPct val="0"/>
        </a:spcBef>
        <a:spcAft>
          <a:spcPct val="0"/>
        </a:spcAft>
        <a:defRPr sz="4400">
          <a:solidFill>
            <a:schemeClr val="tx1"/>
          </a:solidFill>
          <a:latin typeface="Ericsson Capital TT" pitchFamily="2" charset="0"/>
        </a:defRPr>
      </a:lvl3pPr>
      <a:lvl4pPr algn="l" rtl="0" eaLnBrk="0" fontAlgn="base" hangingPunct="0">
        <a:lnSpc>
          <a:spcPct val="75000"/>
        </a:lnSpc>
        <a:spcBef>
          <a:spcPct val="0"/>
        </a:spcBef>
        <a:spcAft>
          <a:spcPct val="0"/>
        </a:spcAft>
        <a:defRPr sz="4400">
          <a:solidFill>
            <a:schemeClr val="tx1"/>
          </a:solidFill>
          <a:latin typeface="Ericsson Capital TT" pitchFamily="2" charset="0"/>
        </a:defRPr>
      </a:lvl4pPr>
      <a:lvl5pPr algn="l" rtl="0" eaLnBrk="0" fontAlgn="base" hangingPunct="0">
        <a:lnSpc>
          <a:spcPct val="75000"/>
        </a:lnSpc>
        <a:spcBef>
          <a:spcPct val="0"/>
        </a:spcBef>
        <a:spcAft>
          <a:spcPct val="0"/>
        </a:spcAft>
        <a:defRPr sz="44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0" fontAlgn="base" hangingPunct="0">
        <a:spcBef>
          <a:spcPct val="20000"/>
        </a:spcBef>
        <a:spcAft>
          <a:spcPct val="0"/>
        </a:spcAft>
        <a:buClr>
          <a:srgbClr val="00A9D4"/>
        </a:buClr>
        <a:buFont typeface="Arial" pitchFamily="34" charset="0"/>
        <a:buChar char="›"/>
        <a:defRPr sz="2400">
          <a:solidFill>
            <a:schemeClr val="tx1"/>
          </a:solidFill>
          <a:latin typeface="+mn-lt"/>
          <a:ea typeface="+mn-ea"/>
          <a:cs typeface="+mn-cs"/>
        </a:defRPr>
      </a:lvl1pPr>
      <a:lvl2pPr marL="533400" indent="-177800"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0" fontAlgn="base" hangingPunct="0">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LeftInfo"/>
          <p:cNvSpPr txBox="1">
            <a:spLocks noChangeArrowheads="1"/>
          </p:cNvSpPr>
          <p:nvPr/>
        </p:nvSpPr>
        <p:spPr bwMode="auto">
          <a:xfrm>
            <a:off x="-2515154" y="438151"/>
            <a:ext cx="2351779" cy="5970865"/>
          </a:xfrm>
          <a:prstGeom prst="rect">
            <a:avLst/>
          </a:prstGeom>
          <a:noFill/>
          <a:ln w="9525">
            <a:noFill/>
            <a:miter lim="800000"/>
            <a:headEnd/>
            <a:tailEnd/>
          </a:ln>
          <a:effectLst/>
        </p:spPr>
        <p:txBody>
          <a:bodyPr wrap="square">
            <a:spAutoFit/>
          </a:bodyPr>
          <a:lstStyle/>
          <a:p>
            <a:pPr algn="r">
              <a:spcBef>
                <a:spcPct val="0"/>
              </a:spcBef>
            </a:pPr>
            <a:r>
              <a:rPr lang="en-US" sz="1200" dirty="0">
                <a:solidFill>
                  <a:srgbClr val="FFFFFF"/>
                </a:solidFill>
              </a:rPr>
              <a:t>Slide title </a:t>
            </a:r>
          </a:p>
          <a:p>
            <a:pPr algn="r">
              <a:spcBef>
                <a:spcPct val="0"/>
              </a:spcBef>
            </a:pPr>
            <a:r>
              <a:rPr lang="en-US" sz="1200" dirty="0">
                <a:solidFill>
                  <a:srgbClr val="FFFFFF"/>
                </a:solidFill>
              </a:rPr>
              <a:t>44 pt</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FFFFFF"/>
                </a:solidFill>
              </a:rPr>
              <a:t>Text and bullet level 1</a:t>
            </a:r>
          </a:p>
          <a:p>
            <a:pPr algn="r">
              <a:spcBef>
                <a:spcPct val="0"/>
              </a:spcBef>
            </a:pPr>
            <a:r>
              <a:rPr lang="en-US" sz="1200" dirty="0">
                <a:solidFill>
                  <a:srgbClr val="FFFFFF"/>
                </a:solidFill>
              </a:rPr>
              <a:t> minimum 24 pt</a:t>
            </a:r>
          </a:p>
          <a:p>
            <a:pPr algn="r">
              <a:spcBef>
                <a:spcPct val="0"/>
              </a:spcBef>
            </a:pPr>
            <a:endParaRPr lang="en-US" sz="1200" dirty="0">
              <a:solidFill>
                <a:srgbClr val="FFFFFF"/>
              </a:solidFill>
            </a:endParaRPr>
          </a:p>
          <a:p>
            <a:pPr algn="r">
              <a:spcBef>
                <a:spcPct val="0"/>
              </a:spcBef>
            </a:pPr>
            <a:r>
              <a:rPr lang="en-US" sz="1200" dirty="0">
                <a:solidFill>
                  <a:srgbClr val="FFFFFF"/>
                </a:solidFill>
              </a:rPr>
              <a:t>Bullets level 2-5</a:t>
            </a:r>
          </a:p>
          <a:p>
            <a:pPr algn="r">
              <a:spcBef>
                <a:spcPct val="0"/>
              </a:spcBef>
            </a:pPr>
            <a:r>
              <a:rPr lang="en-US" sz="1200" dirty="0">
                <a:solidFill>
                  <a:srgbClr val="FFFFFF"/>
                </a:solidFill>
              </a:rPr>
              <a:t>minimum 20 pt</a:t>
            </a:r>
          </a:p>
          <a:p>
            <a:pPr algn="r">
              <a:spcBef>
                <a:spcPct val="0"/>
              </a:spcBef>
            </a:pPr>
            <a:endParaRPr lang="en-US" sz="1200" dirty="0">
              <a:solidFill>
                <a:srgbClr val="FFFFFF"/>
              </a:solidFill>
            </a:endParaRPr>
          </a:p>
          <a:p>
            <a:pPr algn="r"/>
            <a:endParaRPr lang="en-US" sz="800" dirty="0">
              <a:solidFill>
                <a:srgbClr val="FFFFFF"/>
              </a:solidFill>
            </a:endParaRPr>
          </a:p>
          <a:p>
            <a:pPr algn="r"/>
            <a:endParaRPr lang="en-US" sz="800" dirty="0">
              <a:solidFill>
                <a:srgbClr val="FFFFFF"/>
              </a:solidFill>
            </a:endParaRPr>
          </a:p>
          <a:p>
            <a:pPr algn="r"/>
            <a:endParaRPr lang="en-US" sz="800" dirty="0">
              <a:solidFill>
                <a:srgbClr val="FFFFFF"/>
              </a:solidFill>
            </a:endParaRPr>
          </a:p>
          <a:p>
            <a:r>
              <a:rPr lang="en-US" sz="500" dirty="0">
                <a:solidFill>
                  <a:srgbClr val="9FB7D3"/>
                </a:solidFill>
                <a:latin typeface="Arial"/>
              </a:rPr>
              <a:t>Characters for Embedded font:</a:t>
            </a:r>
            <a:br>
              <a:rPr lang="en-US" sz="500" dirty="0">
                <a:solidFill>
                  <a:srgbClr val="9FB7D3"/>
                </a:solidFill>
                <a:latin typeface="Arial"/>
              </a:rPr>
            </a:br>
            <a:r>
              <a:rPr lang="en-US" sz="500" dirty="0">
                <a:solidFill>
                  <a:srgbClr val="9FB7D3"/>
                </a:solidFill>
                <a:latin typeface="Ericsson Capital TT"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lang="en-US" sz="500" i="1" dirty="0">
              <a:solidFill>
                <a:srgbClr val="9FB7D3"/>
              </a:solidFill>
              <a:latin typeface="Ericsson Capital TT" pitchFamily="2" charset="0"/>
            </a:endParaRPr>
          </a:p>
          <a:p>
            <a:endParaRPr lang="en-US" sz="500" i="1" dirty="0">
              <a:solidFill>
                <a:srgbClr val="9FB7D3"/>
              </a:solidFill>
              <a:latin typeface="Ericsson Capital TT" pitchFamily="2" charset="0"/>
            </a:endParaRPr>
          </a:p>
          <a:p>
            <a:r>
              <a:rPr lang="en-US" sz="500" dirty="0">
                <a:solidFill>
                  <a:srgbClr val="9FB7D3"/>
                </a:solidFill>
                <a:latin typeface="Ericsson Capital TT" pitchFamily="2" charset="0"/>
              </a:rPr>
              <a:t>ΆΈΉΊΌΎΏΐΑΒΓΕΖΗΘΙΚΛΜΝΞΟΠΡΣΤΥΦΧΨΪΫΆΈΉΊΰαβγδεζηθικλνξορςΣΤΥΦΧΨΩΪΫΌΎΏ</a:t>
            </a:r>
            <a:endParaRPr lang="en-US" sz="500" i="1" dirty="0">
              <a:solidFill>
                <a:srgbClr val="9FB7D3"/>
              </a:solidFill>
              <a:latin typeface="Ericsson Capital TT" pitchFamily="2" charset="0"/>
            </a:endParaRPr>
          </a:p>
          <a:p>
            <a:r>
              <a:rPr lang="en-US" sz="50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a:lnSpc>
                <a:spcPct val="80000"/>
              </a:lnSpc>
              <a:spcBef>
                <a:spcPct val="20000"/>
              </a:spcBef>
            </a:pPr>
            <a:endParaRPr lang="en-US" sz="500" dirty="0">
              <a:solidFill>
                <a:srgbClr val="9FB7D3"/>
              </a:solidFill>
              <a:latin typeface="Ericsson Capital TT" pitchFamily="2" charset="0"/>
            </a:endParaRPr>
          </a:p>
          <a:p>
            <a:pPr algn="r">
              <a:spcBef>
                <a:spcPct val="0"/>
              </a:spcBef>
            </a:pPr>
            <a:endParaRPr lang="en-US" sz="500" dirty="0">
              <a:solidFill>
                <a:srgbClr val="FFFFFF"/>
              </a:solidFill>
              <a:latin typeface="Ericsson Capital TT" pitchFamily="2" charset="0"/>
            </a:endParaRPr>
          </a:p>
          <a:p>
            <a:pPr algn="r">
              <a:spcBef>
                <a:spcPct val="0"/>
              </a:spcBef>
            </a:pPr>
            <a:endParaRPr lang="en-US" sz="800" dirty="0">
              <a:solidFill>
                <a:srgbClr val="FFFFFF"/>
              </a:solidFill>
              <a:latin typeface="Ericsson Capital TT" pitchFamily="2" charset="0"/>
            </a:endParaRPr>
          </a:p>
          <a:p>
            <a:pPr algn="r">
              <a:spcBef>
                <a:spcPct val="0"/>
              </a:spcBef>
            </a:pPr>
            <a:endParaRPr lang="en-US" sz="800" dirty="0">
              <a:solidFill>
                <a:srgbClr val="FFFFFF"/>
              </a:solidFill>
              <a:latin typeface="Ericsson Capital TT" pitchFamily="2" charset="0"/>
            </a:endParaRPr>
          </a:p>
          <a:p>
            <a:pPr algn="r">
              <a:spcBef>
                <a:spcPct val="0"/>
              </a:spcBef>
            </a:pPr>
            <a:endParaRPr lang="en-US" sz="800" dirty="0">
              <a:solidFill>
                <a:srgbClr val="FFFFFF"/>
              </a:solidFill>
              <a:latin typeface="Ericsson Capital TT" pitchFamily="2" charset="0"/>
            </a:endParaRPr>
          </a:p>
          <a:p>
            <a:pPr algn="r">
              <a:spcBef>
                <a:spcPct val="0"/>
              </a:spcBef>
            </a:pPr>
            <a:endParaRPr lang="en-US" sz="800" dirty="0">
              <a:solidFill>
                <a:srgbClr val="FFFFFF"/>
              </a:solidFill>
              <a:latin typeface="Ericsson Capital TT" pitchFamily="2" charset="0"/>
            </a:endParaRPr>
          </a:p>
          <a:p>
            <a:pPr algn="r">
              <a:spcBef>
                <a:spcPct val="0"/>
              </a:spcBef>
            </a:pPr>
            <a:endParaRPr lang="en-US" sz="800" dirty="0">
              <a:solidFill>
                <a:srgbClr val="FFFFFF"/>
              </a:solidFill>
              <a:latin typeface="Ericsson Capital TT" pitchFamily="2" charset="0"/>
            </a:endParaRPr>
          </a:p>
          <a:p>
            <a:pPr algn="r">
              <a:spcBef>
                <a:spcPct val="0"/>
              </a:spcBef>
            </a:pPr>
            <a:endParaRPr lang="en-US" sz="1400" dirty="0">
              <a:solidFill>
                <a:srgbClr val="FFFFFF"/>
              </a:solidFill>
            </a:endParaRPr>
          </a:p>
          <a:p>
            <a:pPr algn="r">
              <a:spcBef>
                <a:spcPct val="0"/>
              </a:spcBef>
            </a:pPr>
            <a:r>
              <a:rPr lang="en-US" sz="1200" dirty="0">
                <a:solidFill>
                  <a:srgbClr val="FFFFFF"/>
                </a:solidFill>
              </a:rPr>
              <a:t>Do not add objects or text in the footer area</a:t>
            </a:r>
          </a:p>
        </p:txBody>
      </p:sp>
      <p:pic>
        <p:nvPicPr>
          <p:cNvPr id="9" name="Econ2011" descr="ECON_RGB"/>
          <p:cNvPicPr>
            <a:picLocks noChangeAspect="1" noChangeArrowheads="1"/>
          </p:cNvPicPr>
          <p:nvPr/>
        </p:nvPicPr>
        <p:blipFill>
          <a:blip r:embed="rId21" cstate="print"/>
          <a:srcRect/>
          <a:stretch>
            <a:fillRect/>
          </a:stretch>
        </p:blipFill>
        <p:spPr bwMode="auto">
          <a:xfrm>
            <a:off x="11085114" y="360000"/>
            <a:ext cx="592512" cy="588962"/>
          </a:xfrm>
          <a:prstGeom prst="rect">
            <a:avLst/>
          </a:prstGeom>
          <a:noFill/>
        </p:spPr>
      </p:pic>
      <p:sp>
        <p:nvSpPr>
          <p:cNvPr id="21523" name="txtfooterCopy"/>
          <p:cNvSpPr txBox="1">
            <a:spLocks noChangeArrowheads="1"/>
          </p:cNvSpPr>
          <p:nvPr/>
        </p:nvSpPr>
        <p:spPr bwMode="auto">
          <a:xfrm>
            <a:off x="526921" y="6524625"/>
            <a:ext cx="9863213" cy="215900"/>
          </a:xfrm>
          <a:prstGeom prst="rect">
            <a:avLst/>
          </a:prstGeom>
          <a:noFill/>
          <a:ln w="12700" algn="ctr">
            <a:noFill/>
            <a:miter lim="800000"/>
            <a:headEnd/>
            <a:tailEnd/>
          </a:ln>
          <a:effectLst/>
        </p:spPr>
        <p:txBody>
          <a:bodyPr lIns="72000" rIns="72000"/>
          <a:lstStyle/>
          <a:p>
            <a:r>
              <a:rPr lang="en-US" sz="800">
                <a:solidFill>
                  <a:srgbClr val="87888A"/>
                </a:solidFill>
              </a:rPr>
              <a:t>Charging System Overview  |  Ericsson Internal  |  IRN-13:000194 Uen, Rev A  |  2013-04-13  |  Page </a:t>
            </a:r>
            <a:fld id="{3A80CFD5-5E04-496C-B696-B907D7B3D2BB}" type="slidenum">
              <a:rPr lang="en-US" sz="800" smtClean="0">
                <a:solidFill>
                  <a:srgbClr val="87888A"/>
                </a:solidFill>
              </a:rPr>
              <a:pPr/>
              <a:t>‹#›</a:t>
            </a:fld>
            <a:endParaRPr lang="en-US" sz="800" dirty="0">
              <a:solidFill>
                <a:srgbClr val="87888A"/>
              </a:solidFill>
            </a:endParaRPr>
          </a:p>
        </p:txBody>
      </p:sp>
      <p:sp>
        <p:nvSpPr>
          <p:cNvPr id="21507" name="Content_SM"/>
          <p:cNvSpPr>
            <a:spLocks noGrp="1" noChangeArrowheads="1"/>
          </p:cNvSpPr>
          <p:nvPr>
            <p:ph type="body" idx="1"/>
          </p:nvPr>
        </p:nvSpPr>
        <p:spPr bwMode="auto">
          <a:xfrm>
            <a:off x="529036" y="1800000"/>
            <a:ext cx="11132885" cy="385200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506" name="Title_SM"/>
          <p:cNvSpPr>
            <a:spLocks noGrp="1" noChangeArrowheads="1"/>
          </p:cNvSpPr>
          <p:nvPr>
            <p:ph type="title"/>
          </p:nvPr>
        </p:nvSpPr>
        <p:spPr bwMode="auto">
          <a:xfrm>
            <a:off x="524798" y="239716"/>
            <a:ext cx="9990182" cy="1085371"/>
          </a:xfrm>
          <a:prstGeom prst="rect">
            <a:avLst/>
          </a:prstGeom>
          <a:noFill/>
          <a:ln w="9525">
            <a:noFill/>
            <a:miter lim="800000"/>
            <a:headEnd/>
            <a:tailEnd/>
          </a:ln>
        </p:spPr>
        <p:txBody>
          <a:bodyPr vert="horz" wrap="square" lIns="72000" tIns="0" rIns="72000" bIns="0" numCol="1" anchor="ctr" anchorCtr="0" compatLnSpc="1">
            <a:prstTxWarp prst="textNoShape">
              <a:avLst/>
            </a:prstTxWarp>
            <a:normAutofit/>
          </a:bodyPr>
          <a:lstStyle/>
          <a:p>
            <a:pPr lvl="0"/>
            <a:r>
              <a:rPr lang="en-US" dirty="0"/>
              <a:t>Click to Add Header</a:t>
            </a:r>
          </a:p>
        </p:txBody>
      </p:sp>
    </p:spTree>
    <p:extLst>
      <p:ext uri="{BB962C8B-B14F-4D97-AF65-F5344CB8AC3E}">
        <p14:creationId xmlns:p14="http://schemas.microsoft.com/office/powerpoint/2010/main" val="2903282529"/>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LeftInfo"/>
          <p:cNvSpPr txBox="1">
            <a:spLocks noChangeArrowheads="1"/>
          </p:cNvSpPr>
          <p:nvPr/>
        </p:nvSpPr>
        <p:spPr bwMode="auto">
          <a:xfrm>
            <a:off x="-2515154" y="438151"/>
            <a:ext cx="2351779" cy="5893921"/>
          </a:xfrm>
          <a:prstGeom prst="rect">
            <a:avLst/>
          </a:prstGeom>
          <a:noFill/>
          <a:ln w="9525">
            <a:noFill/>
            <a:miter lim="800000"/>
            <a:headEnd/>
            <a:tailEnd/>
          </a:ln>
          <a:effectLst/>
        </p:spPr>
        <p:txBody>
          <a:bodyPr wrap="square">
            <a:spAutoFit/>
          </a:bodyPr>
          <a:lstStyle/>
          <a:p>
            <a:pPr algn="r">
              <a:spcBef>
                <a:spcPct val="0"/>
              </a:spcBef>
            </a:pPr>
            <a:r>
              <a:rPr lang="en-US" sz="1200" dirty="0">
                <a:solidFill>
                  <a:srgbClr val="FFFFFF"/>
                </a:solidFill>
              </a:rPr>
              <a:t>Slide title </a:t>
            </a:r>
          </a:p>
          <a:p>
            <a:pPr algn="r">
              <a:spcBef>
                <a:spcPct val="0"/>
              </a:spcBef>
            </a:pPr>
            <a:r>
              <a:rPr lang="en-US" sz="1200" dirty="0">
                <a:solidFill>
                  <a:srgbClr val="FFFFFF"/>
                </a:solidFill>
              </a:rPr>
              <a:t>44 pt</a:t>
            </a: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a:solidFill>
                  <a:srgbClr val="FFFFFF"/>
                </a:solidFill>
              </a:rPr>
              <a:t>Text and bullet level 1</a:t>
            </a:r>
          </a:p>
          <a:p>
            <a:pPr algn="r">
              <a:spcBef>
                <a:spcPct val="0"/>
              </a:spcBef>
            </a:pPr>
            <a:r>
              <a:rPr lang="en-US" sz="1200" dirty="0">
                <a:solidFill>
                  <a:srgbClr val="FFFFFF"/>
                </a:solidFill>
              </a:rPr>
              <a:t> minimum 24 pt</a:t>
            </a:r>
          </a:p>
          <a:p>
            <a:pPr algn="r">
              <a:spcBef>
                <a:spcPct val="0"/>
              </a:spcBef>
            </a:pPr>
            <a:endParaRPr lang="en-US" sz="1200" dirty="0">
              <a:solidFill>
                <a:srgbClr val="FFFFFF"/>
              </a:solidFill>
            </a:endParaRPr>
          </a:p>
          <a:p>
            <a:pPr algn="r">
              <a:spcBef>
                <a:spcPct val="0"/>
              </a:spcBef>
            </a:pPr>
            <a:r>
              <a:rPr lang="en-US" sz="1200" dirty="0">
                <a:solidFill>
                  <a:srgbClr val="FFFFFF"/>
                </a:solidFill>
              </a:rPr>
              <a:t>Bullets level 2-5</a:t>
            </a:r>
          </a:p>
          <a:p>
            <a:pPr algn="r">
              <a:spcBef>
                <a:spcPct val="0"/>
              </a:spcBef>
            </a:pPr>
            <a:r>
              <a:rPr lang="en-US" sz="1200" dirty="0">
                <a:solidFill>
                  <a:srgbClr val="FFFFFF"/>
                </a:solidFill>
              </a:rPr>
              <a:t>minimum 20 pt</a:t>
            </a:r>
          </a:p>
          <a:p>
            <a:pPr algn="r">
              <a:spcBef>
                <a:spcPct val="0"/>
              </a:spcBef>
            </a:pPr>
            <a:endParaRPr lang="en-US" sz="1200" dirty="0">
              <a:solidFill>
                <a:srgbClr val="FFFFFF"/>
              </a:solidFill>
            </a:endParaRPr>
          </a:p>
          <a:p>
            <a:pPr algn="r"/>
            <a:endParaRPr lang="en-US" sz="800" dirty="0">
              <a:solidFill>
                <a:srgbClr val="FFFFFF"/>
              </a:solidFill>
            </a:endParaRPr>
          </a:p>
          <a:p>
            <a:pPr algn="r"/>
            <a:endParaRPr lang="en-US" sz="800" dirty="0">
              <a:solidFill>
                <a:srgbClr val="FFFFFF"/>
              </a:solidFill>
            </a:endParaRPr>
          </a:p>
          <a:p>
            <a:pPr algn="r"/>
            <a:endParaRPr lang="en-US" sz="800" dirty="0">
              <a:solidFill>
                <a:srgbClr val="FFFFFF"/>
              </a:solidFill>
            </a:endParaRPr>
          </a:p>
          <a:p>
            <a:r>
              <a:rPr lang="en-US" sz="500" dirty="0">
                <a:solidFill>
                  <a:srgbClr val="9FB7D3"/>
                </a:solidFill>
                <a:latin typeface="Arial"/>
              </a:rPr>
              <a:t>Characters for Embedded font:</a:t>
            </a:r>
            <a:br>
              <a:rPr lang="en-US" sz="500" dirty="0">
                <a:solidFill>
                  <a:srgbClr val="9FB7D3"/>
                </a:solidFill>
                <a:latin typeface="Arial"/>
              </a:rPr>
            </a:br>
            <a:r>
              <a:rPr lang="en-US" sz="500" dirty="0">
                <a:solidFill>
                  <a:srgbClr val="9FB7D3"/>
                </a:solidFill>
                <a:latin typeface="Ericsson Capital TT"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lang="en-US" sz="500" i="1" dirty="0">
              <a:solidFill>
                <a:srgbClr val="9FB7D3"/>
              </a:solidFill>
              <a:latin typeface="Ericsson Capital TT" pitchFamily="2" charset="0"/>
            </a:endParaRPr>
          </a:p>
          <a:p>
            <a:endParaRPr lang="en-US" sz="500" i="1" dirty="0">
              <a:solidFill>
                <a:srgbClr val="9FB7D3"/>
              </a:solidFill>
              <a:latin typeface="Ericsson Capital TT" pitchFamily="2" charset="0"/>
            </a:endParaRPr>
          </a:p>
          <a:p>
            <a:r>
              <a:rPr lang="en-US" sz="500" dirty="0">
                <a:solidFill>
                  <a:srgbClr val="9FB7D3"/>
                </a:solidFill>
                <a:latin typeface="Ericsson Capital TT" pitchFamily="2" charset="0"/>
              </a:rPr>
              <a:t>ΆΈΉΊΌΎΏΐΑΒΓΕΖΗΘΙΚΛΜΝΞΟΠΡΣΤΥΦΧΨΪΫΆΈΉΊΰαβγδεζηθικλνξορςΣΤΥΦΧΨΩΪΫΌΎΏ</a:t>
            </a:r>
            <a:endParaRPr lang="en-US" sz="500" i="1" dirty="0">
              <a:solidFill>
                <a:srgbClr val="9FB7D3"/>
              </a:solidFill>
              <a:latin typeface="Ericsson Capital TT" pitchFamily="2" charset="0"/>
            </a:endParaRPr>
          </a:p>
          <a:p>
            <a:r>
              <a:rPr lang="en-US" sz="50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a:lnSpc>
                <a:spcPct val="80000"/>
              </a:lnSpc>
              <a:spcBef>
                <a:spcPct val="20000"/>
              </a:spcBef>
            </a:pPr>
            <a:endParaRPr lang="en-US" sz="500" dirty="0">
              <a:solidFill>
                <a:srgbClr val="9FB7D3"/>
              </a:solidFill>
              <a:latin typeface="Ericsson Capital TT" pitchFamily="2" charset="0"/>
            </a:endParaRPr>
          </a:p>
          <a:p>
            <a:pPr algn="r">
              <a:spcBef>
                <a:spcPct val="0"/>
              </a:spcBef>
            </a:pPr>
            <a:endParaRPr lang="en-US" sz="500" dirty="0">
              <a:solidFill>
                <a:srgbClr val="FFFFFF"/>
              </a:solidFill>
              <a:latin typeface="Ericsson Capital TT" pitchFamily="2" charset="0"/>
            </a:endParaRPr>
          </a:p>
          <a:p>
            <a:pPr algn="r">
              <a:spcBef>
                <a:spcPct val="0"/>
              </a:spcBef>
            </a:pPr>
            <a:endParaRPr lang="en-US" sz="800" dirty="0">
              <a:solidFill>
                <a:srgbClr val="FFFFFF"/>
              </a:solidFill>
              <a:latin typeface="Ericsson Capital TT" pitchFamily="2" charset="0"/>
            </a:endParaRPr>
          </a:p>
          <a:p>
            <a:pPr algn="r">
              <a:spcBef>
                <a:spcPct val="0"/>
              </a:spcBef>
            </a:pPr>
            <a:endParaRPr lang="en-US" sz="800" dirty="0">
              <a:solidFill>
                <a:srgbClr val="FFFFFF"/>
              </a:solidFill>
              <a:latin typeface="Ericsson Capital TT" pitchFamily="2" charset="0"/>
            </a:endParaRPr>
          </a:p>
          <a:p>
            <a:pPr algn="r">
              <a:spcBef>
                <a:spcPct val="0"/>
              </a:spcBef>
            </a:pPr>
            <a:endParaRPr lang="en-US" sz="800" dirty="0">
              <a:solidFill>
                <a:srgbClr val="FFFFFF"/>
              </a:solidFill>
              <a:latin typeface="Ericsson Capital TT" pitchFamily="2" charset="0"/>
            </a:endParaRPr>
          </a:p>
          <a:p>
            <a:pPr algn="r">
              <a:spcBef>
                <a:spcPct val="0"/>
              </a:spcBef>
            </a:pPr>
            <a:endParaRPr lang="en-US" sz="800" dirty="0">
              <a:solidFill>
                <a:srgbClr val="FFFFFF"/>
              </a:solidFill>
              <a:latin typeface="Ericsson Capital TT" pitchFamily="2" charset="0"/>
            </a:endParaRPr>
          </a:p>
          <a:p>
            <a:pPr algn="r">
              <a:spcBef>
                <a:spcPct val="0"/>
              </a:spcBef>
            </a:pPr>
            <a:endParaRPr lang="en-US" sz="800" dirty="0">
              <a:solidFill>
                <a:srgbClr val="FFFFFF"/>
              </a:solidFill>
              <a:latin typeface="Ericsson Capital TT" pitchFamily="2" charset="0"/>
            </a:endParaRPr>
          </a:p>
          <a:p>
            <a:pPr algn="r">
              <a:spcBef>
                <a:spcPct val="0"/>
              </a:spcBef>
            </a:pPr>
            <a:endParaRPr lang="en-US" sz="1400" dirty="0">
              <a:solidFill>
                <a:srgbClr val="FFFFFF"/>
              </a:solidFill>
            </a:endParaRPr>
          </a:p>
          <a:p>
            <a:pPr algn="r">
              <a:spcBef>
                <a:spcPct val="0"/>
              </a:spcBef>
            </a:pPr>
            <a:r>
              <a:rPr lang="en-US" sz="1200" dirty="0">
                <a:solidFill>
                  <a:srgbClr val="FFFFFF"/>
                </a:solidFill>
              </a:rPr>
              <a:t>Do not add objects or text in the footer area</a:t>
            </a:r>
          </a:p>
        </p:txBody>
      </p:sp>
      <p:pic>
        <p:nvPicPr>
          <p:cNvPr id="9" name="Econ2011" descr="ECON_RGB"/>
          <p:cNvPicPr>
            <a:picLocks noChangeAspect="1" noChangeArrowheads="1"/>
          </p:cNvPicPr>
          <p:nvPr/>
        </p:nvPicPr>
        <p:blipFill>
          <a:blip r:embed="rId21" cstate="print"/>
          <a:srcRect/>
          <a:stretch>
            <a:fillRect/>
          </a:stretch>
        </p:blipFill>
        <p:spPr bwMode="auto">
          <a:xfrm>
            <a:off x="11085114" y="360000"/>
            <a:ext cx="592512" cy="588962"/>
          </a:xfrm>
          <a:prstGeom prst="rect">
            <a:avLst/>
          </a:prstGeom>
          <a:noFill/>
        </p:spPr>
      </p:pic>
      <p:sp>
        <p:nvSpPr>
          <p:cNvPr id="21523" name="txtfooterCopy"/>
          <p:cNvSpPr txBox="1">
            <a:spLocks noChangeArrowheads="1"/>
          </p:cNvSpPr>
          <p:nvPr/>
        </p:nvSpPr>
        <p:spPr bwMode="auto">
          <a:xfrm>
            <a:off x="526914" y="6524625"/>
            <a:ext cx="9863213" cy="215900"/>
          </a:xfrm>
          <a:prstGeom prst="rect">
            <a:avLst/>
          </a:prstGeom>
          <a:noFill/>
          <a:ln w="12700" algn="ctr">
            <a:noFill/>
            <a:miter lim="800000"/>
            <a:headEnd/>
            <a:tailEnd/>
          </a:ln>
          <a:effectLst/>
        </p:spPr>
        <p:txBody>
          <a:bodyPr lIns="72000" rIns="72000"/>
          <a:lstStyle/>
          <a:p>
            <a:r>
              <a:rPr lang="en-US" sz="800">
                <a:solidFill>
                  <a:srgbClr val="87888A"/>
                </a:solidFill>
              </a:rPr>
              <a:t>Charging System Overview  |  Ericsson Internal  |  IRN-13:000194 Uen, Rev A  |  2013-04-13  |  Page </a:t>
            </a:r>
            <a:fld id="{3A80CFD5-5E04-496C-B696-B907D7B3D2BB}" type="slidenum">
              <a:rPr lang="en-US" sz="800" smtClean="0">
                <a:solidFill>
                  <a:srgbClr val="87888A"/>
                </a:solidFill>
              </a:rPr>
              <a:pPr/>
              <a:t>‹#›</a:t>
            </a:fld>
            <a:endParaRPr lang="en-US" sz="800" dirty="0">
              <a:solidFill>
                <a:srgbClr val="87888A"/>
              </a:solidFill>
            </a:endParaRPr>
          </a:p>
        </p:txBody>
      </p:sp>
      <p:sp>
        <p:nvSpPr>
          <p:cNvPr id="21507" name="Content_SM"/>
          <p:cNvSpPr>
            <a:spLocks noGrp="1" noChangeArrowheads="1"/>
          </p:cNvSpPr>
          <p:nvPr>
            <p:ph type="body" idx="1"/>
          </p:nvPr>
        </p:nvSpPr>
        <p:spPr bwMode="auto">
          <a:xfrm>
            <a:off x="529030" y="1800000"/>
            <a:ext cx="11132885" cy="385200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506" name="Title_SM"/>
          <p:cNvSpPr>
            <a:spLocks noGrp="1" noChangeArrowheads="1"/>
          </p:cNvSpPr>
          <p:nvPr>
            <p:ph type="title"/>
          </p:nvPr>
        </p:nvSpPr>
        <p:spPr bwMode="auto">
          <a:xfrm>
            <a:off x="524798" y="239714"/>
            <a:ext cx="9990182" cy="1085371"/>
          </a:xfrm>
          <a:prstGeom prst="rect">
            <a:avLst/>
          </a:prstGeom>
          <a:noFill/>
          <a:ln w="9525">
            <a:noFill/>
            <a:miter lim="800000"/>
            <a:headEnd/>
            <a:tailEnd/>
          </a:ln>
        </p:spPr>
        <p:txBody>
          <a:bodyPr vert="horz" wrap="square" lIns="72000" tIns="0" rIns="72000" bIns="0" numCol="1" anchor="ctr" anchorCtr="0" compatLnSpc="1">
            <a:prstTxWarp prst="textNoShape">
              <a:avLst/>
            </a:prstTxWarp>
            <a:normAutofit/>
          </a:bodyPr>
          <a:lstStyle/>
          <a:p>
            <a:pPr lvl="0"/>
            <a:r>
              <a:rPr lang="en-US" dirty="0"/>
              <a:t>Click to Add Header</a:t>
            </a:r>
          </a:p>
        </p:txBody>
      </p:sp>
    </p:spTree>
    <p:extLst>
      <p:ext uri="{BB962C8B-B14F-4D97-AF65-F5344CB8AC3E}">
        <p14:creationId xmlns:p14="http://schemas.microsoft.com/office/powerpoint/2010/main" val="358416713"/>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94.xml"/></Relationships>
</file>

<file path=ppt/slides/_rels/slide18.xml.rels><?xml version="1.0" encoding="UTF-8" standalone="yes"?>
<Relationships xmlns="http://schemas.openxmlformats.org/package/2006/relationships"><Relationship Id="rId3" Type="http://schemas.openxmlformats.org/officeDocument/2006/relationships/hyperlink" Target="http://cpi.al.sw.ericsson.se/alex" TargetMode="External"/><Relationship Id="rId2" Type="http://schemas.openxmlformats.org/officeDocument/2006/relationships/notesSlide" Target="../notesSlides/notesSlide18.xml"/><Relationship Id="rId1" Type="http://schemas.openxmlformats.org/officeDocument/2006/relationships/slideLayout" Target="../slideLayouts/slideLayout9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6.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 y="0"/>
            <a:ext cx="1218882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ctrTitle"/>
          </p:nvPr>
        </p:nvSpPr>
        <p:spPr>
          <a:xfrm>
            <a:off x="8608417" y="5848423"/>
            <a:ext cx="2867025" cy="944821"/>
          </a:xfrm>
        </p:spPr>
        <p:txBody>
          <a:bodyPr>
            <a:normAutofit/>
          </a:bodyPr>
          <a:lstStyle/>
          <a:p>
            <a:pPr algn="ctr"/>
            <a:r>
              <a:rPr lang="en-US" sz="5400" dirty="0">
                <a:solidFill>
                  <a:schemeClr val="bg1"/>
                </a:solidFill>
              </a:rPr>
              <a:t>“</a:t>
            </a:r>
            <a:r>
              <a:rPr lang="en-US" sz="5400" dirty="0" err="1">
                <a:solidFill>
                  <a:schemeClr val="bg1"/>
                </a:solidFill>
              </a:rPr>
              <a:t>gyan</a:t>
            </a:r>
            <a:r>
              <a:rPr lang="en-US" sz="5400" dirty="0">
                <a:solidFill>
                  <a:schemeClr val="bg1"/>
                </a:solidFill>
              </a:rPr>
              <a:t>”</a:t>
            </a:r>
          </a:p>
        </p:txBody>
      </p:sp>
      <p:sp>
        <p:nvSpPr>
          <p:cNvPr id="5" name="Subtitle 4"/>
          <p:cNvSpPr>
            <a:spLocks noGrp="1"/>
          </p:cNvSpPr>
          <p:nvPr>
            <p:ph type="subTitle" idx="1"/>
          </p:nvPr>
        </p:nvSpPr>
        <p:spPr>
          <a:xfrm>
            <a:off x="524822" y="5137275"/>
            <a:ext cx="11137118" cy="1454099"/>
          </a:xfrm>
        </p:spPr>
        <p:txBody>
          <a:bodyPr/>
          <a:lstStyle/>
          <a:p>
            <a:r>
              <a:rPr lang="en-US" dirty="0">
                <a:solidFill>
                  <a:schemeClr val="bg1"/>
                </a:solidFill>
              </a:rPr>
              <a:t>A Technical Learning initiative of </a:t>
            </a:r>
            <a:br>
              <a:rPr lang="en-US" dirty="0">
                <a:solidFill>
                  <a:schemeClr val="bg1"/>
                </a:solidFill>
              </a:rPr>
            </a:br>
            <a:r>
              <a:rPr lang="en-US" dirty="0">
                <a:solidFill>
                  <a:schemeClr val="bg1"/>
                </a:solidFill>
              </a:rPr>
              <a:t>BUSS DU </a:t>
            </a:r>
            <a:r>
              <a:rPr lang="en-US" dirty="0" err="1">
                <a:solidFill>
                  <a:schemeClr val="bg1"/>
                </a:solidFill>
              </a:rPr>
              <a:t>CoE</a:t>
            </a:r>
            <a:r>
              <a:rPr lang="en-US" dirty="0">
                <a:solidFill>
                  <a:schemeClr val="bg1"/>
                </a:solidFill>
              </a:rPr>
              <a:t> CB&amp;M DC Chennai</a:t>
            </a:r>
          </a:p>
        </p:txBody>
      </p:sp>
      <p:grpSp>
        <p:nvGrpSpPr>
          <p:cNvPr id="2" name="Group 1"/>
          <p:cNvGrpSpPr/>
          <p:nvPr/>
        </p:nvGrpSpPr>
        <p:grpSpPr>
          <a:xfrm>
            <a:off x="11336114" y="5692408"/>
            <a:ext cx="643640" cy="830794"/>
            <a:chOff x="4528435" y="2374638"/>
            <a:chExt cx="1549400" cy="1885156"/>
          </a:xfrm>
        </p:grpSpPr>
        <p:sp>
          <p:nvSpPr>
            <p:cNvPr id="10" name="Freeform 3"/>
            <p:cNvSpPr>
              <a:spLocks noChangeAspect="1" noEditPoints="1"/>
            </p:cNvSpPr>
            <p:nvPr/>
          </p:nvSpPr>
          <p:spPr bwMode="auto">
            <a:xfrm>
              <a:off x="4777673" y="2374638"/>
              <a:ext cx="1050925" cy="1484313"/>
            </a:xfrm>
            <a:custGeom>
              <a:avLst/>
              <a:gdLst>
                <a:gd name="T0" fmla="*/ 420370 w 280"/>
                <a:gd name="T1" fmla="*/ 1428089 h 396"/>
                <a:gd name="T2" fmla="*/ 60053 w 280"/>
                <a:gd name="T3" fmla="*/ 974549 h 396"/>
                <a:gd name="T4" fmla="*/ 206432 w 280"/>
                <a:gd name="T5" fmla="*/ 644702 h 396"/>
                <a:gd name="T6" fmla="*/ 431630 w 280"/>
                <a:gd name="T7" fmla="*/ 89958 h 396"/>
                <a:gd name="T8" fmla="*/ 660581 w 280"/>
                <a:gd name="T9" fmla="*/ 307358 h 396"/>
                <a:gd name="T10" fmla="*/ 705621 w 280"/>
                <a:gd name="T11" fmla="*/ 311106 h 396"/>
                <a:gd name="T12" fmla="*/ 705621 w 280"/>
                <a:gd name="T13" fmla="*/ 266127 h 396"/>
                <a:gd name="T14" fmla="*/ 416617 w 280"/>
                <a:gd name="T15" fmla="*/ 7497 h 396"/>
                <a:gd name="T16" fmla="*/ 405357 w 280"/>
                <a:gd name="T17" fmla="*/ 0 h 396"/>
                <a:gd name="T18" fmla="*/ 371577 w 280"/>
                <a:gd name="T19" fmla="*/ 22490 h 396"/>
                <a:gd name="T20" fmla="*/ 371577 w 280"/>
                <a:gd name="T21" fmla="*/ 29986 h 396"/>
                <a:gd name="T22" fmla="*/ 371577 w 280"/>
                <a:gd name="T23" fmla="*/ 29986 h 396"/>
                <a:gd name="T24" fmla="*/ 157639 w 280"/>
                <a:gd name="T25" fmla="*/ 610967 h 396"/>
                <a:gd name="T26" fmla="*/ 0 w 280"/>
                <a:gd name="T27" fmla="*/ 974549 h 396"/>
                <a:gd name="T28" fmla="*/ 394097 w 280"/>
                <a:gd name="T29" fmla="*/ 1484313 h 396"/>
                <a:gd name="T30" fmla="*/ 409110 w 280"/>
                <a:gd name="T31" fmla="*/ 1484313 h 396"/>
                <a:gd name="T32" fmla="*/ 435383 w 280"/>
                <a:gd name="T33" fmla="*/ 1469320 h 396"/>
                <a:gd name="T34" fmla="*/ 420370 w 280"/>
                <a:gd name="T35" fmla="*/ 1428089 h 396"/>
                <a:gd name="T36" fmla="*/ 784440 w 280"/>
                <a:gd name="T37" fmla="*/ 359833 h 396"/>
                <a:gd name="T38" fmla="*/ 743154 w 280"/>
                <a:gd name="T39" fmla="*/ 352337 h 396"/>
                <a:gd name="T40" fmla="*/ 739401 w 280"/>
                <a:gd name="T41" fmla="*/ 397316 h 396"/>
                <a:gd name="T42" fmla="*/ 957092 w 280"/>
                <a:gd name="T43" fmla="*/ 997039 h 396"/>
                <a:gd name="T44" fmla="*/ 769427 w 280"/>
                <a:gd name="T45" fmla="*/ 1334382 h 396"/>
                <a:gd name="T46" fmla="*/ 825727 w 280"/>
                <a:gd name="T47" fmla="*/ 974549 h 396"/>
                <a:gd name="T48" fmla="*/ 536722 w 280"/>
                <a:gd name="T49" fmla="*/ 565988 h 396"/>
                <a:gd name="T50" fmla="*/ 506696 w 280"/>
                <a:gd name="T51" fmla="*/ 565988 h 396"/>
                <a:gd name="T52" fmla="*/ 491683 w 280"/>
                <a:gd name="T53" fmla="*/ 595974 h 396"/>
                <a:gd name="T54" fmla="*/ 367824 w 280"/>
                <a:gd name="T55" fmla="*/ 948311 h 396"/>
                <a:gd name="T56" fmla="*/ 379084 w 280"/>
                <a:gd name="T57" fmla="*/ 1326886 h 396"/>
                <a:gd name="T58" fmla="*/ 420370 w 280"/>
                <a:gd name="T59" fmla="*/ 1326886 h 396"/>
                <a:gd name="T60" fmla="*/ 424123 w 280"/>
                <a:gd name="T61" fmla="*/ 1285655 h 396"/>
                <a:gd name="T62" fmla="*/ 420370 w 280"/>
                <a:gd name="T63" fmla="*/ 982045 h 396"/>
                <a:gd name="T64" fmla="*/ 551736 w 280"/>
                <a:gd name="T65" fmla="*/ 652198 h 396"/>
                <a:gd name="T66" fmla="*/ 765674 w 280"/>
                <a:gd name="T67" fmla="*/ 985794 h 396"/>
                <a:gd name="T68" fmla="*/ 641815 w 280"/>
                <a:gd name="T69" fmla="*/ 1439334 h 396"/>
                <a:gd name="T70" fmla="*/ 645568 w 280"/>
                <a:gd name="T71" fmla="*/ 1476816 h 396"/>
                <a:gd name="T72" fmla="*/ 664335 w 280"/>
                <a:gd name="T73" fmla="*/ 1484313 h 396"/>
                <a:gd name="T74" fmla="*/ 683101 w 280"/>
                <a:gd name="T75" fmla="*/ 1480565 h 396"/>
                <a:gd name="T76" fmla="*/ 1017145 w 280"/>
                <a:gd name="T77" fmla="*/ 1004535 h 396"/>
                <a:gd name="T78" fmla="*/ 784440 w 280"/>
                <a:gd name="T79" fmla="*/ 359833 h 3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80" h="396">
                  <a:moveTo>
                    <a:pt x="112" y="381"/>
                  </a:moveTo>
                  <a:cubicBezTo>
                    <a:pt x="111" y="381"/>
                    <a:pt x="16" y="335"/>
                    <a:pt x="16" y="260"/>
                  </a:cubicBezTo>
                  <a:cubicBezTo>
                    <a:pt x="16" y="227"/>
                    <a:pt x="34" y="202"/>
                    <a:pt x="55" y="172"/>
                  </a:cubicBezTo>
                  <a:cubicBezTo>
                    <a:pt x="82" y="135"/>
                    <a:pt x="112" y="93"/>
                    <a:pt x="115" y="24"/>
                  </a:cubicBezTo>
                  <a:cubicBezTo>
                    <a:pt x="129" y="36"/>
                    <a:pt x="152" y="56"/>
                    <a:pt x="176" y="82"/>
                  </a:cubicBezTo>
                  <a:cubicBezTo>
                    <a:pt x="179" y="85"/>
                    <a:pt x="185" y="86"/>
                    <a:pt x="188" y="83"/>
                  </a:cubicBezTo>
                  <a:cubicBezTo>
                    <a:pt x="191" y="80"/>
                    <a:pt x="191" y="75"/>
                    <a:pt x="188" y="71"/>
                  </a:cubicBezTo>
                  <a:cubicBezTo>
                    <a:pt x="151" y="31"/>
                    <a:pt x="116" y="5"/>
                    <a:pt x="111" y="2"/>
                  </a:cubicBezTo>
                  <a:cubicBezTo>
                    <a:pt x="110" y="1"/>
                    <a:pt x="109" y="0"/>
                    <a:pt x="108" y="0"/>
                  </a:cubicBezTo>
                  <a:cubicBezTo>
                    <a:pt x="104" y="0"/>
                    <a:pt x="100" y="2"/>
                    <a:pt x="99" y="6"/>
                  </a:cubicBezTo>
                  <a:cubicBezTo>
                    <a:pt x="99" y="7"/>
                    <a:pt x="99" y="7"/>
                    <a:pt x="99" y="8"/>
                  </a:cubicBezTo>
                  <a:cubicBezTo>
                    <a:pt x="99" y="8"/>
                    <a:pt x="99" y="8"/>
                    <a:pt x="99" y="8"/>
                  </a:cubicBezTo>
                  <a:cubicBezTo>
                    <a:pt x="100" y="81"/>
                    <a:pt x="69" y="125"/>
                    <a:pt x="42" y="163"/>
                  </a:cubicBezTo>
                  <a:cubicBezTo>
                    <a:pt x="21" y="193"/>
                    <a:pt x="0" y="222"/>
                    <a:pt x="0" y="260"/>
                  </a:cubicBezTo>
                  <a:cubicBezTo>
                    <a:pt x="0" y="345"/>
                    <a:pt x="101" y="394"/>
                    <a:pt x="105" y="396"/>
                  </a:cubicBezTo>
                  <a:cubicBezTo>
                    <a:pt x="106" y="396"/>
                    <a:pt x="107" y="396"/>
                    <a:pt x="109" y="396"/>
                  </a:cubicBezTo>
                  <a:cubicBezTo>
                    <a:pt x="112" y="396"/>
                    <a:pt x="114" y="395"/>
                    <a:pt x="116" y="392"/>
                  </a:cubicBezTo>
                  <a:cubicBezTo>
                    <a:pt x="118" y="388"/>
                    <a:pt x="116" y="383"/>
                    <a:pt x="112" y="381"/>
                  </a:cubicBezTo>
                  <a:close/>
                  <a:moveTo>
                    <a:pt x="209" y="96"/>
                  </a:moveTo>
                  <a:cubicBezTo>
                    <a:pt x="206" y="92"/>
                    <a:pt x="201" y="92"/>
                    <a:pt x="198" y="94"/>
                  </a:cubicBezTo>
                  <a:cubicBezTo>
                    <a:pt x="195" y="97"/>
                    <a:pt x="194" y="102"/>
                    <a:pt x="197" y="106"/>
                  </a:cubicBezTo>
                  <a:cubicBezTo>
                    <a:pt x="228" y="145"/>
                    <a:pt x="264" y="205"/>
                    <a:pt x="255" y="266"/>
                  </a:cubicBezTo>
                  <a:cubicBezTo>
                    <a:pt x="250" y="298"/>
                    <a:pt x="234" y="328"/>
                    <a:pt x="205" y="356"/>
                  </a:cubicBezTo>
                  <a:cubicBezTo>
                    <a:pt x="216" y="331"/>
                    <a:pt x="225" y="297"/>
                    <a:pt x="220" y="260"/>
                  </a:cubicBezTo>
                  <a:cubicBezTo>
                    <a:pt x="213" y="218"/>
                    <a:pt x="187" y="181"/>
                    <a:pt x="143" y="151"/>
                  </a:cubicBezTo>
                  <a:cubicBezTo>
                    <a:pt x="141" y="150"/>
                    <a:pt x="137" y="150"/>
                    <a:pt x="135" y="151"/>
                  </a:cubicBezTo>
                  <a:cubicBezTo>
                    <a:pt x="132" y="153"/>
                    <a:pt x="131" y="156"/>
                    <a:pt x="131" y="159"/>
                  </a:cubicBezTo>
                  <a:cubicBezTo>
                    <a:pt x="131" y="159"/>
                    <a:pt x="135" y="198"/>
                    <a:pt x="98" y="253"/>
                  </a:cubicBezTo>
                  <a:cubicBezTo>
                    <a:pt x="74" y="289"/>
                    <a:pt x="75" y="327"/>
                    <a:pt x="101" y="354"/>
                  </a:cubicBezTo>
                  <a:cubicBezTo>
                    <a:pt x="104" y="357"/>
                    <a:pt x="109" y="357"/>
                    <a:pt x="112" y="354"/>
                  </a:cubicBezTo>
                  <a:cubicBezTo>
                    <a:pt x="116" y="351"/>
                    <a:pt x="116" y="346"/>
                    <a:pt x="113" y="343"/>
                  </a:cubicBezTo>
                  <a:cubicBezTo>
                    <a:pt x="91" y="321"/>
                    <a:pt x="91" y="292"/>
                    <a:pt x="112" y="262"/>
                  </a:cubicBezTo>
                  <a:cubicBezTo>
                    <a:pt x="138" y="223"/>
                    <a:pt x="145" y="192"/>
                    <a:pt x="147" y="174"/>
                  </a:cubicBezTo>
                  <a:cubicBezTo>
                    <a:pt x="179" y="199"/>
                    <a:pt x="198" y="229"/>
                    <a:pt x="204" y="263"/>
                  </a:cubicBezTo>
                  <a:cubicBezTo>
                    <a:pt x="214" y="326"/>
                    <a:pt x="171" y="383"/>
                    <a:pt x="171" y="384"/>
                  </a:cubicBezTo>
                  <a:cubicBezTo>
                    <a:pt x="169" y="387"/>
                    <a:pt x="169" y="391"/>
                    <a:pt x="172" y="394"/>
                  </a:cubicBezTo>
                  <a:cubicBezTo>
                    <a:pt x="173" y="396"/>
                    <a:pt x="175" y="396"/>
                    <a:pt x="177" y="396"/>
                  </a:cubicBezTo>
                  <a:cubicBezTo>
                    <a:pt x="179" y="396"/>
                    <a:pt x="181" y="396"/>
                    <a:pt x="182" y="395"/>
                  </a:cubicBezTo>
                  <a:cubicBezTo>
                    <a:pt x="234" y="359"/>
                    <a:pt x="264" y="316"/>
                    <a:pt x="271" y="268"/>
                  </a:cubicBezTo>
                  <a:cubicBezTo>
                    <a:pt x="280" y="201"/>
                    <a:pt x="243" y="137"/>
                    <a:pt x="209" y="96"/>
                  </a:cubicBezTo>
                  <a:close/>
                </a:path>
              </a:pathLst>
            </a:custGeom>
            <a:solidFill>
              <a:srgbClr val="FFC000"/>
            </a:solidFill>
            <a:ln>
              <a:noFill/>
            </a:ln>
          </p:spPr>
          <p:txBody>
            <a:bodyPr/>
            <a:lstStyle/>
            <a:p>
              <a:endParaRPr lang="en-US">
                <a:solidFill>
                  <a:schemeClr val="bg1"/>
                </a:solidFill>
              </a:endParaRPr>
            </a:p>
          </p:txBody>
        </p:sp>
        <p:sp>
          <p:nvSpPr>
            <p:cNvPr id="11" name="Freeform 7"/>
            <p:cNvSpPr>
              <a:spLocks noChangeAspect="1" noEditPoints="1"/>
            </p:cNvSpPr>
            <p:nvPr/>
          </p:nvSpPr>
          <p:spPr bwMode="auto">
            <a:xfrm rot="10800000">
              <a:off x="4528435" y="3458107"/>
              <a:ext cx="1549400" cy="801687"/>
            </a:xfrm>
            <a:custGeom>
              <a:avLst/>
              <a:gdLst>
                <a:gd name="T0" fmla="*/ 2147483647 w 413"/>
                <a:gd name="T1" fmla="*/ 1024484808 h 214"/>
                <a:gd name="T2" fmla="*/ 2147483647 w 413"/>
                <a:gd name="T3" fmla="*/ 0 h 214"/>
                <a:gd name="T4" fmla="*/ 0 w 413"/>
                <a:gd name="T5" fmla="*/ 2147483647 h 214"/>
                <a:gd name="T6" fmla="*/ 112595986 w 413"/>
                <a:gd name="T7" fmla="*/ 2147483647 h 214"/>
                <a:gd name="T8" fmla="*/ 225188220 w 413"/>
                <a:gd name="T9" fmla="*/ 2147483647 h 214"/>
                <a:gd name="T10" fmla="*/ 267412184 w 413"/>
                <a:gd name="T11" fmla="*/ 2147483647 h 214"/>
                <a:gd name="T12" fmla="*/ 436304287 w 413"/>
                <a:gd name="T13" fmla="*/ 2147483647 h 214"/>
                <a:gd name="T14" fmla="*/ 548896522 w 413"/>
                <a:gd name="T15" fmla="*/ 2147483647 h 214"/>
                <a:gd name="T16" fmla="*/ 703716471 w 413"/>
                <a:gd name="T17" fmla="*/ 1894596168 h 214"/>
                <a:gd name="T18" fmla="*/ 661492508 w 413"/>
                <a:gd name="T19" fmla="*/ 1796355795 h 214"/>
                <a:gd name="T20" fmla="*/ 478528251 w 413"/>
                <a:gd name="T21" fmla="*/ 1740218974 h 214"/>
                <a:gd name="T22" fmla="*/ 1055572831 w 413"/>
                <a:gd name="T23" fmla="*/ 954314718 h 214"/>
                <a:gd name="T24" fmla="*/ 1168168817 w 413"/>
                <a:gd name="T25" fmla="*/ 1094654898 h 214"/>
                <a:gd name="T26" fmla="*/ 1280761051 w 413"/>
                <a:gd name="T27" fmla="*/ 1122721435 h 214"/>
                <a:gd name="T28" fmla="*/ 1717065338 w 413"/>
                <a:gd name="T29" fmla="*/ 799941270 h 214"/>
                <a:gd name="T30" fmla="*/ 1731141244 w 413"/>
                <a:gd name="T31" fmla="*/ 687667628 h 214"/>
                <a:gd name="T32" fmla="*/ 1618545258 w 413"/>
                <a:gd name="T33" fmla="*/ 547327449 h 214"/>
                <a:gd name="T34" fmla="*/ 2147483647 w 413"/>
                <a:gd name="T35" fmla="*/ 238576807 h 214"/>
                <a:gd name="T36" fmla="*/ 2147483647 w 413"/>
                <a:gd name="T37" fmla="*/ 421020538 h 214"/>
                <a:gd name="T38" fmla="*/ 2147483647 w 413"/>
                <a:gd name="T39" fmla="*/ 505223897 h 214"/>
                <a:gd name="T40" fmla="*/ 2147483647 w 413"/>
                <a:gd name="T41" fmla="*/ 505223897 h 214"/>
                <a:gd name="T42" fmla="*/ 2147483647 w 413"/>
                <a:gd name="T43" fmla="*/ 421020538 h 214"/>
                <a:gd name="T44" fmla="*/ 2147483647 w 413"/>
                <a:gd name="T45" fmla="*/ 238576807 h 214"/>
                <a:gd name="T46" fmla="*/ 2147483647 w 413"/>
                <a:gd name="T47" fmla="*/ 547327449 h 214"/>
                <a:gd name="T48" fmla="*/ 2147483647 w 413"/>
                <a:gd name="T49" fmla="*/ 687667628 h 214"/>
                <a:gd name="T50" fmla="*/ 2147483647 w 413"/>
                <a:gd name="T51" fmla="*/ 799941270 h 214"/>
                <a:gd name="T52" fmla="*/ 2147483647 w 413"/>
                <a:gd name="T53" fmla="*/ 1122721435 h 214"/>
                <a:gd name="T54" fmla="*/ 2147483647 w 413"/>
                <a:gd name="T55" fmla="*/ 1094654898 h 214"/>
                <a:gd name="T56" fmla="*/ 2147483647 w 413"/>
                <a:gd name="T57" fmla="*/ 954314718 h 214"/>
                <a:gd name="T58" fmla="*/ 2147483647 w 413"/>
                <a:gd name="T59" fmla="*/ 1164824988 h 214"/>
                <a:gd name="T60" fmla="*/ 2147483647 w 413"/>
                <a:gd name="T61" fmla="*/ 1178858256 h 214"/>
                <a:gd name="T62" fmla="*/ 2147483647 w 413"/>
                <a:gd name="T63" fmla="*/ 1024484808 h 214"/>
                <a:gd name="T64" fmla="*/ 2147483647 w 413"/>
                <a:gd name="T65" fmla="*/ 1403405540 h 214"/>
                <a:gd name="T66" fmla="*/ 2147483647 w 413"/>
                <a:gd name="T67" fmla="*/ 1361301988 h 214"/>
                <a:gd name="T68" fmla="*/ 2147483647 w 413"/>
                <a:gd name="T69" fmla="*/ 1515675436 h 214"/>
                <a:gd name="T70" fmla="*/ 2147483647 w 413"/>
                <a:gd name="T71" fmla="*/ 1740218974 h 214"/>
                <a:gd name="T72" fmla="*/ 2147483647 w 413"/>
                <a:gd name="T73" fmla="*/ 1796355795 h 214"/>
                <a:gd name="T74" fmla="*/ 2147483647 w 413"/>
                <a:gd name="T75" fmla="*/ 1894596168 h 214"/>
                <a:gd name="T76" fmla="*/ 2147483647 w 413"/>
                <a:gd name="T77" fmla="*/ 2147483647 h 214"/>
                <a:gd name="T78" fmla="*/ 2147483647 w 413"/>
                <a:gd name="T79" fmla="*/ 2147483647 h 214"/>
                <a:gd name="T80" fmla="*/ 2147483647 w 413"/>
                <a:gd name="T81" fmla="*/ 2147483647 h 214"/>
                <a:gd name="T82" fmla="*/ 2147483647 w 413"/>
                <a:gd name="T83" fmla="*/ 2147483647 h 214"/>
                <a:gd name="T84" fmla="*/ 2147483647 w 413"/>
                <a:gd name="T85" fmla="*/ 2147483647 h 214"/>
                <a:gd name="T86" fmla="*/ 2147483647 w 413"/>
                <a:gd name="T87" fmla="*/ 2147483647 h 214"/>
                <a:gd name="T88" fmla="*/ 2147483647 w 413"/>
                <a:gd name="T89" fmla="*/ 1403405540 h 2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13"/>
                <a:gd name="T136" fmla="*/ 0 h 214"/>
                <a:gd name="T137" fmla="*/ 413 w 413"/>
                <a:gd name="T138" fmla="*/ 214 h 21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13" h="214">
                  <a:moveTo>
                    <a:pt x="364" y="73"/>
                  </a:moveTo>
                  <a:cubicBezTo>
                    <a:pt x="325" y="26"/>
                    <a:pt x="267" y="0"/>
                    <a:pt x="206" y="0"/>
                  </a:cubicBezTo>
                  <a:cubicBezTo>
                    <a:pt x="92" y="0"/>
                    <a:pt x="0" y="92"/>
                    <a:pt x="0" y="206"/>
                  </a:cubicBezTo>
                  <a:cubicBezTo>
                    <a:pt x="0" y="210"/>
                    <a:pt x="3" y="214"/>
                    <a:pt x="8" y="214"/>
                  </a:cubicBezTo>
                  <a:cubicBezTo>
                    <a:pt x="12" y="214"/>
                    <a:pt x="16" y="210"/>
                    <a:pt x="16" y="206"/>
                  </a:cubicBezTo>
                  <a:cubicBezTo>
                    <a:pt x="16" y="194"/>
                    <a:pt x="17" y="182"/>
                    <a:pt x="19" y="171"/>
                  </a:cubicBezTo>
                  <a:cubicBezTo>
                    <a:pt x="31" y="175"/>
                    <a:pt x="31" y="175"/>
                    <a:pt x="31" y="175"/>
                  </a:cubicBezTo>
                  <a:cubicBezTo>
                    <a:pt x="34" y="176"/>
                    <a:pt x="38" y="175"/>
                    <a:pt x="39" y="171"/>
                  </a:cubicBezTo>
                  <a:cubicBezTo>
                    <a:pt x="50" y="135"/>
                    <a:pt x="50" y="135"/>
                    <a:pt x="50" y="135"/>
                  </a:cubicBezTo>
                  <a:cubicBezTo>
                    <a:pt x="51" y="132"/>
                    <a:pt x="50" y="129"/>
                    <a:pt x="47" y="128"/>
                  </a:cubicBezTo>
                  <a:cubicBezTo>
                    <a:pt x="34" y="124"/>
                    <a:pt x="34" y="124"/>
                    <a:pt x="34" y="124"/>
                  </a:cubicBezTo>
                  <a:cubicBezTo>
                    <a:pt x="44" y="103"/>
                    <a:pt x="58" y="84"/>
                    <a:pt x="75" y="68"/>
                  </a:cubicBezTo>
                  <a:cubicBezTo>
                    <a:pt x="83" y="78"/>
                    <a:pt x="83" y="78"/>
                    <a:pt x="83" y="78"/>
                  </a:cubicBezTo>
                  <a:cubicBezTo>
                    <a:pt x="85" y="81"/>
                    <a:pt x="88" y="81"/>
                    <a:pt x="91" y="80"/>
                  </a:cubicBezTo>
                  <a:cubicBezTo>
                    <a:pt x="122" y="57"/>
                    <a:pt x="122" y="57"/>
                    <a:pt x="122" y="57"/>
                  </a:cubicBezTo>
                  <a:cubicBezTo>
                    <a:pt x="124" y="55"/>
                    <a:pt x="125" y="52"/>
                    <a:pt x="123" y="49"/>
                  </a:cubicBezTo>
                  <a:cubicBezTo>
                    <a:pt x="115" y="39"/>
                    <a:pt x="115" y="39"/>
                    <a:pt x="115" y="39"/>
                  </a:cubicBezTo>
                  <a:cubicBezTo>
                    <a:pt x="135" y="28"/>
                    <a:pt x="158" y="20"/>
                    <a:pt x="181" y="17"/>
                  </a:cubicBezTo>
                  <a:cubicBezTo>
                    <a:pt x="181" y="30"/>
                    <a:pt x="181" y="30"/>
                    <a:pt x="181" y="30"/>
                  </a:cubicBezTo>
                  <a:cubicBezTo>
                    <a:pt x="181" y="33"/>
                    <a:pt x="184" y="36"/>
                    <a:pt x="187" y="36"/>
                  </a:cubicBezTo>
                  <a:cubicBezTo>
                    <a:pt x="225" y="36"/>
                    <a:pt x="225" y="36"/>
                    <a:pt x="225" y="36"/>
                  </a:cubicBezTo>
                  <a:cubicBezTo>
                    <a:pt x="228" y="36"/>
                    <a:pt x="231" y="33"/>
                    <a:pt x="231" y="30"/>
                  </a:cubicBezTo>
                  <a:cubicBezTo>
                    <a:pt x="231" y="17"/>
                    <a:pt x="231" y="17"/>
                    <a:pt x="231" y="17"/>
                  </a:cubicBezTo>
                  <a:cubicBezTo>
                    <a:pt x="254" y="20"/>
                    <a:pt x="277" y="28"/>
                    <a:pt x="297" y="39"/>
                  </a:cubicBezTo>
                  <a:cubicBezTo>
                    <a:pt x="290" y="49"/>
                    <a:pt x="290" y="49"/>
                    <a:pt x="290" y="49"/>
                  </a:cubicBezTo>
                  <a:cubicBezTo>
                    <a:pt x="288" y="52"/>
                    <a:pt x="288" y="55"/>
                    <a:pt x="291" y="57"/>
                  </a:cubicBezTo>
                  <a:cubicBezTo>
                    <a:pt x="322" y="80"/>
                    <a:pt x="322" y="80"/>
                    <a:pt x="322" y="80"/>
                  </a:cubicBezTo>
                  <a:cubicBezTo>
                    <a:pt x="324" y="81"/>
                    <a:pt x="328" y="81"/>
                    <a:pt x="330" y="78"/>
                  </a:cubicBezTo>
                  <a:cubicBezTo>
                    <a:pt x="337" y="68"/>
                    <a:pt x="337" y="68"/>
                    <a:pt x="337" y="68"/>
                  </a:cubicBezTo>
                  <a:cubicBezTo>
                    <a:pt x="342" y="73"/>
                    <a:pt x="347" y="78"/>
                    <a:pt x="352" y="83"/>
                  </a:cubicBezTo>
                  <a:cubicBezTo>
                    <a:pt x="355" y="87"/>
                    <a:pt x="360" y="87"/>
                    <a:pt x="363" y="84"/>
                  </a:cubicBezTo>
                  <a:cubicBezTo>
                    <a:pt x="366" y="81"/>
                    <a:pt x="367" y="76"/>
                    <a:pt x="364" y="73"/>
                  </a:cubicBezTo>
                  <a:close/>
                  <a:moveTo>
                    <a:pt x="383" y="100"/>
                  </a:moveTo>
                  <a:cubicBezTo>
                    <a:pt x="381" y="96"/>
                    <a:pt x="376" y="95"/>
                    <a:pt x="372" y="97"/>
                  </a:cubicBezTo>
                  <a:cubicBezTo>
                    <a:pt x="369" y="99"/>
                    <a:pt x="367" y="104"/>
                    <a:pt x="370" y="108"/>
                  </a:cubicBezTo>
                  <a:cubicBezTo>
                    <a:pt x="373" y="113"/>
                    <a:pt x="375" y="119"/>
                    <a:pt x="378" y="124"/>
                  </a:cubicBezTo>
                  <a:cubicBezTo>
                    <a:pt x="366" y="128"/>
                    <a:pt x="366" y="128"/>
                    <a:pt x="366" y="128"/>
                  </a:cubicBezTo>
                  <a:cubicBezTo>
                    <a:pt x="363" y="129"/>
                    <a:pt x="361" y="132"/>
                    <a:pt x="362" y="135"/>
                  </a:cubicBezTo>
                  <a:cubicBezTo>
                    <a:pt x="374" y="171"/>
                    <a:pt x="374" y="171"/>
                    <a:pt x="374" y="171"/>
                  </a:cubicBezTo>
                  <a:cubicBezTo>
                    <a:pt x="375" y="175"/>
                    <a:pt x="378" y="176"/>
                    <a:pt x="381" y="175"/>
                  </a:cubicBezTo>
                  <a:cubicBezTo>
                    <a:pt x="393" y="171"/>
                    <a:pt x="393" y="171"/>
                    <a:pt x="393" y="171"/>
                  </a:cubicBezTo>
                  <a:cubicBezTo>
                    <a:pt x="395" y="183"/>
                    <a:pt x="397" y="194"/>
                    <a:pt x="397" y="206"/>
                  </a:cubicBezTo>
                  <a:cubicBezTo>
                    <a:pt x="397" y="210"/>
                    <a:pt x="400" y="214"/>
                    <a:pt x="405" y="214"/>
                  </a:cubicBezTo>
                  <a:cubicBezTo>
                    <a:pt x="409" y="214"/>
                    <a:pt x="413" y="210"/>
                    <a:pt x="413" y="206"/>
                  </a:cubicBezTo>
                  <a:cubicBezTo>
                    <a:pt x="413" y="169"/>
                    <a:pt x="402" y="132"/>
                    <a:pt x="383" y="100"/>
                  </a:cubicBezTo>
                  <a:close/>
                </a:path>
              </a:pathLst>
            </a:custGeom>
            <a:solidFill>
              <a:schemeClr val="accent6">
                <a:lumMod val="75000"/>
              </a:schemeClr>
            </a:solidFill>
            <a:ln>
              <a:noFill/>
            </a:ln>
          </p:spPr>
          <p:txBody>
            <a:bodyPr wrap="none" lIns="0" tIns="0" rIns="0" bIns="0" anchorCtr="1"/>
            <a:lstStyle/>
            <a:p>
              <a:endParaRPr lang="en-US">
                <a:solidFill>
                  <a:schemeClr val="bg1"/>
                </a:solidFill>
              </a:endParaRPr>
            </a:p>
          </p:txBody>
        </p:sp>
      </p:grpSp>
      <p:sp>
        <p:nvSpPr>
          <p:cNvPr id="7" name="Title 3"/>
          <p:cNvSpPr txBox="1">
            <a:spLocks/>
          </p:cNvSpPr>
          <p:nvPr/>
        </p:nvSpPr>
        <p:spPr bwMode="auto">
          <a:xfrm>
            <a:off x="152427" y="807"/>
            <a:ext cx="7753351" cy="2839491"/>
          </a:xfrm>
          <a:prstGeom prst="rect">
            <a:avLst/>
          </a:prstGeom>
          <a:noFill/>
          <a:ln w="9525">
            <a:noFill/>
            <a:miter lim="800000"/>
            <a:headEnd/>
            <a:tailEnd/>
          </a:ln>
        </p:spPr>
        <p:txBody>
          <a:bodyPr vert="horz" wrap="square" lIns="72000" tIns="0" rIns="72000" bIns="0" numCol="1" anchor="ctr" anchorCtr="0" compatLnSpc="1">
            <a:prstTxWarp prst="textNoShape">
              <a:avLst/>
            </a:prstTxWarp>
            <a:normAutofit/>
          </a:bodyPr>
          <a:lstStyle>
            <a:lvl1pPr algn="l" rtl="0" eaLnBrk="1" fontAlgn="base" hangingPunct="1">
              <a:lnSpc>
                <a:spcPct val="75000"/>
              </a:lnSpc>
              <a:spcBef>
                <a:spcPct val="0"/>
              </a:spcBef>
              <a:spcAft>
                <a:spcPct val="0"/>
              </a:spcAft>
              <a:defRPr sz="7000">
                <a:solidFill>
                  <a:schemeClr val="tx1"/>
                </a:solidFill>
                <a:latin typeface="Ericsson Capital TT"/>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a:lstStyle>
          <a:p>
            <a:r>
              <a:rPr lang="en-US" sz="5400" dirty="0">
                <a:solidFill>
                  <a:srgbClr val="002060"/>
                </a:solidFill>
              </a:rPr>
              <a:t>ERICSSON CHARGING SYSTEM OVERVIEW</a:t>
            </a:r>
          </a:p>
        </p:txBody>
      </p:sp>
      <p:grpSp>
        <p:nvGrpSpPr>
          <p:cNvPr id="17" name="Group 16"/>
          <p:cNvGrpSpPr/>
          <p:nvPr/>
        </p:nvGrpSpPr>
        <p:grpSpPr>
          <a:xfrm>
            <a:off x="9387593" y="224171"/>
            <a:ext cx="2793632" cy="527291"/>
            <a:chOff x="4290750" y="6243970"/>
            <a:chExt cx="2793632" cy="527291"/>
          </a:xfrm>
        </p:grpSpPr>
        <p:sp>
          <p:nvSpPr>
            <p:cNvPr id="18" name="Rounded Rectangle 17"/>
            <p:cNvSpPr/>
            <p:nvPr/>
          </p:nvSpPr>
          <p:spPr bwMode="auto">
            <a:xfrm>
              <a:off x="4349534" y="6243970"/>
              <a:ext cx="2660866" cy="527291"/>
            </a:xfrm>
            <a:prstGeom prst="roundRect">
              <a:avLst/>
            </a:prstGeom>
            <a:solidFill>
              <a:schemeClr val="bg1"/>
            </a:solidFill>
            <a:ln w="28575" cap="flat" cmpd="sng" algn="ctr">
              <a:solidFill>
                <a:srgbClr val="92D050"/>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19" name="TextBox 18"/>
            <p:cNvSpPr txBox="1"/>
            <p:nvPr/>
          </p:nvSpPr>
          <p:spPr>
            <a:xfrm>
              <a:off x="4290750" y="6322949"/>
              <a:ext cx="2793632" cy="369332"/>
            </a:xfrm>
            <a:prstGeom prst="rect">
              <a:avLst/>
            </a:prstGeom>
            <a:noFill/>
          </p:spPr>
          <p:txBody>
            <a:bodyPr wrap="square" rtlCol="0">
              <a:spAutoFit/>
            </a:bodyPr>
            <a:lstStyle/>
            <a:p>
              <a:pPr algn="ctr"/>
              <a:r>
                <a:rPr lang="en-US" sz="1800" b="1" dirty="0">
                  <a:solidFill>
                    <a:srgbClr val="92D050"/>
                  </a:solidFill>
                  <a:latin typeface="Calibri" panose="020F0502020204030204" pitchFamily="34" charset="0"/>
                </a:rPr>
                <a:t>BUSS Portfolio &amp; Offerings</a:t>
              </a:r>
            </a:p>
          </p:txBody>
        </p:sp>
      </p:gr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29070" y="2254469"/>
            <a:ext cx="11132885" cy="4003458"/>
          </a:xfrm>
        </p:spPr>
        <p:txBody>
          <a:bodyPr/>
          <a:lstStyle/>
          <a:p>
            <a:pPr marL="0" indent="0">
              <a:buNone/>
            </a:pPr>
            <a:endParaRPr lang="en-US" dirty="0"/>
          </a:p>
          <a:p>
            <a:pPr>
              <a:buFont typeface="Arial" panose="020B0604020202020204" pitchFamily="34" charset="0"/>
              <a:buChar char="•"/>
            </a:pPr>
            <a:r>
              <a:rPr lang="en-US" dirty="0"/>
              <a:t>The subscriber can use IVR to change and inquire about account information, for example, refills and account balance enquiries.</a:t>
            </a:r>
          </a:p>
          <a:p>
            <a:pPr>
              <a:buFont typeface="Arial" panose="020B0604020202020204" pitchFamily="34" charset="0"/>
              <a:buChar char="•"/>
            </a:pPr>
            <a:r>
              <a:rPr lang="en-US" dirty="0"/>
              <a:t>IVR can be used for contacting customer care.</a:t>
            </a:r>
          </a:p>
          <a:p>
            <a:pPr>
              <a:buFont typeface="Arial" panose="020B0604020202020204" pitchFamily="34" charset="0"/>
              <a:buChar char="•"/>
            </a:pPr>
            <a:r>
              <a:rPr lang="en-US" dirty="0"/>
              <a:t>IVR can be used to query Bill cycle information, offers.</a:t>
            </a:r>
          </a:p>
          <a:p>
            <a:pPr>
              <a:buFont typeface="Arial" panose="020B0604020202020204" pitchFamily="34" charset="0"/>
              <a:buChar char="•"/>
            </a:pPr>
            <a:r>
              <a:rPr lang="en-US" dirty="0"/>
              <a:t>IVR can be used for transferring the call to another IVR (third party IVR)</a:t>
            </a:r>
          </a:p>
          <a:p>
            <a:pPr>
              <a:buFont typeface="Arial" panose="020B0604020202020204" pitchFamily="34" charset="0"/>
              <a:buChar char="•"/>
            </a:pPr>
            <a:endParaRPr lang="en-US" dirty="0"/>
          </a:p>
          <a:p>
            <a:pPr marL="0" indent="0">
              <a:buNone/>
            </a:pPr>
            <a:endParaRPr lang="en-US" dirty="0"/>
          </a:p>
        </p:txBody>
      </p:sp>
      <p:sp>
        <p:nvSpPr>
          <p:cNvPr id="4" name="Title 3"/>
          <p:cNvSpPr>
            <a:spLocks noGrp="1"/>
          </p:cNvSpPr>
          <p:nvPr>
            <p:ph type="title"/>
          </p:nvPr>
        </p:nvSpPr>
        <p:spPr>
          <a:xfrm>
            <a:off x="524798" y="239716"/>
            <a:ext cx="9990182" cy="1510256"/>
          </a:xfrm>
        </p:spPr>
        <p:txBody>
          <a:bodyPr>
            <a:normAutofit fontScale="90000"/>
          </a:bodyPr>
          <a:lstStyle/>
          <a:p>
            <a:br>
              <a:rPr lang="en-US" dirty="0"/>
            </a:br>
            <a:br>
              <a:rPr lang="en-US" dirty="0"/>
            </a:br>
            <a:br>
              <a:rPr lang="en-US" dirty="0"/>
            </a:br>
            <a:r>
              <a:rPr lang="en-US" sz="4900" dirty="0">
                <a:solidFill>
                  <a:schemeClr val="tx2">
                    <a:lumMod val="25000"/>
                    <a:lumOff val="75000"/>
                  </a:schemeClr>
                </a:solidFill>
              </a:rPr>
              <a:t>Voice Extensible Markup Language Interactive Voice Response System (VXML-IVR)</a:t>
            </a:r>
            <a:br>
              <a:rPr lang="en-US" sz="4900" dirty="0">
                <a:solidFill>
                  <a:schemeClr val="tx2">
                    <a:lumMod val="25000"/>
                    <a:lumOff val="75000"/>
                  </a:schemeClr>
                </a:solidFill>
              </a:rPr>
            </a:br>
            <a:br>
              <a:rPr lang="en-US" sz="4900" dirty="0">
                <a:solidFill>
                  <a:schemeClr val="tx2">
                    <a:lumMod val="25000"/>
                    <a:lumOff val="75000"/>
                  </a:schemeClr>
                </a:solidFill>
              </a:rPr>
            </a:br>
            <a:br>
              <a:rPr lang="en-US" dirty="0"/>
            </a:br>
            <a:endParaRPr lang="en-US" dirty="0">
              <a:solidFill>
                <a:schemeClr val="tx2">
                  <a:lumMod val="25000"/>
                  <a:lumOff val="75000"/>
                </a:schemeClr>
              </a:solidFill>
            </a:endParaRPr>
          </a:p>
        </p:txBody>
      </p:sp>
    </p:spTree>
    <p:extLst>
      <p:ext uri="{BB962C8B-B14F-4D97-AF65-F5344CB8AC3E}">
        <p14:creationId xmlns:p14="http://schemas.microsoft.com/office/powerpoint/2010/main" val="985650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29070" y="1828800"/>
            <a:ext cx="11132885" cy="4429127"/>
          </a:xfrm>
        </p:spPr>
        <p:txBody>
          <a:bodyPr anchor="ctr"/>
          <a:lstStyle/>
          <a:p>
            <a:pPr>
              <a:buFont typeface="Arial" panose="020B0604020202020204" pitchFamily="34" charset="0"/>
              <a:buChar char="•"/>
            </a:pPr>
            <a:r>
              <a:rPr lang="en-US" dirty="0"/>
              <a:t>VS is responsible for the administration and storage of vouchers.</a:t>
            </a:r>
          </a:p>
          <a:p>
            <a:pPr lvl="1">
              <a:buFont typeface="Wingdings" panose="05000000000000000000" pitchFamily="2" charset="2"/>
              <a:buChar char="§"/>
            </a:pPr>
            <a:r>
              <a:rPr lang="en-US" dirty="0"/>
              <a:t>Voucher generation </a:t>
            </a:r>
          </a:p>
          <a:p>
            <a:pPr lvl="1">
              <a:buFont typeface="Wingdings" panose="05000000000000000000" pitchFamily="2" charset="2"/>
              <a:buChar char="§"/>
            </a:pPr>
            <a:r>
              <a:rPr lang="en-US" dirty="0"/>
              <a:t>Import, and load, of voucher batches </a:t>
            </a:r>
          </a:p>
          <a:p>
            <a:pPr lvl="1">
              <a:buFont typeface="Wingdings" panose="05000000000000000000" pitchFamily="2" charset="2"/>
              <a:buChar char="§"/>
            </a:pPr>
            <a:r>
              <a:rPr lang="en-US" dirty="0"/>
              <a:t>Purging of vouchers </a:t>
            </a:r>
          </a:p>
          <a:p>
            <a:pPr lvl="1">
              <a:buFont typeface="Wingdings" panose="05000000000000000000" pitchFamily="2" charset="2"/>
              <a:buChar char="§"/>
            </a:pPr>
            <a:r>
              <a:rPr lang="en-US" dirty="0"/>
              <a:t>State changes on vouchers </a:t>
            </a:r>
          </a:p>
          <a:p>
            <a:pPr lvl="1">
              <a:buFont typeface="Wingdings" panose="05000000000000000000" pitchFamily="2" charset="2"/>
              <a:buChar char="§"/>
            </a:pPr>
            <a:r>
              <a:rPr lang="en-US" dirty="0"/>
              <a:t>Enquiries of voucher information</a:t>
            </a:r>
          </a:p>
          <a:p>
            <a:pPr>
              <a:buFont typeface="Arial" panose="020B0604020202020204" pitchFamily="34" charset="0"/>
              <a:buChar char="•"/>
            </a:pPr>
            <a:r>
              <a:rPr lang="en-US" dirty="0"/>
              <a:t>VS supports geographic redundancy by data replication between two distant sites in case of disaster or system maintenance.</a:t>
            </a:r>
          </a:p>
          <a:p>
            <a:pPr marL="0" indent="0">
              <a:buNone/>
            </a:pPr>
            <a:endParaRPr lang="en-US" dirty="0"/>
          </a:p>
        </p:txBody>
      </p:sp>
      <p:sp>
        <p:nvSpPr>
          <p:cNvPr id="4" name="Title 3"/>
          <p:cNvSpPr>
            <a:spLocks noGrp="1"/>
          </p:cNvSpPr>
          <p:nvPr>
            <p:ph type="title"/>
          </p:nvPr>
        </p:nvSpPr>
        <p:spPr>
          <a:xfrm>
            <a:off x="524798" y="239716"/>
            <a:ext cx="9990182" cy="1194946"/>
          </a:xfrm>
        </p:spPr>
        <p:txBody>
          <a:bodyPr>
            <a:normAutofit fontScale="90000"/>
          </a:bodyPr>
          <a:lstStyle/>
          <a:p>
            <a:br>
              <a:rPr lang="en-US" dirty="0"/>
            </a:br>
            <a:br>
              <a:rPr lang="en-US" dirty="0"/>
            </a:br>
            <a:br>
              <a:rPr lang="en-US" dirty="0"/>
            </a:br>
            <a:br>
              <a:rPr lang="en-US" dirty="0"/>
            </a:br>
            <a:r>
              <a:rPr lang="en-US" sz="4900" dirty="0">
                <a:solidFill>
                  <a:schemeClr val="tx2">
                    <a:lumMod val="25000"/>
                    <a:lumOff val="75000"/>
                  </a:schemeClr>
                </a:solidFill>
              </a:rPr>
              <a:t>Voucher Server (VS)</a:t>
            </a:r>
            <a:br>
              <a:rPr lang="en-US" sz="4800" dirty="0"/>
            </a:br>
            <a:br>
              <a:rPr lang="en-US" sz="4900" dirty="0">
                <a:solidFill>
                  <a:schemeClr val="tx2">
                    <a:lumMod val="25000"/>
                    <a:lumOff val="75000"/>
                  </a:schemeClr>
                </a:solidFill>
              </a:rPr>
            </a:br>
            <a:br>
              <a:rPr lang="en-US" dirty="0"/>
            </a:br>
            <a:endParaRPr lang="en-US" dirty="0">
              <a:solidFill>
                <a:schemeClr val="tx2">
                  <a:lumMod val="25000"/>
                  <a:lumOff val="75000"/>
                </a:schemeClr>
              </a:solidFill>
            </a:endParaRPr>
          </a:p>
        </p:txBody>
      </p:sp>
    </p:spTree>
    <p:extLst>
      <p:ext uri="{BB962C8B-B14F-4D97-AF65-F5344CB8AC3E}">
        <p14:creationId xmlns:p14="http://schemas.microsoft.com/office/powerpoint/2010/main" val="3241161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29070" y="2254469"/>
            <a:ext cx="11132885" cy="4003458"/>
          </a:xfrm>
        </p:spPr>
        <p:txBody>
          <a:bodyPr anchor="ctr"/>
          <a:lstStyle/>
          <a:p>
            <a:pPr>
              <a:buFont typeface="Arial" panose="020B0604020202020204" pitchFamily="34" charset="0"/>
              <a:buChar char="•"/>
            </a:pPr>
            <a:r>
              <a:rPr lang="en-US" dirty="0"/>
              <a:t>MINSAT is only supported for upgrading customers.</a:t>
            </a:r>
          </a:p>
          <a:p>
            <a:pPr>
              <a:buFont typeface="Arial" panose="020B0604020202020204" pitchFamily="34" charset="0"/>
              <a:buChar char="•"/>
            </a:pPr>
            <a:r>
              <a:rPr lang="en-US" dirty="0"/>
              <a:t>MINSAT handles subscriber administration for Charging System. No traffic is handled, but interaction in real time with other systems for provisioning and updates are possible through GUI and through the external interfaces provided.</a:t>
            </a:r>
          </a:p>
          <a:p>
            <a:pPr>
              <a:buFont typeface="Arial" panose="020B0604020202020204" pitchFamily="34" charset="0"/>
              <a:buChar char="•"/>
            </a:pPr>
            <a:r>
              <a:rPr lang="en-US" dirty="0"/>
              <a:t>MINSAT has support for geographic redundancy.</a:t>
            </a:r>
          </a:p>
          <a:p>
            <a:pPr marL="0" indent="0">
              <a:buNone/>
            </a:pPr>
            <a:endParaRPr lang="en-US" dirty="0"/>
          </a:p>
        </p:txBody>
      </p:sp>
      <p:sp>
        <p:nvSpPr>
          <p:cNvPr id="4" name="Title 3"/>
          <p:cNvSpPr>
            <a:spLocks noGrp="1"/>
          </p:cNvSpPr>
          <p:nvPr>
            <p:ph type="title"/>
          </p:nvPr>
        </p:nvSpPr>
        <p:spPr>
          <a:xfrm>
            <a:off x="524798" y="239716"/>
            <a:ext cx="9990182" cy="1194946"/>
          </a:xfrm>
        </p:spPr>
        <p:txBody>
          <a:bodyPr>
            <a:normAutofit fontScale="90000"/>
          </a:bodyPr>
          <a:lstStyle/>
          <a:p>
            <a:br>
              <a:rPr lang="en-US" dirty="0"/>
            </a:br>
            <a:br>
              <a:rPr lang="en-US" dirty="0"/>
            </a:br>
            <a:br>
              <a:rPr lang="en-US" dirty="0"/>
            </a:br>
            <a:br>
              <a:rPr lang="en-US" dirty="0"/>
            </a:br>
            <a:r>
              <a:rPr lang="en-US" sz="4900" dirty="0">
                <a:solidFill>
                  <a:schemeClr val="tx2">
                    <a:lumMod val="25000"/>
                    <a:lumOff val="75000"/>
                  </a:schemeClr>
                </a:solidFill>
              </a:rPr>
              <a:t>Mobile IN Service Administration Tool (MINSAT)</a:t>
            </a:r>
            <a:br>
              <a:rPr lang="en-US" sz="4900" dirty="0">
                <a:solidFill>
                  <a:schemeClr val="tx2">
                    <a:lumMod val="25000"/>
                    <a:lumOff val="75000"/>
                  </a:schemeClr>
                </a:solidFill>
              </a:rPr>
            </a:br>
            <a:br>
              <a:rPr lang="en-US" sz="4900" dirty="0">
                <a:solidFill>
                  <a:schemeClr val="tx2">
                    <a:lumMod val="25000"/>
                    <a:lumOff val="75000"/>
                  </a:schemeClr>
                </a:solidFill>
              </a:rPr>
            </a:br>
            <a:br>
              <a:rPr lang="en-US" dirty="0"/>
            </a:br>
            <a:endParaRPr lang="en-US" dirty="0">
              <a:solidFill>
                <a:schemeClr val="tx2">
                  <a:lumMod val="25000"/>
                  <a:lumOff val="75000"/>
                </a:schemeClr>
              </a:solidFill>
            </a:endParaRPr>
          </a:p>
        </p:txBody>
      </p:sp>
    </p:spTree>
    <p:extLst>
      <p:ext uri="{BB962C8B-B14F-4D97-AF65-F5344CB8AC3E}">
        <p14:creationId xmlns:p14="http://schemas.microsoft.com/office/powerpoint/2010/main" val="2387483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29070" y="1749972"/>
            <a:ext cx="11132885" cy="4507955"/>
          </a:xfrm>
        </p:spPr>
        <p:txBody>
          <a:bodyPr anchor="ctr"/>
          <a:lstStyle/>
          <a:p>
            <a:pPr>
              <a:buFont typeface="Arial" panose="020B0604020202020204" pitchFamily="34" charset="0"/>
              <a:buChar char="•"/>
            </a:pPr>
            <a:r>
              <a:rPr lang="en-US" dirty="0"/>
              <a:t>ECMS is one of two administrative systems (ADMIN) existing for Charging System.</a:t>
            </a:r>
          </a:p>
          <a:p>
            <a:pPr>
              <a:buFont typeface="Arial" panose="020B0604020202020204" pitchFamily="34" charset="0"/>
              <a:buChar char="•"/>
            </a:pPr>
            <a:r>
              <a:rPr lang="en-US" dirty="0"/>
              <a:t> Subscriber Provisioning (create subscriber, delete subscriber, HLR installation)</a:t>
            </a:r>
          </a:p>
          <a:p>
            <a:pPr>
              <a:buFont typeface="Arial" panose="020B0604020202020204" pitchFamily="34" charset="0"/>
              <a:buChar char="•"/>
            </a:pPr>
            <a:r>
              <a:rPr lang="en-US" dirty="0"/>
              <a:t> Subscription Management (refill, subscriber usage, voucher query).</a:t>
            </a:r>
          </a:p>
          <a:p>
            <a:pPr>
              <a:buFont typeface="Arial" panose="020B0604020202020204" pitchFamily="34" charset="0"/>
              <a:buChar char="•"/>
            </a:pPr>
            <a:r>
              <a:rPr lang="en-US" dirty="0"/>
              <a:t>ECMS supports geographic redundancy by data replication between two distant sites in case of disaster or system maintenance. Besides data synchronization, health monitoring is included.</a:t>
            </a:r>
          </a:p>
          <a:p>
            <a:pPr marL="0" indent="0">
              <a:buNone/>
            </a:pPr>
            <a:endParaRPr lang="en-US" dirty="0"/>
          </a:p>
        </p:txBody>
      </p:sp>
      <p:sp>
        <p:nvSpPr>
          <p:cNvPr id="4" name="Title 3"/>
          <p:cNvSpPr>
            <a:spLocks noGrp="1"/>
          </p:cNvSpPr>
          <p:nvPr>
            <p:ph type="title"/>
          </p:nvPr>
        </p:nvSpPr>
        <p:spPr>
          <a:xfrm>
            <a:off x="524798" y="239716"/>
            <a:ext cx="9990182" cy="1194946"/>
          </a:xfrm>
        </p:spPr>
        <p:txBody>
          <a:bodyPr>
            <a:normAutofit fontScale="90000"/>
          </a:bodyPr>
          <a:lstStyle/>
          <a:p>
            <a:br>
              <a:rPr lang="en-US" dirty="0"/>
            </a:br>
            <a:br>
              <a:rPr lang="en-US" dirty="0"/>
            </a:br>
            <a:br>
              <a:rPr lang="en-US" dirty="0"/>
            </a:br>
            <a:br>
              <a:rPr lang="en-US" dirty="0"/>
            </a:br>
            <a:r>
              <a:rPr lang="en-US" sz="4900" dirty="0">
                <a:solidFill>
                  <a:schemeClr val="tx2">
                    <a:lumMod val="25000"/>
                    <a:lumOff val="75000"/>
                  </a:schemeClr>
                </a:solidFill>
              </a:rPr>
              <a:t>Ericsson Customer Management System (ECMS)</a:t>
            </a:r>
            <a:br>
              <a:rPr lang="en-US" dirty="0"/>
            </a:br>
            <a:br>
              <a:rPr lang="en-US" sz="4800" dirty="0"/>
            </a:br>
            <a:br>
              <a:rPr lang="en-US" sz="4900" dirty="0">
                <a:solidFill>
                  <a:schemeClr val="tx2">
                    <a:lumMod val="25000"/>
                    <a:lumOff val="75000"/>
                  </a:schemeClr>
                </a:solidFill>
              </a:rPr>
            </a:br>
            <a:br>
              <a:rPr lang="en-US" dirty="0"/>
            </a:br>
            <a:endParaRPr lang="en-US" dirty="0">
              <a:solidFill>
                <a:schemeClr val="tx2">
                  <a:lumMod val="25000"/>
                  <a:lumOff val="75000"/>
                </a:schemeClr>
              </a:solidFill>
            </a:endParaRPr>
          </a:p>
        </p:txBody>
      </p:sp>
    </p:spTree>
    <p:extLst>
      <p:ext uri="{BB962C8B-B14F-4D97-AF65-F5344CB8AC3E}">
        <p14:creationId xmlns:p14="http://schemas.microsoft.com/office/powerpoint/2010/main" val="3040523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29070" y="2254469"/>
            <a:ext cx="11132885" cy="4003458"/>
          </a:xfrm>
        </p:spPr>
        <p:txBody>
          <a:bodyPr anchor="ctr"/>
          <a:lstStyle/>
          <a:p>
            <a:pPr>
              <a:buFont typeface="Arial" panose="020B0604020202020204" pitchFamily="34" charset="0"/>
              <a:buChar char="•"/>
            </a:pPr>
            <a:r>
              <a:rPr lang="en-US" dirty="0"/>
              <a:t>CRS is a system for correlating information from many different sources to reconcile provisioning and use information, and provides information for customer enquiries in near real time.</a:t>
            </a:r>
          </a:p>
          <a:p>
            <a:pPr>
              <a:buFont typeface="Arial" panose="020B0604020202020204" pitchFamily="34" charset="0"/>
              <a:buChar char="•"/>
            </a:pPr>
            <a:r>
              <a:rPr lang="en-US" dirty="0"/>
              <a:t>CRS collects data from various network sources, then filters, correlates, and transforms this information to provide business critical reports for customer care, financial, and audit departments.</a:t>
            </a:r>
          </a:p>
          <a:p>
            <a:pPr>
              <a:buFont typeface="Arial" panose="020B0604020202020204" pitchFamily="34" charset="0"/>
              <a:buChar char="•"/>
            </a:pPr>
            <a:r>
              <a:rPr lang="en-US" dirty="0"/>
              <a:t>CRS supports geographic redundancy by data replication between two distant sites in case of disaster or system maintenance.</a:t>
            </a:r>
          </a:p>
          <a:p>
            <a:pPr marL="0" indent="0">
              <a:buNone/>
            </a:pPr>
            <a:endParaRPr lang="en-US" dirty="0"/>
          </a:p>
        </p:txBody>
      </p:sp>
      <p:sp>
        <p:nvSpPr>
          <p:cNvPr id="4" name="Title 3"/>
          <p:cNvSpPr>
            <a:spLocks noGrp="1"/>
          </p:cNvSpPr>
          <p:nvPr>
            <p:ph type="title"/>
          </p:nvPr>
        </p:nvSpPr>
        <p:spPr>
          <a:xfrm>
            <a:off x="524798" y="239716"/>
            <a:ext cx="9990182" cy="1194946"/>
          </a:xfrm>
        </p:spPr>
        <p:txBody>
          <a:bodyPr>
            <a:normAutofit fontScale="90000"/>
          </a:bodyPr>
          <a:lstStyle/>
          <a:p>
            <a:br>
              <a:rPr lang="en-US" dirty="0"/>
            </a:br>
            <a:br>
              <a:rPr lang="en-US" dirty="0"/>
            </a:br>
            <a:br>
              <a:rPr lang="en-US" dirty="0"/>
            </a:br>
            <a:br>
              <a:rPr lang="en-US" dirty="0"/>
            </a:br>
            <a:r>
              <a:rPr lang="en-US" sz="4900" dirty="0">
                <a:solidFill>
                  <a:schemeClr val="tx2">
                    <a:lumMod val="25000"/>
                    <a:lumOff val="75000"/>
                  </a:schemeClr>
                </a:solidFill>
              </a:rPr>
              <a:t>Charging data Reporting System (CRS)</a:t>
            </a:r>
            <a:br>
              <a:rPr lang="en-US" sz="4900" dirty="0">
                <a:solidFill>
                  <a:schemeClr val="tx2">
                    <a:lumMod val="25000"/>
                    <a:lumOff val="75000"/>
                  </a:schemeClr>
                </a:solidFill>
              </a:rPr>
            </a:br>
            <a:br>
              <a:rPr lang="en-US" sz="4800" dirty="0"/>
            </a:br>
            <a:br>
              <a:rPr lang="en-US" sz="4900" dirty="0">
                <a:solidFill>
                  <a:schemeClr val="tx2">
                    <a:lumMod val="25000"/>
                    <a:lumOff val="75000"/>
                  </a:schemeClr>
                </a:solidFill>
              </a:rPr>
            </a:br>
            <a:br>
              <a:rPr lang="en-US" dirty="0"/>
            </a:br>
            <a:endParaRPr lang="en-US" dirty="0">
              <a:solidFill>
                <a:schemeClr val="tx2">
                  <a:lumMod val="25000"/>
                  <a:lumOff val="75000"/>
                </a:schemeClr>
              </a:solidFill>
            </a:endParaRPr>
          </a:p>
        </p:txBody>
      </p:sp>
    </p:spTree>
    <p:extLst>
      <p:ext uri="{BB962C8B-B14F-4D97-AF65-F5344CB8AC3E}">
        <p14:creationId xmlns:p14="http://schemas.microsoft.com/office/powerpoint/2010/main" val="2387483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29070" y="2254469"/>
            <a:ext cx="11132885" cy="4003458"/>
          </a:xfrm>
        </p:spPr>
        <p:txBody>
          <a:bodyPr anchor="ctr"/>
          <a:lstStyle/>
          <a:p>
            <a:pPr marL="0" indent="0">
              <a:buNone/>
            </a:pPr>
            <a:r>
              <a:rPr lang="en-US" dirty="0"/>
              <a:t>CS-NMT, hosting application System Upgrade Framework, is a central toolbox that performs software upgrades and updates for the different nodes in the Charging System. For example, SDP, AIR, AF, VS, VXML-IVR, MINSAT, and CCN. </a:t>
            </a:r>
          </a:p>
        </p:txBody>
      </p:sp>
      <p:sp>
        <p:nvSpPr>
          <p:cNvPr id="4" name="Title 3"/>
          <p:cNvSpPr>
            <a:spLocks noGrp="1"/>
          </p:cNvSpPr>
          <p:nvPr>
            <p:ph type="title"/>
          </p:nvPr>
        </p:nvSpPr>
        <p:spPr>
          <a:xfrm>
            <a:off x="524798" y="239716"/>
            <a:ext cx="9990182" cy="1194946"/>
          </a:xfrm>
        </p:spPr>
        <p:txBody>
          <a:bodyPr>
            <a:normAutofit fontScale="90000"/>
          </a:bodyPr>
          <a:lstStyle/>
          <a:p>
            <a:br>
              <a:rPr lang="en-US" dirty="0"/>
            </a:br>
            <a:br>
              <a:rPr lang="en-US" dirty="0"/>
            </a:br>
            <a:br>
              <a:rPr lang="en-US" dirty="0"/>
            </a:br>
            <a:br>
              <a:rPr lang="en-US" dirty="0"/>
            </a:br>
            <a:br>
              <a:rPr lang="en-US" dirty="0"/>
            </a:br>
            <a:r>
              <a:rPr lang="en-US" sz="4900" dirty="0">
                <a:solidFill>
                  <a:schemeClr val="tx2">
                    <a:lumMod val="25000"/>
                    <a:lumOff val="75000"/>
                  </a:schemeClr>
                </a:solidFill>
              </a:rPr>
              <a:t>Charging System - Network Management Toolkit (CS-NMT)</a:t>
            </a:r>
            <a:br>
              <a:rPr lang="en-US" sz="4900" dirty="0">
                <a:solidFill>
                  <a:schemeClr val="tx2">
                    <a:lumMod val="25000"/>
                    <a:lumOff val="75000"/>
                  </a:schemeClr>
                </a:solidFill>
              </a:rPr>
            </a:br>
            <a:br>
              <a:rPr lang="en-US" sz="4900" dirty="0">
                <a:solidFill>
                  <a:schemeClr val="tx2">
                    <a:lumMod val="25000"/>
                    <a:lumOff val="75000"/>
                  </a:schemeClr>
                </a:solidFill>
              </a:rPr>
            </a:br>
            <a:br>
              <a:rPr lang="en-US" sz="4800" dirty="0"/>
            </a:br>
            <a:br>
              <a:rPr lang="en-US" sz="4900" dirty="0">
                <a:solidFill>
                  <a:schemeClr val="tx2">
                    <a:lumMod val="25000"/>
                    <a:lumOff val="75000"/>
                  </a:schemeClr>
                </a:solidFill>
              </a:rPr>
            </a:br>
            <a:br>
              <a:rPr lang="en-US" dirty="0"/>
            </a:br>
            <a:endParaRPr lang="en-US" dirty="0">
              <a:solidFill>
                <a:schemeClr val="tx2">
                  <a:lumMod val="25000"/>
                  <a:lumOff val="75000"/>
                </a:schemeClr>
              </a:solidFill>
            </a:endParaRPr>
          </a:p>
        </p:txBody>
      </p:sp>
    </p:spTree>
    <p:extLst>
      <p:ext uri="{BB962C8B-B14F-4D97-AF65-F5344CB8AC3E}">
        <p14:creationId xmlns:p14="http://schemas.microsoft.com/office/powerpoint/2010/main" val="1635454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idx="4294967295"/>
          </p:nvPr>
        </p:nvSpPr>
        <p:spPr>
          <a:xfrm>
            <a:off x="524797" y="279402"/>
            <a:ext cx="10436681" cy="487363"/>
          </a:xfrm>
        </p:spPr>
        <p:txBody>
          <a:bodyPr lIns="0" rIns="0" anchor="t">
            <a:noAutofit/>
          </a:bodyPr>
          <a:lstStyle/>
          <a:p>
            <a:pPr eaLnBrk="0" hangingPunct="0"/>
            <a:r>
              <a:rPr lang="en-IE" dirty="0">
                <a:solidFill>
                  <a:schemeClr val="tx2">
                    <a:lumMod val="25000"/>
                    <a:lumOff val="75000"/>
                  </a:schemeClr>
                </a:solidFill>
              </a:rPr>
              <a:t>Refill through IVR</a:t>
            </a:r>
            <a:endParaRPr lang="en-US" dirty="0">
              <a:solidFill>
                <a:schemeClr val="tx2">
                  <a:lumMod val="25000"/>
                  <a:lumOff val="75000"/>
                </a:schemeClr>
              </a:solidFill>
            </a:endParaRPr>
          </a:p>
        </p:txBody>
      </p:sp>
      <p:pic>
        <p:nvPicPr>
          <p:cNvPr id="174083" name="Picture 7" descr="alex0737"/>
          <p:cNvPicPr>
            <a:picLocks noChangeAspect="1" noChangeArrowheads="1"/>
          </p:cNvPicPr>
          <p:nvPr/>
        </p:nvPicPr>
        <p:blipFill>
          <a:blip r:embed="rId3" cstate="print"/>
          <a:srcRect/>
          <a:stretch>
            <a:fillRect/>
          </a:stretch>
        </p:blipFill>
        <p:spPr bwMode="auto">
          <a:xfrm>
            <a:off x="524798" y="1110299"/>
            <a:ext cx="9302465" cy="5337798"/>
          </a:xfrm>
          <a:prstGeom prst="rect">
            <a:avLst/>
          </a:prstGeom>
          <a:noFill/>
          <a:ln w="9525">
            <a:noFill/>
            <a:miter lim="800000"/>
            <a:headEnd/>
            <a:tailEnd/>
          </a:ln>
        </p:spPr>
      </p:pic>
    </p:spTree>
    <p:extLst>
      <p:ext uri="{BB962C8B-B14F-4D97-AF65-F5344CB8AC3E}">
        <p14:creationId xmlns:p14="http://schemas.microsoft.com/office/powerpoint/2010/main" val="960811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156595" y="110360"/>
            <a:ext cx="10879268" cy="898634"/>
          </a:xfrm>
        </p:spPr>
        <p:txBody>
          <a:bodyPr>
            <a:noAutofit/>
          </a:bodyPr>
          <a:lstStyle/>
          <a:p>
            <a:pPr eaLnBrk="0" hangingPunct="0"/>
            <a:r>
              <a:rPr lang="en-IE" dirty="0">
                <a:solidFill>
                  <a:schemeClr val="tx2">
                    <a:lumMod val="25000"/>
                    <a:lumOff val="75000"/>
                  </a:schemeClr>
                </a:solidFill>
              </a:rPr>
              <a:t>Originating Charged Call with CAPv2</a:t>
            </a:r>
            <a:endParaRPr lang="en-US" dirty="0">
              <a:solidFill>
                <a:schemeClr val="tx2">
                  <a:lumMod val="25000"/>
                  <a:lumOff val="75000"/>
                </a:schemeClr>
              </a:solidFill>
            </a:endParaRPr>
          </a:p>
        </p:txBody>
      </p:sp>
      <p:pic>
        <p:nvPicPr>
          <p:cNvPr id="165891" name="Picture 3"/>
          <p:cNvPicPr>
            <a:picLocks noChangeAspect="1" noChangeArrowheads="1"/>
          </p:cNvPicPr>
          <p:nvPr/>
        </p:nvPicPr>
        <p:blipFill>
          <a:blip r:embed="rId3" cstate="print"/>
          <a:srcRect/>
          <a:stretch>
            <a:fillRect/>
          </a:stretch>
        </p:blipFill>
        <p:spPr bwMode="auto">
          <a:xfrm>
            <a:off x="3753991" y="1358900"/>
            <a:ext cx="4710473" cy="5097463"/>
          </a:xfrm>
          <a:prstGeom prst="rect">
            <a:avLst/>
          </a:prstGeom>
          <a:noFill/>
        </p:spPr>
      </p:pic>
    </p:spTree>
    <p:extLst>
      <p:ext uri="{BB962C8B-B14F-4D97-AF65-F5344CB8AC3E}">
        <p14:creationId xmlns:p14="http://schemas.microsoft.com/office/powerpoint/2010/main" val="422207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37"/>
          <p:cNvSpPr txBox="1">
            <a:spLocks noChangeArrowheads="1"/>
          </p:cNvSpPr>
          <p:nvPr/>
        </p:nvSpPr>
        <p:spPr bwMode="auto">
          <a:xfrm>
            <a:off x="4422682" y="3921126"/>
            <a:ext cx="835866"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a:t>Disc </a:t>
            </a:r>
          </a:p>
          <a:p>
            <a:pPr algn="ctr">
              <a:spcBef>
                <a:spcPct val="0"/>
              </a:spcBef>
            </a:pPr>
            <a:r>
              <a:rPr lang="en-US" altLang="en-US" sz="700"/>
              <a:t>Notif </a:t>
            </a:r>
          </a:p>
          <a:p>
            <a:pPr algn="ctr">
              <a:spcBef>
                <a:spcPct val="0"/>
              </a:spcBef>
            </a:pPr>
            <a:r>
              <a:rPr lang="en-US" altLang="en-US" sz="700"/>
              <a:t> (JSON)</a:t>
            </a:r>
          </a:p>
        </p:txBody>
      </p:sp>
      <p:sp>
        <p:nvSpPr>
          <p:cNvPr id="5123" name="Line 163"/>
          <p:cNvSpPr>
            <a:spLocks noChangeShapeType="1"/>
          </p:cNvSpPr>
          <p:nvPr/>
        </p:nvSpPr>
        <p:spPr bwMode="auto">
          <a:xfrm flipV="1">
            <a:off x="5258547" y="3851276"/>
            <a:ext cx="192566" cy="317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cxnSp>
        <p:nvCxnSpPr>
          <p:cNvPr id="5124" name="AutoShape 2"/>
          <p:cNvCxnSpPr>
            <a:cxnSpLocks noChangeShapeType="1"/>
            <a:stCxn id="5175" idx="2"/>
          </p:cNvCxnSpPr>
          <p:nvPr/>
        </p:nvCxnSpPr>
        <p:spPr bwMode="auto">
          <a:xfrm>
            <a:off x="9342650" y="2389189"/>
            <a:ext cx="0" cy="200025"/>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useBgFill="1">
        <p:nvSpPr>
          <p:cNvPr id="5125" name="Text Box 3"/>
          <p:cNvSpPr txBox="1">
            <a:spLocks noChangeArrowheads="1"/>
          </p:cNvSpPr>
          <p:nvPr/>
        </p:nvSpPr>
        <p:spPr bwMode="auto">
          <a:xfrm>
            <a:off x="9086785" y="2428875"/>
            <a:ext cx="600609" cy="144073"/>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a:t>VSP XML/http</a:t>
            </a:r>
          </a:p>
        </p:txBody>
      </p:sp>
      <p:sp>
        <p:nvSpPr>
          <p:cNvPr id="5126" name="AutoShape 4"/>
          <p:cNvSpPr>
            <a:spLocks noChangeArrowheads="1"/>
          </p:cNvSpPr>
          <p:nvPr/>
        </p:nvSpPr>
        <p:spPr bwMode="auto">
          <a:xfrm>
            <a:off x="8817854" y="2576513"/>
            <a:ext cx="983993" cy="920750"/>
          </a:xfrm>
          <a:prstGeom prst="roundRect">
            <a:avLst>
              <a:gd name="adj" fmla="val 16667"/>
            </a:avLst>
          </a:prstGeom>
          <a:solidFill>
            <a:srgbClr val="7CA3D7"/>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1200">
                <a:solidFill>
                  <a:schemeClr val="bg1"/>
                </a:solidFill>
              </a:rPr>
              <a:t>AIR</a:t>
            </a:r>
          </a:p>
        </p:txBody>
      </p:sp>
      <p:sp>
        <p:nvSpPr>
          <p:cNvPr id="5127" name="Line 5"/>
          <p:cNvSpPr>
            <a:spLocks noChangeShapeType="1"/>
          </p:cNvSpPr>
          <p:nvPr/>
        </p:nvSpPr>
        <p:spPr bwMode="auto">
          <a:xfrm flipV="1">
            <a:off x="2691699" y="6453189"/>
            <a:ext cx="4266089" cy="1587"/>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useBgFill="1">
        <p:nvSpPr>
          <p:cNvPr id="5128" name="Text Box 6"/>
          <p:cNvSpPr txBox="1">
            <a:spLocks noChangeArrowheads="1"/>
          </p:cNvSpPr>
          <p:nvPr/>
        </p:nvSpPr>
        <p:spPr bwMode="auto">
          <a:xfrm>
            <a:off x="7381451" y="3657601"/>
            <a:ext cx="602212" cy="359517"/>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b="1">
                <a:solidFill>
                  <a:srgbClr val="0000FF"/>
                </a:solidFill>
              </a:rPr>
              <a:t>MML</a:t>
            </a:r>
          </a:p>
          <a:p>
            <a:pPr algn="ctr">
              <a:spcBef>
                <a:spcPct val="0"/>
              </a:spcBef>
            </a:pPr>
            <a:r>
              <a:rPr lang="en-US" altLang="en-US" sz="700" b="1">
                <a:solidFill>
                  <a:srgbClr val="0000FF"/>
                </a:solidFill>
              </a:rPr>
              <a:t>(lifecycle</a:t>
            </a:r>
            <a:br>
              <a:rPr lang="en-US" altLang="en-US" sz="700" b="1">
                <a:solidFill>
                  <a:srgbClr val="0000FF"/>
                </a:solidFill>
              </a:rPr>
            </a:br>
            <a:r>
              <a:rPr lang="en-US" altLang="en-US" sz="700" b="1">
                <a:solidFill>
                  <a:srgbClr val="0000FF"/>
                </a:solidFill>
              </a:rPr>
              <a:t>notifications)</a:t>
            </a:r>
          </a:p>
        </p:txBody>
      </p:sp>
      <p:sp>
        <p:nvSpPr>
          <p:cNvPr id="5129" name="Rectangle 7"/>
          <p:cNvSpPr>
            <a:spLocks noGrp="1" noChangeArrowheads="1"/>
          </p:cNvSpPr>
          <p:nvPr>
            <p:ph type="title" idx="4294967295"/>
          </p:nvPr>
        </p:nvSpPr>
        <p:spPr>
          <a:xfrm>
            <a:off x="518449" y="100013"/>
            <a:ext cx="8540642" cy="738187"/>
          </a:xfrm>
        </p:spPr>
        <p:txBody>
          <a:bodyPr wrap="none"/>
          <a:lstStyle/>
          <a:p>
            <a:pPr eaLnBrk="1" hangingPunct="1"/>
            <a:r>
              <a:rPr lang="en-US" altLang="en-US" sz="2400">
                <a:cs typeface="Arial" pitchFamily="34" charset="0"/>
              </a:rPr>
              <a:t>Tech. Product Charging System Architecture, </a:t>
            </a:r>
            <a:br>
              <a:rPr lang="en-US" altLang="en-US" sz="2400">
                <a:cs typeface="Arial" pitchFamily="34" charset="0"/>
              </a:rPr>
            </a:br>
            <a:r>
              <a:rPr lang="en-US" altLang="en-US" sz="2400">
                <a:cs typeface="Arial" pitchFamily="34" charset="0"/>
              </a:rPr>
              <a:t>Charging Compound 1.8</a:t>
            </a:r>
          </a:p>
        </p:txBody>
      </p:sp>
      <p:sp>
        <p:nvSpPr>
          <p:cNvPr id="5130" name="SeeNoteSymbol" hidden="1"/>
          <p:cNvSpPr>
            <a:spLocks noChangeArrowheads="1"/>
          </p:cNvSpPr>
          <p:nvPr/>
        </p:nvSpPr>
        <p:spPr bwMode="auto">
          <a:xfrm>
            <a:off x="7340805" y="720725"/>
            <a:ext cx="2133044" cy="407988"/>
          </a:xfrm>
          <a:prstGeom prst="rect">
            <a:avLst/>
          </a:prstGeom>
          <a:gradFill rotWithShape="0">
            <a:gsLst>
              <a:gs pos="0">
                <a:srgbClr val="FFF200"/>
              </a:gs>
              <a:gs pos="100000">
                <a:srgbClr val="AAA100"/>
              </a:gs>
            </a:gsLst>
            <a:path path="shape">
              <a:fillToRect l="50000" t="50000" r="50000" b="50000"/>
            </a:path>
          </a:gra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1400">
                <a:solidFill>
                  <a:schemeClr val="accent2"/>
                </a:solidFill>
              </a:rPr>
              <a:t>¤ </a:t>
            </a:r>
            <a:r>
              <a:rPr lang="en-US" altLang="en-US" sz="1000">
                <a:solidFill>
                  <a:schemeClr val="accent2"/>
                </a:solidFill>
              </a:rPr>
              <a:t>When you see this symbol, please see notes.</a:t>
            </a:r>
          </a:p>
        </p:txBody>
      </p:sp>
      <p:sp>
        <p:nvSpPr>
          <p:cNvPr id="5131" name="OwnDocNoRev"/>
          <p:cNvSpPr txBox="1">
            <a:spLocks noChangeArrowheads="1"/>
          </p:cNvSpPr>
          <p:nvPr/>
        </p:nvSpPr>
        <p:spPr bwMode="auto">
          <a:xfrm rot="-5400000">
            <a:off x="-444706" y="5897303"/>
            <a:ext cx="864019" cy="21800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nSpc>
                <a:spcPts val="1700"/>
              </a:lnSpc>
              <a:spcBef>
                <a:spcPct val="0"/>
              </a:spcBef>
            </a:pPr>
            <a:r>
              <a:rPr lang="en-US" altLang="en-US" sz="500">
                <a:solidFill>
                  <a:srgbClr val="000000"/>
                </a:solidFill>
              </a:rPr>
              <a:t>EAB/K-11:1529 Uen, Rev PA8</a:t>
            </a:r>
          </a:p>
        </p:txBody>
      </p:sp>
      <p:sp>
        <p:nvSpPr>
          <p:cNvPr id="5132" name="Line 10"/>
          <p:cNvSpPr>
            <a:spLocks noChangeShapeType="1"/>
          </p:cNvSpPr>
          <p:nvPr/>
        </p:nvSpPr>
        <p:spPr bwMode="auto">
          <a:xfrm>
            <a:off x="7717474" y="5953125"/>
            <a:ext cx="683505" cy="1588"/>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a:p>
        </p:txBody>
      </p:sp>
      <p:sp>
        <p:nvSpPr>
          <p:cNvPr id="5133" name="AutoShape 11"/>
          <p:cNvSpPr>
            <a:spLocks noChangeArrowheads="1"/>
          </p:cNvSpPr>
          <p:nvPr/>
        </p:nvSpPr>
        <p:spPr bwMode="auto">
          <a:xfrm>
            <a:off x="6826588" y="5805488"/>
            <a:ext cx="1026317" cy="374650"/>
          </a:xfrm>
          <a:prstGeom prst="roundRect">
            <a:avLst>
              <a:gd name="adj" fmla="val 16667"/>
            </a:avLst>
          </a:prstGeom>
          <a:solidFill>
            <a:srgbClr val="E0ECB8"/>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46800" anchor="b"/>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1200">
                <a:solidFill>
                  <a:srgbClr val="363682"/>
                </a:solidFill>
              </a:rPr>
              <a:t>EMA</a:t>
            </a:r>
          </a:p>
        </p:txBody>
      </p:sp>
      <p:sp>
        <p:nvSpPr>
          <p:cNvPr id="5134" name="Text Box 12"/>
          <p:cNvSpPr txBox="1">
            <a:spLocks noChangeArrowheads="1"/>
          </p:cNvSpPr>
          <p:nvPr/>
        </p:nvSpPr>
        <p:spPr bwMode="auto">
          <a:xfrm>
            <a:off x="6902769" y="5805489"/>
            <a:ext cx="182768" cy="1286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3600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600">
                <a:solidFill>
                  <a:srgbClr val="363682"/>
                </a:solidFill>
              </a:rPr>
              <a:t>0..n</a:t>
            </a:r>
          </a:p>
        </p:txBody>
      </p:sp>
      <p:sp>
        <p:nvSpPr>
          <p:cNvPr id="5135" name="AutoShape 13"/>
          <p:cNvSpPr>
            <a:spLocks noChangeArrowheads="1"/>
          </p:cNvSpPr>
          <p:nvPr/>
        </p:nvSpPr>
        <p:spPr bwMode="auto">
          <a:xfrm>
            <a:off x="3563538" y="4797426"/>
            <a:ext cx="3150897" cy="931863"/>
          </a:xfrm>
          <a:prstGeom prst="roundRect">
            <a:avLst>
              <a:gd name="adj" fmla="val 16667"/>
            </a:avLst>
          </a:prstGeom>
          <a:noFill/>
          <a:ln w="9525">
            <a:solidFill>
              <a:schemeClr val="tx2"/>
            </a:solidFill>
            <a:prstDash val="dash"/>
            <a:round/>
            <a:headEnd/>
            <a:tailEnd/>
          </a:ln>
          <a:effectLst/>
          <a:extLst>
            <a:ext uri="{909E8E84-426E-40DD-AFC4-6F175D3DCCD1}">
              <a14:hiddenFill xmlns:a14="http://schemas.microsoft.com/office/drawing/2010/main">
                <a:solidFill>
                  <a:srgbClr val="E0ECB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1200">
                <a:solidFill>
                  <a:srgbClr val="363682"/>
                </a:solidFill>
              </a:rPr>
              <a:t>Multi Mediation</a:t>
            </a:r>
          </a:p>
        </p:txBody>
      </p:sp>
      <p:sp>
        <p:nvSpPr>
          <p:cNvPr id="5136" name="AutoShape 14"/>
          <p:cNvSpPr>
            <a:spLocks noChangeArrowheads="1"/>
          </p:cNvSpPr>
          <p:nvPr/>
        </p:nvSpPr>
        <p:spPr bwMode="auto">
          <a:xfrm>
            <a:off x="8646448" y="2428875"/>
            <a:ext cx="1436843" cy="1665288"/>
          </a:xfrm>
          <a:prstGeom prst="roundRect">
            <a:avLst>
              <a:gd name="adj" fmla="val 16667"/>
            </a:avLst>
          </a:prstGeom>
          <a:noFill/>
          <a:ln w="9525">
            <a:solidFill>
              <a:schemeClr val="tx2"/>
            </a:solidFill>
            <a:prstDash val="dash"/>
            <a:round/>
            <a:headEnd/>
            <a:tailEnd/>
          </a:ln>
          <a:effectLst/>
          <a:extLst>
            <a:ext uri="{909E8E84-426E-40DD-AFC4-6F175D3DCCD1}">
              <a14:hiddenFill xmlns:a14="http://schemas.microsoft.com/office/drawing/2010/main">
                <a:solidFill>
                  <a:srgbClr val="A3BDD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endParaRPr lang="en-US" altLang="sv-SE" sz="2400">
              <a:solidFill>
                <a:srgbClr val="363682"/>
              </a:solidFill>
              <a:latin typeface="Ericsson Sans" pitchFamily="34" charset="0"/>
            </a:endParaRPr>
          </a:p>
        </p:txBody>
      </p:sp>
      <p:sp>
        <p:nvSpPr>
          <p:cNvPr id="5137" name="Text Box 15"/>
          <p:cNvSpPr txBox="1">
            <a:spLocks noChangeArrowheads="1"/>
          </p:cNvSpPr>
          <p:nvPr/>
        </p:nvSpPr>
        <p:spPr bwMode="auto">
          <a:xfrm>
            <a:off x="10240848" y="2424114"/>
            <a:ext cx="922812" cy="2210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600">
                <a:solidFill>
                  <a:srgbClr val="363682"/>
                </a:solidFill>
              </a:rPr>
              <a:t>Same platform (FDS/Sun)</a:t>
            </a:r>
          </a:p>
          <a:p>
            <a:pPr algn="ctr">
              <a:spcBef>
                <a:spcPct val="0"/>
              </a:spcBef>
            </a:pPr>
            <a:r>
              <a:rPr lang="en-US" altLang="en-US" sz="600">
                <a:solidFill>
                  <a:srgbClr val="363682"/>
                </a:solidFill>
              </a:rPr>
              <a:t>Co-locatable</a:t>
            </a:r>
          </a:p>
        </p:txBody>
      </p:sp>
      <p:sp>
        <p:nvSpPr>
          <p:cNvPr id="5138" name="AutoShape 16"/>
          <p:cNvSpPr>
            <a:spLocks noChangeArrowheads="1"/>
          </p:cNvSpPr>
          <p:nvPr/>
        </p:nvSpPr>
        <p:spPr bwMode="auto">
          <a:xfrm>
            <a:off x="143897" y="1322388"/>
            <a:ext cx="2782692" cy="2746375"/>
          </a:xfrm>
          <a:prstGeom prst="roundRect">
            <a:avLst>
              <a:gd name="adj" fmla="val 8972"/>
            </a:avLst>
          </a:prstGeom>
          <a:solidFill>
            <a:srgbClr val="A4CA39"/>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1200">
                <a:solidFill>
                  <a:schemeClr val="bg1"/>
                </a:solidFill>
              </a:rPr>
              <a:t>Core Network</a:t>
            </a:r>
          </a:p>
        </p:txBody>
      </p:sp>
      <p:cxnSp>
        <p:nvCxnSpPr>
          <p:cNvPr id="5139" name="AutoShape 17"/>
          <p:cNvCxnSpPr>
            <a:cxnSpLocks noChangeShapeType="1"/>
            <a:stCxn id="5171" idx="3"/>
            <a:endCxn id="5175" idx="1"/>
          </p:cNvCxnSpPr>
          <p:nvPr/>
        </p:nvCxnSpPr>
        <p:spPr bwMode="auto">
          <a:xfrm>
            <a:off x="7865602" y="1789114"/>
            <a:ext cx="958600" cy="293687"/>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useBgFill="1">
        <p:nvSpPr>
          <p:cNvPr id="5140" name="Text Box 18"/>
          <p:cNvSpPr txBox="1">
            <a:spLocks noChangeArrowheads="1"/>
          </p:cNvSpPr>
          <p:nvPr/>
        </p:nvSpPr>
        <p:spPr bwMode="auto">
          <a:xfrm>
            <a:off x="8253478" y="1773238"/>
            <a:ext cx="457941" cy="251795"/>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a:t>VSIP</a:t>
            </a:r>
          </a:p>
          <a:p>
            <a:pPr algn="ctr">
              <a:spcBef>
                <a:spcPct val="0"/>
              </a:spcBef>
            </a:pPr>
            <a:r>
              <a:rPr lang="en-US" altLang="en-US" sz="700"/>
              <a:t>(XML/http)</a:t>
            </a:r>
          </a:p>
        </p:txBody>
      </p:sp>
      <p:sp>
        <p:nvSpPr>
          <p:cNvPr id="5141" name="AutoShape 19"/>
          <p:cNvSpPr>
            <a:spLocks noChangeArrowheads="1"/>
          </p:cNvSpPr>
          <p:nvPr/>
        </p:nvSpPr>
        <p:spPr bwMode="auto">
          <a:xfrm>
            <a:off x="5046937" y="5064126"/>
            <a:ext cx="1559576" cy="504825"/>
          </a:xfrm>
          <a:prstGeom prst="roundRect">
            <a:avLst>
              <a:gd name="adj" fmla="val 16667"/>
            </a:avLst>
          </a:prstGeom>
          <a:solidFill>
            <a:srgbClr val="E0ECB8"/>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anchor="ct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800">
                <a:solidFill>
                  <a:srgbClr val="363682"/>
                </a:solidFill>
              </a:rPr>
              <a:t>File &amp; Event Mediation</a:t>
            </a:r>
          </a:p>
        </p:txBody>
      </p:sp>
      <p:sp>
        <p:nvSpPr>
          <p:cNvPr id="5142" name="Text Box 20"/>
          <p:cNvSpPr txBox="1">
            <a:spLocks noChangeArrowheads="1"/>
          </p:cNvSpPr>
          <p:nvPr/>
        </p:nvSpPr>
        <p:spPr bwMode="auto">
          <a:xfrm>
            <a:off x="5137929" y="5129214"/>
            <a:ext cx="182768" cy="1286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3600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600">
                <a:solidFill>
                  <a:srgbClr val="363682"/>
                </a:solidFill>
              </a:rPr>
              <a:t>0..n</a:t>
            </a:r>
          </a:p>
        </p:txBody>
      </p:sp>
      <p:sp>
        <p:nvSpPr>
          <p:cNvPr id="5143" name="AutoShape 21"/>
          <p:cNvSpPr>
            <a:spLocks noChangeArrowheads="1"/>
          </p:cNvSpPr>
          <p:nvPr/>
        </p:nvSpPr>
        <p:spPr bwMode="auto">
          <a:xfrm>
            <a:off x="5478624" y="3146425"/>
            <a:ext cx="1557461" cy="828675"/>
          </a:xfrm>
          <a:prstGeom prst="roundRect">
            <a:avLst>
              <a:gd name="adj" fmla="val 16667"/>
            </a:avLst>
          </a:prstGeom>
          <a:solidFill>
            <a:srgbClr val="7CA3D7"/>
          </a:solidFill>
          <a:ln w="38100">
            <a:solidFill>
              <a:schemeClr val="bg2"/>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1200">
                <a:solidFill>
                  <a:schemeClr val="bg1"/>
                </a:solidFill>
              </a:rPr>
              <a:t>SDP</a:t>
            </a:r>
          </a:p>
        </p:txBody>
      </p:sp>
      <p:sp>
        <p:nvSpPr>
          <p:cNvPr id="5144" name="Text Box 22"/>
          <p:cNvSpPr txBox="1">
            <a:spLocks noChangeArrowheads="1"/>
          </p:cNvSpPr>
          <p:nvPr/>
        </p:nvSpPr>
        <p:spPr bwMode="auto">
          <a:xfrm>
            <a:off x="5506133" y="3217864"/>
            <a:ext cx="182768" cy="1286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3600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600">
                <a:solidFill>
                  <a:schemeClr val="bg1"/>
                </a:solidFill>
              </a:rPr>
              <a:t>1..n</a:t>
            </a:r>
          </a:p>
        </p:txBody>
      </p:sp>
      <p:sp>
        <p:nvSpPr>
          <p:cNvPr id="5145" name="Text Box 23"/>
          <p:cNvSpPr txBox="1">
            <a:spLocks noChangeArrowheads="1"/>
          </p:cNvSpPr>
          <p:nvPr/>
        </p:nvSpPr>
        <p:spPr bwMode="auto">
          <a:xfrm>
            <a:off x="8864409" y="2638425"/>
            <a:ext cx="182768" cy="1286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3600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600">
                <a:solidFill>
                  <a:schemeClr val="bg1"/>
                </a:solidFill>
              </a:rPr>
              <a:t>2..n</a:t>
            </a:r>
          </a:p>
        </p:txBody>
      </p:sp>
      <p:sp>
        <p:nvSpPr>
          <p:cNvPr id="5146" name="Text Box 24"/>
          <p:cNvSpPr txBox="1">
            <a:spLocks noChangeArrowheads="1"/>
          </p:cNvSpPr>
          <p:nvPr/>
        </p:nvSpPr>
        <p:spPr bwMode="auto">
          <a:xfrm>
            <a:off x="4772922" y="1347789"/>
            <a:ext cx="579769" cy="144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b="1">
                <a:solidFill>
                  <a:srgbClr val="0000FF"/>
                </a:solidFill>
              </a:rPr>
              <a:t>CC API (CAI)</a:t>
            </a:r>
          </a:p>
        </p:txBody>
      </p:sp>
      <p:sp>
        <p:nvSpPr>
          <p:cNvPr id="5147" name="Line 25"/>
          <p:cNvSpPr>
            <a:spLocks noChangeShapeType="1"/>
          </p:cNvSpPr>
          <p:nvPr/>
        </p:nvSpPr>
        <p:spPr bwMode="auto">
          <a:xfrm flipH="1" flipV="1">
            <a:off x="5364354" y="1508125"/>
            <a:ext cx="2115" cy="128588"/>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8" name="AutoShape 26"/>
          <p:cNvSpPr>
            <a:spLocks noChangeArrowheads="1"/>
          </p:cNvSpPr>
          <p:nvPr/>
        </p:nvSpPr>
        <p:spPr bwMode="auto">
          <a:xfrm>
            <a:off x="5349540" y="4381500"/>
            <a:ext cx="744873" cy="342900"/>
          </a:xfrm>
          <a:prstGeom prst="roundRect">
            <a:avLst>
              <a:gd name="adj" fmla="val 16667"/>
            </a:avLst>
          </a:prstGeom>
          <a:solidFill>
            <a:srgbClr val="7CA3D7"/>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10800" rIns="90000" bIns="0" anchor="ct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1000">
                <a:solidFill>
                  <a:schemeClr val="bg1"/>
                </a:solidFill>
              </a:rPr>
              <a:t>RMA</a:t>
            </a:r>
          </a:p>
        </p:txBody>
      </p:sp>
      <p:sp>
        <p:nvSpPr>
          <p:cNvPr id="5149" name="Line 27"/>
          <p:cNvSpPr>
            <a:spLocks noChangeShapeType="1"/>
          </p:cNvSpPr>
          <p:nvPr/>
        </p:nvSpPr>
        <p:spPr bwMode="auto">
          <a:xfrm>
            <a:off x="4757028" y="3509964"/>
            <a:ext cx="721596" cy="1587"/>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150" name="Line 28"/>
          <p:cNvSpPr>
            <a:spLocks noChangeShapeType="1"/>
          </p:cNvSpPr>
          <p:nvPr/>
        </p:nvSpPr>
        <p:spPr bwMode="auto">
          <a:xfrm>
            <a:off x="5463811" y="2312989"/>
            <a:ext cx="156593" cy="846137"/>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useBgFill="1">
        <p:nvSpPr>
          <p:cNvPr id="5151" name="Text Box 29"/>
          <p:cNvSpPr txBox="1">
            <a:spLocks noChangeArrowheads="1"/>
          </p:cNvSpPr>
          <p:nvPr/>
        </p:nvSpPr>
        <p:spPr bwMode="auto">
          <a:xfrm>
            <a:off x="5326263" y="2349500"/>
            <a:ext cx="223903" cy="144073"/>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a:t>RPC</a:t>
            </a:r>
          </a:p>
        </p:txBody>
      </p:sp>
      <p:sp>
        <p:nvSpPr>
          <p:cNvPr id="5152" name="Line 30"/>
          <p:cNvSpPr>
            <a:spLocks noChangeShapeType="1"/>
          </p:cNvSpPr>
          <p:nvPr/>
        </p:nvSpPr>
        <p:spPr bwMode="auto">
          <a:xfrm flipH="1">
            <a:off x="7048781" y="3040063"/>
            <a:ext cx="1769073" cy="23495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useBgFill="1">
        <p:nvSpPr>
          <p:cNvPr id="5153" name="Text Box 31"/>
          <p:cNvSpPr txBox="1">
            <a:spLocks noChangeArrowheads="1"/>
          </p:cNvSpPr>
          <p:nvPr/>
        </p:nvSpPr>
        <p:spPr bwMode="auto">
          <a:xfrm>
            <a:off x="8330292" y="2997200"/>
            <a:ext cx="223903" cy="144073"/>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a:t>RPC</a:t>
            </a:r>
          </a:p>
        </p:txBody>
      </p:sp>
      <p:sp useBgFill="1">
        <p:nvSpPr>
          <p:cNvPr id="5154" name="Text Box 32"/>
          <p:cNvSpPr txBox="1">
            <a:spLocks noChangeArrowheads="1"/>
          </p:cNvSpPr>
          <p:nvPr/>
        </p:nvSpPr>
        <p:spPr bwMode="auto">
          <a:xfrm>
            <a:off x="7961266" y="1181100"/>
            <a:ext cx="549313" cy="251795"/>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a:t>DNS update </a:t>
            </a:r>
          </a:p>
          <a:p>
            <a:pPr algn="ctr">
              <a:spcBef>
                <a:spcPct val="0"/>
              </a:spcBef>
            </a:pPr>
            <a:r>
              <a:rPr lang="en-US" altLang="en-US" sz="700"/>
              <a:t>to AF</a:t>
            </a:r>
          </a:p>
        </p:txBody>
      </p:sp>
      <p:sp>
        <p:nvSpPr>
          <p:cNvPr id="5155" name="Line 33"/>
          <p:cNvSpPr>
            <a:spLocks noChangeShapeType="1"/>
          </p:cNvSpPr>
          <p:nvPr/>
        </p:nvSpPr>
        <p:spPr bwMode="auto">
          <a:xfrm flipH="1">
            <a:off x="7683617" y="1379539"/>
            <a:ext cx="317417" cy="1587"/>
          </a:xfrm>
          <a:prstGeom prst="line">
            <a:avLst/>
          </a:prstGeom>
          <a:noFill/>
          <a:ln w="9525">
            <a:solidFill>
              <a:schemeClr val="tx2"/>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156" name="Line 34"/>
          <p:cNvSpPr>
            <a:spLocks noChangeShapeType="1"/>
          </p:cNvSpPr>
          <p:nvPr/>
        </p:nvSpPr>
        <p:spPr bwMode="auto">
          <a:xfrm>
            <a:off x="7283669" y="2082800"/>
            <a:ext cx="2117" cy="3697288"/>
          </a:xfrm>
          <a:prstGeom prst="line">
            <a:avLst/>
          </a:prstGeom>
          <a:noFill/>
          <a:ln w="9525">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157" name="Line 35"/>
          <p:cNvSpPr>
            <a:spLocks noChangeShapeType="1"/>
          </p:cNvSpPr>
          <p:nvPr/>
        </p:nvSpPr>
        <p:spPr bwMode="auto">
          <a:xfrm>
            <a:off x="9342651" y="6086475"/>
            <a:ext cx="334346" cy="635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158" name="AutoShape 36"/>
          <p:cNvSpPr>
            <a:spLocks noChangeArrowheads="1"/>
          </p:cNvSpPr>
          <p:nvPr/>
        </p:nvSpPr>
        <p:spPr bwMode="auto">
          <a:xfrm>
            <a:off x="8407327" y="5803901"/>
            <a:ext cx="912045" cy="379413"/>
          </a:xfrm>
          <a:prstGeom prst="roundRect">
            <a:avLst>
              <a:gd name="adj" fmla="val 16667"/>
            </a:avLst>
          </a:prstGeom>
          <a:solidFill>
            <a:srgbClr val="E0ECB8"/>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1200">
                <a:solidFill>
                  <a:srgbClr val="363682"/>
                </a:solidFill>
              </a:rPr>
              <a:t>HLR/HSS</a:t>
            </a:r>
          </a:p>
        </p:txBody>
      </p:sp>
      <p:sp>
        <p:nvSpPr>
          <p:cNvPr id="5159" name="Text Box 37"/>
          <p:cNvSpPr txBox="1">
            <a:spLocks noChangeArrowheads="1"/>
          </p:cNvSpPr>
          <p:nvPr/>
        </p:nvSpPr>
        <p:spPr bwMode="auto">
          <a:xfrm>
            <a:off x="8400979" y="5799139"/>
            <a:ext cx="182768" cy="1286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3600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600">
                <a:solidFill>
                  <a:srgbClr val="363682"/>
                </a:solidFill>
              </a:rPr>
              <a:t>1..n</a:t>
            </a:r>
          </a:p>
        </p:txBody>
      </p:sp>
      <p:sp useBgFill="1">
        <p:nvSpPr>
          <p:cNvPr id="5160" name="Text Box 38"/>
          <p:cNvSpPr txBox="1">
            <a:spLocks noChangeArrowheads="1"/>
          </p:cNvSpPr>
          <p:nvPr/>
        </p:nvSpPr>
        <p:spPr bwMode="auto">
          <a:xfrm>
            <a:off x="7884647" y="5876925"/>
            <a:ext cx="236727" cy="144073"/>
          </a:xfrm>
          <a:prstGeom prst="rect">
            <a:avLst/>
          </a:prstGeom>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a:t>MML</a:t>
            </a:r>
            <a:endParaRPr lang="en-US" altLang="en-US"/>
          </a:p>
        </p:txBody>
      </p:sp>
      <p:sp>
        <p:nvSpPr>
          <p:cNvPr id="5161" name="Line 39"/>
          <p:cNvSpPr>
            <a:spLocks noChangeShapeType="1"/>
          </p:cNvSpPr>
          <p:nvPr/>
        </p:nvSpPr>
        <p:spPr bwMode="auto">
          <a:xfrm>
            <a:off x="6938743" y="3933826"/>
            <a:ext cx="1438959" cy="1958975"/>
          </a:xfrm>
          <a:prstGeom prst="line">
            <a:avLst/>
          </a:prstGeom>
          <a:noFill/>
          <a:ln w="9525">
            <a:solidFill>
              <a:schemeClr val="tx2"/>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162" name="Line 40"/>
          <p:cNvSpPr>
            <a:spLocks noChangeShapeType="1"/>
          </p:cNvSpPr>
          <p:nvPr/>
        </p:nvSpPr>
        <p:spPr bwMode="auto">
          <a:xfrm flipV="1">
            <a:off x="3806893" y="3992563"/>
            <a:ext cx="27509" cy="127476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163" name="AutoShape 41"/>
          <p:cNvSpPr>
            <a:spLocks noChangeArrowheads="1"/>
          </p:cNvSpPr>
          <p:nvPr/>
        </p:nvSpPr>
        <p:spPr bwMode="auto">
          <a:xfrm>
            <a:off x="3675693" y="5035551"/>
            <a:ext cx="1022083" cy="625475"/>
          </a:xfrm>
          <a:prstGeom prst="roundRect">
            <a:avLst>
              <a:gd name="adj" fmla="val 16667"/>
            </a:avLst>
          </a:prstGeom>
          <a:solidFill>
            <a:srgbClr val="E0ECB8"/>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endParaRPr lang="en-US" altLang="sv-SE" sz="500">
              <a:solidFill>
                <a:srgbClr val="363682"/>
              </a:solidFill>
            </a:endParaRPr>
          </a:p>
          <a:p>
            <a:pPr algn="ctr">
              <a:spcBef>
                <a:spcPct val="0"/>
              </a:spcBef>
            </a:pPr>
            <a:r>
              <a:rPr lang="en-US" altLang="sv-SE" sz="800">
                <a:solidFill>
                  <a:srgbClr val="363682"/>
                </a:solidFill>
              </a:rPr>
              <a:t>Online</a:t>
            </a:r>
            <a:br>
              <a:rPr lang="en-US" altLang="sv-SE" sz="800">
                <a:solidFill>
                  <a:srgbClr val="363682"/>
                </a:solidFill>
              </a:rPr>
            </a:br>
            <a:r>
              <a:rPr lang="en-US" altLang="sv-SE" sz="800">
                <a:solidFill>
                  <a:srgbClr val="363682"/>
                </a:solidFill>
              </a:rPr>
              <a:t>Mediation</a:t>
            </a:r>
            <a:br>
              <a:rPr lang="en-US" altLang="sv-SE" sz="800">
                <a:solidFill>
                  <a:srgbClr val="363682"/>
                </a:solidFill>
              </a:rPr>
            </a:br>
            <a:r>
              <a:rPr lang="en-US" altLang="sv-SE" sz="700">
                <a:solidFill>
                  <a:srgbClr val="363682"/>
                </a:solidFill>
              </a:rPr>
              <a:t>(On-line Gateway)</a:t>
            </a:r>
          </a:p>
        </p:txBody>
      </p:sp>
      <p:sp>
        <p:nvSpPr>
          <p:cNvPr id="5164" name="Text Box 42"/>
          <p:cNvSpPr txBox="1">
            <a:spLocks noChangeArrowheads="1"/>
          </p:cNvSpPr>
          <p:nvPr/>
        </p:nvSpPr>
        <p:spPr bwMode="auto">
          <a:xfrm>
            <a:off x="3698971" y="5081589"/>
            <a:ext cx="182768" cy="1286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3600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600">
                <a:solidFill>
                  <a:srgbClr val="363682"/>
                </a:solidFill>
              </a:rPr>
              <a:t>0..n</a:t>
            </a:r>
          </a:p>
        </p:txBody>
      </p:sp>
      <p:sp>
        <p:nvSpPr>
          <p:cNvPr id="5165" name="Text Box 43"/>
          <p:cNvSpPr txBox="1">
            <a:spLocks noChangeArrowheads="1"/>
          </p:cNvSpPr>
          <p:nvPr/>
        </p:nvSpPr>
        <p:spPr bwMode="auto">
          <a:xfrm>
            <a:off x="4864874" y="5611813"/>
            <a:ext cx="493208" cy="1286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600">
                <a:solidFill>
                  <a:srgbClr val="363682"/>
                </a:solidFill>
              </a:rPr>
              <a:t>Same bundle</a:t>
            </a:r>
          </a:p>
        </p:txBody>
      </p:sp>
      <p:sp useBgFill="1">
        <p:nvSpPr>
          <p:cNvPr id="5166" name="Text Box 44"/>
          <p:cNvSpPr txBox="1">
            <a:spLocks noChangeArrowheads="1"/>
          </p:cNvSpPr>
          <p:nvPr/>
        </p:nvSpPr>
        <p:spPr bwMode="auto">
          <a:xfrm>
            <a:off x="5022613" y="3429000"/>
            <a:ext cx="262375" cy="144073"/>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a:t>CS1+</a:t>
            </a:r>
          </a:p>
        </p:txBody>
      </p:sp>
      <p:sp>
        <p:nvSpPr>
          <p:cNvPr id="5167" name="Line 45"/>
          <p:cNvSpPr>
            <a:spLocks noChangeShapeType="1"/>
          </p:cNvSpPr>
          <p:nvPr/>
        </p:nvSpPr>
        <p:spPr bwMode="auto">
          <a:xfrm flipH="1" flipV="1">
            <a:off x="1424146" y="2711451"/>
            <a:ext cx="2251547" cy="866775"/>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168" name="Text Box 46"/>
          <p:cNvSpPr txBox="1">
            <a:spLocks noChangeArrowheads="1"/>
          </p:cNvSpPr>
          <p:nvPr/>
        </p:nvSpPr>
        <p:spPr bwMode="auto">
          <a:xfrm>
            <a:off x="1464352" y="2782889"/>
            <a:ext cx="323290" cy="144073"/>
          </a:xfrm>
          <a:prstGeom prst="rect">
            <a:avLst/>
          </a:prstGeom>
          <a:solidFill>
            <a:srgbClr val="A4CA39"/>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b="1">
                <a:solidFill>
                  <a:srgbClr val="0000FF"/>
                </a:solidFill>
              </a:rPr>
              <a:t>CAPv3</a:t>
            </a:r>
          </a:p>
        </p:txBody>
      </p:sp>
      <p:sp>
        <p:nvSpPr>
          <p:cNvPr id="5169" name="AutoShape 47"/>
          <p:cNvSpPr>
            <a:spLocks noChangeArrowheads="1"/>
          </p:cNvSpPr>
          <p:nvPr/>
        </p:nvSpPr>
        <p:spPr bwMode="auto">
          <a:xfrm>
            <a:off x="3675693" y="3146426"/>
            <a:ext cx="1074987" cy="830263"/>
          </a:xfrm>
          <a:prstGeom prst="roundRect">
            <a:avLst>
              <a:gd name="adj" fmla="val 16667"/>
            </a:avLst>
          </a:prstGeom>
          <a:solidFill>
            <a:srgbClr val="7CA3D7"/>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1200">
                <a:solidFill>
                  <a:schemeClr val="bg1"/>
                </a:solidFill>
              </a:rPr>
              <a:t>CCN</a:t>
            </a:r>
          </a:p>
        </p:txBody>
      </p:sp>
      <p:sp>
        <p:nvSpPr>
          <p:cNvPr id="5170" name="Text Box 48"/>
          <p:cNvSpPr txBox="1">
            <a:spLocks noChangeArrowheads="1"/>
          </p:cNvSpPr>
          <p:nvPr/>
        </p:nvSpPr>
        <p:spPr bwMode="auto">
          <a:xfrm>
            <a:off x="3741293" y="3228975"/>
            <a:ext cx="182768" cy="1286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3600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600">
                <a:solidFill>
                  <a:schemeClr val="bg1"/>
                </a:solidFill>
              </a:rPr>
              <a:t>2..n</a:t>
            </a:r>
          </a:p>
        </p:txBody>
      </p:sp>
      <p:sp>
        <p:nvSpPr>
          <p:cNvPr id="5171" name="AutoShape 49"/>
          <p:cNvSpPr>
            <a:spLocks noChangeArrowheads="1"/>
          </p:cNvSpPr>
          <p:nvPr/>
        </p:nvSpPr>
        <p:spPr bwMode="auto">
          <a:xfrm>
            <a:off x="6593816" y="1465263"/>
            <a:ext cx="1246393" cy="646112"/>
          </a:xfrm>
          <a:prstGeom prst="roundRect">
            <a:avLst>
              <a:gd name="adj" fmla="val 16667"/>
            </a:avLst>
          </a:prstGeom>
          <a:solidFill>
            <a:srgbClr val="7CA3D7"/>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18800"/>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1200">
                <a:solidFill>
                  <a:schemeClr val="bg1"/>
                </a:solidFill>
              </a:rPr>
              <a:t>Ericsson</a:t>
            </a:r>
            <a:br>
              <a:rPr lang="en-US" altLang="sv-SE" sz="1200">
                <a:solidFill>
                  <a:schemeClr val="bg1"/>
                </a:solidFill>
              </a:rPr>
            </a:br>
            <a:r>
              <a:rPr lang="en-US" altLang="sv-SE" sz="1200">
                <a:solidFill>
                  <a:schemeClr val="bg1"/>
                </a:solidFill>
              </a:rPr>
              <a:t>CMS</a:t>
            </a:r>
          </a:p>
        </p:txBody>
      </p:sp>
      <p:sp>
        <p:nvSpPr>
          <p:cNvPr id="5172" name="Text Box 50"/>
          <p:cNvSpPr txBox="1">
            <a:spLocks noChangeArrowheads="1"/>
          </p:cNvSpPr>
          <p:nvPr/>
        </p:nvSpPr>
        <p:spPr bwMode="auto">
          <a:xfrm>
            <a:off x="6621327" y="1508125"/>
            <a:ext cx="182768" cy="1286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3600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600">
                <a:solidFill>
                  <a:schemeClr val="bg1"/>
                </a:solidFill>
              </a:rPr>
              <a:t>0..1</a:t>
            </a:r>
          </a:p>
        </p:txBody>
      </p:sp>
      <p:sp>
        <p:nvSpPr>
          <p:cNvPr id="5173" name="Line 51"/>
          <p:cNvSpPr>
            <a:spLocks noChangeShapeType="1"/>
          </p:cNvSpPr>
          <p:nvPr/>
        </p:nvSpPr>
        <p:spPr bwMode="auto">
          <a:xfrm>
            <a:off x="9676998" y="3497263"/>
            <a:ext cx="2115" cy="258921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cxnSp>
        <p:nvCxnSpPr>
          <p:cNvPr id="5174" name="AutoShape 52"/>
          <p:cNvCxnSpPr>
            <a:cxnSpLocks noChangeShapeType="1"/>
          </p:cNvCxnSpPr>
          <p:nvPr/>
        </p:nvCxnSpPr>
        <p:spPr bwMode="auto">
          <a:xfrm>
            <a:off x="7840209" y="1781175"/>
            <a:ext cx="998806" cy="914400"/>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75" name="AutoShape 53"/>
          <p:cNvSpPr>
            <a:spLocks noChangeArrowheads="1"/>
          </p:cNvSpPr>
          <p:nvPr/>
        </p:nvSpPr>
        <p:spPr bwMode="auto">
          <a:xfrm>
            <a:off x="8849595" y="1793876"/>
            <a:ext cx="983994" cy="576263"/>
          </a:xfrm>
          <a:prstGeom prst="roundRect">
            <a:avLst>
              <a:gd name="adj" fmla="val 16667"/>
            </a:avLst>
          </a:prstGeom>
          <a:solidFill>
            <a:srgbClr val="7CA3D7"/>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90000"/>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1200">
                <a:solidFill>
                  <a:schemeClr val="bg1"/>
                </a:solidFill>
              </a:rPr>
              <a:t>VS</a:t>
            </a:r>
          </a:p>
        </p:txBody>
      </p:sp>
      <p:sp>
        <p:nvSpPr>
          <p:cNvPr id="5176" name="Text Box 54"/>
          <p:cNvSpPr txBox="1">
            <a:spLocks noChangeArrowheads="1"/>
          </p:cNvSpPr>
          <p:nvPr/>
        </p:nvSpPr>
        <p:spPr bwMode="auto">
          <a:xfrm>
            <a:off x="8826319" y="1827214"/>
            <a:ext cx="182768" cy="1286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3600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600">
                <a:solidFill>
                  <a:schemeClr val="bg1"/>
                </a:solidFill>
              </a:rPr>
              <a:t>0..n</a:t>
            </a:r>
          </a:p>
        </p:txBody>
      </p:sp>
      <p:sp useBgFill="1">
        <p:nvSpPr>
          <p:cNvPr id="5177" name="Text Box 55"/>
          <p:cNvSpPr txBox="1">
            <a:spLocks noChangeArrowheads="1"/>
          </p:cNvSpPr>
          <p:nvPr/>
        </p:nvSpPr>
        <p:spPr bwMode="auto">
          <a:xfrm>
            <a:off x="7943538" y="2060576"/>
            <a:ext cx="711733" cy="107722"/>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a:t>AIR-IP (XML/http)</a:t>
            </a:r>
          </a:p>
        </p:txBody>
      </p:sp>
      <p:sp>
        <p:nvSpPr>
          <p:cNvPr id="5178" name="Line 56"/>
          <p:cNvSpPr>
            <a:spLocks noChangeShapeType="1"/>
          </p:cNvSpPr>
          <p:nvPr/>
        </p:nvSpPr>
        <p:spPr bwMode="auto">
          <a:xfrm flipH="1">
            <a:off x="7036085" y="3398839"/>
            <a:ext cx="416874" cy="1587"/>
          </a:xfrm>
          <a:prstGeom prst="line">
            <a:avLst/>
          </a:prstGeom>
          <a:noFill/>
          <a:ln w="9525">
            <a:solidFill>
              <a:srgbClr val="0000FF"/>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5179" name="Text Box 57"/>
          <p:cNvSpPr txBox="1">
            <a:spLocks noChangeArrowheads="1"/>
          </p:cNvSpPr>
          <p:nvPr/>
        </p:nvSpPr>
        <p:spPr bwMode="auto">
          <a:xfrm>
            <a:off x="7488933" y="3260726"/>
            <a:ext cx="526870" cy="436461"/>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b="1">
                <a:solidFill>
                  <a:srgbClr val="0000FF"/>
                </a:solidFill>
              </a:rPr>
              <a:t>LDAP </a:t>
            </a:r>
            <a:br>
              <a:rPr lang="en-US" altLang="en-US" sz="700" b="1">
                <a:solidFill>
                  <a:srgbClr val="0000FF"/>
                </a:solidFill>
              </a:rPr>
            </a:br>
            <a:r>
              <a:rPr lang="en-US" altLang="en-US" sz="700" b="1">
                <a:solidFill>
                  <a:srgbClr val="0000FF"/>
                </a:solidFill>
              </a:rPr>
              <a:t>towards</a:t>
            </a:r>
            <a:br>
              <a:rPr lang="en-US" altLang="en-US" sz="700" b="1">
                <a:solidFill>
                  <a:srgbClr val="0000FF"/>
                </a:solidFill>
              </a:rPr>
            </a:br>
            <a:r>
              <a:rPr lang="en-US" altLang="en-US" sz="700" b="1">
                <a:solidFill>
                  <a:srgbClr val="0000FF"/>
                </a:solidFill>
              </a:rPr>
              <a:t>ext. system</a:t>
            </a:r>
          </a:p>
          <a:p>
            <a:pPr>
              <a:spcBef>
                <a:spcPct val="0"/>
              </a:spcBef>
            </a:pPr>
            <a:r>
              <a:rPr lang="en-US" altLang="en-US" sz="500">
                <a:solidFill>
                  <a:srgbClr val="0000FF"/>
                </a:solidFill>
              </a:rPr>
              <a:t>(Community)</a:t>
            </a:r>
          </a:p>
        </p:txBody>
      </p:sp>
      <p:sp>
        <p:nvSpPr>
          <p:cNvPr id="5180" name="Line 58"/>
          <p:cNvSpPr>
            <a:spLocks noChangeShapeType="1"/>
          </p:cNvSpPr>
          <p:nvPr/>
        </p:nvSpPr>
        <p:spPr bwMode="auto">
          <a:xfrm flipH="1">
            <a:off x="6464734" y="3030538"/>
            <a:ext cx="2115" cy="13970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1" name="Text Box 59"/>
          <p:cNvSpPr txBox="1">
            <a:spLocks noChangeArrowheads="1"/>
          </p:cNvSpPr>
          <p:nvPr/>
        </p:nvSpPr>
        <p:spPr bwMode="auto">
          <a:xfrm>
            <a:off x="6297351" y="2686051"/>
            <a:ext cx="360158" cy="3595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b="1">
                <a:solidFill>
                  <a:srgbClr val="0000FF"/>
                </a:solidFill>
              </a:rPr>
              <a:t>Thresh.</a:t>
            </a:r>
            <a:br>
              <a:rPr lang="en-US" altLang="en-US" sz="700" b="1">
                <a:solidFill>
                  <a:srgbClr val="0000FF"/>
                </a:solidFill>
              </a:rPr>
            </a:br>
            <a:r>
              <a:rPr lang="en-US" altLang="en-US" sz="700" b="1">
                <a:solidFill>
                  <a:srgbClr val="0000FF"/>
                </a:solidFill>
              </a:rPr>
              <a:t>Notif.</a:t>
            </a:r>
          </a:p>
          <a:p>
            <a:pPr algn="ctr">
              <a:spcBef>
                <a:spcPct val="0"/>
              </a:spcBef>
            </a:pPr>
            <a:r>
              <a:rPr lang="en-US" altLang="en-US" sz="700" b="1">
                <a:solidFill>
                  <a:srgbClr val="0000FF"/>
                </a:solidFill>
              </a:rPr>
              <a:t>(ftp)</a:t>
            </a:r>
          </a:p>
        </p:txBody>
      </p:sp>
      <p:sp>
        <p:nvSpPr>
          <p:cNvPr id="5182" name="Line 60"/>
          <p:cNvSpPr>
            <a:spLocks noChangeShapeType="1"/>
          </p:cNvSpPr>
          <p:nvPr/>
        </p:nvSpPr>
        <p:spPr bwMode="auto">
          <a:xfrm flipH="1">
            <a:off x="7857138" y="1663700"/>
            <a:ext cx="272978" cy="1588"/>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3" name="Text Box 61"/>
          <p:cNvSpPr txBox="1">
            <a:spLocks noChangeArrowheads="1"/>
          </p:cNvSpPr>
          <p:nvPr/>
        </p:nvSpPr>
        <p:spPr bwMode="auto">
          <a:xfrm>
            <a:off x="6725445" y="2695576"/>
            <a:ext cx="284817" cy="3595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b="1">
                <a:solidFill>
                  <a:srgbClr val="0000FF"/>
                </a:solidFill>
              </a:rPr>
              <a:t>Batch</a:t>
            </a:r>
            <a:br>
              <a:rPr lang="en-US" altLang="en-US" sz="700" b="1">
                <a:solidFill>
                  <a:srgbClr val="0000FF"/>
                </a:solidFill>
              </a:rPr>
            </a:br>
            <a:r>
              <a:rPr lang="en-US" altLang="en-US" sz="700" b="1">
                <a:solidFill>
                  <a:srgbClr val="0000FF"/>
                </a:solidFill>
              </a:rPr>
              <a:t>jobs</a:t>
            </a:r>
            <a:br>
              <a:rPr lang="en-US" altLang="en-US" sz="700" b="1">
                <a:solidFill>
                  <a:srgbClr val="0000FF"/>
                </a:solidFill>
              </a:rPr>
            </a:br>
            <a:r>
              <a:rPr lang="en-US" altLang="en-US" sz="700" b="1">
                <a:solidFill>
                  <a:srgbClr val="0000FF"/>
                </a:solidFill>
              </a:rPr>
              <a:t>(ftp)</a:t>
            </a:r>
          </a:p>
        </p:txBody>
      </p:sp>
      <p:sp>
        <p:nvSpPr>
          <p:cNvPr id="5184" name="Line 62"/>
          <p:cNvSpPr>
            <a:spLocks noChangeShapeType="1"/>
          </p:cNvSpPr>
          <p:nvPr/>
        </p:nvSpPr>
        <p:spPr bwMode="auto">
          <a:xfrm flipH="1">
            <a:off x="6866796" y="3030539"/>
            <a:ext cx="2115" cy="128587"/>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5" name="Line 63"/>
          <p:cNvSpPr>
            <a:spLocks noChangeShapeType="1"/>
          </p:cNvSpPr>
          <p:nvPr/>
        </p:nvSpPr>
        <p:spPr bwMode="auto">
          <a:xfrm flipH="1">
            <a:off x="9856866" y="2011364"/>
            <a:ext cx="321650" cy="1587"/>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6" name="Text Box 64"/>
          <p:cNvSpPr txBox="1">
            <a:spLocks noChangeArrowheads="1"/>
          </p:cNvSpPr>
          <p:nvPr/>
        </p:nvSpPr>
        <p:spPr bwMode="auto">
          <a:xfrm>
            <a:off x="10195444" y="1874838"/>
            <a:ext cx="494810" cy="2517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b="1">
                <a:solidFill>
                  <a:srgbClr val="0000FF"/>
                </a:solidFill>
              </a:rPr>
              <a:t>Batch jobs</a:t>
            </a:r>
            <a:br>
              <a:rPr lang="en-US" altLang="en-US" sz="700" b="1">
                <a:solidFill>
                  <a:srgbClr val="0000FF"/>
                </a:solidFill>
              </a:rPr>
            </a:br>
            <a:r>
              <a:rPr lang="en-US" altLang="en-US" sz="700" b="1">
                <a:solidFill>
                  <a:srgbClr val="0000FF"/>
                </a:solidFill>
              </a:rPr>
              <a:t>(ftp)</a:t>
            </a:r>
          </a:p>
        </p:txBody>
      </p:sp>
      <p:sp>
        <p:nvSpPr>
          <p:cNvPr id="5187" name="Line 65"/>
          <p:cNvSpPr>
            <a:spLocks noChangeShapeType="1"/>
          </p:cNvSpPr>
          <p:nvPr/>
        </p:nvSpPr>
        <p:spPr bwMode="auto">
          <a:xfrm flipH="1">
            <a:off x="9829357" y="2932114"/>
            <a:ext cx="321650" cy="1587"/>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8" name="Text Box 66"/>
          <p:cNvSpPr txBox="1">
            <a:spLocks noChangeArrowheads="1"/>
          </p:cNvSpPr>
          <p:nvPr/>
        </p:nvSpPr>
        <p:spPr bwMode="auto">
          <a:xfrm>
            <a:off x="10184865" y="2844800"/>
            <a:ext cx="696789" cy="144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b="1">
                <a:solidFill>
                  <a:srgbClr val="0000FF"/>
                </a:solidFill>
              </a:rPr>
              <a:t>Batch jobs (ftp)</a:t>
            </a:r>
          </a:p>
        </p:txBody>
      </p:sp>
      <p:sp>
        <p:nvSpPr>
          <p:cNvPr id="5189" name="Text Box 67"/>
          <p:cNvSpPr txBox="1">
            <a:spLocks noChangeArrowheads="1"/>
          </p:cNvSpPr>
          <p:nvPr/>
        </p:nvSpPr>
        <p:spPr bwMode="auto">
          <a:xfrm>
            <a:off x="10574230" y="4852988"/>
            <a:ext cx="416264" cy="144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a:t>CDR (ftp)</a:t>
            </a:r>
          </a:p>
        </p:txBody>
      </p:sp>
      <p:sp>
        <p:nvSpPr>
          <p:cNvPr id="5190" name="AutoShape 68"/>
          <p:cNvSpPr>
            <a:spLocks noChangeArrowheads="1"/>
          </p:cNvSpPr>
          <p:nvPr/>
        </p:nvSpPr>
        <p:spPr bwMode="auto">
          <a:xfrm>
            <a:off x="10277973" y="5481639"/>
            <a:ext cx="211612" cy="161925"/>
          </a:xfrm>
          <a:prstGeom prst="roundRect">
            <a:avLst>
              <a:gd name="adj" fmla="val 16667"/>
            </a:avLst>
          </a:prstGeom>
          <a:solidFill>
            <a:srgbClr val="FF8637"/>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endParaRPr lang="en-US" altLang="sv-SE" sz="1400"/>
          </a:p>
        </p:txBody>
      </p:sp>
      <p:sp>
        <p:nvSpPr>
          <p:cNvPr id="5191" name="AutoShape 69"/>
          <p:cNvSpPr>
            <a:spLocks noChangeArrowheads="1"/>
          </p:cNvSpPr>
          <p:nvPr/>
        </p:nvSpPr>
        <p:spPr bwMode="auto">
          <a:xfrm>
            <a:off x="10277973" y="5237164"/>
            <a:ext cx="211612" cy="161925"/>
          </a:xfrm>
          <a:prstGeom prst="roundRect">
            <a:avLst>
              <a:gd name="adj" fmla="val 16667"/>
            </a:avLst>
          </a:prstGeom>
          <a:solidFill>
            <a:srgbClr val="7CA3D7"/>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endParaRPr lang="en-US" altLang="sv-SE" sz="1000"/>
          </a:p>
        </p:txBody>
      </p:sp>
      <p:sp>
        <p:nvSpPr>
          <p:cNvPr id="5192" name="AutoShape 70"/>
          <p:cNvSpPr>
            <a:spLocks noChangeArrowheads="1"/>
          </p:cNvSpPr>
          <p:nvPr/>
        </p:nvSpPr>
        <p:spPr bwMode="auto">
          <a:xfrm>
            <a:off x="10277973" y="5722939"/>
            <a:ext cx="211612" cy="161925"/>
          </a:xfrm>
          <a:prstGeom prst="roundRect">
            <a:avLst>
              <a:gd name="adj" fmla="val 16667"/>
            </a:avLst>
          </a:prstGeom>
          <a:solidFill>
            <a:srgbClr val="E0ECB8"/>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endParaRPr lang="en-US" altLang="sv-SE" sz="1200">
              <a:solidFill>
                <a:srgbClr val="363682"/>
              </a:solidFill>
            </a:endParaRPr>
          </a:p>
        </p:txBody>
      </p:sp>
      <p:sp useBgFill="1">
        <p:nvSpPr>
          <p:cNvPr id="5193" name="Text Box 71"/>
          <p:cNvSpPr txBox="1">
            <a:spLocks noChangeArrowheads="1"/>
          </p:cNvSpPr>
          <p:nvPr/>
        </p:nvSpPr>
        <p:spPr bwMode="auto">
          <a:xfrm>
            <a:off x="10574230" y="5199063"/>
            <a:ext cx="861899" cy="251795"/>
          </a:xfrm>
          <a:prstGeom prst="rect">
            <a:avLst/>
          </a:prstGeom>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a:t>Charging Compound</a:t>
            </a:r>
            <a:br>
              <a:rPr lang="en-US" altLang="en-US" sz="700"/>
            </a:br>
            <a:r>
              <a:rPr lang="en-US" altLang="en-US" sz="700"/>
              <a:t>Nodes</a:t>
            </a:r>
          </a:p>
        </p:txBody>
      </p:sp>
      <p:sp useBgFill="1">
        <p:nvSpPr>
          <p:cNvPr id="5194" name="Text Box 72"/>
          <p:cNvSpPr txBox="1">
            <a:spLocks noChangeArrowheads="1"/>
          </p:cNvSpPr>
          <p:nvPr/>
        </p:nvSpPr>
        <p:spPr bwMode="auto">
          <a:xfrm>
            <a:off x="10550952" y="5516564"/>
            <a:ext cx="653508" cy="144073"/>
          </a:xfrm>
          <a:prstGeom prst="rect">
            <a:avLst/>
          </a:prstGeom>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a:t>Certified Nodes</a:t>
            </a:r>
          </a:p>
        </p:txBody>
      </p:sp>
      <p:sp useBgFill="1">
        <p:nvSpPr>
          <p:cNvPr id="5195" name="Text Box 73"/>
          <p:cNvSpPr txBox="1">
            <a:spLocks noChangeArrowheads="1"/>
          </p:cNvSpPr>
          <p:nvPr/>
        </p:nvSpPr>
        <p:spPr bwMode="auto">
          <a:xfrm>
            <a:off x="10550952" y="5729289"/>
            <a:ext cx="623051" cy="144073"/>
          </a:xfrm>
          <a:prstGeom prst="rect">
            <a:avLst/>
          </a:prstGeom>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a:t>Verified Nodes</a:t>
            </a:r>
          </a:p>
        </p:txBody>
      </p:sp>
      <p:sp>
        <p:nvSpPr>
          <p:cNvPr id="5196" name="Text Box 74"/>
          <p:cNvSpPr txBox="1">
            <a:spLocks noChangeArrowheads="1"/>
          </p:cNvSpPr>
          <p:nvPr/>
        </p:nvSpPr>
        <p:spPr bwMode="auto">
          <a:xfrm>
            <a:off x="9676997" y="4718050"/>
            <a:ext cx="36416" cy="144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endParaRPr lang="en-US" altLang="en-US" sz="700"/>
          </a:p>
        </p:txBody>
      </p:sp>
      <p:sp>
        <p:nvSpPr>
          <p:cNvPr id="5197" name="AutoShape 75"/>
          <p:cNvSpPr>
            <a:spLocks noChangeArrowheads="1"/>
          </p:cNvSpPr>
          <p:nvPr/>
        </p:nvSpPr>
        <p:spPr bwMode="auto">
          <a:xfrm>
            <a:off x="10220838" y="5079752"/>
            <a:ext cx="1800815" cy="410072"/>
          </a:xfrm>
          <a:prstGeom prst="roundRect">
            <a:avLst>
              <a:gd name="adj" fmla="val 4190"/>
            </a:avLst>
          </a:prstGeom>
          <a:noFill/>
          <a:ln w="9525">
            <a:solidFill>
              <a:schemeClr val="bg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eaLnBrk="1" hangingPunct="1"/>
            <a:endParaRPr lang="en-US" altLang="en-US"/>
          </a:p>
        </p:txBody>
      </p:sp>
      <p:sp>
        <p:nvSpPr>
          <p:cNvPr id="5198" name="Text Box 76"/>
          <p:cNvSpPr txBox="1">
            <a:spLocks noChangeArrowheads="1"/>
          </p:cNvSpPr>
          <p:nvPr/>
        </p:nvSpPr>
        <p:spPr bwMode="auto">
          <a:xfrm>
            <a:off x="10550952" y="4948238"/>
            <a:ext cx="935637" cy="2517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a:t>Number Query to FNR</a:t>
            </a:r>
          </a:p>
          <a:p>
            <a:pPr>
              <a:spcBef>
                <a:spcPct val="0"/>
              </a:spcBef>
            </a:pPr>
            <a:r>
              <a:rPr lang="en-US" altLang="en-US" sz="700"/>
              <a:t>and HLR</a:t>
            </a:r>
          </a:p>
        </p:txBody>
      </p:sp>
      <p:sp>
        <p:nvSpPr>
          <p:cNvPr id="5199" name="Line 77"/>
          <p:cNvSpPr>
            <a:spLocks noChangeShapeType="1"/>
          </p:cNvSpPr>
          <p:nvPr/>
        </p:nvSpPr>
        <p:spPr bwMode="auto">
          <a:xfrm rot="5400000" flipV="1">
            <a:off x="10425043" y="4838192"/>
            <a:ext cx="0" cy="162942"/>
          </a:xfrm>
          <a:prstGeom prst="line">
            <a:avLst/>
          </a:prstGeom>
          <a:noFill/>
          <a:ln w="9525" cap="rnd">
            <a:solidFill>
              <a:schemeClr val="tx1"/>
            </a:solidFill>
            <a:prstDash val="sysDot"/>
            <a:round/>
            <a:headEnd type="arrow"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a:p>
        </p:txBody>
      </p:sp>
      <p:sp>
        <p:nvSpPr>
          <p:cNvPr id="5200" name="Text Box 78"/>
          <p:cNvSpPr txBox="1">
            <a:spLocks noChangeArrowheads="1"/>
          </p:cNvSpPr>
          <p:nvPr/>
        </p:nvSpPr>
        <p:spPr bwMode="auto">
          <a:xfrm>
            <a:off x="10572114" y="4154489"/>
            <a:ext cx="632669" cy="144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a:solidFill>
                  <a:srgbClr val="0000FF"/>
                </a:solidFill>
              </a:rPr>
              <a:t>Open Interface</a:t>
            </a:r>
          </a:p>
        </p:txBody>
      </p:sp>
      <p:sp>
        <p:nvSpPr>
          <p:cNvPr id="5201" name="Line 79">
            <a:hlinkClick r:id="rId3" tooltip="See CPI manual for complete list of open interfaces"/>
          </p:cNvPr>
          <p:cNvSpPr>
            <a:spLocks noChangeShapeType="1"/>
          </p:cNvSpPr>
          <p:nvPr/>
        </p:nvSpPr>
        <p:spPr bwMode="auto">
          <a:xfrm>
            <a:off x="10275857" y="4233863"/>
            <a:ext cx="230657"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useBgFill="1">
        <p:nvSpPr>
          <p:cNvPr id="5202" name="Text Box 80"/>
          <p:cNvSpPr txBox="1">
            <a:spLocks noChangeArrowheads="1"/>
          </p:cNvSpPr>
          <p:nvPr/>
        </p:nvSpPr>
        <p:spPr bwMode="auto">
          <a:xfrm>
            <a:off x="8616246" y="4156075"/>
            <a:ext cx="860295" cy="251795"/>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a:t>Recovery and</a:t>
            </a:r>
          </a:p>
          <a:p>
            <a:pPr algn="ctr">
              <a:spcBef>
                <a:spcPct val="0"/>
              </a:spcBef>
            </a:pPr>
            <a:r>
              <a:rPr lang="en-US" altLang="en-US" sz="700"/>
              <a:t>Synchronization (ftp)</a:t>
            </a:r>
          </a:p>
        </p:txBody>
      </p:sp>
      <p:sp>
        <p:nvSpPr>
          <p:cNvPr id="5203" name="Line 81"/>
          <p:cNvSpPr>
            <a:spLocks noChangeShapeType="1"/>
          </p:cNvSpPr>
          <p:nvPr/>
        </p:nvSpPr>
        <p:spPr bwMode="auto">
          <a:xfrm flipH="1">
            <a:off x="9833589" y="3054350"/>
            <a:ext cx="321650" cy="1588"/>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04" name="Text Box 82"/>
          <p:cNvSpPr txBox="1">
            <a:spLocks noChangeArrowheads="1"/>
          </p:cNvSpPr>
          <p:nvPr/>
        </p:nvSpPr>
        <p:spPr bwMode="auto">
          <a:xfrm>
            <a:off x="10195445" y="2986089"/>
            <a:ext cx="249551" cy="144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b="1">
                <a:solidFill>
                  <a:srgbClr val="0000FF"/>
                </a:solidFill>
              </a:rPr>
              <a:t>UCIP</a:t>
            </a:r>
          </a:p>
        </p:txBody>
      </p:sp>
      <p:sp>
        <p:nvSpPr>
          <p:cNvPr id="5205" name="AutoShape 83"/>
          <p:cNvSpPr>
            <a:spLocks noChangeArrowheads="1"/>
          </p:cNvSpPr>
          <p:nvPr/>
        </p:nvSpPr>
        <p:spPr bwMode="auto">
          <a:xfrm>
            <a:off x="8946936" y="3525839"/>
            <a:ext cx="643299" cy="407987"/>
          </a:xfrm>
          <a:prstGeom prst="roundRect">
            <a:avLst>
              <a:gd name="adj" fmla="val 16667"/>
            </a:avLst>
          </a:prstGeom>
          <a:solidFill>
            <a:srgbClr val="7CA3D7"/>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b"/>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1200">
                <a:solidFill>
                  <a:schemeClr val="bg1"/>
                </a:solidFill>
              </a:rPr>
              <a:t>AF</a:t>
            </a:r>
            <a:endParaRPr lang="en-US" altLang="sv-SE" sz="1200"/>
          </a:p>
        </p:txBody>
      </p:sp>
      <p:sp>
        <p:nvSpPr>
          <p:cNvPr id="5206" name="Text Box 84"/>
          <p:cNvSpPr txBox="1">
            <a:spLocks noChangeArrowheads="1"/>
          </p:cNvSpPr>
          <p:nvPr/>
        </p:nvSpPr>
        <p:spPr bwMode="auto">
          <a:xfrm>
            <a:off x="8938472" y="3525839"/>
            <a:ext cx="182768" cy="1286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3600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600">
                <a:solidFill>
                  <a:schemeClr val="bg1"/>
                </a:solidFill>
              </a:rPr>
              <a:t>0..n</a:t>
            </a:r>
          </a:p>
        </p:txBody>
      </p:sp>
      <p:sp>
        <p:nvSpPr>
          <p:cNvPr id="5207" name="Line 85"/>
          <p:cNvSpPr>
            <a:spLocks noChangeShapeType="1"/>
          </p:cNvSpPr>
          <p:nvPr/>
        </p:nvSpPr>
        <p:spPr bwMode="auto">
          <a:xfrm>
            <a:off x="9266471" y="3932239"/>
            <a:ext cx="2115" cy="212725"/>
          </a:xfrm>
          <a:prstGeom prst="line">
            <a:avLst/>
          </a:prstGeom>
          <a:noFill/>
          <a:ln w="9525">
            <a:solidFill>
              <a:schemeClr val="tx2"/>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a:p>
        </p:txBody>
      </p:sp>
      <p:sp>
        <p:nvSpPr>
          <p:cNvPr id="5208" name="Line 86"/>
          <p:cNvSpPr>
            <a:spLocks noChangeShapeType="1"/>
          </p:cNvSpPr>
          <p:nvPr/>
        </p:nvSpPr>
        <p:spPr bwMode="auto">
          <a:xfrm>
            <a:off x="6909119" y="3933826"/>
            <a:ext cx="2115" cy="1851025"/>
          </a:xfrm>
          <a:prstGeom prst="line">
            <a:avLst/>
          </a:prstGeom>
          <a:noFill/>
          <a:ln w="9525">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5209" name="Text Box 87"/>
          <p:cNvSpPr txBox="1">
            <a:spLocks noChangeArrowheads="1"/>
          </p:cNvSpPr>
          <p:nvPr/>
        </p:nvSpPr>
        <p:spPr bwMode="auto">
          <a:xfrm rot="-5400000">
            <a:off x="6596118" y="4637282"/>
            <a:ext cx="611188" cy="144073"/>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a:t>CAI (barring)</a:t>
            </a:r>
          </a:p>
        </p:txBody>
      </p:sp>
      <p:sp>
        <p:nvSpPr>
          <p:cNvPr id="5210" name="Line 88"/>
          <p:cNvSpPr>
            <a:spLocks noChangeShapeType="1"/>
          </p:cNvSpPr>
          <p:nvPr/>
        </p:nvSpPr>
        <p:spPr bwMode="auto">
          <a:xfrm flipH="1">
            <a:off x="7029736" y="3725863"/>
            <a:ext cx="416875" cy="1587"/>
          </a:xfrm>
          <a:prstGeom prst="line">
            <a:avLst/>
          </a:prstGeom>
          <a:noFill/>
          <a:ln w="9525">
            <a:solidFill>
              <a:srgbClr val="0000FF"/>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11" name="AutoShape 89"/>
          <p:cNvSpPr>
            <a:spLocks noChangeArrowheads="1"/>
          </p:cNvSpPr>
          <p:nvPr/>
        </p:nvSpPr>
        <p:spPr bwMode="auto">
          <a:xfrm>
            <a:off x="4558113" y="5876926"/>
            <a:ext cx="1015735" cy="390525"/>
          </a:xfrm>
          <a:prstGeom prst="roundRect">
            <a:avLst>
              <a:gd name="adj" fmla="val 16667"/>
            </a:avLst>
          </a:prstGeom>
          <a:solidFill>
            <a:srgbClr val="E0ECB8"/>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anchor="ct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1200">
                <a:solidFill>
                  <a:srgbClr val="363682"/>
                </a:solidFill>
              </a:rPr>
              <a:t>FNR</a:t>
            </a:r>
          </a:p>
        </p:txBody>
      </p:sp>
      <p:sp>
        <p:nvSpPr>
          <p:cNvPr id="5212" name="Text Box 90"/>
          <p:cNvSpPr txBox="1">
            <a:spLocks noChangeArrowheads="1"/>
          </p:cNvSpPr>
          <p:nvPr/>
        </p:nvSpPr>
        <p:spPr bwMode="auto">
          <a:xfrm>
            <a:off x="4558113" y="5876925"/>
            <a:ext cx="182768" cy="128685"/>
          </a:xfrm>
          <a:prstGeom prst="rect">
            <a:avLst/>
          </a:prstGeom>
          <a:noFill/>
          <a:ln>
            <a:noFill/>
          </a:ln>
          <a:effectLst/>
          <a:extLst>
            <a:ext uri="{909E8E84-426E-40DD-AFC4-6F175D3DCCD1}">
              <a14:hiddenFill xmlns:a14="http://schemas.microsoft.com/office/drawing/2010/main">
                <a:solidFill>
                  <a:srgbClr val="E0ECB8"/>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3600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600">
                <a:solidFill>
                  <a:srgbClr val="363682"/>
                </a:solidFill>
              </a:rPr>
              <a:t>0..n</a:t>
            </a:r>
          </a:p>
        </p:txBody>
      </p:sp>
      <p:sp useBgFill="1">
        <p:nvSpPr>
          <p:cNvPr id="5213" name="Text Box 91"/>
          <p:cNvSpPr txBox="1">
            <a:spLocks noChangeArrowheads="1"/>
          </p:cNvSpPr>
          <p:nvPr/>
        </p:nvSpPr>
        <p:spPr bwMode="auto">
          <a:xfrm rot="-5400000">
            <a:off x="7123436" y="4952402"/>
            <a:ext cx="305656" cy="144073"/>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a:t>CAI3G</a:t>
            </a:r>
          </a:p>
        </p:txBody>
      </p:sp>
      <p:sp>
        <p:nvSpPr>
          <p:cNvPr id="5214" name="Line 92"/>
          <p:cNvSpPr>
            <a:spLocks noChangeShapeType="1"/>
          </p:cNvSpPr>
          <p:nvPr/>
        </p:nvSpPr>
        <p:spPr bwMode="auto">
          <a:xfrm>
            <a:off x="7012806" y="3933826"/>
            <a:ext cx="1466469" cy="1865313"/>
          </a:xfrm>
          <a:prstGeom prst="line">
            <a:avLst/>
          </a:prstGeom>
          <a:noFill/>
          <a:ln w="9525">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useBgFill="1">
        <p:nvSpPr>
          <p:cNvPr id="5215" name="Text Box 93"/>
          <p:cNvSpPr txBox="1">
            <a:spLocks noChangeArrowheads="1"/>
          </p:cNvSpPr>
          <p:nvPr/>
        </p:nvSpPr>
        <p:spPr bwMode="auto">
          <a:xfrm>
            <a:off x="7751572" y="4868863"/>
            <a:ext cx="376188" cy="251795"/>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a:t>MML</a:t>
            </a:r>
            <a:br>
              <a:rPr lang="en-US" altLang="en-US" sz="700"/>
            </a:br>
            <a:r>
              <a:rPr lang="en-US" altLang="en-US" sz="700"/>
              <a:t>(barring)</a:t>
            </a:r>
          </a:p>
        </p:txBody>
      </p:sp>
      <p:sp>
        <p:nvSpPr>
          <p:cNvPr id="5216" name="Line 94"/>
          <p:cNvSpPr>
            <a:spLocks noChangeShapeType="1"/>
          </p:cNvSpPr>
          <p:nvPr/>
        </p:nvSpPr>
        <p:spPr bwMode="auto">
          <a:xfrm>
            <a:off x="9865331" y="2198689"/>
            <a:ext cx="317417" cy="1587"/>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17" name="Rectangle 95"/>
          <p:cNvSpPr>
            <a:spLocks noChangeArrowheads="1"/>
          </p:cNvSpPr>
          <p:nvPr/>
        </p:nvSpPr>
        <p:spPr bwMode="auto">
          <a:xfrm>
            <a:off x="10106568" y="2082800"/>
            <a:ext cx="385340" cy="20223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b="1">
                <a:solidFill>
                  <a:srgbClr val="0000FF"/>
                </a:solidFill>
              </a:rPr>
              <a:t>VSIP</a:t>
            </a:r>
          </a:p>
        </p:txBody>
      </p:sp>
      <p:sp>
        <p:nvSpPr>
          <p:cNvPr id="5218" name="Line 96"/>
          <p:cNvSpPr>
            <a:spLocks noChangeShapeType="1"/>
          </p:cNvSpPr>
          <p:nvPr/>
        </p:nvSpPr>
        <p:spPr bwMode="auto">
          <a:xfrm flipV="1">
            <a:off x="6657299" y="3963988"/>
            <a:ext cx="2117" cy="241776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grpSp>
        <p:nvGrpSpPr>
          <p:cNvPr id="5219" name="Group 324"/>
          <p:cNvGrpSpPr>
            <a:grpSpLocks/>
          </p:cNvGrpSpPr>
          <p:nvPr/>
        </p:nvGrpSpPr>
        <p:grpSpPr bwMode="auto">
          <a:xfrm>
            <a:off x="526914" y="2044701"/>
            <a:ext cx="653879" cy="295275"/>
            <a:chOff x="463" y="1038"/>
            <a:chExt cx="309" cy="186"/>
          </a:xfrm>
        </p:grpSpPr>
        <p:sp>
          <p:nvSpPr>
            <p:cNvPr id="5465" name="AutoShape 97"/>
            <p:cNvSpPr>
              <a:spLocks noChangeArrowheads="1"/>
            </p:cNvSpPr>
            <p:nvPr/>
          </p:nvSpPr>
          <p:spPr bwMode="auto">
            <a:xfrm>
              <a:off x="463" y="1060"/>
              <a:ext cx="309" cy="164"/>
            </a:xfrm>
            <a:prstGeom prst="roundRect">
              <a:avLst>
                <a:gd name="adj" fmla="val 16667"/>
              </a:avLst>
            </a:prstGeom>
            <a:solidFill>
              <a:srgbClr val="E0ECB8"/>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0" bIns="10800" anchor="b" anchorCtr="1"/>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800">
                  <a:solidFill>
                    <a:srgbClr val="363682"/>
                  </a:solidFill>
                </a:rPr>
                <a:t>SASN</a:t>
              </a:r>
            </a:p>
          </p:txBody>
        </p:sp>
        <p:sp>
          <p:nvSpPr>
            <p:cNvPr id="5466" name="Text Box 98"/>
            <p:cNvSpPr txBox="1">
              <a:spLocks noChangeArrowheads="1"/>
            </p:cNvSpPr>
            <p:nvPr/>
          </p:nvSpPr>
          <p:spPr bwMode="auto">
            <a:xfrm>
              <a:off x="489" y="1038"/>
              <a:ext cx="177" cy="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3600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600">
                  <a:solidFill>
                    <a:srgbClr val="363682"/>
                  </a:solidFill>
                </a:rPr>
                <a:t>0..1</a:t>
              </a:r>
            </a:p>
          </p:txBody>
        </p:sp>
      </p:grpSp>
      <p:sp>
        <p:nvSpPr>
          <p:cNvPr id="5220" name="Rectangle 99"/>
          <p:cNvSpPr>
            <a:spLocks noChangeArrowheads="1"/>
          </p:cNvSpPr>
          <p:nvPr/>
        </p:nvSpPr>
        <p:spPr bwMode="auto">
          <a:xfrm>
            <a:off x="10591158" y="4579938"/>
            <a:ext cx="1216766" cy="237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a:t>DNS Query</a:t>
            </a:r>
          </a:p>
          <a:p>
            <a:pPr>
              <a:spcBef>
                <a:spcPct val="0"/>
              </a:spcBef>
            </a:pPr>
            <a:r>
              <a:rPr lang="en-US" altLang="en-US" sz="700"/>
              <a:t>to Account Finder</a:t>
            </a:r>
          </a:p>
        </p:txBody>
      </p:sp>
      <p:grpSp>
        <p:nvGrpSpPr>
          <p:cNvPr id="5221" name="Group 100"/>
          <p:cNvGrpSpPr>
            <a:grpSpLocks/>
          </p:cNvGrpSpPr>
          <p:nvPr/>
        </p:nvGrpSpPr>
        <p:grpSpPr bwMode="auto">
          <a:xfrm>
            <a:off x="10280089" y="4770438"/>
            <a:ext cx="270863" cy="63500"/>
            <a:chOff x="4929" y="2743"/>
            <a:chExt cx="128" cy="40"/>
          </a:xfrm>
        </p:grpSpPr>
        <p:sp>
          <p:nvSpPr>
            <p:cNvPr id="5463" name="Line 101"/>
            <p:cNvSpPr>
              <a:spLocks noChangeShapeType="1"/>
            </p:cNvSpPr>
            <p:nvPr/>
          </p:nvSpPr>
          <p:spPr bwMode="auto">
            <a:xfrm flipV="1">
              <a:off x="4940" y="2782"/>
              <a:ext cx="117" cy="1"/>
            </a:xfrm>
            <a:prstGeom prst="line">
              <a:avLst/>
            </a:prstGeom>
            <a:noFill/>
            <a:ln w="9525">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464" name="Line 102"/>
            <p:cNvSpPr>
              <a:spLocks noChangeShapeType="1"/>
            </p:cNvSpPr>
            <p:nvPr/>
          </p:nvSpPr>
          <p:spPr bwMode="auto">
            <a:xfrm flipH="1" flipV="1">
              <a:off x="4929" y="2743"/>
              <a:ext cx="111" cy="0"/>
            </a:xfrm>
            <a:prstGeom prst="line">
              <a:avLst/>
            </a:prstGeom>
            <a:noFill/>
            <a:ln w="9525">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grpSp>
      <p:sp>
        <p:nvSpPr>
          <p:cNvPr id="5222" name="Text Box 103"/>
          <p:cNvSpPr txBox="1">
            <a:spLocks noChangeArrowheads="1"/>
          </p:cNvSpPr>
          <p:nvPr/>
        </p:nvSpPr>
        <p:spPr bwMode="auto">
          <a:xfrm>
            <a:off x="10345023" y="4579939"/>
            <a:ext cx="132532" cy="1132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500">
                <a:solidFill>
                  <a:schemeClr val="tx2"/>
                </a:solidFill>
              </a:rPr>
              <a:t>DQ</a:t>
            </a:r>
          </a:p>
        </p:txBody>
      </p:sp>
      <p:sp>
        <p:nvSpPr>
          <p:cNvPr id="5223" name="Text Box 104"/>
          <p:cNvSpPr txBox="1">
            <a:spLocks noChangeArrowheads="1"/>
          </p:cNvSpPr>
          <p:nvPr/>
        </p:nvSpPr>
        <p:spPr bwMode="auto">
          <a:xfrm>
            <a:off x="4805033" y="3284539"/>
            <a:ext cx="132532" cy="1132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500"/>
              <a:t>NQ</a:t>
            </a:r>
          </a:p>
        </p:txBody>
      </p:sp>
      <p:sp>
        <p:nvSpPr>
          <p:cNvPr id="5224" name="Line 105"/>
          <p:cNvSpPr>
            <a:spLocks noChangeShapeType="1"/>
          </p:cNvSpPr>
          <p:nvPr/>
        </p:nvSpPr>
        <p:spPr bwMode="auto">
          <a:xfrm>
            <a:off x="4784538" y="3392489"/>
            <a:ext cx="181986" cy="1587"/>
          </a:xfrm>
          <a:prstGeom prst="line">
            <a:avLst/>
          </a:prstGeom>
          <a:noFill/>
          <a:ln w="9525">
            <a:solidFill>
              <a:srgbClr val="0000FF"/>
            </a:solidFill>
            <a:prstDash val="dash"/>
            <a:round/>
            <a:headEnd/>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 name="Line 106"/>
          <p:cNvSpPr>
            <a:spLocks noChangeShapeType="1"/>
          </p:cNvSpPr>
          <p:nvPr/>
        </p:nvSpPr>
        <p:spPr bwMode="auto">
          <a:xfrm flipV="1">
            <a:off x="5671189" y="3992563"/>
            <a:ext cx="2117" cy="258762"/>
          </a:xfrm>
          <a:prstGeom prst="line">
            <a:avLst/>
          </a:prstGeom>
          <a:noFill/>
          <a:ln w="12700" cap="rnd">
            <a:solidFill>
              <a:srgbClr val="0000FF"/>
            </a:solidFill>
            <a:prstDash val="sysDot"/>
            <a:round/>
            <a:headEnd type="arrow"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a:p>
        </p:txBody>
      </p:sp>
      <p:sp>
        <p:nvSpPr>
          <p:cNvPr id="5226" name="Oval 107"/>
          <p:cNvSpPr>
            <a:spLocks noChangeArrowheads="1"/>
          </p:cNvSpPr>
          <p:nvPr/>
        </p:nvSpPr>
        <p:spPr bwMode="auto">
          <a:xfrm>
            <a:off x="5647913" y="3887515"/>
            <a:ext cx="48670" cy="565697"/>
          </a:xfrm>
          <a:prstGeom prst="ellipse">
            <a:avLst/>
          </a:prstGeom>
          <a:noFill/>
          <a:ln w="12700">
            <a:solidFill>
              <a:srgbClr val="0000FF"/>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eaLnBrk="1" hangingPunct="1"/>
            <a:endParaRPr lang="en-US" altLang="en-US"/>
          </a:p>
        </p:txBody>
      </p:sp>
      <p:sp>
        <p:nvSpPr>
          <p:cNvPr id="5227" name="Line 113"/>
          <p:cNvSpPr>
            <a:spLocks noChangeShapeType="1"/>
          </p:cNvSpPr>
          <p:nvPr/>
        </p:nvSpPr>
        <p:spPr bwMode="auto">
          <a:xfrm rot="5400000">
            <a:off x="9965053" y="2688992"/>
            <a:ext cx="1588" cy="243354"/>
          </a:xfrm>
          <a:prstGeom prst="line">
            <a:avLst/>
          </a:prstGeom>
          <a:noFill/>
          <a:ln w="12700" cap="rnd">
            <a:solidFill>
              <a:srgbClr val="0000FF"/>
            </a:solidFill>
            <a:prstDash val="sysDot"/>
            <a:round/>
            <a:headEnd type="arrow"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a:p>
        </p:txBody>
      </p:sp>
      <p:sp>
        <p:nvSpPr>
          <p:cNvPr id="5228" name="Oval 114"/>
          <p:cNvSpPr>
            <a:spLocks noChangeArrowheads="1"/>
          </p:cNvSpPr>
          <p:nvPr/>
        </p:nvSpPr>
        <p:spPr bwMode="auto">
          <a:xfrm rot="5400000">
            <a:off x="9984020" y="2527028"/>
            <a:ext cx="255677" cy="565697"/>
          </a:xfrm>
          <a:prstGeom prst="ellipse">
            <a:avLst/>
          </a:prstGeom>
          <a:noFill/>
          <a:ln w="12700">
            <a:solidFill>
              <a:srgbClr val="0000FF"/>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eaLnBrk="1" hangingPunct="1"/>
            <a:endParaRPr lang="en-US" altLang="en-US"/>
          </a:p>
        </p:txBody>
      </p:sp>
      <p:sp>
        <p:nvSpPr>
          <p:cNvPr id="5229" name="Line 115"/>
          <p:cNvSpPr>
            <a:spLocks noChangeShapeType="1"/>
          </p:cNvSpPr>
          <p:nvPr/>
        </p:nvSpPr>
        <p:spPr bwMode="auto">
          <a:xfrm flipV="1">
            <a:off x="6217147" y="5565776"/>
            <a:ext cx="2117" cy="168275"/>
          </a:xfrm>
          <a:prstGeom prst="line">
            <a:avLst/>
          </a:prstGeom>
          <a:noFill/>
          <a:ln w="9525" cap="rnd">
            <a:solidFill>
              <a:schemeClr val="tx1"/>
            </a:solidFill>
            <a:prstDash val="sysDot"/>
            <a:round/>
            <a:headEnd type="arrow"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a:p>
        </p:txBody>
      </p:sp>
      <p:sp>
        <p:nvSpPr>
          <p:cNvPr id="5230" name="Oval 116"/>
          <p:cNvSpPr>
            <a:spLocks noChangeArrowheads="1"/>
          </p:cNvSpPr>
          <p:nvPr/>
        </p:nvSpPr>
        <p:spPr bwMode="auto">
          <a:xfrm rot="5400000">
            <a:off x="6204975" y="5395640"/>
            <a:ext cx="34925" cy="56569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eaLnBrk="1" hangingPunct="1"/>
            <a:endParaRPr lang="en-US" altLang="en-US"/>
          </a:p>
        </p:txBody>
      </p:sp>
      <p:sp>
        <p:nvSpPr>
          <p:cNvPr id="5231" name="Oval 117"/>
          <p:cNvSpPr>
            <a:spLocks noChangeArrowheads="1"/>
          </p:cNvSpPr>
          <p:nvPr/>
        </p:nvSpPr>
        <p:spPr bwMode="auto">
          <a:xfrm rot="5400000">
            <a:off x="10146961" y="4724128"/>
            <a:ext cx="255677" cy="565697"/>
          </a:xfrm>
          <a:prstGeom prst="ellipse">
            <a:avLst/>
          </a:prstGeom>
          <a:noFill/>
          <a:ln w="12700">
            <a:solidFill>
              <a:srgbClr val="0000FF"/>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eaLnBrk="1" hangingPunct="1"/>
            <a:endParaRPr lang="en-US" altLang="en-US"/>
          </a:p>
        </p:txBody>
      </p:sp>
      <p:grpSp>
        <p:nvGrpSpPr>
          <p:cNvPr id="5232" name="Group 118"/>
          <p:cNvGrpSpPr>
            <a:grpSpLocks/>
          </p:cNvGrpSpPr>
          <p:nvPr/>
        </p:nvGrpSpPr>
        <p:grpSpPr bwMode="auto">
          <a:xfrm>
            <a:off x="9767989" y="2670176"/>
            <a:ext cx="264515" cy="41275"/>
            <a:chOff x="2280" y="2172"/>
            <a:chExt cx="125" cy="26"/>
          </a:xfrm>
        </p:grpSpPr>
        <p:sp>
          <p:nvSpPr>
            <p:cNvPr id="5461" name="Line 119"/>
            <p:cNvSpPr>
              <a:spLocks noChangeShapeType="1"/>
            </p:cNvSpPr>
            <p:nvPr/>
          </p:nvSpPr>
          <p:spPr bwMode="auto">
            <a:xfrm rot="-5400000">
              <a:off x="2349" y="2143"/>
              <a:ext cx="1" cy="110"/>
            </a:xfrm>
            <a:prstGeom prst="line">
              <a:avLst/>
            </a:prstGeom>
            <a:noFill/>
            <a:ln w="9525">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462" name="Line 120"/>
            <p:cNvSpPr>
              <a:spLocks noChangeShapeType="1"/>
            </p:cNvSpPr>
            <p:nvPr/>
          </p:nvSpPr>
          <p:spPr bwMode="auto">
            <a:xfrm rot="-5400000" flipH="1" flipV="1">
              <a:off x="2327" y="2125"/>
              <a:ext cx="1" cy="96"/>
            </a:xfrm>
            <a:prstGeom prst="line">
              <a:avLst/>
            </a:prstGeom>
            <a:noFill/>
            <a:ln w="9525">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grpSp>
      <p:sp>
        <p:nvSpPr>
          <p:cNvPr id="5233" name="Text Box 121"/>
          <p:cNvSpPr txBox="1">
            <a:spLocks noChangeArrowheads="1"/>
          </p:cNvSpPr>
          <p:nvPr/>
        </p:nvSpPr>
        <p:spPr bwMode="auto">
          <a:xfrm>
            <a:off x="9828691" y="2555876"/>
            <a:ext cx="132532" cy="1132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500"/>
              <a:t>DQ</a:t>
            </a:r>
          </a:p>
        </p:txBody>
      </p:sp>
      <p:sp>
        <p:nvSpPr>
          <p:cNvPr id="5234" name="Line 122"/>
          <p:cNvSpPr>
            <a:spLocks noChangeShapeType="1"/>
          </p:cNvSpPr>
          <p:nvPr/>
        </p:nvSpPr>
        <p:spPr bwMode="auto">
          <a:xfrm rot="-5400000">
            <a:off x="8749344" y="3494406"/>
            <a:ext cx="1588" cy="410526"/>
          </a:xfrm>
          <a:prstGeom prst="line">
            <a:avLst/>
          </a:prstGeom>
          <a:noFill/>
          <a:ln w="12700">
            <a:solidFill>
              <a:srgbClr val="0000FF"/>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235" name="Line 123"/>
          <p:cNvSpPr>
            <a:spLocks noChangeShapeType="1"/>
          </p:cNvSpPr>
          <p:nvPr/>
        </p:nvSpPr>
        <p:spPr bwMode="auto">
          <a:xfrm rot="5400000" flipH="1">
            <a:off x="8749344" y="3437256"/>
            <a:ext cx="1588" cy="410526"/>
          </a:xfrm>
          <a:prstGeom prst="line">
            <a:avLst/>
          </a:prstGeom>
          <a:noFill/>
          <a:ln w="12700">
            <a:solidFill>
              <a:srgbClr val="0000FF"/>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236" name="Text Box 124"/>
          <p:cNvSpPr txBox="1">
            <a:spLocks noChangeArrowheads="1"/>
          </p:cNvSpPr>
          <p:nvPr/>
        </p:nvSpPr>
        <p:spPr bwMode="auto">
          <a:xfrm>
            <a:off x="8641549" y="3546476"/>
            <a:ext cx="132532" cy="1132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500"/>
              <a:t>DQ</a:t>
            </a:r>
          </a:p>
        </p:txBody>
      </p:sp>
      <p:sp useBgFill="1">
        <p:nvSpPr>
          <p:cNvPr id="5237" name="Text Box 125"/>
          <p:cNvSpPr txBox="1">
            <a:spLocks noChangeArrowheads="1"/>
          </p:cNvSpPr>
          <p:nvPr/>
        </p:nvSpPr>
        <p:spPr bwMode="auto">
          <a:xfrm>
            <a:off x="8075097" y="3757613"/>
            <a:ext cx="751222" cy="251795"/>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a:t>DNS update</a:t>
            </a:r>
          </a:p>
          <a:p>
            <a:pPr algn="ctr">
              <a:spcBef>
                <a:spcPct val="0"/>
              </a:spcBef>
            </a:pPr>
            <a:r>
              <a:rPr lang="en-US" altLang="en-US" sz="700"/>
              <a:t>from ADM</a:t>
            </a:r>
          </a:p>
        </p:txBody>
      </p:sp>
      <p:sp>
        <p:nvSpPr>
          <p:cNvPr id="5238" name="Line 126"/>
          <p:cNvSpPr>
            <a:spLocks noChangeShapeType="1"/>
          </p:cNvSpPr>
          <p:nvPr/>
        </p:nvSpPr>
        <p:spPr bwMode="auto">
          <a:xfrm flipV="1">
            <a:off x="8585081" y="3887789"/>
            <a:ext cx="387248" cy="1587"/>
          </a:xfrm>
          <a:prstGeom prst="line">
            <a:avLst/>
          </a:prstGeom>
          <a:noFill/>
          <a:ln w="635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grpSp>
        <p:nvGrpSpPr>
          <p:cNvPr id="5239" name="Group 127"/>
          <p:cNvGrpSpPr>
            <a:grpSpLocks/>
          </p:cNvGrpSpPr>
          <p:nvPr/>
        </p:nvGrpSpPr>
        <p:grpSpPr bwMode="auto">
          <a:xfrm>
            <a:off x="5192947" y="3327401"/>
            <a:ext cx="264515" cy="41275"/>
            <a:chOff x="2280" y="2172"/>
            <a:chExt cx="125" cy="26"/>
          </a:xfrm>
        </p:grpSpPr>
        <p:sp>
          <p:nvSpPr>
            <p:cNvPr id="5459" name="Line 128"/>
            <p:cNvSpPr>
              <a:spLocks noChangeShapeType="1"/>
            </p:cNvSpPr>
            <p:nvPr/>
          </p:nvSpPr>
          <p:spPr bwMode="auto">
            <a:xfrm rot="-5400000">
              <a:off x="2349" y="2143"/>
              <a:ext cx="1" cy="110"/>
            </a:xfrm>
            <a:prstGeom prst="line">
              <a:avLst/>
            </a:prstGeom>
            <a:noFill/>
            <a:ln w="9525">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460" name="Line 129"/>
            <p:cNvSpPr>
              <a:spLocks noChangeShapeType="1"/>
            </p:cNvSpPr>
            <p:nvPr/>
          </p:nvSpPr>
          <p:spPr bwMode="auto">
            <a:xfrm rot="-5400000" flipH="1" flipV="1">
              <a:off x="2327" y="2125"/>
              <a:ext cx="1" cy="96"/>
            </a:xfrm>
            <a:prstGeom prst="line">
              <a:avLst/>
            </a:prstGeom>
            <a:noFill/>
            <a:ln w="9525">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grpSp>
      <p:sp>
        <p:nvSpPr>
          <p:cNvPr id="5240" name="Text Box 130"/>
          <p:cNvSpPr txBox="1">
            <a:spLocks noChangeArrowheads="1"/>
          </p:cNvSpPr>
          <p:nvPr/>
        </p:nvSpPr>
        <p:spPr bwMode="auto">
          <a:xfrm>
            <a:off x="5253649" y="3213101"/>
            <a:ext cx="132532" cy="1132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500"/>
              <a:t>DQ</a:t>
            </a:r>
          </a:p>
        </p:txBody>
      </p:sp>
      <p:grpSp>
        <p:nvGrpSpPr>
          <p:cNvPr id="5241" name="Group 131"/>
          <p:cNvGrpSpPr>
            <a:grpSpLocks/>
          </p:cNvGrpSpPr>
          <p:nvPr/>
        </p:nvGrpSpPr>
        <p:grpSpPr bwMode="auto">
          <a:xfrm>
            <a:off x="5601358" y="5556251"/>
            <a:ext cx="59251" cy="157163"/>
            <a:chOff x="2523" y="3415"/>
            <a:chExt cx="28" cy="99"/>
          </a:xfrm>
        </p:grpSpPr>
        <p:sp>
          <p:nvSpPr>
            <p:cNvPr id="5457" name="Line 132"/>
            <p:cNvSpPr>
              <a:spLocks noChangeShapeType="1"/>
            </p:cNvSpPr>
            <p:nvPr/>
          </p:nvSpPr>
          <p:spPr bwMode="auto">
            <a:xfrm>
              <a:off x="2550" y="3420"/>
              <a:ext cx="1" cy="94"/>
            </a:xfrm>
            <a:prstGeom prst="line">
              <a:avLst/>
            </a:prstGeom>
            <a:noFill/>
            <a:ln w="127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a:p>
          </p:txBody>
        </p:sp>
        <p:sp>
          <p:nvSpPr>
            <p:cNvPr id="5458" name="Line 133"/>
            <p:cNvSpPr>
              <a:spLocks noChangeShapeType="1"/>
            </p:cNvSpPr>
            <p:nvPr/>
          </p:nvSpPr>
          <p:spPr bwMode="auto">
            <a:xfrm flipH="1" flipV="1">
              <a:off x="2523" y="3415"/>
              <a:ext cx="1" cy="98"/>
            </a:xfrm>
            <a:prstGeom prst="line">
              <a:avLst/>
            </a:prstGeom>
            <a:noFill/>
            <a:ln w="127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grpSp>
      <p:sp>
        <p:nvSpPr>
          <p:cNvPr id="5242" name="Text Box 134"/>
          <p:cNvSpPr txBox="1">
            <a:spLocks noChangeArrowheads="1"/>
          </p:cNvSpPr>
          <p:nvPr/>
        </p:nvSpPr>
        <p:spPr bwMode="auto">
          <a:xfrm>
            <a:off x="5704381" y="5576889"/>
            <a:ext cx="132532" cy="1132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500"/>
              <a:t>DQ</a:t>
            </a:r>
          </a:p>
        </p:txBody>
      </p:sp>
      <p:sp>
        <p:nvSpPr>
          <p:cNvPr id="5243" name="Line 135">
            <a:hlinkClick r:id="rId3" tooltip="See CPI manual for complete list of open interfaces"/>
          </p:cNvPr>
          <p:cNvSpPr>
            <a:spLocks noChangeShapeType="1"/>
          </p:cNvSpPr>
          <p:nvPr/>
        </p:nvSpPr>
        <p:spPr bwMode="auto">
          <a:xfrm>
            <a:off x="10275857" y="4103689"/>
            <a:ext cx="230657" cy="3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244" name="Text Box 136"/>
          <p:cNvSpPr txBox="1">
            <a:spLocks noChangeArrowheads="1"/>
          </p:cNvSpPr>
          <p:nvPr/>
        </p:nvSpPr>
        <p:spPr bwMode="auto">
          <a:xfrm>
            <a:off x="10589042" y="4040189"/>
            <a:ext cx="1081509" cy="144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a:solidFill>
                  <a:srgbClr val="0000FF"/>
                </a:solidFill>
              </a:rPr>
              <a:t>Ericsson Internal Interface</a:t>
            </a:r>
          </a:p>
        </p:txBody>
      </p:sp>
      <p:sp>
        <p:nvSpPr>
          <p:cNvPr id="5245" name="Line 137"/>
          <p:cNvSpPr>
            <a:spLocks noChangeShapeType="1"/>
          </p:cNvSpPr>
          <p:nvPr/>
        </p:nvSpPr>
        <p:spPr bwMode="auto">
          <a:xfrm flipV="1">
            <a:off x="3965600" y="5930901"/>
            <a:ext cx="2117" cy="168275"/>
          </a:xfrm>
          <a:prstGeom prst="line">
            <a:avLst/>
          </a:prstGeom>
          <a:noFill/>
          <a:ln w="9525" cap="rnd">
            <a:solidFill>
              <a:schemeClr val="tx1"/>
            </a:solidFill>
            <a:prstDash val="sysDot"/>
            <a:round/>
            <a:headEnd type="arrow"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a:p>
        </p:txBody>
      </p:sp>
      <p:sp>
        <p:nvSpPr>
          <p:cNvPr id="5246" name="Oval 138"/>
          <p:cNvSpPr>
            <a:spLocks noChangeArrowheads="1"/>
          </p:cNvSpPr>
          <p:nvPr/>
        </p:nvSpPr>
        <p:spPr bwMode="auto">
          <a:xfrm rot="5400000">
            <a:off x="3947081" y="5832203"/>
            <a:ext cx="34925" cy="56569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eaLnBrk="1" hangingPunct="1"/>
            <a:endParaRPr lang="en-US" altLang="en-US"/>
          </a:p>
        </p:txBody>
      </p:sp>
      <p:sp>
        <p:nvSpPr>
          <p:cNvPr id="5247" name="Text Box 139"/>
          <p:cNvSpPr txBox="1">
            <a:spLocks noChangeArrowheads="1"/>
          </p:cNvSpPr>
          <p:nvPr/>
        </p:nvSpPr>
        <p:spPr bwMode="auto">
          <a:xfrm>
            <a:off x="10298468" y="5018089"/>
            <a:ext cx="132532" cy="1132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500"/>
              <a:t>NQ</a:t>
            </a:r>
          </a:p>
        </p:txBody>
      </p:sp>
      <p:sp>
        <p:nvSpPr>
          <p:cNvPr id="5248" name="Line 140"/>
          <p:cNvSpPr>
            <a:spLocks noChangeShapeType="1"/>
          </p:cNvSpPr>
          <p:nvPr/>
        </p:nvSpPr>
        <p:spPr bwMode="auto">
          <a:xfrm>
            <a:off x="10277974" y="5126039"/>
            <a:ext cx="181986" cy="3175"/>
          </a:xfrm>
          <a:prstGeom prst="line">
            <a:avLst/>
          </a:prstGeom>
          <a:noFill/>
          <a:ln w="9525">
            <a:solidFill>
              <a:srgbClr val="0000FF"/>
            </a:solidFill>
            <a:prstDash val="dash"/>
            <a:round/>
            <a:headEnd/>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49" name="Text Box 141"/>
          <p:cNvSpPr txBox="1">
            <a:spLocks noChangeArrowheads="1"/>
          </p:cNvSpPr>
          <p:nvPr/>
        </p:nvSpPr>
        <p:spPr bwMode="auto">
          <a:xfrm>
            <a:off x="8580183" y="5556251"/>
            <a:ext cx="132532" cy="1132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500"/>
              <a:t>NQ</a:t>
            </a:r>
          </a:p>
        </p:txBody>
      </p:sp>
      <p:sp>
        <p:nvSpPr>
          <p:cNvPr id="5250" name="Line 142"/>
          <p:cNvSpPr>
            <a:spLocks noChangeShapeType="1"/>
          </p:cNvSpPr>
          <p:nvPr/>
        </p:nvSpPr>
        <p:spPr bwMode="auto">
          <a:xfrm flipH="1">
            <a:off x="8648565" y="5667376"/>
            <a:ext cx="2115" cy="131763"/>
          </a:xfrm>
          <a:prstGeom prst="line">
            <a:avLst/>
          </a:prstGeom>
          <a:noFill/>
          <a:ln w="9525">
            <a:solidFill>
              <a:srgbClr val="0000FF"/>
            </a:solidFill>
            <a:prstDash val="dash"/>
            <a:round/>
            <a:headEnd/>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1" name="Text Box 143"/>
          <p:cNvSpPr txBox="1">
            <a:spLocks noChangeArrowheads="1"/>
          </p:cNvSpPr>
          <p:nvPr/>
        </p:nvSpPr>
        <p:spPr bwMode="auto">
          <a:xfrm>
            <a:off x="5954083" y="5892801"/>
            <a:ext cx="132532" cy="1132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500"/>
              <a:t>NQ</a:t>
            </a:r>
          </a:p>
        </p:txBody>
      </p:sp>
      <p:sp>
        <p:nvSpPr>
          <p:cNvPr id="5252" name="Line 144"/>
          <p:cNvSpPr>
            <a:spLocks noChangeShapeType="1"/>
          </p:cNvSpPr>
          <p:nvPr/>
        </p:nvSpPr>
        <p:spPr bwMode="auto">
          <a:xfrm flipH="1">
            <a:off x="5650029" y="5948364"/>
            <a:ext cx="251818" cy="1587"/>
          </a:xfrm>
          <a:prstGeom prst="line">
            <a:avLst/>
          </a:prstGeom>
          <a:noFill/>
          <a:ln w="9525">
            <a:solidFill>
              <a:srgbClr val="0000FF"/>
            </a:solidFill>
            <a:prstDash val="dash"/>
            <a:round/>
            <a:headEnd/>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53" name="Line 145"/>
          <p:cNvSpPr>
            <a:spLocks noChangeShapeType="1"/>
          </p:cNvSpPr>
          <p:nvPr/>
        </p:nvSpPr>
        <p:spPr bwMode="auto">
          <a:xfrm flipV="1">
            <a:off x="7689963" y="1377951"/>
            <a:ext cx="2117" cy="106363"/>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254" name="AutoShape 146"/>
          <p:cNvSpPr>
            <a:spLocks noChangeArrowheads="1"/>
          </p:cNvSpPr>
          <p:nvPr/>
        </p:nvSpPr>
        <p:spPr bwMode="auto">
          <a:xfrm>
            <a:off x="239122" y="2859088"/>
            <a:ext cx="766034" cy="887412"/>
          </a:xfrm>
          <a:prstGeom prst="roundRect">
            <a:avLst>
              <a:gd name="adj" fmla="val 16667"/>
            </a:avLst>
          </a:prstGeom>
          <a:solidFill>
            <a:srgbClr val="E0ECB8"/>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64800"/>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1000">
                <a:solidFill>
                  <a:srgbClr val="363682"/>
                </a:solidFill>
              </a:rPr>
              <a:t>MSC</a:t>
            </a:r>
          </a:p>
        </p:txBody>
      </p:sp>
      <p:sp>
        <p:nvSpPr>
          <p:cNvPr id="5255" name="Text Box 147"/>
          <p:cNvSpPr txBox="1">
            <a:spLocks noChangeArrowheads="1"/>
          </p:cNvSpPr>
          <p:nvPr/>
        </p:nvSpPr>
        <p:spPr bwMode="auto">
          <a:xfrm>
            <a:off x="393598" y="2852739"/>
            <a:ext cx="182768" cy="1286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3600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600">
                <a:solidFill>
                  <a:srgbClr val="363682"/>
                </a:solidFill>
              </a:rPr>
              <a:t>1..n</a:t>
            </a:r>
          </a:p>
        </p:txBody>
      </p:sp>
      <p:sp>
        <p:nvSpPr>
          <p:cNvPr id="5256" name="AutoShape 148"/>
          <p:cNvSpPr>
            <a:spLocks noChangeArrowheads="1"/>
          </p:cNvSpPr>
          <p:nvPr/>
        </p:nvSpPr>
        <p:spPr bwMode="auto">
          <a:xfrm>
            <a:off x="488824" y="3103563"/>
            <a:ext cx="613673" cy="411162"/>
          </a:xfrm>
          <a:prstGeom prst="roundRect">
            <a:avLst>
              <a:gd name="adj" fmla="val 16667"/>
            </a:avLst>
          </a:prstGeom>
          <a:solidFill>
            <a:srgbClr val="E0ECB8"/>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0" bIns="0"/>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700">
                <a:solidFill>
                  <a:srgbClr val="363682"/>
                </a:solidFill>
              </a:rPr>
              <a:t>gsmSSF</a:t>
            </a:r>
          </a:p>
          <a:p>
            <a:pPr algn="ctr">
              <a:spcBef>
                <a:spcPct val="0"/>
              </a:spcBef>
            </a:pPr>
            <a:r>
              <a:rPr lang="en-US" altLang="sv-SE" sz="700">
                <a:solidFill>
                  <a:srgbClr val="363682"/>
                </a:solidFill>
              </a:rPr>
              <a:t>gsmSRF</a:t>
            </a:r>
            <a:br>
              <a:rPr lang="en-US" altLang="sv-SE" sz="700">
                <a:solidFill>
                  <a:srgbClr val="363682"/>
                </a:solidFill>
              </a:rPr>
            </a:br>
            <a:r>
              <a:rPr lang="en-US" altLang="sv-SE" sz="700">
                <a:solidFill>
                  <a:srgbClr val="363682"/>
                </a:solidFill>
              </a:rPr>
              <a:t>SSF / SRF</a:t>
            </a:r>
          </a:p>
        </p:txBody>
      </p:sp>
      <p:grpSp>
        <p:nvGrpSpPr>
          <p:cNvPr id="5257" name="Group 323"/>
          <p:cNvGrpSpPr>
            <a:grpSpLocks/>
          </p:cNvGrpSpPr>
          <p:nvPr/>
        </p:nvGrpSpPr>
        <p:grpSpPr bwMode="auto">
          <a:xfrm>
            <a:off x="131200" y="2389188"/>
            <a:ext cx="1278134" cy="396875"/>
            <a:chOff x="280" y="1546"/>
            <a:chExt cx="604" cy="250"/>
          </a:xfrm>
        </p:grpSpPr>
        <p:sp>
          <p:nvSpPr>
            <p:cNvPr id="5451" name="AutoShape 152"/>
            <p:cNvSpPr>
              <a:spLocks noChangeArrowheads="1"/>
            </p:cNvSpPr>
            <p:nvPr/>
          </p:nvSpPr>
          <p:spPr bwMode="auto">
            <a:xfrm>
              <a:off x="522" y="1555"/>
              <a:ext cx="362" cy="223"/>
            </a:xfrm>
            <a:prstGeom prst="roundRect">
              <a:avLst>
                <a:gd name="adj" fmla="val 16667"/>
              </a:avLst>
            </a:prstGeom>
            <a:solidFill>
              <a:srgbClr val="E0ECB8"/>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1000">
                  <a:solidFill>
                    <a:srgbClr val="363682"/>
                  </a:solidFill>
                </a:rPr>
                <a:t>SGSN</a:t>
              </a:r>
            </a:p>
          </p:txBody>
        </p:sp>
        <p:sp>
          <p:nvSpPr>
            <p:cNvPr id="5452" name="Rectangle 153"/>
            <p:cNvSpPr>
              <a:spLocks noChangeArrowheads="1"/>
            </p:cNvSpPr>
            <p:nvPr/>
          </p:nvSpPr>
          <p:spPr bwMode="auto">
            <a:xfrm>
              <a:off x="502" y="1669"/>
              <a:ext cx="275" cy="1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sv-SE" sz="700">
                  <a:solidFill>
                    <a:srgbClr val="363682"/>
                  </a:solidFill>
                </a:rPr>
                <a:t>  gprsSSF</a:t>
              </a:r>
              <a:endParaRPr lang="en-US" altLang="en-US" sz="700">
                <a:solidFill>
                  <a:srgbClr val="363682"/>
                </a:solidFill>
              </a:endParaRPr>
            </a:p>
          </p:txBody>
        </p:sp>
        <p:sp>
          <p:nvSpPr>
            <p:cNvPr id="5453" name="Text Box 154"/>
            <p:cNvSpPr txBox="1">
              <a:spLocks noChangeArrowheads="1"/>
            </p:cNvSpPr>
            <p:nvPr/>
          </p:nvSpPr>
          <p:spPr bwMode="auto">
            <a:xfrm>
              <a:off x="525" y="1546"/>
              <a:ext cx="86" cy="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3600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600">
                  <a:solidFill>
                    <a:srgbClr val="363682"/>
                  </a:solidFill>
                </a:rPr>
                <a:t>0..n</a:t>
              </a:r>
            </a:p>
          </p:txBody>
        </p:sp>
        <p:grpSp>
          <p:nvGrpSpPr>
            <p:cNvPr id="5454" name="Group 155"/>
            <p:cNvGrpSpPr>
              <a:grpSpLocks/>
            </p:cNvGrpSpPr>
            <p:nvPr/>
          </p:nvGrpSpPr>
          <p:grpSpPr bwMode="auto">
            <a:xfrm>
              <a:off x="280" y="1700"/>
              <a:ext cx="267" cy="22"/>
              <a:chOff x="34" y="2559"/>
              <a:chExt cx="267" cy="22"/>
            </a:xfrm>
          </p:grpSpPr>
          <p:sp>
            <p:nvSpPr>
              <p:cNvPr id="5455" name="Line 156"/>
              <p:cNvSpPr>
                <a:spLocks noChangeShapeType="1"/>
              </p:cNvSpPr>
              <p:nvPr/>
            </p:nvSpPr>
            <p:spPr bwMode="auto">
              <a:xfrm>
                <a:off x="186" y="2572"/>
                <a:ext cx="92" cy="0"/>
              </a:xfrm>
              <a:prstGeom prst="line">
                <a:avLst/>
              </a:prstGeom>
              <a:noFill/>
              <a:ln w="9525" cap="rnd">
                <a:solidFill>
                  <a:schemeClr val="tx1"/>
                </a:solidFill>
                <a:prstDash val="sysDot"/>
                <a:round/>
                <a:headEnd type="arrow"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a:p>
            </p:txBody>
          </p:sp>
          <p:sp>
            <p:nvSpPr>
              <p:cNvPr id="5456" name="Oval 157"/>
              <p:cNvSpPr>
                <a:spLocks noChangeArrowheads="1"/>
              </p:cNvSpPr>
              <p:nvPr/>
            </p:nvSpPr>
            <p:spPr bwMode="auto">
              <a:xfrm rot="5400000">
                <a:off x="157" y="2436"/>
                <a:ext cx="22" cy="26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eaLnBrk="1" hangingPunct="1"/>
                <a:endParaRPr lang="en-US" altLang="en-US"/>
              </a:p>
            </p:txBody>
          </p:sp>
        </p:grpSp>
      </p:grpSp>
      <p:sp>
        <p:nvSpPr>
          <p:cNvPr id="5258" name="Rectangle 158"/>
          <p:cNvSpPr>
            <a:spLocks noChangeArrowheads="1"/>
          </p:cNvSpPr>
          <p:nvPr/>
        </p:nvSpPr>
        <p:spPr bwMode="auto">
          <a:xfrm>
            <a:off x="3696854" y="3665538"/>
            <a:ext cx="529610" cy="30995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sv-SE" sz="700">
                <a:solidFill>
                  <a:srgbClr val="363682"/>
                </a:solidFill>
              </a:rPr>
              <a:t>gsmSCF</a:t>
            </a:r>
            <a:br>
              <a:rPr lang="en-US" altLang="sv-SE" sz="700">
                <a:solidFill>
                  <a:srgbClr val="363682"/>
                </a:solidFill>
              </a:rPr>
            </a:br>
            <a:r>
              <a:rPr lang="en-US" altLang="sv-SE" sz="700">
                <a:solidFill>
                  <a:srgbClr val="363682"/>
                </a:solidFill>
              </a:rPr>
              <a:t>SCF</a:t>
            </a:r>
            <a:endParaRPr lang="en-US" altLang="en-US" sz="700">
              <a:solidFill>
                <a:srgbClr val="363682"/>
              </a:solidFill>
            </a:endParaRPr>
          </a:p>
        </p:txBody>
      </p:sp>
      <p:grpSp>
        <p:nvGrpSpPr>
          <p:cNvPr id="5259" name="Group 159"/>
          <p:cNvGrpSpPr>
            <a:grpSpLocks/>
          </p:cNvGrpSpPr>
          <p:nvPr/>
        </p:nvGrpSpPr>
        <p:grpSpPr bwMode="auto">
          <a:xfrm>
            <a:off x="4399405" y="3986213"/>
            <a:ext cx="59251" cy="157162"/>
            <a:chOff x="2523" y="3415"/>
            <a:chExt cx="28" cy="99"/>
          </a:xfrm>
        </p:grpSpPr>
        <p:sp>
          <p:nvSpPr>
            <p:cNvPr id="5449" name="Line 160"/>
            <p:cNvSpPr>
              <a:spLocks noChangeShapeType="1"/>
            </p:cNvSpPr>
            <p:nvPr/>
          </p:nvSpPr>
          <p:spPr bwMode="auto">
            <a:xfrm>
              <a:off x="2550" y="3420"/>
              <a:ext cx="1" cy="94"/>
            </a:xfrm>
            <a:prstGeom prst="line">
              <a:avLst/>
            </a:prstGeom>
            <a:noFill/>
            <a:ln w="127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en-US"/>
            </a:p>
          </p:txBody>
        </p:sp>
        <p:sp>
          <p:nvSpPr>
            <p:cNvPr id="5450" name="Line 161"/>
            <p:cNvSpPr>
              <a:spLocks noChangeShapeType="1"/>
            </p:cNvSpPr>
            <p:nvPr/>
          </p:nvSpPr>
          <p:spPr bwMode="auto">
            <a:xfrm flipH="1" flipV="1">
              <a:off x="2523" y="3415"/>
              <a:ext cx="1" cy="98"/>
            </a:xfrm>
            <a:prstGeom prst="line">
              <a:avLst/>
            </a:prstGeom>
            <a:noFill/>
            <a:ln w="12700">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grpSp>
      <p:sp>
        <p:nvSpPr>
          <p:cNvPr id="5260" name="Text Box 162"/>
          <p:cNvSpPr txBox="1">
            <a:spLocks noChangeArrowheads="1"/>
          </p:cNvSpPr>
          <p:nvPr/>
        </p:nvSpPr>
        <p:spPr bwMode="auto">
          <a:xfrm>
            <a:off x="4502427" y="4006851"/>
            <a:ext cx="132532" cy="1132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500"/>
              <a:t>DQ</a:t>
            </a:r>
          </a:p>
        </p:txBody>
      </p:sp>
      <p:sp>
        <p:nvSpPr>
          <p:cNvPr id="5261" name="Line 163"/>
          <p:cNvSpPr>
            <a:spLocks noChangeShapeType="1"/>
          </p:cNvSpPr>
          <p:nvPr/>
        </p:nvSpPr>
        <p:spPr bwMode="auto">
          <a:xfrm>
            <a:off x="4784538" y="3635375"/>
            <a:ext cx="666576" cy="1588"/>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useBgFill="1">
        <p:nvSpPr>
          <p:cNvPr id="5262" name="Text Box 164"/>
          <p:cNvSpPr txBox="1">
            <a:spLocks noChangeArrowheads="1"/>
          </p:cNvSpPr>
          <p:nvPr/>
        </p:nvSpPr>
        <p:spPr bwMode="auto">
          <a:xfrm>
            <a:off x="4977983" y="3578225"/>
            <a:ext cx="300848" cy="144073"/>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a:t>CIP-IP</a:t>
            </a:r>
          </a:p>
        </p:txBody>
      </p:sp>
      <p:sp>
        <p:nvSpPr>
          <p:cNvPr id="5263" name="Line 165"/>
          <p:cNvSpPr>
            <a:spLocks noChangeShapeType="1"/>
          </p:cNvSpPr>
          <p:nvPr/>
        </p:nvSpPr>
        <p:spPr bwMode="auto">
          <a:xfrm flipH="1" flipV="1">
            <a:off x="996691" y="3635375"/>
            <a:ext cx="2647260" cy="5080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264" name="Line 167"/>
          <p:cNvSpPr>
            <a:spLocks noChangeShapeType="1"/>
          </p:cNvSpPr>
          <p:nvPr/>
        </p:nvSpPr>
        <p:spPr bwMode="auto">
          <a:xfrm flipH="1" flipV="1">
            <a:off x="1121542" y="3400425"/>
            <a:ext cx="2554152" cy="23495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265" name="Text Box 168"/>
          <p:cNvSpPr txBox="1">
            <a:spLocks noChangeArrowheads="1"/>
          </p:cNvSpPr>
          <p:nvPr/>
        </p:nvSpPr>
        <p:spPr bwMode="auto">
          <a:xfrm>
            <a:off x="1157517" y="3571875"/>
            <a:ext cx="278406" cy="144073"/>
          </a:xfrm>
          <a:prstGeom prst="rect">
            <a:avLst/>
          </a:prstGeom>
          <a:solidFill>
            <a:srgbClr val="A4CA39"/>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b="1">
                <a:solidFill>
                  <a:srgbClr val="0000FF"/>
                </a:solidFill>
              </a:rPr>
              <a:t>ERTC</a:t>
            </a:r>
          </a:p>
        </p:txBody>
      </p:sp>
      <p:sp>
        <p:nvSpPr>
          <p:cNvPr id="5266" name="Line 169"/>
          <p:cNvSpPr>
            <a:spLocks noChangeShapeType="1"/>
          </p:cNvSpPr>
          <p:nvPr/>
        </p:nvSpPr>
        <p:spPr bwMode="auto">
          <a:xfrm flipH="1">
            <a:off x="2679002" y="6308725"/>
            <a:ext cx="1280251" cy="1588"/>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267" name="Line 170"/>
          <p:cNvSpPr>
            <a:spLocks noChangeShapeType="1"/>
          </p:cNvSpPr>
          <p:nvPr/>
        </p:nvSpPr>
        <p:spPr bwMode="auto">
          <a:xfrm>
            <a:off x="3959253" y="5646739"/>
            <a:ext cx="0" cy="661987"/>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useBgFill="1">
        <p:nvSpPr>
          <p:cNvPr id="5268" name="Text Box 171"/>
          <p:cNvSpPr txBox="1">
            <a:spLocks noChangeArrowheads="1"/>
          </p:cNvSpPr>
          <p:nvPr/>
        </p:nvSpPr>
        <p:spPr bwMode="auto">
          <a:xfrm rot="52691" flipH="1">
            <a:off x="3381553" y="5805488"/>
            <a:ext cx="1081336" cy="368300"/>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600">
                <a:solidFill>
                  <a:srgbClr val="0000FF"/>
                </a:solidFill>
              </a:rPr>
              <a:t>DCCA, DBP(A),</a:t>
            </a:r>
          </a:p>
          <a:p>
            <a:pPr algn="ctr">
              <a:spcBef>
                <a:spcPct val="0"/>
              </a:spcBef>
            </a:pPr>
            <a:r>
              <a:rPr lang="en-US" altLang="en-US" sz="600">
                <a:solidFill>
                  <a:srgbClr val="0000FF"/>
                </a:solidFill>
              </a:rPr>
              <a:t>Parlay (Corba),</a:t>
            </a:r>
          </a:p>
          <a:p>
            <a:pPr algn="ctr">
              <a:spcBef>
                <a:spcPct val="0"/>
              </a:spcBef>
            </a:pPr>
            <a:r>
              <a:rPr lang="en-US" altLang="en-US" sz="600">
                <a:solidFill>
                  <a:srgbClr val="0000FF"/>
                </a:solidFill>
              </a:rPr>
              <a:t>Parlay X, Radius</a:t>
            </a:r>
          </a:p>
          <a:p>
            <a:pPr algn="ctr">
              <a:spcBef>
                <a:spcPct val="0"/>
              </a:spcBef>
            </a:pPr>
            <a:r>
              <a:rPr lang="en-US" altLang="en-US" sz="600">
                <a:solidFill>
                  <a:srgbClr val="0000FF"/>
                </a:solidFill>
              </a:rPr>
              <a:t> + other</a:t>
            </a:r>
          </a:p>
        </p:txBody>
      </p:sp>
      <p:sp>
        <p:nvSpPr>
          <p:cNvPr id="5269" name="Line 172"/>
          <p:cNvSpPr>
            <a:spLocks noChangeShapeType="1"/>
          </p:cNvSpPr>
          <p:nvPr/>
        </p:nvSpPr>
        <p:spPr bwMode="auto">
          <a:xfrm>
            <a:off x="2312915" y="5126038"/>
            <a:ext cx="1343733" cy="476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useBgFill="1">
        <p:nvSpPr>
          <p:cNvPr id="5270" name="Text Box 173"/>
          <p:cNvSpPr txBox="1">
            <a:spLocks noChangeArrowheads="1"/>
          </p:cNvSpPr>
          <p:nvPr/>
        </p:nvSpPr>
        <p:spPr bwMode="auto">
          <a:xfrm rot="52691" flipH="1">
            <a:off x="2759414" y="4946200"/>
            <a:ext cx="524797" cy="323165"/>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b="1">
                <a:solidFill>
                  <a:srgbClr val="0000FF"/>
                </a:solidFill>
              </a:rPr>
              <a:t>DCCA,</a:t>
            </a:r>
          </a:p>
          <a:p>
            <a:pPr algn="ctr">
              <a:spcBef>
                <a:spcPct val="0"/>
              </a:spcBef>
            </a:pPr>
            <a:r>
              <a:rPr lang="en-US" altLang="en-US" sz="700" b="1">
                <a:solidFill>
                  <a:srgbClr val="0000FF"/>
                </a:solidFill>
              </a:rPr>
              <a:t>DBP(A), Radius</a:t>
            </a:r>
            <a:endParaRPr lang="en-US" altLang="en-US" sz="2400" b="1"/>
          </a:p>
        </p:txBody>
      </p:sp>
      <p:sp>
        <p:nvSpPr>
          <p:cNvPr id="5271" name="Oval 174"/>
          <p:cNvSpPr>
            <a:spLocks noChangeArrowheads="1"/>
          </p:cNvSpPr>
          <p:nvPr/>
        </p:nvSpPr>
        <p:spPr bwMode="auto">
          <a:xfrm>
            <a:off x="10275857" y="3865563"/>
            <a:ext cx="203147" cy="152400"/>
          </a:xfrm>
          <a:prstGeom prst="ellipse">
            <a:avLst/>
          </a:prstGeom>
          <a:solidFill>
            <a:srgbClr val="7CA3D7"/>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800" b="1">
                <a:solidFill>
                  <a:schemeClr val="bg1"/>
                </a:solidFill>
              </a:rPr>
              <a:t>R</a:t>
            </a:r>
          </a:p>
        </p:txBody>
      </p:sp>
      <p:sp>
        <p:nvSpPr>
          <p:cNvPr id="5272" name="Text Box 175"/>
          <p:cNvSpPr txBox="1">
            <a:spLocks noChangeArrowheads="1"/>
          </p:cNvSpPr>
          <p:nvPr/>
        </p:nvSpPr>
        <p:spPr bwMode="auto">
          <a:xfrm>
            <a:off x="10580578" y="3884613"/>
            <a:ext cx="890753" cy="144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a:t>Ericsson Rule Engine</a:t>
            </a:r>
          </a:p>
        </p:txBody>
      </p:sp>
      <p:sp>
        <p:nvSpPr>
          <p:cNvPr id="5273" name="AutoShape 176"/>
          <p:cNvSpPr>
            <a:spLocks noChangeArrowheads="1"/>
          </p:cNvSpPr>
          <p:nvPr/>
        </p:nvSpPr>
        <p:spPr bwMode="auto">
          <a:xfrm>
            <a:off x="8333263" y="4832351"/>
            <a:ext cx="1015735" cy="449263"/>
          </a:xfrm>
          <a:prstGeom prst="roundRect">
            <a:avLst>
              <a:gd name="adj" fmla="val 16667"/>
            </a:avLst>
          </a:prstGeom>
          <a:solidFill>
            <a:srgbClr val="7CA3D7"/>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10800" anchor="b"/>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1200">
                <a:solidFill>
                  <a:schemeClr val="bg1"/>
                </a:solidFill>
              </a:rPr>
              <a:t>CRS</a:t>
            </a:r>
          </a:p>
        </p:txBody>
      </p:sp>
      <p:sp>
        <p:nvSpPr>
          <p:cNvPr id="5274" name="Text Box 177"/>
          <p:cNvSpPr txBox="1">
            <a:spLocks noChangeArrowheads="1"/>
          </p:cNvSpPr>
          <p:nvPr/>
        </p:nvSpPr>
        <p:spPr bwMode="auto">
          <a:xfrm>
            <a:off x="8377702" y="4876800"/>
            <a:ext cx="182768" cy="1286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3600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600">
                <a:solidFill>
                  <a:schemeClr val="bg1"/>
                </a:solidFill>
              </a:rPr>
              <a:t>0..n</a:t>
            </a:r>
          </a:p>
        </p:txBody>
      </p:sp>
      <p:sp>
        <p:nvSpPr>
          <p:cNvPr id="5275" name="Line 178"/>
          <p:cNvSpPr>
            <a:spLocks noChangeShapeType="1"/>
          </p:cNvSpPr>
          <p:nvPr/>
        </p:nvSpPr>
        <p:spPr bwMode="auto">
          <a:xfrm rot="10800000" flipV="1">
            <a:off x="8400978" y="5300664"/>
            <a:ext cx="2117" cy="168275"/>
          </a:xfrm>
          <a:prstGeom prst="line">
            <a:avLst/>
          </a:prstGeom>
          <a:noFill/>
          <a:ln w="9525" cap="rnd">
            <a:solidFill>
              <a:srgbClr val="0000FF"/>
            </a:solidFill>
            <a:prstDash val="sysDot"/>
            <a:round/>
            <a:headEnd type="arrow"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a:p>
        </p:txBody>
      </p:sp>
      <p:sp>
        <p:nvSpPr>
          <p:cNvPr id="5276" name="Oval 179"/>
          <p:cNvSpPr>
            <a:spLocks noChangeArrowheads="1"/>
          </p:cNvSpPr>
          <p:nvPr/>
        </p:nvSpPr>
        <p:spPr bwMode="auto">
          <a:xfrm rot="5400000">
            <a:off x="8274198" y="5227365"/>
            <a:ext cx="255677" cy="565697"/>
          </a:xfrm>
          <a:prstGeom prst="ellipse">
            <a:avLst/>
          </a:prstGeom>
          <a:noFill/>
          <a:ln w="12700">
            <a:solidFill>
              <a:srgbClr val="0000FF"/>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eaLnBrk="1" hangingPunct="1"/>
            <a:endParaRPr lang="en-US" altLang="en-US"/>
          </a:p>
        </p:txBody>
      </p:sp>
      <p:sp useBgFill="1">
        <p:nvSpPr>
          <p:cNvPr id="5277" name="Text Box 180"/>
          <p:cNvSpPr txBox="1">
            <a:spLocks noChangeArrowheads="1"/>
          </p:cNvSpPr>
          <p:nvPr/>
        </p:nvSpPr>
        <p:spPr bwMode="auto">
          <a:xfrm>
            <a:off x="5570893" y="1341439"/>
            <a:ext cx="699995" cy="144073"/>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b="1">
                <a:solidFill>
                  <a:srgbClr val="0000FF"/>
                </a:solidFill>
              </a:rPr>
              <a:t>UAH (XML/http)</a:t>
            </a:r>
          </a:p>
        </p:txBody>
      </p:sp>
      <p:sp>
        <p:nvSpPr>
          <p:cNvPr id="5278" name="Line 181"/>
          <p:cNvSpPr>
            <a:spLocks noChangeShapeType="1"/>
          </p:cNvSpPr>
          <p:nvPr/>
        </p:nvSpPr>
        <p:spPr bwMode="auto">
          <a:xfrm flipH="1" flipV="1">
            <a:off x="5711397" y="1485901"/>
            <a:ext cx="2115" cy="138113"/>
          </a:xfrm>
          <a:prstGeom prst="line">
            <a:avLst/>
          </a:prstGeom>
          <a:noFill/>
          <a:ln w="9525">
            <a:solidFill>
              <a:srgbClr val="0000FF"/>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useBgFill="1">
        <p:nvSpPr>
          <p:cNvPr id="5279" name="Text Box 182"/>
          <p:cNvSpPr txBox="1">
            <a:spLocks noChangeArrowheads="1"/>
          </p:cNvSpPr>
          <p:nvPr/>
        </p:nvSpPr>
        <p:spPr bwMode="auto">
          <a:xfrm>
            <a:off x="8817854" y="5448300"/>
            <a:ext cx="814704" cy="251795"/>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b="1">
                <a:solidFill>
                  <a:srgbClr val="0000FF"/>
                </a:solidFill>
              </a:rPr>
              <a:t>CC/HLR Data </a:t>
            </a:r>
          </a:p>
          <a:p>
            <a:pPr>
              <a:spcBef>
                <a:spcPct val="0"/>
              </a:spcBef>
            </a:pPr>
            <a:r>
              <a:rPr lang="en-US" altLang="en-US" sz="700" b="1">
                <a:solidFill>
                  <a:srgbClr val="0000FF"/>
                </a:solidFill>
              </a:rPr>
              <a:t>Change (ftp)</a:t>
            </a:r>
          </a:p>
        </p:txBody>
      </p:sp>
      <p:sp useBgFill="1">
        <p:nvSpPr>
          <p:cNvPr id="5280" name="Text Box 183"/>
          <p:cNvSpPr txBox="1">
            <a:spLocks noChangeArrowheads="1"/>
          </p:cNvSpPr>
          <p:nvPr/>
        </p:nvSpPr>
        <p:spPr bwMode="auto">
          <a:xfrm>
            <a:off x="8582964" y="4437063"/>
            <a:ext cx="865492" cy="144073"/>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b="1">
                <a:solidFill>
                  <a:srgbClr val="0000FF"/>
                </a:solidFill>
              </a:rPr>
              <a:t>UAH (XML/http)</a:t>
            </a:r>
          </a:p>
        </p:txBody>
      </p:sp>
      <p:sp>
        <p:nvSpPr>
          <p:cNvPr id="5281" name="Line 184"/>
          <p:cNvSpPr>
            <a:spLocks noChangeShapeType="1"/>
          </p:cNvSpPr>
          <p:nvPr/>
        </p:nvSpPr>
        <p:spPr bwMode="auto">
          <a:xfrm flipV="1">
            <a:off x="9137386" y="5300664"/>
            <a:ext cx="2117" cy="160337"/>
          </a:xfrm>
          <a:prstGeom prst="line">
            <a:avLst/>
          </a:prstGeom>
          <a:noFill/>
          <a:ln w="9525">
            <a:solidFill>
              <a:srgbClr val="0000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282" name="Oval 185"/>
          <p:cNvSpPr>
            <a:spLocks noChangeArrowheads="1"/>
          </p:cNvSpPr>
          <p:nvPr/>
        </p:nvSpPr>
        <p:spPr bwMode="auto">
          <a:xfrm>
            <a:off x="6705971" y="3217863"/>
            <a:ext cx="203147" cy="152400"/>
          </a:xfrm>
          <a:prstGeom prst="ellipse">
            <a:avLst/>
          </a:prstGeom>
          <a:solidFill>
            <a:srgbClr val="7CA3D7"/>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800" b="1">
                <a:solidFill>
                  <a:schemeClr val="bg1"/>
                </a:solidFill>
              </a:rPr>
              <a:t>R</a:t>
            </a:r>
          </a:p>
        </p:txBody>
      </p:sp>
      <p:sp>
        <p:nvSpPr>
          <p:cNvPr id="5283" name="Oval 186"/>
          <p:cNvSpPr>
            <a:spLocks noChangeArrowheads="1"/>
          </p:cNvSpPr>
          <p:nvPr/>
        </p:nvSpPr>
        <p:spPr bwMode="auto">
          <a:xfrm>
            <a:off x="4416334" y="5076825"/>
            <a:ext cx="203147" cy="152400"/>
          </a:xfrm>
          <a:prstGeom prst="ellipse">
            <a:avLst/>
          </a:prstGeom>
          <a:solidFill>
            <a:srgbClr val="E0ECB8"/>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0" bIns="36000" anchor="ct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800" b="1">
                <a:solidFill>
                  <a:srgbClr val="363682"/>
                </a:solidFill>
              </a:rPr>
              <a:t>R</a:t>
            </a:r>
          </a:p>
        </p:txBody>
      </p:sp>
      <p:sp>
        <p:nvSpPr>
          <p:cNvPr id="5284" name="AutoShape 187"/>
          <p:cNvSpPr>
            <a:spLocks noChangeArrowheads="1"/>
          </p:cNvSpPr>
          <p:nvPr/>
        </p:nvSpPr>
        <p:spPr bwMode="auto">
          <a:xfrm>
            <a:off x="148129" y="4197351"/>
            <a:ext cx="2156322" cy="1103313"/>
          </a:xfrm>
          <a:prstGeom prst="roundRect">
            <a:avLst>
              <a:gd name="adj" fmla="val 16667"/>
            </a:avLst>
          </a:prstGeom>
          <a:solidFill>
            <a:srgbClr val="A4CA39"/>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1200">
                <a:solidFill>
                  <a:schemeClr val="bg1"/>
                </a:solidFill>
              </a:rPr>
              <a:t>IMS Common Nodes</a:t>
            </a:r>
          </a:p>
        </p:txBody>
      </p:sp>
      <p:sp>
        <p:nvSpPr>
          <p:cNvPr id="5285" name="Oval 189"/>
          <p:cNvSpPr>
            <a:spLocks noChangeArrowheads="1"/>
          </p:cNvSpPr>
          <p:nvPr/>
        </p:nvSpPr>
        <p:spPr bwMode="auto">
          <a:xfrm>
            <a:off x="6316605" y="5126038"/>
            <a:ext cx="203147" cy="152400"/>
          </a:xfrm>
          <a:prstGeom prst="ellipse">
            <a:avLst/>
          </a:prstGeom>
          <a:solidFill>
            <a:srgbClr val="E0ECB8"/>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36000" rIns="0" bIns="36000" anchor="ct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800" b="1">
                <a:solidFill>
                  <a:srgbClr val="363682"/>
                </a:solidFill>
              </a:rPr>
              <a:t>R</a:t>
            </a:r>
          </a:p>
        </p:txBody>
      </p:sp>
      <p:sp>
        <p:nvSpPr>
          <p:cNvPr id="5286" name="Line 190"/>
          <p:cNvSpPr>
            <a:spLocks noChangeShapeType="1"/>
          </p:cNvSpPr>
          <p:nvPr/>
        </p:nvSpPr>
        <p:spPr bwMode="auto">
          <a:xfrm>
            <a:off x="4697776" y="5445125"/>
            <a:ext cx="349160" cy="1588"/>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87" name="Line 191"/>
          <p:cNvSpPr>
            <a:spLocks noChangeShapeType="1"/>
          </p:cNvSpPr>
          <p:nvPr/>
        </p:nvSpPr>
        <p:spPr bwMode="auto">
          <a:xfrm flipV="1">
            <a:off x="4232231" y="3986213"/>
            <a:ext cx="2117" cy="155575"/>
          </a:xfrm>
          <a:prstGeom prst="line">
            <a:avLst/>
          </a:prstGeom>
          <a:noFill/>
          <a:ln w="12700" cap="rnd">
            <a:solidFill>
              <a:srgbClr val="0000FF"/>
            </a:solidFill>
            <a:prstDash val="sysDot"/>
            <a:round/>
            <a:headEnd type="arrow"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a:p>
        </p:txBody>
      </p:sp>
      <p:sp>
        <p:nvSpPr>
          <p:cNvPr id="5288" name="Oval 192"/>
          <p:cNvSpPr>
            <a:spLocks noChangeArrowheads="1"/>
          </p:cNvSpPr>
          <p:nvPr/>
        </p:nvSpPr>
        <p:spPr bwMode="auto">
          <a:xfrm>
            <a:off x="4208954" y="3881165"/>
            <a:ext cx="48670" cy="565697"/>
          </a:xfrm>
          <a:prstGeom prst="ellipse">
            <a:avLst/>
          </a:prstGeom>
          <a:noFill/>
          <a:ln w="12700">
            <a:solidFill>
              <a:srgbClr val="0000FF"/>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eaLnBrk="1" hangingPunct="1"/>
            <a:endParaRPr lang="en-US" altLang="en-US"/>
          </a:p>
        </p:txBody>
      </p:sp>
      <p:sp>
        <p:nvSpPr>
          <p:cNvPr id="5289" name="AutoShape 193"/>
          <p:cNvSpPr>
            <a:spLocks noChangeArrowheads="1"/>
          </p:cNvSpPr>
          <p:nvPr/>
        </p:nvSpPr>
        <p:spPr bwMode="auto">
          <a:xfrm>
            <a:off x="3193219" y="1933576"/>
            <a:ext cx="1074987" cy="358775"/>
          </a:xfrm>
          <a:prstGeom prst="roundRect">
            <a:avLst>
              <a:gd name="adj" fmla="val 16667"/>
            </a:avLst>
          </a:prstGeom>
          <a:solidFill>
            <a:srgbClr val="7CA3D7"/>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1200">
                <a:solidFill>
                  <a:schemeClr val="bg1"/>
                </a:solidFill>
              </a:rPr>
              <a:t>VXML</a:t>
            </a:r>
            <a:r>
              <a:rPr lang="sv-SE" altLang="sv-SE" sz="1200">
                <a:solidFill>
                  <a:schemeClr val="bg1"/>
                </a:solidFill>
              </a:rPr>
              <a:t> IVR</a:t>
            </a:r>
            <a:endParaRPr lang="en-US" altLang="sv-SE" sz="1200">
              <a:solidFill>
                <a:schemeClr val="bg1"/>
              </a:solidFill>
            </a:endParaRPr>
          </a:p>
        </p:txBody>
      </p:sp>
      <p:sp>
        <p:nvSpPr>
          <p:cNvPr id="5290" name="Text Box 194"/>
          <p:cNvSpPr txBox="1">
            <a:spLocks noChangeArrowheads="1"/>
          </p:cNvSpPr>
          <p:nvPr/>
        </p:nvSpPr>
        <p:spPr bwMode="auto">
          <a:xfrm>
            <a:off x="3205916" y="1943100"/>
            <a:ext cx="182768" cy="1286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3600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600">
                <a:solidFill>
                  <a:schemeClr val="bg1"/>
                </a:solidFill>
              </a:rPr>
              <a:t>0..n</a:t>
            </a:r>
          </a:p>
        </p:txBody>
      </p:sp>
      <p:sp>
        <p:nvSpPr>
          <p:cNvPr id="5291" name="Line 195"/>
          <p:cNvSpPr>
            <a:spLocks noChangeShapeType="1"/>
          </p:cNvSpPr>
          <p:nvPr/>
        </p:nvSpPr>
        <p:spPr bwMode="auto">
          <a:xfrm flipH="1" flipV="1">
            <a:off x="4230115" y="2281238"/>
            <a:ext cx="226424" cy="1143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292" name="Line 196"/>
          <p:cNvSpPr>
            <a:spLocks noChangeShapeType="1"/>
          </p:cNvSpPr>
          <p:nvPr/>
        </p:nvSpPr>
        <p:spPr bwMode="auto">
          <a:xfrm flipH="1" flipV="1">
            <a:off x="317417" y="1438275"/>
            <a:ext cx="2818666" cy="127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293" name="Line 197"/>
          <p:cNvSpPr>
            <a:spLocks noChangeShapeType="1"/>
          </p:cNvSpPr>
          <p:nvPr/>
        </p:nvSpPr>
        <p:spPr bwMode="auto">
          <a:xfrm flipH="1" flipV="1">
            <a:off x="4640642" y="2493963"/>
            <a:ext cx="4177212" cy="27305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294" name="Text Box 198"/>
          <p:cNvSpPr txBox="1">
            <a:spLocks noChangeArrowheads="1"/>
          </p:cNvSpPr>
          <p:nvPr/>
        </p:nvSpPr>
        <p:spPr bwMode="auto">
          <a:xfrm>
            <a:off x="396078" y="1444625"/>
            <a:ext cx="244742" cy="144073"/>
          </a:xfrm>
          <a:prstGeom prst="rect">
            <a:avLst/>
          </a:prstGeom>
          <a:solidFill>
            <a:srgbClr val="A4CA39"/>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a:t>ISUP</a:t>
            </a:r>
          </a:p>
        </p:txBody>
      </p:sp>
      <p:sp>
        <p:nvSpPr>
          <p:cNvPr id="5295" name="Text Box 199"/>
          <p:cNvSpPr txBox="1">
            <a:spLocks noChangeArrowheads="1"/>
          </p:cNvSpPr>
          <p:nvPr/>
        </p:nvSpPr>
        <p:spPr bwMode="auto">
          <a:xfrm>
            <a:off x="10582695" y="4306888"/>
            <a:ext cx="1022199" cy="2517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a:t>Interface towards nodes </a:t>
            </a:r>
          </a:p>
          <a:p>
            <a:pPr>
              <a:spcBef>
                <a:spcPct val="0"/>
              </a:spcBef>
            </a:pPr>
            <a:r>
              <a:rPr lang="en-US" altLang="en-US" sz="700"/>
              <a:t>containing ERE</a:t>
            </a:r>
          </a:p>
        </p:txBody>
      </p:sp>
      <p:grpSp>
        <p:nvGrpSpPr>
          <p:cNvPr id="5296" name="Group 200"/>
          <p:cNvGrpSpPr>
            <a:grpSpLocks/>
          </p:cNvGrpSpPr>
          <p:nvPr/>
        </p:nvGrpSpPr>
        <p:grpSpPr bwMode="auto">
          <a:xfrm>
            <a:off x="10311832" y="4402130"/>
            <a:ext cx="139664" cy="114255"/>
            <a:chOff x="4927" y="2380"/>
            <a:chExt cx="66" cy="73"/>
          </a:xfrm>
        </p:grpSpPr>
        <p:sp>
          <p:nvSpPr>
            <p:cNvPr id="5447" name="Oval 201"/>
            <p:cNvSpPr>
              <a:spLocks noChangeArrowheads="1"/>
            </p:cNvSpPr>
            <p:nvPr/>
          </p:nvSpPr>
          <p:spPr bwMode="auto">
            <a:xfrm>
              <a:off x="4927" y="2380"/>
              <a:ext cx="66" cy="61"/>
            </a:xfrm>
            <a:prstGeom prst="ellipse">
              <a:avLst/>
            </a:prstGeom>
            <a:solidFill>
              <a:srgbClr val="7CA3D7"/>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800" b="1">
                  <a:solidFill>
                    <a:schemeClr val="bg1"/>
                  </a:solidFill>
                </a:rPr>
                <a:t>R</a:t>
              </a:r>
            </a:p>
          </p:txBody>
        </p:sp>
        <p:sp>
          <p:nvSpPr>
            <p:cNvPr id="5448" name="Text Box 202"/>
            <p:cNvSpPr txBox="1">
              <a:spLocks noChangeArrowheads="1"/>
            </p:cNvSpPr>
            <p:nvPr/>
          </p:nvSpPr>
          <p:spPr bwMode="auto">
            <a:xfrm>
              <a:off x="4953" y="2381"/>
              <a:ext cx="17" cy="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endParaRPr lang="en-US" altLang="en-US" sz="500"/>
            </a:p>
          </p:txBody>
        </p:sp>
      </p:grpSp>
      <p:sp>
        <p:nvSpPr>
          <p:cNvPr id="5297" name="Line 203"/>
          <p:cNvSpPr>
            <a:spLocks noChangeShapeType="1"/>
          </p:cNvSpPr>
          <p:nvPr/>
        </p:nvSpPr>
        <p:spPr bwMode="auto">
          <a:xfrm>
            <a:off x="10299135" y="4510089"/>
            <a:ext cx="181986" cy="3175"/>
          </a:xfrm>
          <a:prstGeom prst="line">
            <a:avLst/>
          </a:prstGeom>
          <a:noFill/>
          <a:ln w="9525">
            <a:solidFill>
              <a:srgbClr val="0000FF"/>
            </a:solidFill>
            <a:prstDash val="dash"/>
            <a:round/>
            <a:headEnd/>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98" name="Text Box 204"/>
          <p:cNvSpPr txBox="1">
            <a:spLocks noChangeArrowheads="1"/>
          </p:cNvSpPr>
          <p:nvPr/>
        </p:nvSpPr>
        <p:spPr bwMode="auto">
          <a:xfrm>
            <a:off x="10655480" y="4618039"/>
            <a:ext cx="36415" cy="1132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endParaRPr lang="en-US" altLang="en-US" sz="500"/>
          </a:p>
        </p:txBody>
      </p:sp>
      <p:grpSp>
        <p:nvGrpSpPr>
          <p:cNvPr id="5299" name="Group 205"/>
          <p:cNvGrpSpPr>
            <a:grpSpLocks/>
          </p:cNvGrpSpPr>
          <p:nvPr/>
        </p:nvGrpSpPr>
        <p:grpSpPr bwMode="auto">
          <a:xfrm>
            <a:off x="6094413" y="4395772"/>
            <a:ext cx="139664" cy="114299"/>
            <a:chOff x="4927" y="2380"/>
            <a:chExt cx="66" cy="72"/>
          </a:xfrm>
        </p:grpSpPr>
        <p:sp>
          <p:nvSpPr>
            <p:cNvPr id="5445" name="Oval 206"/>
            <p:cNvSpPr>
              <a:spLocks noChangeArrowheads="1"/>
            </p:cNvSpPr>
            <p:nvPr/>
          </p:nvSpPr>
          <p:spPr bwMode="auto">
            <a:xfrm>
              <a:off x="4927" y="2380"/>
              <a:ext cx="66" cy="61"/>
            </a:xfrm>
            <a:prstGeom prst="ellipse">
              <a:avLst/>
            </a:prstGeom>
            <a:solidFill>
              <a:srgbClr val="7CA3D7"/>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800" b="1">
                  <a:solidFill>
                    <a:schemeClr val="bg1"/>
                  </a:solidFill>
                </a:rPr>
                <a:t>R</a:t>
              </a:r>
            </a:p>
          </p:txBody>
        </p:sp>
        <p:sp>
          <p:nvSpPr>
            <p:cNvPr id="5446" name="Text Box 207"/>
            <p:cNvSpPr txBox="1">
              <a:spLocks noChangeArrowheads="1"/>
            </p:cNvSpPr>
            <p:nvPr/>
          </p:nvSpPr>
          <p:spPr bwMode="auto">
            <a:xfrm>
              <a:off x="4953" y="2381"/>
              <a:ext cx="17" cy="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endParaRPr lang="en-US" altLang="en-US" sz="500"/>
            </a:p>
          </p:txBody>
        </p:sp>
      </p:grpSp>
      <p:sp>
        <p:nvSpPr>
          <p:cNvPr id="5300" name="Line 208"/>
          <p:cNvSpPr>
            <a:spLocks noChangeShapeType="1"/>
          </p:cNvSpPr>
          <p:nvPr/>
        </p:nvSpPr>
        <p:spPr bwMode="auto">
          <a:xfrm>
            <a:off x="6261587" y="4457700"/>
            <a:ext cx="181986" cy="1588"/>
          </a:xfrm>
          <a:prstGeom prst="line">
            <a:avLst/>
          </a:prstGeom>
          <a:noFill/>
          <a:ln w="9525">
            <a:solidFill>
              <a:srgbClr val="0000FF"/>
            </a:solidFill>
            <a:prstDash val="dash"/>
            <a:round/>
            <a:headEnd/>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01" name="Line 209"/>
          <p:cNvSpPr>
            <a:spLocks noChangeShapeType="1"/>
          </p:cNvSpPr>
          <p:nvPr/>
        </p:nvSpPr>
        <p:spPr bwMode="auto">
          <a:xfrm flipV="1">
            <a:off x="1705590" y="3751264"/>
            <a:ext cx="1970104" cy="1836737"/>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302" name="Line 210"/>
          <p:cNvSpPr>
            <a:spLocks noChangeShapeType="1"/>
          </p:cNvSpPr>
          <p:nvPr/>
        </p:nvSpPr>
        <p:spPr bwMode="auto">
          <a:xfrm flipH="1">
            <a:off x="9852633" y="3173414"/>
            <a:ext cx="321650" cy="1587"/>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03" name="Text Box 211"/>
          <p:cNvSpPr txBox="1">
            <a:spLocks noChangeArrowheads="1"/>
          </p:cNvSpPr>
          <p:nvPr/>
        </p:nvSpPr>
        <p:spPr bwMode="auto">
          <a:xfrm>
            <a:off x="10214490" y="3105150"/>
            <a:ext cx="249551" cy="144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b="1">
                <a:solidFill>
                  <a:srgbClr val="0000FF"/>
                </a:solidFill>
              </a:rPr>
              <a:t>ACIP</a:t>
            </a:r>
          </a:p>
        </p:txBody>
      </p:sp>
      <p:sp>
        <p:nvSpPr>
          <p:cNvPr id="5304" name="AutoShape 212"/>
          <p:cNvSpPr>
            <a:spLocks noChangeArrowheads="1"/>
          </p:cNvSpPr>
          <p:nvPr/>
        </p:nvSpPr>
        <p:spPr bwMode="auto">
          <a:xfrm>
            <a:off x="162942" y="5373689"/>
            <a:ext cx="2636680" cy="1138237"/>
          </a:xfrm>
          <a:prstGeom prst="roundRect">
            <a:avLst>
              <a:gd name="adj" fmla="val 16667"/>
            </a:avLst>
          </a:prstGeom>
          <a:solidFill>
            <a:srgbClr val="FF9D5B"/>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nchor="b"/>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1200">
                <a:solidFill>
                  <a:schemeClr val="bg1"/>
                </a:solidFill>
              </a:rPr>
              <a:t>Service Network</a:t>
            </a:r>
            <a:endParaRPr lang="en-US" altLang="sv-SE" sz="1000"/>
          </a:p>
        </p:txBody>
      </p:sp>
      <p:sp>
        <p:nvSpPr>
          <p:cNvPr id="5305" name="AutoShape 213"/>
          <p:cNvSpPr>
            <a:spLocks noChangeArrowheads="1"/>
          </p:cNvSpPr>
          <p:nvPr/>
        </p:nvSpPr>
        <p:spPr bwMode="auto">
          <a:xfrm>
            <a:off x="332231" y="5805488"/>
            <a:ext cx="1191372" cy="347662"/>
          </a:xfrm>
          <a:prstGeom prst="roundRect">
            <a:avLst>
              <a:gd name="adj" fmla="val 16667"/>
            </a:avLst>
          </a:prstGeom>
          <a:solidFill>
            <a:srgbClr val="FF8637"/>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nchor="ct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800">
                <a:solidFill>
                  <a:schemeClr val="bg1"/>
                </a:solidFill>
              </a:rPr>
              <a:t>Content</a:t>
            </a:r>
            <a:r>
              <a:rPr lang="en-US" altLang="sv-SE" sz="1000">
                <a:solidFill>
                  <a:schemeClr val="bg1"/>
                </a:solidFill>
              </a:rPr>
              <a:t> </a:t>
            </a:r>
            <a:r>
              <a:rPr lang="en-US" altLang="sv-SE" sz="800">
                <a:solidFill>
                  <a:schemeClr val="bg1"/>
                </a:solidFill>
              </a:rPr>
              <a:t>Delivery</a:t>
            </a:r>
          </a:p>
          <a:p>
            <a:pPr algn="ctr">
              <a:spcBef>
                <a:spcPct val="0"/>
              </a:spcBef>
            </a:pPr>
            <a:r>
              <a:rPr lang="en-US" altLang="sv-SE" sz="800">
                <a:solidFill>
                  <a:schemeClr val="bg1"/>
                </a:solidFill>
              </a:rPr>
              <a:t>Support</a:t>
            </a:r>
            <a:r>
              <a:rPr lang="en-US" altLang="sv-SE" sz="1000">
                <a:solidFill>
                  <a:schemeClr val="bg1"/>
                </a:solidFill>
              </a:rPr>
              <a:t> </a:t>
            </a:r>
            <a:r>
              <a:rPr lang="en-US" altLang="sv-SE" sz="800">
                <a:solidFill>
                  <a:schemeClr val="bg1"/>
                </a:solidFill>
              </a:rPr>
              <a:t>Function</a:t>
            </a:r>
            <a:endParaRPr lang="en-US" altLang="sv-SE" sz="800"/>
          </a:p>
        </p:txBody>
      </p:sp>
      <p:sp>
        <p:nvSpPr>
          <p:cNvPr id="5306" name="AutoShape 214"/>
          <p:cNvSpPr>
            <a:spLocks noChangeArrowheads="1"/>
          </p:cNvSpPr>
          <p:nvPr/>
        </p:nvSpPr>
        <p:spPr bwMode="auto">
          <a:xfrm>
            <a:off x="317418" y="5383214"/>
            <a:ext cx="1157516" cy="346075"/>
          </a:xfrm>
          <a:prstGeom prst="roundRect">
            <a:avLst>
              <a:gd name="adj" fmla="val 16667"/>
            </a:avLst>
          </a:prstGeom>
          <a:solidFill>
            <a:srgbClr val="FF8637"/>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nchor="ct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800">
                <a:solidFill>
                  <a:schemeClr val="bg1"/>
                </a:solidFill>
              </a:rPr>
              <a:t>Service Provider</a:t>
            </a:r>
          </a:p>
          <a:p>
            <a:pPr algn="ctr">
              <a:spcBef>
                <a:spcPct val="0"/>
              </a:spcBef>
            </a:pPr>
            <a:r>
              <a:rPr lang="en-US" altLang="sv-SE" sz="800">
                <a:solidFill>
                  <a:schemeClr val="bg1"/>
                </a:solidFill>
              </a:rPr>
              <a:t>Support Function</a:t>
            </a:r>
            <a:endParaRPr lang="en-US" altLang="sv-SE" sz="800"/>
          </a:p>
        </p:txBody>
      </p:sp>
      <p:sp>
        <p:nvSpPr>
          <p:cNvPr id="5307" name="AutoShape 215"/>
          <p:cNvSpPr>
            <a:spLocks noChangeArrowheads="1"/>
          </p:cNvSpPr>
          <p:nvPr/>
        </p:nvSpPr>
        <p:spPr bwMode="auto">
          <a:xfrm>
            <a:off x="1984916" y="5932488"/>
            <a:ext cx="645416" cy="285750"/>
          </a:xfrm>
          <a:prstGeom prst="roundRect">
            <a:avLst>
              <a:gd name="adj" fmla="val 16667"/>
            </a:avLst>
          </a:prstGeom>
          <a:solidFill>
            <a:srgbClr val="E0ECB8"/>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46800"/>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900">
                <a:solidFill>
                  <a:srgbClr val="363682"/>
                </a:solidFill>
              </a:rPr>
              <a:t>SMS-C</a:t>
            </a:r>
          </a:p>
        </p:txBody>
      </p:sp>
      <p:sp>
        <p:nvSpPr>
          <p:cNvPr id="5308" name="Line 216"/>
          <p:cNvSpPr>
            <a:spLocks noChangeShapeType="1"/>
          </p:cNvSpPr>
          <p:nvPr/>
        </p:nvSpPr>
        <p:spPr bwMode="auto">
          <a:xfrm flipV="1">
            <a:off x="1754261" y="6097589"/>
            <a:ext cx="167172" cy="1587"/>
          </a:xfrm>
          <a:prstGeom prst="line">
            <a:avLst/>
          </a:prstGeom>
          <a:noFill/>
          <a:ln w="9525" cap="rnd">
            <a:solidFill>
              <a:schemeClr val="tx1"/>
            </a:solidFill>
            <a:prstDash val="sysDot"/>
            <a:round/>
            <a:headEnd type="arrow"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a:p>
        </p:txBody>
      </p:sp>
      <p:sp>
        <p:nvSpPr>
          <p:cNvPr id="5309" name="Oval 217"/>
          <p:cNvSpPr>
            <a:spLocks noChangeArrowheads="1"/>
          </p:cNvSpPr>
          <p:nvPr/>
        </p:nvSpPr>
        <p:spPr bwMode="auto">
          <a:xfrm rot="5400000">
            <a:off x="1712463" y="5813153"/>
            <a:ext cx="34925" cy="56569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eaLnBrk="1" hangingPunct="1"/>
            <a:endParaRPr lang="en-US" altLang="en-US"/>
          </a:p>
        </p:txBody>
      </p:sp>
      <p:sp>
        <p:nvSpPr>
          <p:cNvPr id="5310" name="Line 218"/>
          <p:cNvSpPr>
            <a:spLocks noChangeShapeType="1"/>
          </p:cNvSpPr>
          <p:nvPr/>
        </p:nvSpPr>
        <p:spPr bwMode="auto">
          <a:xfrm flipV="1">
            <a:off x="2304451" y="6378575"/>
            <a:ext cx="4352849" cy="1588"/>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311" name="Text Box 219"/>
          <p:cNvSpPr txBox="1">
            <a:spLocks noChangeArrowheads="1"/>
          </p:cNvSpPr>
          <p:nvPr/>
        </p:nvSpPr>
        <p:spPr bwMode="auto">
          <a:xfrm>
            <a:off x="6356812" y="6237288"/>
            <a:ext cx="410526" cy="107722"/>
          </a:xfrm>
          <a:prstGeom prst="rect">
            <a:avLst/>
          </a:prstGeom>
          <a:solidFill>
            <a:schemeClr val="bg1"/>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b="1">
                <a:solidFill>
                  <a:srgbClr val="0000FF"/>
                </a:solidFill>
              </a:rPr>
              <a:t>SMPP</a:t>
            </a:r>
          </a:p>
        </p:txBody>
      </p:sp>
      <p:sp>
        <p:nvSpPr>
          <p:cNvPr id="5312" name="Oval 220"/>
          <p:cNvSpPr>
            <a:spLocks noChangeArrowheads="1"/>
          </p:cNvSpPr>
          <p:nvPr/>
        </p:nvSpPr>
        <p:spPr bwMode="auto">
          <a:xfrm>
            <a:off x="9520404" y="2614613"/>
            <a:ext cx="203147" cy="152400"/>
          </a:xfrm>
          <a:prstGeom prst="ellipse">
            <a:avLst/>
          </a:prstGeom>
          <a:noFill/>
          <a:ln w="28575">
            <a:solidFill>
              <a:schemeClr val="bg2"/>
            </a:solidFill>
            <a:round/>
            <a:headEnd/>
            <a:tailEnd/>
          </a:ln>
          <a:effectLst/>
          <a:extLst>
            <a:ext uri="{909E8E84-426E-40DD-AFC4-6F175D3DCCD1}">
              <a14:hiddenFill xmlns:a14="http://schemas.microsoft.com/office/drawing/2010/main">
                <a:solidFill>
                  <a:srgbClr val="7CA3D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800" b="1">
                <a:solidFill>
                  <a:schemeClr val="bg1"/>
                </a:solidFill>
              </a:rPr>
              <a:t>R</a:t>
            </a:r>
          </a:p>
        </p:txBody>
      </p:sp>
      <p:sp>
        <p:nvSpPr>
          <p:cNvPr id="5313" name="AutoShape 221"/>
          <p:cNvSpPr>
            <a:spLocks noChangeArrowheads="1"/>
          </p:cNvSpPr>
          <p:nvPr/>
        </p:nvSpPr>
        <p:spPr bwMode="auto">
          <a:xfrm>
            <a:off x="1936246" y="5373688"/>
            <a:ext cx="423223" cy="273050"/>
          </a:xfrm>
          <a:prstGeom prst="roundRect">
            <a:avLst>
              <a:gd name="adj" fmla="val 16667"/>
            </a:avLst>
          </a:prstGeom>
          <a:solidFill>
            <a:srgbClr val="E0ECB8"/>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0" bIns="10800" anchor="b" anchorCtr="1"/>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sv-SE" altLang="sv-SE" sz="800">
                <a:solidFill>
                  <a:srgbClr val="363682"/>
                </a:solidFill>
              </a:rPr>
              <a:t>ZELS</a:t>
            </a:r>
            <a:endParaRPr lang="en-US" altLang="sv-SE" sz="800">
              <a:solidFill>
                <a:srgbClr val="363682"/>
              </a:solidFill>
            </a:endParaRPr>
          </a:p>
        </p:txBody>
      </p:sp>
      <p:sp>
        <p:nvSpPr>
          <p:cNvPr id="5314" name="Text Box 222"/>
          <p:cNvSpPr txBox="1">
            <a:spLocks noChangeArrowheads="1"/>
          </p:cNvSpPr>
          <p:nvPr/>
        </p:nvSpPr>
        <p:spPr bwMode="auto">
          <a:xfrm>
            <a:off x="1972220" y="5359400"/>
            <a:ext cx="243354" cy="128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3600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600">
                <a:solidFill>
                  <a:srgbClr val="363682"/>
                </a:solidFill>
              </a:rPr>
              <a:t>0..1</a:t>
            </a:r>
          </a:p>
        </p:txBody>
      </p:sp>
      <p:sp>
        <p:nvSpPr>
          <p:cNvPr id="5315" name="Line 223"/>
          <p:cNvSpPr>
            <a:spLocks noChangeShapeType="1"/>
          </p:cNvSpPr>
          <p:nvPr/>
        </p:nvSpPr>
        <p:spPr bwMode="auto">
          <a:xfrm flipV="1">
            <a:off x="2302334" y="3933825"/>
            <a:ext cx="1396636" cy="1439863"/>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useBgFill="1">
        <p:nvSpPr>
          <p:cNvPr id="5316" name="Text Box 224"/>
          <p:cNvSpPr txBox="1">
            <a:spLocks noChangeArrowheads="1"/>
          </p:cNvSpPr>
          <p:nvPr/>
        </p:nvSpPr>
        <p:spPr bwMode="auto">
          <a:xfrm rot="-3156458">
            <a:off x="2849292" y="4457215"/>
            <a:ext cx="438150" cy="251795"/>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a:t>MAP v3 (prop)</a:t>
            </a:r>
          </a:p>
        </p:txBody>
      </p:sp>
      <p:sp>
        <p:nvSpPr>
          <p:cNvPr id="5317" name="Line 225"/>
          <p:cNvSpPr>
            <a:spLocks noChangeShapeType="1"/>
          </p:cNvSpPr>
          <p:nvPr/>
        </p:nvSpPr>
        <p:spPr bwMode="auto">
          <a:xfrm>
            <a:off x="7048781" y="3889375"/>
            <a:ext cx="1284481" cy="1062038"/>
          </a:xfrm>
          <a:prstGeom prst="line">
            <a:avLst/>
          </a:prstGeom>
          <a:noFill/>
          <a:ln w="9525">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useBgFill="1">
        <p:nvSpPr>
          <p:cNvPr id="5318" name="Text Box 226"/>
          <p:cNvSpPr txBox="1">
            <a:spLocks noChangeArrowheads="1"/>
          </p:cNvSpPr>
          <p:nvPr/>
        </p:nvSpPr>
        <p:spPr bwMode="auto">
          <a:xfrm rot="3988394">
            <a:off x="7651321" y="5388284"/>
            <a:ext cx="589388" cy="251795"/>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a:t>EMAP v1&amp;v2,</a:t>
            </a:r>
          </a:p>
          <a:p>
            <a:pPr algn="ctr">
              <a:spcBef>
                <a:spcPct val="0"/>
              </a:spcBef>
            </a:pPr>
            <a:r>
              <a:rPr lang="sv-SE" altLang="en-US" sz="700"/>
              <a:t>ETSI MAP</a:t>
            </a:r>
            <a:endParaRPr lang="en-US" altLang="en-US" sz="700"/>
          </a:p>
        </p:txBody>
      </p:sp>
      <p:sp useBgFill="1">
        <p:nvSpPr>
          <p:cNvPr id="5319" name="Text Box 227"/>
          <p:cNvSpPr txBox="1">
            <a:spLocks noChangeArrowheads="1"/>
          </p:cNvSpPr>
          <p:nvPr/>
        </p:nvSpPr>
        <p:spPr bwMode="auto">
          <a:xfrm>
            <a:off x="9530781" y="4365625"/>
            <a:ext cx="518855" cy="251795"/>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a:t>EMAPv1&amp;2,</a:t>
            </a:r>
          </a:p>
          <a:p>
            <a:pPr algn="ctr">
              <a:spcBef>
                <a:spcPct val="0"/>
              </a:spcBef>
            </a:pPr>
            <a:r>
              <a:rPr lang="sv-SE" altLang="en-US" sz="700"/>
              <a:t>ETSI MAP</a:t>
            </a:r>
            <a:endParaRPr lang="en-US" altLang="en-US" sz="700"/>
          </a:p>
        </p:txBody>
      </p:sp>
      <p:sp useBgFill="1">
        <p:nvSpPr>
          <p:cNvPr id="5320" name="Text Box 228"/>
          <p:cNvSpPr txBox="1">
            <a:spLocks noChangeArrowheads="1"/>
          </p:cNvSpPr>
          <p:nvPr/>
        </p:nvSpPr>
        <p:spPr bwMode="auto">
          <a:xfrm>
            <a:off x="7410636" y="4335463"/>
            <a:ext cx="990342" cy="359517"/>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a:t>SDP data</a:t>
            </a:r>
          </a:p>
          <a:p>
            <a:pPr algn="ctr">
              <a:spcBef>
                <a:spcPct val="0"/>
              </a:spcBef>
            </a:pPr>
            <a:r>
              <a:rPr lang="en-US" altLang="en-US" sz="700"/>
              <a:t>notif </a:t>
            </a:r>
          </a:p>
          <a:p>
            <a:pPr algn="ctr">
              <a:spcBef>
                <a:spcPct val="0"/>
              </a:spcBef>
            </a:pPr>
            <a:r>
              <a:rPr lang="en-US" altLang="en-US" sz="700"/>
              <a:t>(xml/ftp)</a:t>
            </a:r>
          </a:p>
        </p:txBody>
      </p:sp>
      <p:sp>
        <p:nvSpPr>
          <p:cNvPr id="5321" name="Line 231"/>
          <p:cNvSpPr>
            <a:spLocks noChangeShapeType="1"/>
          </p:cNvSpPr>
          <p:nvPr/>
        </p:nvSpPr>
        <p:spPr bwMode="auto">
          <a:xfrm flipV="1">
            <a:off x="7825395" y="6091238"/>
            <a:ext cx="548075"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useBgFill="1">
        <p:nvSpPr>
          <p:cNvPr id="5322" name="Text Box 232"/>
          <p:cNvSpPr txBox="1">
            <a:spLocks noChangeArrowheads="1"/>
          </p:cNvSpPr>
          <p:nvPr/>
        </p:nvSpPr>
        <p:spPr bwMode="auto">
          <a:xfrm>
            <a:off x="7884647" y="6021389"/>
            <a:ext cx="305656" cy="144073"/>
          </a:xfrm>
          <a:prstGeom prst="rect">
            <a:avLst/>
          </a:prstGeom>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a:t>CAI3G</a:t>
            </a:r>
            <a:endParaRPr lang="en-US" altLang="en-US"/>
          </a:p>
        </p:txBody>
      </p:sp>
      <p:sp>
        <p:nvSpPr>
          <p:cNvPr id="5323" name="Line 233"/>
          <p:cNvSpPr>
            <a:spLocks noChangeShapeType="1"/>
          </p:cNvSpPr>
          <p:nvPr/>
        </p:nvSpPr>
        <p:spPr bwMode="auto">
          <a:xfrm flipH="1" flipV="1">
            <a:off x="2114001" y="1930401"/>
            <a:ext cx="1542647" cy="1566863"/>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324" name="Line 234"/>
          <p:cNvSpPr>
            <a:spLocks noChangeShapeType="1"/>
          </p:cNvSpPr>
          <p:nvPr/>
        </p:nvSpPr>
        <p:spPr bwMode="auto">
          <a:xfrm flipH="1" flipV="1">
            <a:off x="1180793" y="2166938"/>
            <a:ext cx="2475855" cy="135890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325" name="Text Box 235"/>
          <p:cNvSpPr txBox="1">
            <a:spLocks noChangeArrowheads="1"/>
          </p:cNvSpPr>
          <p:nvPr/>
        </p:nvSpPr>
        <p:spPr bwMode="auto">
          <a:xfrm>
            <a:off x="1216767" y="2227263"/>
            <a:ext cx="556538" cy="107722"/>
          </a:xfrm>
          <a:prstGeom prst="rect">
            <a:avLst/>
          </a:prstGeom>
          <a:solidFill>
            <a:srgbClr val="A4CA39"/>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b="1">
                <a:solidFill>
                  <a:srgbClr val="0000FF"/>
                </a:solidFill>
              </a:rPr>
              <a:t>Gy/DCCA</a:t>
            </a:r>
            <a:endParaRPr lang="en-US" altLang="en-US" sz="700"/>
          </a:p>
        </p:txBody>
      </p:sp>
      <p:sp>
        <p:nvSpPr>
          <p:cNvPr id="5326" name="Text Box 237"/>
          <p:cNvSpPr txBox="1">
            <a:spLocks noChangeArrowheads="1"/>
          </p:cNvSpPr>
          <p:nvPr/>
        </p:nvSpPr>
        <p:spPr bwMode="auto">
          <a:xfrm>
            <a:off x="6669997" y="6310313"/>
            <a:ext cx="1307759" cy="25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a:t>Discount </a:t>
            </a:r>
          </a:p>
          <a:p>
            <a:pPr algn="ctr">
              <a:spcBef>
                <a:spcPct val="0"/>
              </a:spcBef>
            </a:pPr>
            <a:r>
              <a:rPr lang="en-US" altLang="en-US" sz="700"/>
              <a:t>Admin (xml/RPC)</a:t>
            </a:r>
          </a:p>
        </p:txBody>
      </p:sp>
      <p:sp>
        <p:nvSpPr>
          <p:cNvPr id="5327" name="Line 238"/>
          <p:cNvSpPr>
            <a:spLocks noChangeShapeType="1"/>
          </p:cNvSpPr>
          <p:nvPr/>
        </p:nvSpPr>
        <p:spPr bwMode="auto">
          <a:xfrm flipV="1">
            <a:off x="6959904" y="6180138"/>
            <a:ext cx="0" cy="27305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328" name="Line 239"/>
          <p:cNvSpPr>
            <a:spLocks noChangeShapeType="1"/>
          </p:cNvSpPr>
          <p:nvPr/>
        </p:nvSpPr>
        <p:spPr bwMode="auto">
          <a:xfrm flipH="1">
            <a:off x="9592352" y="3714750"/>
            <a:ext cx="321650" cy="1588"/>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9" name="Text Box 240"/>
          <p:cNvSpPr txBox="1">
            <a:spLocks noChangeArrowheads="1"/>
          </p:cNvSpPr>
          <p:nvPr/>
        </p:nvSpPr>
        <p:spPr bwMode="auto">
          <a:xfrm>
            <a:off x="9954208" y="3646488"/>
            <a:ext cx="696789" cy="144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sv-SE" altLang="en-US" sz="700" b="1">
                <a:solidFill>
                  <a:srgbClr val="0000FF"/>
                </a:solidFill>
              </a:rPr>
              <a:t>Batch jobs (ftp)</a:t>
            </a:r>
            <a:endParaRPr lang="en-US" altLang="en-US" sz="700" b="1">
              <a:solidFill>
                <a:srgbClr val="0000FF"/>
              </a:solidFill>
            </a:endParaRPr>
          </a:p>
        </p:txBody>
      </p:sp>
      <p:sp>
        <p:nvSpPr>
          <p:cNvPr id="5330" name="AutoShape 241" descr="Dark upward diagonal"/>
          <p:cNvSpPr>
            <a:spLocks noChangeArrowheads="1"/>
          </p:cNvSpPr>
          <p:nvPr/>
        </p:nvSpPr>
        <p:spPr bwMode="auto">
          <a:xfrm>
            <a:off x="4727402" y="1643063"/>
            <a:ext cx="1246393" cy="646112"/>
          </a:xfrm>
          <a:prstGeom prst="roundRect">
            <a:avLst>
              <a:gd name="adj" fmla="val 16667"/>
            </a:avLst>
          </a:prstGeom>
          <a:pattFill prst="dkUpDiag">
            <a:fgClr>
              <a:srgbClr val="7CA3D7"/>
            </a:fgClr>
            <a:bgClr>
              <a:srgbClr val="FFFFFF"/>
            </a:bgClr>
          </a:patt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18800"/>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1200"/>
              <a:t>MINSAT</a:t>
            </a:r>
          </a:p>
        </p:txBody>
      </p:sp>
      <p:sp useBgFill="1">
        <p:nvSpPr>
          <p:cNvPr id="5331" name="Text Box 242"/>
          <p:cNvSpPr txBox="1">
            <a:spLocks noChangeArrowheads="1"/>
          </p:cNvSpPr>
          <p:nvPr/>
        </p:nvSpPr>
        <p:spPr bwMode="auto">
          <a:xfrm>
            <a:off x="4234858" y="2352675"/>
            <a:ext cx="748085" cy="144073"/>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a:t>AIR-IP (XML/http)</a:t>
            </a:r>
          </a:p>
        </p:txBody>
      </p:sp>
      <p:sp useBgFill="1">
        <p:nvSpPr>
          <p:cNvPr id="5332" name="Text Box 243"/>
          <p:cNvSpPr txBox="1">
            <a:spLocks noChangeArrowheads="1"/>
          </p:cNvSpPr>
          <p:nvPr/>
        </p:nvSpPr>
        <p:spPr bwMode="auto">
          <a:xfrm>
            <a:off x="4076078" y="1270000"/>
            <a:ext cx="549313" cy="251795"/>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a:t>DNS update </a:t>
            </a:r>
          </a:p>
          <a:p>
            <a:pPr algn="ctr">
              <a:spcBef>
                <a:spcPct val="0"/>
              </a:spcBef>
            </a:pPr>
            <a:r>
              <a:rPr lang="en-US" altLang="en-US" sz="700"/>
              <a:t>to AF</a:t>
            </a:r>
          </a:p>
        </p:txBody>
      </p:sp>
      <p:sp>
        <p:nvSpPr>
          <p:cNvPr id="5333" name="Line 244"/>
          <p:cNvSpPr>
            <a:spLocks noChangeShapeType="1"/>
          </p:cNvSpPr>
          <p:nvPr/>
        </p:nvSpPr>
        <p:spPr bwMode="auto">
          <a:xfrm>
            <a:off x="4456540" y="1665289"/>
            <a:ext cx="317417" cy="1587"/>
          </a:xfrm>
          <a:prstGeom prst="line">
            <a:avLst/>
          </a:prstGeom>
          <a:noFill/>
          <a:ln w="9525">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334" name="Line 245"/>
          <p:cNvSpPr>
            <a:spLocks noChangeShapeType="1"/>
          </p:cNvSpPr>
          <p:nvPr/>
        </p:nvSpPr>
        <p:spPr bwMode="auto">
          <a:xfrm flipV="1">
            <a:off x="4462889" y="1508126"/>
            <a:ext cx="2115" cy="157163"/>
          </a:xfrm>
          <a:prstGeom prst="line">
            <a:avLst/>
          </a:prstGeom>
          <a:noFill/>
          <a:ln w="9525">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335" name="Text Box 246"/>
          <p:cNvSpPr txBox="1">
            <a:spLocks noChangeArrowheads="1"/>
          </p:cNvSpPr>
          <p:nvPr/>
        </p:nvSpPr>
        <p:spPr bwMode="auto">
          <a:xfrm>
            <a:off x="3267282" y="1444626"/>
            <a:ext cx="693583" cy="3595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b="1">
                <a:solidFill>
                  <a:srgbClr val="0000FF"/>
                </a:solidFill>
              </a:rPr>
              <a:t>Input and</a:t>
            </a:r>
            <a:br>
              <a:rPr lang="en-US" altLang="en-US" sz="700" b="1">
                <a:solidFill>
                  <a:srgbClr val="0000FF"/>
                </a:solidFill>
              </a:rPr>
            </a:br>
            <a:r>
              <a:rPr lang="en-US" altLang="en-US" sz="700" b="1">
                <a:solidFill>
                  <a:srgbClr val="0000FF"/>
                </a:solidFill>
              </a:rPr>
              <a:t>output files for </a:t>
            </a:r>
            <a:br>
              <a:rPr lang="en-US" altLang="en-US" sz="700" b="1">
                <a:solidFill>
                  <a:srgbClr val="0000FF"/>
                </a:solidFill>
              </a:rPr>
            </a:br>
            <a:r>
              <a:rPr lang="en-US" altLang="en-US" sz="700" b="1">
                <a:solidFill>
                  <a:srgbClr val="0000FF"/>
                </a:solidFill>
              </a:rPr>
              <a:t>batch jobs</a:t>
            </a:r>
          </a:p>
        </p:txBody>
      </p:sp>
      <p:sp>
        <p:nvSpPr>
          <p:cNvPr id="5336" name="Line 247"/>
          <p:cNvSpPr>
            <a:spLocks noChangeShapeType="1"/>
          </p:cNvSpPr>
          <p:nvPr/>
        </p:nvSpPr>
        <p:spPr bwMode="auto">
          <a:xfrm flipH="1" flipV="1">
            <a:off x="4016387" y="1703389"/>
            <a:ext cx="696203" cy="123825"/>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337" name="Group 248"/>
          <p:cNvGrpSpPr>
            <a:grpSpLocks/>
          </p:cNvGrpSpPr>
          <p:nvPr/>
        </p:nvGrpSpPr>
        <p:grpSpPr bwMode="auto">
          <a:xfrm>
            <a:off x="4331693" y="1830386"/>
            <a:ext cx="378785" cy="565158"/>
            <a:chOff x="2047" y="1153"/>
            <a:chExt cx="179" cy="356"/>
          </a:xfrm>
        </p:grpSpPr>
        <p:sp>
          <p:nvSpPr>
            <p:cNvPr id="5443" name="Line 249"/>
            <p:cNvSpPr>
              <a:spLocks noChangeShapeType="1"/>
            </p:cNvSpPr>
            <p:nvPr/>
          </p:nvSpPr>
          <p:spPr bwMode="auto">
            <a:xfrm rot="16200000" flipV="1">
              <a:off x="2172" y="1279"/>
              <a:ext cx="1" cy="106"/>
            </a:xfrm>
            <a:prstGeom prst="line">
              <a:avLst/>
            </a:prstGeom>
            <a:noFill/>
            <a:ln w="9525" cap="rnd">
              <a:solidFill>
                <a:srgbClr val="0000FF"/>
              </a:solidFill>
              <a:prstDash val="sysDot"/>
              <a:round/>
              <a:headEnd type="arrow"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a:p>
          </p:txBody>
        </p:sp>
        <p:sp>
          <p:nvSpPr>
            <p:cNvPr id="5444" name="Oval 250"/>
            <p:cNvSpPr>
              <a:spLocks noChangeArrowheads="1"/>
            </p:cNvSpPr>
            <p:nvPr/>
          </p:nvSpPr>
          <p:spPr bwMode="auto">
            <a:xfrm rot="10800000">
              <a:off x="2047" y="1153"/>
              <a:ext cx="121" cy="356"/>
            </a:xfrm>
            <a:prstGeom prst="ellipse">
              <a:avLst/>
            </a:prstGeom>
            <a:noFill/>
            <a:ln w="12700">
              <a:solidFill>
                <a:srgbClr val="0000FF"/>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eaLnBrk="1" hangingPunct="1"/>
              <a:endParaRPr lang="en-US" altLang="en-US"/>
            </a:p>
          </p:txBody>
        </p:sp>
      </p:grpSp>
      <p:sp>
        <p:nvSpPr>
          <p:cNvPr id="5338" name="Line 251"/>
          <p:cNvSpPr>
            <a:spLocks noChangeShapeType="1"/>
          </p:cNvSpPr>
          <p:nvPr/>
        </p:nvSpPr>
        <p:spPr bwMode="auto">
          <a:xfrm flipH="1">
            <a:off x="5125232" y="2319339"/>
            <a:ext cx="2117" cy="1971675"/>
          </a:xfrm>
          <a:prstGeom prst="line">
            <a:avLst/>
          </a:prstGeom>
          <a:noFill/>
          <a:ln w="9525">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339" name="Line 252"/>
          <p:cNvSpPr>
            <a:spLocks noChangeShapeType="1"/>
          </p:cNvSpPr>
          <p:nvPr/>
        </p:nvSpPr>
        <p:spPr bwMode="auto">
          <a:xfrm rot="16200000" flipH="1">
            <a:off x="6099968" y="3316278"/>
            <a:ext cx="1587" cy="1951058"/>
          </a:xfrm>
          <a:prstGeom prst="line">
            <a:avLst/>
          </a:prstGeom>
          <a:noFill/>
          <a:ln w="9525">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cxnSp>
        <p:nvCxnSpPr>
          <p:cNvPr id="5340" name="AutoShape 253"/>
          <p:cNvCxnSpPr>
            <a:cxnSpLocks noChangeShapeType="1"/>
            <a:endCxn id="5145" idx="1"/>
          </p:cNvCxnSpPr>
          <p:nvPr/>
        </p:nvCxnSpPr>
        <p:spPr bwMode="auto">
          <a:xfrm>
            <a:off x="5999189" y="2190751"/>
            <a:ext cx="2865220" cy="512017"/>
          </a:xfrm>
          <a:prstGeom prst="straightConnector1">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useBgFill="1">
        <p:nvSpPr>
          <p:cNvPr id="5341" name="Text Box 254"/>
          <p:cNvSpPr txBox="1">
            <a:spLocks noChangeArrowheads="1"/>
          </p:cNvSpPr>
          <p:nvPr/>
        </p:nvSpPr>
        <p:spPr bwMode="auto">
          <a:xfrm>
            <a:off x="6333175" y="2335213"/>
            <a:ext cx="711733" cy="107722"/>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a:t>AIR-IP (XML/http)</a:t>
            </a:r>
          </a:p>
        </p:txBody>
      </p:sp>
      <p:sp useBgFill="1">
        <p:nvSpPr>
          <p:cNvPr id="5342" name="Text Box 255"/>
          <p:cNvSpPr txBox="1">
            <a:spLocks noChangeArrowheads="1"/>
          </p:cNvSpPr>
          <p:nvPr/>
        </p:nvSpPr>
        <p:spPr bwMode="auto">
          <a:xfrm rot="-5400000">
            <a:off x="5022995" y="2727520"/>
            <a:ext cx="185431" cy="144073"/>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a:t>CAI</a:t>
            </a:r>
          </a:p>
        </p:txBody>
      </p:sp>
      <p:grpSp>
        <p:nvGrpSpPr>
          <p:cNvPr id="5343" name="Group 256"/>
          <p:cNvGrpSpPr>
            <a:grpSpLocks/>
          </p:cNvGrpSpPr>
          <p:nvPr/>
        </p:nvGrpSpPr>
        <p:grpSpPr bwMode="auto">
          <a:xfrm>
            <a:off x="6187529" y="1543054"/>
            <a:ext cx="378785" cy="565142"/>
            <a:chOff x="2924" y="747"/>
            <a:chExt cx="179" cy="356"/>
          </a:xfrm>
        </p:grpSpPr>
        <p:sp>
          <p:nvSpPr>
            <p:cNvPr id="5441" name="Line 257"/>
            <p:cNvSpPr>
              <a:spLocks noChangeShapeType="1"/>
            </p:cNvSpPr>
            <p:nvPr/>
          </p:nvSpPr>
          <p:spPr bwMode="auto">
            <a:xfrm rot="16200000" flipV="1">
              <a:off x="3049" y="873"/>
              <a:ext cx="1" cy="106"/>
            </a:xfrm>
            <a:prstGeom prst="line">
              <a:avLst/>
            </a:prstGeom>
            <a:noFill/>
            <a:ln w="9525" cap="rnd">
              <a:solidFill>
                <a:srgbClr val="0000FF"/>
              </a:solidFill>
              <a:prstDash val="sysDot"/>
              <a:round/>
              <a:headEnd type="arrow"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a:p>
          </p:txBody>
        </p:sp>
        <p:sp>
          <p:nvSpPr>
            <p:cNvPr id="5442" name="Oval 258"/>
            <p:cNvSpPr>
              <a:spLocks noChangeArrowheads="1"/>
            </p:cNvSpPr>
            <p:nvPr/>
          </p:nvSpPr>
          <p:spPr bwMode="auto">
            <a:xfrm rot="10800000">
              <a:off x="2924" y="747"/>
              <a:ext cx="121" cy="356"/>
            </a:xfrm>
            <a:prstGeom prst="ellipse">
              <a:avLst/>
            </a:prstGeom>
            <a:noFill/>
            <a:ln w="12700">
              <a:solidFill>
                <a:srgbClr val="0000FF"/>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eaLnBrk="1" hangingPunct="1"/>
              <a:endParaRPr lang="en-US" altLang="en-US"/>
            </a:p>
          </p:txBody>
        </p:sp>
      </p:grpSp>
      <p:sp>
        <p:nvSpPr>
          <p:cNvPr id="5344" name="Line 259"/>
          <p:cNvSpPr>
            <a:spLocks noChangeShapeType="1"/>
          </p:cNvSpPr>
          <p:nvPr/>
        </p:nvSpPr>
        <p:spPr bwMode="auto">
          <a:xfrm flipH="1" flipV="1">
            <a:off x="5969563" y="1955800"/>
            <a:ext cx="497286" cy="23495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345" name="Line 260"/>
          <p:cNvSpPr>
            <a:spLocks noChangeShapeType="1"/>
          </p:cNvSpPr>
          <p:nvPr/>
        </p:nvSpPr>
        <p:spPr bwMode="auto">
          <a:xfrm flipH="1" flipV="1">
            <a:off x="6468966" y="2193926"/>
            <a:ext cx="2348888" cy="9207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useBgFill="1">
        <p:nvSpPr>
          <p:cNvPr id="5346" name="Text Box 261"/>
          <p:cNvSpPr txBox="1">
            <a:spLocks noChangeArrowheads="1"/>
          </p:cNvSpPr>
          <p:nvPr/>
        </p:nvSpPr>
        <p:spPr bwMode="auto">
          <a:xfrm>
            <a:off x="7675152" y="2209800"/>
            <a:ext cx="603092" cy="251795"/>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a:t>VSP </a:t>
            </a:r>
          </a:p>
          <a:p>
            <a:pPr algn="ctr">
              <a:spcBef>
                <a:spcPct val="0"/>
              </a:spcBef>
            </a:pPr>
            <a:r>
              <a:rPr lang="en-US" altLang="en-US" sz="700"/>
              <a:t>(XML/http)</a:t>
            </a:r>
          </a:p>
        </p:txBody>
      </p:sp>
      <p:sp useBgFill="1">
        <p:nvSpPr>
          <p:cNvPr id="5347" name="Text Box 262"/>
          <p:cNvSpPr txBox="1">
            <a:spLocks noChangeArrowheads="1"/>
          </p:cNvSpPr>
          <p:nvPr/>
        </p:nvSpPr>
        <p:spPr bwMode="auto">
          <a:xfrm>
            <a:off x="3080088" y="3751263"/>
            <a:ext cx="408248" cy="359517"/>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b="1">
                <a:solidFill>
                  <a:srgbClr val="0000FF"/>
                </a:solidFill>
              </a:rPr>
              <a:t>SCAP,</a:t>
            </a:r>
          </a:p>
          <a:p>
            <a:pPr algn="ctr">
              <a:spcBef>
                <a:spcPct val="0"/>
              </a:spcBef>
            </a:pPr>
            <a:r>
              <a:rPr lang="en-US" altLang="en-US" sz="700" b="1">
                <a:solidFill>
                  <a:srgbClr val="0000FF"/>
                </a:solidFill>
              </a:rPr>
              <a:t>SCAPv2/</a:t>
            </a:r>
          </a:p>
          <a:p>
            <a:pPr algn="ctr">
              <a:spcBef>
                <a:spcPct val="0"/>
              </a:spcBef>
            </a:pPr>
            <a:r>
              <a:rPr lang="en-US" altLang="en-US" sz="700" b="1">
                <a:solidFill>
                  <a:srgbClr val="0000FF"/>
                </a:solidFill>
              </a:rPr>
              <a:t>DCCA</a:t>
            </a:r>
          </a:p>
        </p:txBody>
      </p:sp>
      <p:sp useBgFill="1">
        <p:nvSpPr>
          <p:cNvPr id="5348" name="Text Box 263"/>
          <p:cNvSpPr txBox="1">
            <a:spLocks noChangeArrowheads="1"/>
          </p:cNvSpPr>
          <p:nvPr/>
        </p:nvSpPr>
        <p:spPr bwMode="auto">
          <a:xfrm>
            <a:off x="3693761" y="4094163"/>
            <a:ext cx="408248" cy="359517"/>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b="1">
                <a:solidFill>
                  <a:srgbClr val="0000FF"/>
                </a:solidFill>
              </a:rPr>
              <a:t>SCAP,</a:t>
            </a:r>
          </a:p>
          <a:p>
            <a:pPr algn="ctr">
              <a:spcBef>
                <a:spcPct val="0"/>
              </a:spcBef>
            </a:pPr>
            <a:r>
              <a:rPr lang="en-US" altLang="en-US" sz="700" b="1">
                <a:solidFill>
                  <a:srgbClr val="0000FF"/>
                </a:solidFill>
              </a:rPr>
              <a:t>SCAPv2/</a:t>
            </a:r>
          </a:p>
          <a:p>
            <a:pPr algn="ctr">
              <a:spcBef>
                <a:spcPct val="0"/>
              </a:spcBef>
            </a:pPr>
            <a:r>
              <a:rPr lang="en-US" altLang="en-US" sz="700" b="1">
                <a:solidFill>
                  <a:srgbClr val="0000FF"/>
                </a:solidFill>
              </a:rPr>
              <a:t>DCCA</a:t>
            </a:r>
          </a:p>
        </p:txBody>
      </p:sp>
      <p:sp useBgFill="1">
        <p:nvSpPr>
          <p:cNvPr id="5349" name="Text Box 264"/>
          <p:cNvSpPr txBox="1">
            <a:spLocks noChangeArrowheads="1"/>
          </p:cNvSpPr>
          <p:nvPr/>
        </p:nvSpPr>
        <p:spPr bwMode="auto">
          <a:xfrm>
            <a:off x="7069103" y="1169989"/>
            <a:ext cx="699995" cy="144073"/>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b="1">
                <a:solidFill>
                  <a:srgbClr val="0000FF"/>
                </a:solidFill>
              </a:rPr>
              <a:t>UAH (XML/http)</a:t>
            </a:r>
          </a:p>
        </p:txBody>
      </p:sp>
      <p:sp>
        <p:nvSpPr>
          <p:cNvPr id="5350" name="Line 265"/>
          <p:cNvSpPr>
            <a:spLocks noChangeShapeType="1"/>
          </p:cNvSpPr>
          <p:nvPr/>
        </p:nvSpPr>
        <p:spPr bwMode="auto">
          <a:xfrm flipH="1" flipV="1">
            <a:off x="7209607" y="1314451"/>
            <a:ext cx="2115" cy="138113"/>
          </a:xfrm>
          <a:prstGeom prst="line">
            <a:avLst/>
          </a:prstGeom>
          <a:noFill/>
          <a:ln w="9525">
            <a:solidFill>
              <a:srgbClr val="0000FF"/>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351" name="Line 266"/>
          <p:cNvSpPr>
            <a:spLocks noChangeShapeType="1"/>
          </p:cNvSpPr>
          <p:nvPr/>
        </p:nvSpPr>
        <p:spPr bwMode="auto">
          <a:xfrm flipH="1">
            <a:off x="2304451" y="6237289"/>
            <a:ext cx="8464" cy="142875"/>
          </a:xfrm>
          <a:prstGeom prst="line">
            <a:avLst/>
          </a:prstGeom>
          <a:noFill/>
          <a:ln w="952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352" name="Oval 267"/>
          <p:cNvSpPr>
            <a:spLocks noChangeArrowheads="1"/>
          </p:cNvSpPr>
          <p:nvPr/>
        </p:nvSpPr>
        <p:spPr bwMode="auto">
          <a:xfrm>
            <a:off x="10716009" y="1295401"/>
            <a:ext cx="1007271" cy="727075"/>
          </a:xfrm>
          <a:prstGeom prst="ellipse">
            <a:avLst/>
          </a:prstGeom>
          <a:solidFill>
            <a:srgbClr val="A3BDDF"/>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anchor="ct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1000" b="1">
                <a:solidFill>
                  <a:srgbClr val="363682"/>
                </a:solidFill>
              </a:rPr>
              <a:t>Tech.</a:t>
            </a:r>
            <a:br>
              <a:rPr lang="sv-SE" altLang="sv-SE" sz="1000" b="1">
                <a:solidFill>
                  <a:srgbClr val="363682"/>
                </a:solidFill>
              </a:rPr>
            </a:br>
            <a:r>
              <a:rPr lang="en-US" altLang="sv-SE" sz="1000" b="1">
                <a:solidFill>
                  <a:srgbClr val="363682"/>
                </a:solidFill>
              </a:rPr>
              <a:t>Pro</a:t>
            </a:r>
            <a:r>
              <a:rPr lang="sv-SE" altLang="sv-SE" sz="1000" b="1">
                <a:solidFill>
                  <a:srgbClr val="363682"/>
                </a:solidFill>
              </a:rPr>
              <a:t>duct</a:t>
            </a:r>
            <a:br>
              <a:rPr lang="sv-SE" altLang="sv-SE" sz="1000" b="1">
                <a:solidFill>
                  <a:srgbClr val="363682"/>
                </a:solidFill>
              </a:rPr>
            </a:br>
            <a:r>
              <a:rPr lang="en-US" altLang="sv-SE" sz="1000" b="1">
                <a:solidFill>
                  <a:srgbClr val="363682"/>
                </a:solidFill>
              </a:rPr>
              <a:t>Charging</a:t>
            </a:r>
            <a:br>
              <a:rPr lang="en-US" altLang="sv-SE" sz="1000" b="1">
                <a:solidFill>
                  <a:srgbClr val="363682"/>
                </a:solidFill>
              </a:rPr>
            </a:br>
            <a:r>
              <a:rPr lang="en-US" altLang="sv-SE" sz="1000" b="1">
                <a:solidFill>
                  <a:srgbClr val="363682"/>
                </a:solidFill>
              </a:rPr>
              <a:t>S</a:t>
            </a:r>
            <a:r>
              <a:rPr lang="sv-SE" altLang="sv-SE" sz="1000" b="1">
                <a:solidFill>
                  <a:srgbClr val="363682"/>
                </a:solidFill>
              </a:rPr>
              <a:t>ystem</a:t>
            </a:r>
            <a:endParaRPr lang="en-US" altLang="en-US" sz="800" b="1">
              <a:solidFill>
                <a:srgbClr val="363682"/>
              </a:solidFill>
            </a:endParaRPr>
          </a:p>
        </p:txBody>
      </p:sp>
      <p:sp>
        <p:nvSpPr>
          <p:cNvPr id="5353" name="Line 268"/>
          <p:cNvSpPr>
            <a:spLocks noChangeShapeType="1"/>
          </p:cNvSpPr>
          <p:nvPr/>
        </p:nvSpPr>
        <p:spPr bwMode="auto">
          <a:xfrm>
            <a:off x="7078407" y="4291014"/>
            <a:ext cx="0" cy="1500187"/>
          </a:xfrm>
          <a:prstGeom prst="line">
            <a:avLst/>
          </a:prstGeom>
          <a:noFill/>
          <a:ln w="9525">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useBgFill="1">
        <p:nvSpPr>
          <p:cNvPr id="5354" name="Text Box 269"/>
          <p:cNvSpPr txBox="1">
            <a:spLocks noChangeArrowheads="1"/>
          </p:cNvSpPr>
          <p:nvPr/>
        </p:nvSpPr>
        <p:spPr bwMode="auto">
          <a:xfrm rot="-5400000">
            <a:off x="6997330" y="5448496"/>
            <a:ext cx="185431" cy="144073"/>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a:t>CAI</a:t>
            </a:r>
          </a:p>
        </p:txBody>
      </p:sp>
      <p:sp>
        <p:nvSpPr>
          <p:cNvPr id="5355" name="Text Box 270"/>
          <p:cNvSpPr txBox="1">
            <a:spLocks noChangeArrowheads="1"/>
          </p:cNvSpPr>
          <p:nvPr/>
        </p:nvSpPr>
        <p:spPr bwMode="auto">
          <a:xfrm>
            <a:off x="1965873" y="5907089"/>
            <a:ext cx="182768" cy="1286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3600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600"/>
              <a:t>0..n</a:t>
            </a:r>
          </a:p>
        </p:txBody>
      </p:sp>
      <p:sp>
        <p:nvSpPr>
          <p:cNvPr id="5356" name="AutoShape 271"/>
          <p:cNvSpPr>
            <a:spLocks noChangeArrowheads="1"/>
          </p:cNvSpPr>
          <p:nvPr/>
        </p:nvSpPr>
        <p:spPr bwMode="auto">
          <a:xfrm>
            <a:off x="11245037" y="2695576"/>
            <a:ext cx="727944" cy="493713"/>
          </a:xfrm>
          <a:prstGeom prst="roundRect">
            <a:avLst>
              <a:gd name="adj" fmla="val 16667"/>
            </a:avLst>
          </a:prstGeom>
          <a:solidFill>
            <a:srgbClr val="7CA3D7"/>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b"/>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1200">
                <a:solidFill>
                  <a:schemeClr val="bg1"/>
                </a:solidFill>
              </a:rPr>
              <a:t>CS-NMT</a:t>
            </a:r>
          </a:p>
        </p:txBody>
      </p:sp>
      <p:sp>
        <p:nvSpPr>
          <p:cNvPr id="5357" name="Line 272"/>
          <p:cNvSpPr>
            <a:spLocks noChangeShapeType="1"/>
          </p:cNvSpPr>
          <p:nvPr/>
        </p:nvSpPr>
        <p:spPr bwMode="auto">
          <a:xfrm flipH="1" flipV="1">
            <a:off x="6767337" y="1316039"/>
            <a:ext cx="2117" cy="128587"/>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58" name="Text Box 273"/>
          <p:cNvSpPr txBox="1">
            <a:spLocks noChangeArrowheads="1"/>
          </p:cNvSpPr>
          <p:nvPr/>
        </p:nvSpPr>
        <p:spPr bwMode="auto">
          <a:xfrm>
            <a:off x="6604758" y="1169989"/>
            <a:ext cx="191842" cy="144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b="1">
                <a:solidFill>
                  <a:srgbClr val="0000FF"/>
                </a:solidFill>
              </a:rPr>
              <a:t>SOI</a:t>
            </a:r>
          </a:p>
        </p:txBody>
      </p:sp>
      <p:sp>
        <p:nvSpPr>
          <p:cNvPr id="5359" name="AutoShape 275"/>
          <p:cNvSpPr>
            <a:spLocks noChangeArrowheads="1"/>
          </p:cNvSpPr>
          <p:nvPr/>
        </p:nvSpPr>
        <p:spPr bwMode="auto">
          <a:xfrm>
            <a:off x="1908736" y="5683251"/>
            <a:ext cx="575583" cy="182563"/>
          </a:xfrm>
          <a:prstGeom prst="roundRect">
            <a:avLst>
              <a:gd name="adj" fmla="val 16667"/>
            </a:avLst>
          </a:prstGeom>
          <a:solidFill>
            <a:srgbClr val="E0ECB8"/>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sv-SE" sz="1000">
                <a:solidFill>
                  <a:srgbClr val="363682"/>
                </a:solidFill>
              </a:rPr>
              <a:t> INS</a:t>
            </a:r>
            <a:endParaRPr lang="en-US" altLang="sv-SE" sz="800">
              <a:solidFill>
                <a:srgbClr val="363682"/>
              </a:solidFill>
            </a:endParaRPr>
          </a:p>
        </p:txBody>
      </p:sp>
      <p:sp>
        <p:nvSpPr>
          <p:cNvPr id="5360" name="AutoShape 276"/>
          <p:cNvSpPr>
            <a:spLocks noChangeArrowheads="1"/>
          </p:cNvSpPr>
          <p:nvPr/>
        </p:nvSpPr>
        <p:spPr bwMode="auto">
          <a:xfrm>
            <a:off x="2302334" y="5721350"/>
            <a:ext cx="446501" cy="122238"/>
          </a:xfrm>
          <a:prstGeom prst="roundRect">
            <a:avLst>
              <a:gd name="adj" fmla="val 16667"/>
            </a:avLst>
          </a:prstGeom>
          <a:solidFill>
            <a:srgbClr val="E0ECB8"/>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0"/>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700"/>
              <a:t>VPN</a:t>
            </a:r>
          </a:p>
        </p:txBody>
      </p:sp>
      <p:sp>
        <p:nvSpPr>
          <p:cNvPr id="5361" name="Text Box 279"/>
          <p:cNvSpPr txBox="1">
            <a:spLocks noChangeArrowheads="1"/>
          </p:cNvSpPr>
          <p:nvPr/>
        </p:nvSpPr>
        <p:spPr bwMode="auto">
          <a:xfrm>
            <a:off x="11245038" y="2695575"/>
            <a:ext cx="182768" cy="1286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3600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600">
                <a:solidFill>
                  <a:schemeClr val="bg1"/>
                </a:solidFill>
              </a:rPr>
              <a:t>0..n</a:t>
            </a:r>
          </a:p>
        </p:txBody>
      </p:sp>
      <p:sp>
        <p:nvSpPr>
          <p:cNvPr id="5362" name="AutoShape 283"/>
          <p:cNvSpPr>
            <a:spLocks noChangeArrowheads="1"/>
          </p:cNvSpPr>
          <p:nvPr/>
        </p:nvSpPr>
        <p:spPr bwMode="auto">
          <a:xfrm>
            <a:off x="8051820" y="6267450"/>
            <a:ext cx="812588" cy="298450"/>
          </a:xfrm>
          <a:prstGeom prst="roundRect">
            <a:avLst>
              <a:gd name="adj" fmla="val 16667"/>
            </a:avLst>
          </a:prstGeom>
          <a:solidFill>
            <a:srgbClr val="E0ECB8"/>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46800" anchor="b"/>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1200">
                <a:solidFill>
                  <a:srgbClr val="363682"/>
                </a:solidFill>
              </a:rPr>
              <a:t>DTE</a:t>
            </a:r>
          </a:p>
        </p:txBody>
      </p:sp>
      <p:sp>
        <p:nvSpPr>
          <p:cNvPr id="5363" name="AutoShape 284"/>
          <p:cNvSpPr>
            <a:spLocks noChangeArrowheads="1"/>
          </p:cNvSpPr>
          <p:nvPr/>
        </p:nvSpPr>
        <p:spPr bwMode="auto">
          <a:xfrm>
            <a:off x="272980" y="4484688"/>
            <a:ext cx="643299" cy="195262"/>
          </a:xfrm>
          <a:prstGeom prst="roundRect">
            <a:avLst>
              <a:gd name="adj" fmla="val 16667"/>
            </a:avLst>
          </a:prstGeom>
          <a:solidFill>
            <a:srgbClr val="E0ECB8"/>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800">
                <a:solidFill>
                  <a:srgbClr val="363682"/>
                </a:solidFill>
              </a:rPr>
              <a:t>MRF-C</a:t>
            </a:r>
          </a:p>
        </p:txBody>
      </p:sp>
      <p:sp>
        <p:nvSpPr>
          <p:cNvPr id="5364" name="AutoShape 285"/>
          <p:cNvSpPr>
            <a:spLocks noChangeArrowheads="1"/>
          </p:cNvSpPr>
          <p:nvPr/>
        </p:nvSpPr>
        <p:spPr bwMode="auto">
          <a:xfrm>
            <a:off x="272980" y="5049839"/>
            <a:ext cx="641182" cy="168275"/>
          </a:xfrm>
          <a:prstGeom prst="roundRect">
            <a:avLst>
              <a:gd name="adj" fmla="val 16667"/>
            </a:avLst>
          </a:prstGeom>
          <a:solidFill>
            <a:srgbClr val="E0ECB8"/>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800">
                <a:solidFill>
                  <a:srgbClr val="363682"/>
                </a:solidFill>
              </a:rPr>
              <a:t>N-SBG</a:t>
            </a:r>
          </a:p>
        </p:txBody>
      </p:sp>
      <p:sp>
        <p:nvSpPr>
          <p:cNvPr id="5365" name="AutoShape 287"/>
          <p:cNvSpPr>
            <a:spLocks noChangeArrowheads="1"/>
          </p:cNvSpPr>
          <p:nvPr/>
        </p:nvSpPr>
        <p:spPr bwMode="auto">
          <a:xfrm>
            <a:off x="272980" y="4773614"/>
            <a:ext cx="641182" cy="180975"/>
          </a:xfrm>
          <a:prstGeom prst="roundRect">
            <a:avLst>
              <a:gd name="adj" fmla="val 16667"/>
            </a:avLst>
          </a:prstGeom>
          <a:solidFill>
            <a:srgbClr val="E0ECB8"/>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800">
                <a:solidFill>
                  <a:srgbClr val="363682"/>
                </a:solidFill>
              </a:rPr>
              <a:t>MTAS</a:t>
            </a:r>
          </a:p>
        </p:txBody>
      </p:sp>
      <p:sp>
        <p:nvSpPr>
          <p:cNvPr id="5366" name="AutoShape 288"/>
          <p:cNvSpPr>
            <a:spLocks noChangeArrowheads="1"/>
          </p:cNvSpPr>
          <p:nvPr/>
        </p:nvSpPr>
        <p:spPr bwMode="auto">
          <a:xfrm>
            <a:off x="1544764" y="4484689"/>
            <a:ext cx="643299" cy="192087"/>
          </a:xfrm>
          <a:prstGeom prst="roundRect">
            <a:avLst>
              <a:gd name="adj" fmla="val 16667"/>
            </a:avLst>
          </a:prstGeom>
          <a:solidFill>
            <a:srgbClr val="E0ECB8"/>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800">
                <a:solidFill>
                  <a:srgbClr val="363682"/>
                </a:solidFill>
              </a:rPr>
              <a:t>S-CSCF</a:t>
            </a:r>
          </a:p>
        </p:txBody>
      </p:sp>
      <p:sp>
        <p:nvSpPr>
          <p:cNvPr id="5367" name="AutoShape 290"/>
          <p:cNvSpPr>
            <a:spLocks noChangeArrowheads="1"/>
          </p:cNvSpPr>
          <p:nvPr/>
        </p:nvSpPr>
        <p:spPr bwMode="auto">
          <a:xfrm>
            <a:off x="1011504" y="4765676"/>
            <a:ext cx="435920" cy="195263"/>
          </a:xfrm>
          <a:prstGeom prst="roundRect">
            <a:avLst>
              <a:gd name="adj" fmla="val 16667"/>
            </a:avLst>
          </a:prstGeom>
          <a:solidFill>
            <a:srgbClr val="E0ECB8"/>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800">
                <a:solidFill>
                  <a:srgbClr val="363682"/>
                </a:solidFill>
              </a:rPr>
              <a:t>MGC</a:t>
            </a:r>
          </a:p>
        </p:txBody>
      </p:sp>
      <p:sp>
        <p:nvSpPr>
          <p:cNvPr id="5368" name="Line 291"/>
          <p:cNvSpPr>
            <a:spLocks noChangeShapeType="1"/>
          </p:cNvSpPr>
          <p:nvPr/>
        </p:nvSpPr>
        <p:spPr bwMode="auto">
          <a:xfrm rot="16200000" flipH="1">
            <a:off x="7831744" y="6175957"/>
            <a:ext cx="0" cy="402062"/>
          </a:xfrm>
          <a:prstGeom prst="line">
            <a:avLst/>
          </a:prstGeom>
          <a:noFill/>
          <a:ln w="9525">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369" name="Text Box 293"/>
          <p:cNvSpPr txBox="1">
            <a:spLocks noChangeArrowheads="1"/>
          </p:cNvSpPr>
          <p:nvPr/>
        </p:nvSpPr>
        <p:spPr bwMode="auto">
          <a:xfrm>
            <a:off x="7433915" y="2771775"/>
            <a:ext cx="772381" cy="357188"/>
          </a:xfrm>
          <a:prstGeom prst="rect">
            <a:avLst/>
          </a:prstGeom>
          <a:noFill/>
          <a:ln w="3175">
            <a:pattFill prst="horzBrick">
              <a:fgClr>
                <a:schemeClr val="tx1"/>
              </a:fgClr>
              <a:bgClr>
                <a:srgbClr val="FFFFFF"/>
              </a:bgClr>
            </a:pattFill>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a:t>SDP data</a:t>
            </a:r>
          </a:p>
          <a:p>
            <a:pPr algn="ctr">
              <a:spcBef>
                <a:spcPct val="0"/>
              </a:spcBef>
            </a:pPr>
            <a:r>
              <a:rPr lang="en-US" altLang="en-US" sz="700"/>
              <a:t>notif </a:t>
            </a:r>
          </a:p>
          <a:p>
            <a:pPr algn="ctr">
              <a:spcBef>
                <a:spcPct val="0"/>
              </a:spcBef>
            </a:pPr>
            <a:r>
              <a:rPr lang="en-US" altLang="en-US" sz="700"/>
              <a:t>(xml/ftp)</a:t>
            </a:r>
          </a:p>
        </p:txBody>
      </p:sp>
      <p:sp>
        <p:nvSpPr>
          <p:cNvPr id="5370" name="Line 294"/>
          <p:cNvSpPr>
            <a:spLocks noChangeShapeType="1"/>
          </p:cNvSpPr>
          <p:nvPr/>
        </p:nvSpPr>
        <p:spPr bwMode="auto">
          <a:xfrm flipV="1">
            <a:off x="7507978" y="2132014"/>
            <a:ext cx="0" cy="896937"/>
          </a:xfrm>
          <a:prstGeom prst="line">
            <a:avLst/>
          </a:prstGeom>
          <a:noFill/>
          <a:ln w="9525">
            <a:solidFill>
              <a:schemeClr val="tx2"/>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371" name="Line 295"/>
          <p:cNvSpPr>
            <a:spLocks noChangeShapeType="1"/>
          </p:cNvSpPr>
          <p:nvPr/>
        </p:nvSpPr>
        <p:spPr bwMode="auto">
          <a:xfrm flipH="1">
            <a:off x="6981066" y="3028951"/>
            <a:ext cx="526912" cy="142875"/>
          </a:xfrm>
          <a:prstGeom prst="line">
            <a:avLst/>
          </a:prstGeom>
          <a:noFill/>
          <a:ln w="9525">
            <a:solidFill>
              <a:schemeClr val="tx2"/>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372" name="Line 296"/>
          <p:cNvSpPr>
            <a:spLocks noChangeShapeType="1"/>
          </p:cNvSpPr>
          <p:nvPr/>
        </p:nvSpPr>
        <p:spPr bwMode="auto">
          <a:xfrm flipH="1" flipV="1">
            <a:off x="4799350" y="2879725"/>
            <a:ext cx="753337" cy="28575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373" name="Text Box 297"/>
          <p:cNvSpPr txBox="1">
            <a:spLocks noChangeArrowheads="1"/>
          </p:cNvSpPr>
          <p:nvPr/>
        </p:nvSpPr>
        <p:spPr bwMode="auto">
          <a:xfrm>
            <a:off x="4397289" y="2757489"/>
            <a:ext cx="791427" cy="14407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sv-SE" altLang="en-US" sz="700"/>
              <a:t>(DCIP)</a:t>
            </a:r>
            <a:endParaRPr lang="en-US" altLang="en-US" sz="700"/>
          </a:p>
        </p:txBody>
      </p:sp>
      <p:sp>
        <p:nvSpPr>
          <p:cNvPr id="5374" name="Line 298"/>
          <p:cNvSpPr>
            <a:spLocks noChangeShapeType="1"/>
          </p:cNvSpPr>
          <p:nvPr/>
        </p:nvSpPr>
        <p:spPr bwMode="auto">
          <a:xfrm flipH="1">
            <a:off x="9357463" y="4919663"/>
            <a:ext cx="283559"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75" name="Text Box 299"/>
          <p:cNvSpPr txBox="1">
            <a:spLocks noChangeArrowheads="1"/>
          </p:cNvSpPr>
          <p:nvPr/>
        </p:nvSpPr>
        <p:spPr bwMode="auto">
          <a:xfrm>
            <a:off x="9683344" y="4730750"/>
            <a:ext cx="443514" cy="2517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b="1">
                <a:solidFill>
                  <a:srgbClr val="0000FF"/>
                </a:solidFill>
              </a:rPr>
              <a:t>CRS</a:t>
            </a:r>
          </a:p>
          <a:p>
            <a:pPr>
              <a:spcBef>
                <a:spcPct val="0"/>
              </a:spcBef>
            </a:pPr>
            <a:r>
              <a:rPr lang="en-US" altLang="en-US" sz="700" b="1">
                <a:solidFill>
                  <a:srgbClr val="0000FF"/>
                </a:solidFill>
              </a:rPr>
              <a:t>Snapshot</a:t>
            </a:r>
          </a:p>
        </p:txBody>
      </p:sp>
      <p:sp>
        <p:nvSpPr>
          <p:cNvPr id="5376" name="Text Box 300"/>
          <p:cNvSpPr txBox="1">
            <a:spLocks noChangeArrowheads="1"/>
          </p:cNvSpPr>
          <p:nvPr/>
        </p:nvSpPr>
        <p:spPr bwMode="auto">
          <a:xfrm>
            <a:off x="4750681" y="1676400"/>
            <a:ext cx="182768" cy="1286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3600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600">
                <a:solidFill>
                  <a:schemeClr val="bg1"/>
                </a:solidFill>
              </a:rPr>
              <a:t>0..n</a:t>
            </a:r>
          </a:p>
        </p:txBody>
      </p:sp>
      <p:sp>
        <p:nvSpPr>
          <p:cNvPr id="5377" name="Line 301"/>
          <p:cNvSpPr>
            <a:spLocks noChangeShapeType="1"/>
          </p:cNvSpPr>
          <p:nvPr/>
        </p:nvSpPr>
        <p:spPr bwMode="auto">
          <a:xfrm flipH="1" flipV="1">
            <a:off x="5827782" y="3971926"/>
            <a:ext cx="0" cy="161925"/>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78" name="Text Box 302"/>
          <p:cNvSpPr txBox="1">
            <a:spLocks noChangeArrowheads="1"/>
          </p:cNvSpPr>
          <p:nvPr/>
        </p:nvSpPr>
        <p:spPr bwMode="auto">
          <a:xfrm>
            <a:off x="5901846" y="3963988"/>
            <a:ext cx="602212" cy="25179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b="1">
                <a:solidFill>
                  <a:srgbClr val="0000FF"/>
                </a:solidFill>
              </a:rPr>
              <a:t>SDP Account</a:t>
            </a:r>
          </a:p>
          <a:p>
            <a:pPr>
              <a:spcBef>
                <a:spcPct val="0"/>
              </a:spcBef>
            </a:pPr>
            <a:r>
              <a:rPr lang="en-US" altLang="en-US" sz="700" b="1">
                <a:solidFill>
                  <a:srgbClr val="0000FF"/>
                </a:solidFill>
              </a:rPr>
              <a:t>Snapshot</a:t>
            </a:r>
          </a:p>
        </p:txBody>
      </p:sp>
      <p:sp>
        <p:nvSpPr>
          <p:cNvPr id="5379" name="AutoShape 303" descr="Dark upward diagonal"/>
          <p:cNvSpPr>
            <a:spLocks noChangeArrowheads="1"/>
          </p:cNvSpPr>
          <p:nvPr/>
        </p:nvSpPr>
        <p:spPr bwMode="auto">
          <a:xfrm>
            <a:off x="10280089" y="5967414"/>
            <a:ext cx="211612" cy="161925"/>
          </a:xfrm>
          <a:prstGeom prst="roundRect">
            <a:avLst>
              <a:gd name="adj" fmla="val 16667"/>
            </a:avLst>
          </a:prstGeom>
          <a:pattFill prst="dkUpDiag">
            <a:fgClr>
              <a:srgbClr val="7CA3D7"/>
            </a:fgClr>
            <a:bgClr>
              <a:srgbClr val="FFFFFF"/>
            </a:bgClr>
          </a:patt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endParaRPr lang="en-US" altLang="sv-SE" sz="1000"/>
          </a:p>
        </p:txBody>
      </p:sp>
      <p:sp>
        <p:nvSpPr>
          <p:cNvPr id="5380" name="Text Box 304"/>
          <p:cNvSpPr txBox="1">
            <a:spLocks noChangeArrowheads="1"/>
          </p:cNvSpPr>
          <p:nvPr/>
        </p:nvSpPr>
        <p:spPr bwMode="auto">
          <a:xfrm>
            <a:off x="10580577" y="5888038"/>
            <a:ext cx="1092731" cy="2517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a:t>Nodes still supported –</a:t>
            </a:r>
            <a:br>
              <a:rPr lang="en-US" altLang="en-US" sz="700"/>
            </a:br>
            <a:r>
              <a:rPr lang="en-US" altLang="en-US" sz="700"/>
              <a:t>not available for new sales</a:t>
            </a:r>
          </a:p>
        </p:txBody>
      </p:sp>
      <p:sp>
        <p:nvSpPr>
          <p:cNvPr id="5381" name="Line 305"/>
          <p:cNvSpPr>
            <a:spLocks noChangeShapeType="1"/>
          </p:cNvSpPr>
          <p:nvPr/>
        </p:nvSpPr>
        <p:spPr bwMode="auto">
          <a:xfrm flipH="1" flipV="1">
            <a:off x="7306948" y="1316038"/>
            <a:ext cx="2115" cy="138112"/>
          </a:xfrm>
          <a:prstGeom prst="line">
            <a:avLst/>
          </a:prstGeom>
          <a:noFill/>
          <a:ln w="9525">
            <a:solidFill>
              <a:srgbClr val="0000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382" name="Line 306"/>
          <p:cNvSpPr>
            <a:spLocks noChangeShapeType="1"/>
          </p:cNvSpPr>
          <p:nvPr/>
        </p:nvSpPr>
        <p:spPr bwMode="auto">
          <a:xfrm flipH="1" flipV="1">
            <a:off x="8970215" y="4673601"/>
            <a:ext cx="2115" cy="138113"/>
          </a:xfrm>
          <a:prstGeom prst="line">
            <a:avLst/>
          </a:prstGeom>
          <a:noFill/>
          <a:ln w="9525">
            <a:solidFill>
              <a:srgbClr val="0000FF"/>
            </a:solidFill>
            <a:round/>
            <a:headEnd type="triangl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383" name="Line 307"/>
          <p:cNvSpPr>
            <a:spLocks noChangeShapeType="1"/>
          </p:cNvSpPr>
          <p:nvPr/>
        </p:nvSpPr>
        <p:spPr bwMode="auto">
          <a:xfrm flipH="1" flipV="1">
            <a:off x="9067556" y="4675188"/>
            <a:ext cx="2115" cy="138112"/>
          </a:xfrm>
          <a:prstGeom prst="line">
            <a:avLst/>
          </a:prstGeom>
          <a:noFill/>
          <a:ln w="9525">
            <a:solidFill>
              <a:srgbClr val="0000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384" name="AutoShape 308"/>
          <p:cNvSpPr>
            <a:spLocks noChangeArrowheads="1"/>
          </p:cNvSpPr>
          <p:nvPr/>
        </p:nvSpPr>
        <p:spPr bwMode="auto">
          <a:xfrm>
            <a:off x="10280089" y="6211889"/>
            <a:ext cx="211612" cy="161925"/>
          </a:xfrm>
          <a:prstGeom prst="roundRect">
            <a:avLst>
              <a:gd name="adj" fmla="val 16667"/>
            </a:avLst>
          </a:prstGeom>
          <a:solidFill>
            <a:srgbClr val="FF66CC"/>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endParaRPr lang="en-US" altLang="sv-SE" sz="1000"/>
          </a:p>
        </p:txBody>
      </p:sp>
      <p:sp useBgFill="1">
        <p:nvSpPr>
          <p:cNvPr id="5385" name="Text Box 309"/>
          <p:cNvSpPr txBox="1">
            <a:spLocks noChangeArrowheads="1"/>
          </p:cNvSpPr>
          <p:nvPr/>
        </p:nvSpPr>
        <p:spPr bwMode="auto">
          <a:xfrm>
            <a:off x="10563649" y="6211888"/>
            <a:ext cx="837853" cy="251795"/>
          </a:xfrm>
          <a:prstGeom prst="rect">
            <a:avLst/>
          </a:prstGeom>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a:t>New since previous </a:t>
            </a:r>
            <a:br>
              <a:rPr lang="en-US" altLang="en-US" sz="700"/>
            </a:br>
            <a:r>
              <a:rPr lang="en-US" altLang="en-US" sz="700"/>
              <a:t>version</a:t>
            </a:r>
          </a:p>
        </p:txBody>
      </p:sp>
      <p:sp>
        <p:nvSpPr>
          <p:cNvPr id="5386" name="AutoShape 311"/>
          <p:cNvSpPr>
            <a:spLocks noChangeArrowheads="1"/>
          </p:cNvSpPr>
          <p:nvPr/>
        </p:nvSpPr>
        <p:spPr bwMode="auto">
          <a:xfrm>
            <a:off x="8758602" y="1174751"/>
            <a:ext cx="1927781" cy="333375"/>
          </a:xfrm>
          <a:prstGeom prst="wedgeRoundRectCallout">
            <a:avLst>
              <a:gd name="adj1" fmla="val -98079"/>
              <a:gd name="adj2" fmla="val 52856"/>
              <a:gd name="adj3" fmla="val 16667"/>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rIns="72000"/>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eaLnBrk="1" hangingPunct="1"/>
            <a:endParaRPr lang="en-US" altLang="en-US"/>
          </a:p>
        </p:txBody>
      </p:sp>
      <p:sp>
        <p:nvSpPr>
          <p:cNvPr id="5387" name="Text Box 312"/>
          <p:cNvSpPr txBox="1">
            <a:spLocks noChangeArrowheads="1"/>
          </p:cNvSpPr>
          <p:nvPr/>
        </p:nvSpPr>
        <p:spPr bwMode="auto">
          <a:xfrm>
            <a:off x="9098926" y="1228725"/>
            <a:ext cx="1192116" cy="2517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b="1"/>
              <a:t>Ericsson CMS and MINSAT</a:t>
            </a:r>
            <a:br>
              <a:rPr lang="en-US" altLang="en-US" sz="700" b="1"/>
            </a:br>
            <a:r>
              <a:rPr lang="en-US" altLang="en-US" sz="700" b="1"/>
              <a:t>are mutually exclusive</a:t>
            </a:r>
          </a:p>
        </p:txBody>
      </p:sp>
      <p:sp>
        <p:nvSpPr>
          <p:cNvPr id="5388" name="Text Box 313"/>
          <p:cNvSpPr txBox="1">
            <a:spLocks noChangeArrowheads="1"/>
          </p:cNvSpPr>
          <p:nvPr/>
        </p:nvSpPr>
        <p:spPr bwMode="auto">
          <a:xfrm>
            <a:off x="8163973" y="1531938"/>
            <a:ext cx="1123188" cy="2517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b="1">
                <a:solidFill>
                  <a:srgbClr val="0000FF"/>
                </a:solidFill>
              </a:rPr>
              <a:t>Input and output files for </a:t>
            </a:r>
            <a:br>
              <a:rPr lang="en-US" altLang="en-US" sz="700" b="1">
                <a:solidFill>
                  <a:srgbClr val="0000FF"/>
                </a:solidFill>
              </a:rPr>
            </a:br>
            <a:r>
              <a:rPr lang="en-US" altLang="en-US" sz="700" b="1">
                <a:solidFill>
                  <a:srgbClr val="0000FF"/>
                </a:solidFill>
              </a:rPr>
              <a:t>batch jobs</a:t>
            </a:r>
          </a:p>
        </p:txBody>
      </p:sp>
      <p:sp>
        <p:nvSpPr>
          <p:cNvPr id="5389" name="Line 315"/>
          <p:cNvSpPr>
            <a:spLocks noChangeShapeType="1"/>
          </p:cNvSpPr>
          <p:nvPr/>
        </p:nvSpPr>
        <p:spPr bwMode="auto">
          <a:xfrm flipH="1" flipV="1">
            <a:off x="3887305" y="2654300"/>
            <a:ext cx="1618828" cy="5588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390" name="AutoShape 314"/>
          <p:cNvSpPr>
            <a:spLocks noChangeArrowheads="1"/>
          </p:cNvSpPr>
          <p:nvPr/>
        </p:nvSpPr>
        <p:spPr bwMode="auto">
          <a:xfrm>
            <a:off x="3102226" y="2474914"/>
            <a:ext cx="785079" cy="382587"/>
          </a:xfrm>
          <a:prstGeom prst="roundRect">
            <a:avLst>
              <a:gd name="adj" fmla="val 16667"/>
            </a:avLst>
          </a:prstGeom>
          <a:solidFill>
            <a:srgbClr val="7CA3D7"/>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1200">
                <a:solidFill>
                  <a:schemeClr val="bg1"/>
                </a:solidFill>
              </a:rPr>
              <a:t>OCC</a:t>
            </a:r>
          </a:p>
        </p:txBody>
      </p:sp>
      <p:sp>
        <p:nvSpPr>
          <p:cNvPr id="5391" name="Line 316"/>
          <p:cNvSpPr>
            <a:spLocks noChangeShapeType="1"/>
          </p:cNvSpPr>
          <p:nvPr/>
        </p:nvSpPr>
        <p:spPr bwMode="auto">
          <a:xfrm flipH="1" flipV="1">
            <a:off x="3887305" y="2546350"/>
            <a:ext cx="3148780" cy="13970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392" name="Line 317"/>
          <p:cNvSpPr>
            <a:spLocks noChangeShapeType="1"/>
          </p:cNvSpPr>
          <p:nvPr/>
        </p:nvSpPr>
        <p:spPr bwMode="auto">
          <a:xfrm flipH="1" flipV="1">
            <a:off x="7029735" y="2686051"/>
            <a:ext cx="380901" cy="479425"/>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393" name="Line 318"/>
          <p:cNvSpPr>
            <a:spLocks noChangeShapeType="1"/>
          </p:cNvSpPr>
          <p:nvPr/>
        </p:nvSpPr>
        <p:spPr bwMode="auto">
          <a:xfrm flipH="1" flipV="1">
            <a:off x="7410637" y="3170238"/>
            <a:ext cx="1536300" cy="39211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394" name="Line 321"/>
          <p:cNvSpPr>
            <a:spLocks noChangeShapeType="1"/>
          </p:cNvSpPr>
          <p:nvPr/>
        </p:nvSpPr>
        <p:spPr bwMode="auto">
          <a:xfrm flipH="1" flipV="1">
            <a:off x="311070" y="1449388"/>
            <a:ext cx="21161" cy="137795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395" name="Text Box 319"/>
          <p:cNvSpPr txBox="1">
            <a:spLocks noChangeArrowheads="1"/>
          </p:cNvSpPr>
          <p:nvPr/>
        </p:nvSpPr>
        <p:spPr bwMode="auto">
          <a:xfrm>
            <a:off x="3087414" y="2463800"/>
            <a:ext cx="226049" cy="1286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3600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600">
                <a:solidFill>
                  <a:schemeClr val="bg1"/>
                </a:solidFill>
              </a:rPr>
              <a:t>0..10</a:t>
            </a:r>
          </a:p>
        </p:txBody>
      </p:sp>
      <p:sp>
        <p:nvSpPr>
          <p:cNvPr id="5396" name="Line 322"/>
          <p:cNvSpPr>
            <a:spLocks noChangeShapeType="1"/>
          </p:cNvSpPr>
          <p:nvPr/>
        </p:nvSpPr>
        <p:spPr bwMode="auto">
          <a:xfrm flipH="1" flipV="1">
            <a:off x="3136084" y="1444625"/>
            <a:ext cx="131199" cy="484188"/>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397" name="Line 326"/>
          <p:cNvSpPr>
            <a:spLocks noChangeShapeType="1"/>
          </p:cNvSpPr>
          <p:nvPr/>
        </p:nvSpPr>
        <p:spPr bwMode="auto">
          <a:xfrm flipH="1" flipV="1">
            <a:off x="2389096" y="1928813"/>
            <a:ext cx="713130" cy="54610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398" name="Text Box 310"/>
          <p:cNvSpPr txBox="1">
            <a:spLocks noChangeArrowheads="1"/>
          </p:cNvSpPr>
          <p:nvPr/>
        </p:nvSpPr>
        <p:spPr bwMode="auto">
          <a:xfrm>
            <a:off x="1984917" y="1958976"/>
            <a:ext cx="410526" cy="10772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sv-SE" altLang="en-US" sz="700" b="1">
                <a:solidFill>
                  <a:srgbClr val="0000FF"/>
                </a:solidFill>
              </a:rPr>
              <a:t>Gx, Gy</a:t>
            </a:r>
            <a:endParaRPr lang="en-US" altLang="en-US" sz="700"/>
          </a:p>
        </p:txBody>
      </p:sp>
      <p:sp>
        <p:nvSpPr>
          <p:cNvPr id="5399" name="Text Box 327"/>
          <p:cNvSpPr txBox="1">
            <a:spLocks noChangeArrowheads="1"/>
          </p:cNvSpPr>
          <p:nvPr/>
        </p:nvSpPr>
        <p:spPr bwMode="auto">
          <a:xfrm>
            <a:off x="2520295" y="1976438"/>
            <a:ext cx="410526" cy="10772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sv-SE" altLang="en-US" sz="700" b="1">
                <a:solidFill>
                  <a:srgbClr val="0000FF"/>
                </a:solidFill>
              </a:rPr>
              <a:t>Gx, Gy</a:t>
            </a:r>
            <a:endParaRPr lang="en-US" altLang="en-US" sz="700"/>
          </a:p>
        </p:txBody>
      </p:sp>
      <p:sp>
        <p:nvSpPr>
          <p:cNvPr id="5400" name="Text Box 166"/>
          <p:cNvSpPr txBox="1">
            <a:spLocks noChangeArrowheads="1"/>
          </p:cNvSpPr>
          <p:nvPr/>
        </p:nvSpPr>
        <p:spPr bwMode="auto">
          <a:xfrm>
            <a:off x="1256973" y="3270251"/>
            <a:ext cx="666577" cy="252413"/>
          </a:xfrm>
          <a:prstGeom prst="rect">
            <a:avLst/>
          </a:prstGeom>
          <a:solidFill>
            <a:srgbClr val="A4CA39"/>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b="1">
                <a:solidFill>
                  <a:srgbClr val="0000FF"/>
                </a:solidFill>
              </a:rPr>
              <a:t>CS1+,</a:t>
            </a:r>
            <a:br>
              <a:rPr lang="en-US" altLang="en-US" sz="700">
                <a:solidFill>
                  <a:srgbClr val="0000FF"/>
                </a:solidFill>
              </a:rPr>
            </a:br>
            <a:r>
              <a:rPr lang="en-US" altLang="en-US" sz="700" b="1">
                <a:solidFill>
                  <a:srgbClr val="0000FF"/>
                </a:solidFill>
              </a:rPr>
              <a:t>CAPv1-v3</a:t>
            </a:r>
          </a:p>
        </p:txBody>
      </p:sp>
      <p:grpSp>
        <p:nvGrpSpPr>
          <p:cNvPr id="5401" name="Group 324"/>
          <p:cNvGrpSpPr>
            <a:grpSpLocks/>
          </p:cNvGrpSpPr>
          <p:nvPr/>
        </p:nvGrpSpPr>
        <p:grpSpPr bwMode="auto">
          <a:xfrm>
            <a:off x="719479" y="1600200"/>
            <a:ext cx="653880" cy="381000"/>
            <a:chOff x="463" y="1038"/>
            <a:chExt cx="309" cy="240"/>
          </a:xfrm>
        </p:grpSpPr>
        <p:sp>
          <p:nvSpPr>
            <p:cNvPr id="5439" name="AutoShape 97"/>
            <p:cNvSpPr>
              <a:spLocks noChangeArrowheads="1"/>
            </p:cNvSpPr>
            <p:nvPr/>
          </p:nvSpPr>
          <p:spPr bwMode="auto">
            <a:xfrm>
              <a:off x="463" y="1060"/>
              <a:ext cx="309" cy="218"/>
            </a:xfrm>
            <a:prstGeom prst="roundRect">
              <a:avLst>
                <a:gd name="adj" fmla="val 16667"/>
              </a:avLst>
            </a:prstGeom>
            <a:solidFill>
              <a:srgbClr val="E0ECB8"/>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0" bIns="10800" anchor="b" anchorCtr="1"/>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800">
                  <a:solidFill>
                    <a:srgbClr val="363682"/>
                  </a:solidFill>
                </a:rPr>
                <a:t>*SAPC/</a:t>
              </a:r>
            </a:p>
            <a:p>
              <a:pPr algn="ctr">
                <a:spcBef>
                  <a:spcPct val="0"/>
                </a:spcBef>
              </a:pPr>
              <a:r>
                <a:rPr lang="en-US" altLang="sv-SE" sz="800">
                  <a:solidFill>
                    <a:srgbClr val="363682"/>
                  </a:solidFill>
                </a:rPr>
                <a:t>PCRF</a:t>
              </a:r>
            </a:p>
          </p:txBody>
        </p:sp>
        <p:sp>
          <p:nvSpPr>
            <p:cNvPr id="5440" name="Text Box 98"/>
            <p:cNvSpPr txBox="1">
              <a:spLocks noChangeArrowheads="1"/>
            </p:cNvSpPr>
            <p:nvPr/>
          </p:nvSpPr>
          <p:spPr bwMode="auto">
            <a:xfrm>
              <a:off x="489" y="1038"/>
              <a:ext cx="177" cy="8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3600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600">
                  <a:solidFill>
                    <a:srgbClr val="363682"/>
                  </a:solidFill>
                </a:rPr>
                <a:t>0..1</a:t>
              </a:r>
            </a:p>
          </p:txBody>
        </p:sp>
      </p:grpSp>
      <p:sp>
        <p:nvSpPr>
          <p:cNvPr id="5402" name="Line 233"/>
          <p:cNvSpPr>
            <a:spLocks noChangeShapeType="1"/>
          </p:cNvSpPr>
          <p:nvPr/>
        </p:nvSpPr>
        <p:spPr bwMode="auto">
          <a:xfrm flipH="1" flipV="1">
            <a:off x="2319263" y="2565400"/>
            <a:ext cx="1324688" cy="94615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grpSp>
        <p:nvGrpSpPr>
          <p:cNvPr id="5403" name="Group 324"/>
          <p:cNvGrpSpPr>
            <a:grpSpLocks/>
          </p:cNvGrpSpPr>
          <p:nvPr/>
        </p:nvGrpSpPr>
        <p:grpSpPr bwMode="auto">
          <a:xfrm>
            <a:off x="1773305" y="1624014"/>
            <a:ext cx="857027" cy="306387"/>
            <a:chOff x="463" y="1038"/>
            <a:chExt cx="309" cy="186"/>
          </a:xfrm>
        </p:grpSpPr>
        <p:sp>
          <p:nvSpPr>
            <p:cNvPr id="5437" name="AutoShape 97"/>
            <p:cNvSpPr>
              <a:spLocks noChangeArrowheads="1"/>
            </p:cNvSpPr>
            <p:nvPr/>
          </p:nvSpPr>
          <p:spPr bwMode="auto">
            <a:xfrm>
              <a:off x="463" y="1060"/>
              <a:ext cx="309" cy="164"/>
            </a:xfrm>
            <a:prstGeom prst="roundRect">
              <a:avLst>
                <a:gd name="adj" fmla="val 16667"/>
              </a:avLst>
            </a:prstGeom>
            <a:solidFill>
              <a:srgbClr val="E0ECB8"/>
            </a:solidFill>
            <a:ln w="2857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0" bIns="10800" anchor="b" anchorCtr="1"/>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800">
                  <a:solidFill>
                    <a:srgbClr val="363682"/>
                  </a:solidFill>
                </a:rPr>
                <a:t>GGSN-MPG</a:t>
              </a:r>
            </a:p>
          </p:txBody>
        </p:sp>
        <p:sp>
          <p:nvSpPr>
            <p:cNvPr id="5438" name="Text Box 98"/>
            <p:cNvSpPr txBox="1">
              <a:spLocks noChangeArrowheads="1"/>
            </p:cNvSpPr>
            <p:nvPr/>
          </p:nvSpPr>
          <p:spPr bwMode="auto">
            <a:xfrm>
              <a:off x="489" y="1038"/>
              <a:ext cx="177" cy="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3600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600">
                  <a:solidFill>
                    <a:srgbClr val="363682"/>
                  </a:solidFill>
                </a:rPr>
                <a:t>0..n</a:t>
              </a:r>
            </a:p>
          </p:txBody>
        </p:sp>
      </p:grpSp>
      <p:grpSp>
        <p:nvGrpSpPr>
          <p:cNvPr id="5404" name="Group 149"/>
          <p:cNvGrpSpPr>
            <a:grpSpLocks/>
          </p:cNvGrpSpPr>
          <p:nvPr/>
        </p:nvGrpSpPr>
        <p:grpSpPr bwMode="auto">
          <a:xfrm rot="5400000">
            <a:off x="1268221" y="1377002"/>
            <a:ext cx="565785" cy="833749"/>
            <a:chOff x="99" y="1691"/>
            <a:chExt cx="189" cy="496"/>
          </a:xfrm>
        </p:grpSpPr>
        <p:sp>
          <p:nvSpPr>
            <p:cNvPr id="5435" name="Line 150"/>
            <p:cNvSpPr>
              <a:spLocks noChangeShapeType="1"/>
            </p:cNvSpPr>
            <p:nvPr/>
          </p:nvSpPr>
          <p:spPr bwMode="auto">
            <a:xfrm flipV="1">
              <a:off x="194" y="1820"/>
              <a:ext cx="0" cy="106"/>
            </a:xfrm>
            <a:prstGeom prst="line">
              <a:avLst/>
            </a:prstGeom>
            <a:noFill/>
            <a:ln w="9525" cap="rnd">
              <a:solidFill>
                <a:schemeClr val="tx1"/>
              </a:solidFill>
              <a:prstDash val="sysDot"/>
              <a:round/>
              <a:headEnd type="arrow"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a:p>
          </p:txBody>
        </p:sp>
        <p:sp>
          <p:nvSpPr>
            <p:cNvPr id="5436" name="Oval 151"/>
            <p:cNvSpPr>
              <a:spLocks noChangeArrowheads="1"/>
            </p:cNvSpPr>
            <p:nvPr/>
          </p:nvSpPr>
          <p:spPr bwMode="auto">
            <a:xfrm rot="5400000">
              <a:off x="-54" y="1844"/>
              <a:ext cx="496" cy="189"/>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lIns="90000" tIns="46800" rIns="90000" bIns="46800" anchor="ctr">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eaLnBrk="1" hangingPunct="1"/>
              <a:endParaRPr lang="en-US" altLang="en-US"/>
            </a:p>
          </p:txBody>
        </p:sp>
      </p:grpSp>
      <p:grpSp>
        <p:nvGrpSpPr>
          <p:cNvPr id="5405" name="Group 149"/>
          <p:cNvGrpSpPr>
            <a:grpSpLocks/>
          </p:cNvGrpSpPr>
          <p:nvPr/>
        </p:nvGrpSpPr>
        <p:grpSpPr bwMode="auto">
          <a:xfrm>
            <a:off x="143897" y="3589612"/>
            <a:ext cx="698318" cy="688426"/>
            <a:chOff x="106" y="1666"/>
            <a:chExt cx="175" cy="546"/>
          </a:xfrm>
        </p:grpSpPr>
        <p:sp>
          <p:nvSpPr>
            <p:cNvPr id="5433" name="Line 150"/>
            <p:cNvSpPr>
              <a:spLocks noChangeShapeType="1"/>
            </p:cNvSpPr>
            <p:nvPr/>
          </p:nvSpPr>
          <p:spPr bwMode="auto">
            <a:xfrm flipV="1">
              <a:off x="194" y="1820"/>
              <a:ext cx="0" cy="106"/>
            </a:xfrm>
            <a:prstGeom prst="line">
              <a:avLst/>
            </a:prstGeom>
            <a:noFill/>
            <a:ln w="9525" cap="rnd">
              <a:solidFill>
                <a:schemeClr val="tx1"/>
              </a:solidFill>
              <a:prstDash val="sysDot"/>
              <a:round/>
              <a:headEnd type="arrow"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a:p>
          </p:txBody>
        </p:sp>
        <p:sp>
          <p:nvSpPr>
            <p:cNvPr id="5434" name="Oval 151"/>
            <p:cNvSpPr>
              <a:spLocks noChangeArrowheads="1"/>
            </p:cNvSpPr>
            <p:nvPr/>
          </p:nvSpPr>
          <p:spPr bwMode="auto">
            <a:xfrm rot="5400000">
              <a:off x="-79" y="1851"/>
              <a:ext cx="546" cy="175"/>
            </a:xfrm>
            <a:prstGeom prst="ellipse">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lIns="90000" tIns="46800" rIns="90000" bIns="46800" anchor="ctr">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eaLnBrk="1" hangingPunct="1"/>
              <a:endParaRPr lang="en-US" altLang="en-US"/>
            </a:p>
          </p:txBody>
        </p:sp>
      </p:grpSp>
      <p:grpSp>
        <p:nvGrpSpPr>
          <p:cNvPr id="5406" name="Group 400"/>
          <p:cNvGrpSpPr>
            <a:grpSpLocks/>
          </p:cNvGrpSpPr>
          <p:nvPr/>
        </p:nvGrpSpPr>
        <p:grpSpPr bwMode="auto">
          <a:xfrm rot="10800000">
            <a:off x="1282374" y="1703388"/>
            <a:ext cx="338578" cy="184150"/>
            <a:chOff x="2651" y="408"/>
            <a:chExt cx="160" cy="116"/>
          </a:xfrm>
        </p:grpSpPr>
        <p:sp>
          <p:nvSpPr>
            <p:cNvPr id="5431" name="Line 249"/>
            <p:cNvSpPr>
              <a:spLocks noChangeShapeType="1"/>
            </p:cNvSpPr>
            <p:nvPr/>
          </p:nvSpPr>
          <p:spPr bwMode="auto">
            <a:xfrm rot="16200000" flipV="1">
              <a:off x="2757" y="416"/>
              <a:ext cx="1" cy="10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chemeClr val="tx1"/>
                  </a:solidFill>
                  <a:prstDash val="sysDot"/>
                  <a:round/>
                  <a:headEnd type="arrow"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a:p>
          </p:txBody>
        </p:sp>
        <p:sp>
          <p:nvSpPr>
            <p:cNvPr id="5432" name="Text Box 402"/>
            <p:cNvSpPr txBox="1">
              <a:spLocks noChangeArrowheads="1"/>
            </p:cNvSpPr>
            <p:nvPr/>
          </p:nvSpPr>
          <p:spPr bwMode="auto">
            <a:xfrm>
              <a:off x="2651" y="408"/>
              <a:ext cx="91" cy="11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eaLnBrk="1" hangingPunct="1"/>
              <a:r>
                <a:rPr lang="en-US" altLang="en-US" sz="600" b="1"/>
                <a:t>o</a:t>
              </a:r>
            </a:p>
          </p:txBody>
        </p:sp>
      </p:grpSp>
      <p:grpSp>
        <p:nvGrpSpPr>
          <p:cNvPr id="5407" name="Group 403"/>
          <p:cNvGrpSpPr>
            <a:grpSpLocks/>
          </p:cNvGrpSpPr>
          <p:nvPr/>
        </p:nvGrpSpPr>
        <p:grpSpPr bwMode="auto">
          <a:xfrm rot="10800000">
            <a:off x="253942" y="3878263"/>
            <a:ext cx="338578" cy="184150"/>
            <a:chOff x="2651" y="408"/>
            <a:chExt cx="160" cy="116"/>
          </a:xfrm>
        </p:grpSpPr>
        <p:sp>
          <p:nvSpPr>
            <p:cNvPr id="5429" name="Line 249"/>
            <p:cNvSpPr>
              <a:spLocks noChangeShapeType="1"/>
            </p:cNvSpPr>
            <p:nvPr/>
          </p:nvSpPr>
          <p:spPr bwMode="auto">
            <a:xfrm rot="16200000" flipV="1">
              <a:off x="2757" y="416"/>
              <a:ext cx="1" cy="10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chemeClr val="tx1"/>
                  </a:solidFill>
                  <a:prstDash val="sysDot"/>
                  <a:round/>
                  <a:headEnd type="arrow"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US"/>
            </a:p>
          </p:txBody>
        </p:sp>
        <p:sp>
          <p:nvSpPr>
            <p:cNvPr id="5430" name="Text Box 405"/>
            <p:cNvSpPr txBox="1">
              <a:spLocks noChangeArrowheads="1"/>
            </p:cNvSpPr>
            <p:nvPr/>
          </p:nvSpPr>
          <p:spPr bwMode="auto">
            <a:xfrm>
              <a:off x="2651" y="408"/>
              <a:ext cx="91" cy="11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eaLnBrk="1" hangingPunct="1"/>
              <a:r>
                <a:rPr lang="en-US" altLang="en-US" sz="600" b="1"/>
                <a:t>o</a:t>
              </a:r>
            </a:p>
          </p:txBody>
        </p:sp>
      </p:grpSp>
      <p:sp>
        <p:nvSpPr>
          <p:cNvPr id="5408" name="Text Box 211"/>
          <p:cNvSpPr txBox="1">
            <a:spLocks noChangeArrowheads="1"/>
          </p:cNvSpPr>
          <p:nvPr/>
        </p:nvSpPr>
        <p:spPr bwMode="auto">
          <a:xfrm>
            <a:off x="3339230" y="2968625"/>
            <a:ext cx="546106" cy="1440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b="1">
                <a:solidFill>
                  <a:srgbClr val="0000FF"/>
                </a:solidFill>
              </a:rPr>
              <a:t>Back-end i/f</a:t>
            </a:r>
          </a:p>
        </p:txBody>
      </p:sp>
      <p:sp>
        <p:nvSpPr>
          <p:cNvPr id="5409" name="Line 272"/>
          <p:cNvSpPr>
            <a:spLocks noChangeShapeType="1"/>
          </p:cNvSpPr>
          <p:nvPr/>
        </p:nvSpPr>
        <p:spPr bwMode="auto">
          <a:xfrm flipH="1" flipV="1">
            <a:off x="3478894" y="2871789"/>
            <a:ext cx="2117" cy="128587"/>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useBgFill="1">
        <p:nvSpPr>
          <p:cNvPr id="5410" name="Text Box 164"/>
          <p:cNvSpPr txBox="1">
            <a:spLocks noChangeArrowheads="1"/>
          </p:cNvSpPr>
          <p:nvPr/>
        </p:nvSpPr>
        <p:spPr bwMode="auto">
          <a:xfrm>
            <a:off x="4112490" y="2706689"/>
            <a:ext cx="300848" cy="144073"/>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a:t>CIP-IP</a:t>
            </a:r>
          </a:p>
        </p:txBody>
      </p:sp>
      <p:sp>
        <p:nvSpPr>
          <p:cNvPr id="5411" name="Text Box 310"/>
          <p:cNvSpPr txBox="1">
            <a:spLocks noChangeArrowheads="1"/>
          </p:cNvSpPr>
          <p:nvPr/>
        </p:nvSpPr>
        <p:spPr bwMode="auto">
          <a:xfrm>
            <a:off x="2001846" y="2439988"/>
            <a:ext cx="410526"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sv-SE" altLang="en-US" sz="700" b="1">
                <a:solidFill>
                  <a:srgbClr val="0000FF"/>
                </a:solidFill>
              </a:rPr>
              <a:t>Esy</a:t>
            </a:r>
            <a:br>
              <a:rPr lang="sv-SE" altLang="en-US" sz="700" b="1">
                <a:solidFill>
                  <a:srgbClr val="0000FF"/>
                </a:solidFill>
              </a:rPr>
            </a:br>
            <a:r>
              <a:rPr lang="sv-SE" altLang="en-US" sz="700" b="1">
                <a:solidFill>
                  <a:srgbClr val="0000FF"/>
                </a:solidFill>
              </a:rPr>
              <a:t>Sy</a:t>
            </a:r>
          </a:p>
        </p:txBody>
      </p:sp>
      <p:sp>
        <p:nvSpPr>
          <p:cNvPr id="5412" name="Text Box 310"/>
          <p:cNvSpPr txBox="1">
            <a:spLocks noChangeArrowheads="1"/>
          </p:cNvSpPr>
          <p:nvPr/>
        </p:nvSpPr>
        <p:spPr bwMode="auto">
          <a:xfrm>
            <a:off x="4896692" y="3798888"/>
            <a:ext cx="410526"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sv-SE" altLang="en-US" sz="700">
                <a:solidFill>
                  <a:schemeClr val="tx2"/>
                </a:solidFill>
              </a:rPr>
              <a:t>Esy</a:t>
            </a:r>
          </a:p>
          <a:p>
            <a:pPr algn="ctr">
              <a:spcBef>
                <a:spcPct val="0"/>
              </a:spcBef>
            </a:pPr>
            <a:r>
              <a:rPr lang="sv-SE" altLang="en-US" sz="700">
                <a:solidFill>
                  <a:schemeClr val="tx2"/>
                </a:solidFill>
              </a:rPr>
              <a:t>Sy</a:t>
            </a:r>
            <a:endParaRPr lang="en-US" altLang="en-US" sz="700">
              <a:solidFill>
                <a:schemeClr val="tx2"/>
              </a:solidFill>
            </a:endParaRPr>
          </a:p>
        </p:txBody>
      </p:sp>
      <p:sp>
        <p:nvSpPr>
          <p:cNvPr id="5413" name="Line 233"/>
          <p:cNvSpPr>
            <a:spLocks noChangeShapeType="1"/>
          </p:cNvSpPr>
          <p:nvPr/>
        </p:nvSpPr>
        <p:spPr bwMode="auto">
          <a:xfrm flipH="1" flipV="1">
            <a:off x="1364896" y="1890714"/>
            <a:ext cx="749105" cy="549275"/>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414" name="Line 163"/>
          <p:cNvSpPr>
            <a:spLocks noChangeShapeType="1"/>
          </p:cNvSpPr>
          <p:nvPr/>
        </p:nvSpPr>
        <p:spPr bwMode="auto">
          <a:xfrm flipV="1">
            <a:off x="4750680" y="3854450"/>
            <a:ext cx="217959"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415" name="Text Box 310"/>
          <p:cNvSpPr txBox="1">
            <a:spLocks noChangeArrowheads="1"/>
          </p:cNvSpPr>
          <p:nvPr/>
        </p:nvSpPr>
        <p:spPr bwMode="auto">
          <a:xfrm>
            <a:off x="2054750" y="2136775"/>
            <a:ext cx="61367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sv-SE" altLang="en-US" sz="700" b="1">
                <a:solidFill>
                  <a:srgbClr val="0000FF"/>
                </a:solidFill>
              </a:rPr>
              <a:t>Gy- rel </a:t>
            </a:r>
          </a:p>
          <a:p>
            <a:pPr algn="ctr">
              <a:spcBef>
                <a:spcPct val="0"/>
              </a:spcBef>
            </a:pPr>
            <a:r>
              <a:rPr lang="sv-SE" altLang="en-US" sz="700" b="1">
                <a:solidFill>
                  <a:srgbClr val="0000FF"/>
                </a:solidFill>
              </a:rPr>
              <a:t>10</a:t>
            </a:r>
            <a:endParaRPr lang="en-US" altLang="en-US" sz="700"/>
          </a:p>
        </p:txBody>
      </p:sp>
      <p:sp>
        <p:nvSpPr>
          <p:cNvPr id="5416" name="Line 251"/>
          <p:cNvSpPr>
            <a:spLocks noChangeShapeType="1"/>
          </p:cNvSpPr>
          <p:nvPr/>
        </p:nvSpPr>
        <p:spPr bwMode="auto">
          <a:xfrm>
            <a:off x="6760990" y="3978276"/>
            <a:ext cx="8464" cy="2398713"/>
          </a:xfrm>
          <a:prstGeom prst="line">
            <a:avLst/>
          </a:prstGeom>
          <a:noFill/>
          <a:ln w="9525">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417" name="Line 291"/>
          <p:cNvSpPr>
            <a:spLocks noChangeShapeType="1"/>
          </p:cNvSpPr>
          <p:nvPr/>
        </p:nvSpPr>
        <p:spPr bwMode="auto">
          <a:xfrm rot="16200000" flipH="1">
            <a:off x="6891130" y="6251081"/>
            <a:ext cx="0" cy="264515"/>
          </a:xfrm>
          <a:prstGeom prst="line">
            <a:avLst/>
          </a:prstGeom>
          <a:noFill/>
          <a:ln w="9525">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418" name="AutoShape 283"/>
          <p:cNvSpPr>
            <a:spLocks noChangeArrowheads="1"/>
          </p:cNvSpPr>
          <p:nvPr/>
        </p:nvSpPr>
        <p:spPr bwMode="auto">
          <a:xfrm>
            <a:off x="4077755" y="4397375"/>
            <a:ext cx="812588" cy="311150"/>
          </a:xfrm>
          <a:prstGeom prst="roundRect">
            <a:avLst>
              <a:gd name="adj" fmla="val 16667"/>
            </a:avLst>
          </a:prstGeom>
          <a:solidFill>
            <a:srgbClr val="E0ECB8"/>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46800" anchor="b"/>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1200">
                <a:solidFill>
                  <a:srgbClr val="363682"/>
                </a:solidFill>
              </a:rPr>
              <a:t>CCC</a:t>
            </a:r>
          </a:p>
        </p:txBody>
      </p:sp>
      <p:cxnSp>
        <p:nvCxnSpPr>
          <p:cNvPr id="5419" name="Straight Connector 2"/>
          <p:cNvCxnSpPr>
            <a:cxnSpLocks noChangeShapeType="1"/>
          </p:cNvCxnSpPr>
          <p:nvPr/>
        </p:nvCxnSpPr>
        <p:spPr bwMode="auto">
          <a:xfrm flipV="1">
            <a:off x="4740099" y="3929063"/>
            <a:ext cx="802008" cy="468312"/>
          </a:xfrm>
          <a:prstGeom prst="line">
            <a:avLst/>
          </a:prstGeom>
          <a:noFill/>
          <a:ln w="127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0" name="Straight Connector 5"/>
          <p:cNvCxnSpPr>
            <a:cxnSpLocks noChangeShapeType="1"/>
          </p:cNvCxnSpPr>
          <p:nvPr/>
        </p:nvCxnSpPr>
        <p:spPr bwMode="auto">
          <a:xfrm flipV="1">
            <a:off x="795660" y="2844801"/>
            <a:ext cx="2340424" cy="1928813"/>
          </a:xfrm>
          <a:prstGeom prst="line">
            <a:avLst/>
          </a:prstGeom>
          <a:noFill/>
          <a:ln w="12700" algn="ctr">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21" name="Text Box 237"/>
          <p:cNvSpPr txBox="1">
            <a:spLocks noChangeArrowheads="1"/>
          </p:cNvSpPr>
          <p:nvPr/>
        </p:nvSpPr>
        <p:spPr bwMode="auto">
          <a:xfrm>
            <a:off x="1876995" y="3867151"/>
            <a:ext cx="285675"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b="1">
                <a:solidFill>
                  <a:srgbClr val="0000FF"/>
                </a:solidFill>
              </a:rPr>
              <a:t>Ro</a:t>
            </a:r>
          </a:p>
        </p:txBody>
      </p:sp>
      <p:sp useBgFill="1">
        <p:nvSpPr>
          <p:cNvPr id="5422" name="Text Box 80"/>
          <p:cNvSpPr txBox="1">
            <a:spLocks noChangeArrowheads="1"/>
          </p:cNvSpPr>
          <p:nvPr/>
        </p:nvSpPr>
        <p:spPr bwMode="auto">
          <a:xfrm>
            <a:off x="10417033" y="6459538"/>
            <a:ext cx="972505" cy="251795"/>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a:t>*Esy when SAPC used,</a:t>
            </a:r>
            <a:br>
              <a:rPr lang="en-US" altLang="en-US" sz="700"/>
            </a:br>
            <a:r>
              <a:rPr lang="en-US" altLang="en-US" sz="700"/>
              <a:t>Sy for other PCRF </a:t>
            </a:r>
          </a:p>
        </p:txBody>
      </p:sp>
      <p:sp>
        <p:nvSpPr>
          <p:cNvPr id="5423" name="Line 298"/>
          <p:cNvSpPr>
            <a:spLocks noChangeShapeType="1"/>
          </p:cNvSpPr>
          <p:nvPr/>
        </p:nvSpPr>
        <p:spPr bwMode="auto">
          <a:xfrm flipH="1">
            <a:off x="9357463" y="5192713"/>
            <a:ext cx="283559" cy="0"/>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4" name="Text Box 299"/>
          <p:cNvSpPr txBox="1">
            <a:spLocks noChangeArrowheads="1"/>
          </p:cNvSpPr>
          <p:nvPr/>
        </p:nvSpPr>
        <p:spPr bwMode="auto">
          <a:xfrm>
            <a:off x="9715087" y="5059364"/>
            <a:ext cx="316878" cy="359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spcBef>
                <a:spcPct val="0"/>
              </a:spcBef>
            </a:pPr>
            <a:r>
              <a:rPr lang="en-US" altLang="en-US" sz="700" b="1">
                <a:solidFill>
                  <a:srgbClr val="0000FF"/>
                </a:solidFill>
              </a:rPr>
              <a:t>CRS </a:t>
            </a:r>
          </a:p>
          <a:p>
            <a:pPr>
              <a:spcBef>
                <a:spcPct val="0"/>
              </a:spcBef>
            </a:pPr>
            <a:r>
              <a:rPr lang="en-US" altLang="en-US" sz="700" b="1">
                <a:solidFill>
                  <a:srgbClr val="0000FF"/>
                </a:solidFill>
              </a:rPr>
              <a:t>Data </a:t>
            </a:r>
          </a:p>
          <a:p>
            <a:pPr>
              <a:spcBef>
                <a:spcPct val="0"/>
              </a:spcBef>
            </a:pPr>
            <a:r>
              <a:rPr lang="en-US" altLang="en-US" sz="700" b="1">
                <a:solidFill>
                  <a:srgbClr val="0000FF"/>
                </a:solidFill>
              </a:rPr>
              <a:t>Import</a:t>
            </a:r>
          </a:p>
        </p:txBody>
      </p:sp>
      <p:sp>
        <p:nvSpPr>
          <p:cNvPr id="5425" name="Line 209"/>
          <p:cNvSpPr>
            <a:spLocks noChangeShapeType="1"/>
          </p:cNvSpPr>
          <p:nvPr/>
        </p:nvSpPr>
        <p:spPr bwMode="auto">
          <a:xfrm flipV="1">
            <a:off x="1866415" y="2852738"/>
            <a:ext cx="1400868" cy="2532062"/>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en-US"/>
          </a:p>
        </p:txBody>
      </p:sp>
      <p:sp>
        <p:nvSpPr>
          <p:cNvPr id="5426" name="AutoShape 289"/>
          <p:cNvSpPr>
            <a:spLocks noChangeArrowheads="1"/>
          </p:cNvSpPr>
          <p:nvPr/>
        </p:nvSpPr>
        <p:spPr bwMode="auto">
          <a:xfrm>
            <a:off x="1544764" y="5049839"/>
            <a:ext cx="643299" cy="192087"/>
          </a:xfrm>
          <a:prstGeom prst="roundRect">
            <a:avLst>
              <a:gd name="adj" fmla="val 16667"/>
            </a:avLst>
          </a:prstGeom>
          <a:solidFill>
            <a:srgbClr val="E0ECB8"/>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800">
                <a:solidFill>
                  <a:srgbClr val="363682"/>
                </a:solidFill>
              </a:rPr>
              <a:t>P-CSCF</a:t>
            </a:r>
          </a:p>
        </p:txBody>
      </p:sp>
      <p:sp>
        <p:nvSpPr>
          <p:cNvPr id="5427" name="AutoShape 286"/>
          <p:cNvSpPr>
            <a:spLocks noChangeArrowheads="1"/>
          </p:cNvSpPr>
          <p:nvPr/>
        </p:nvSpPr>
        <p:spPr bwMode="auto">
          <a:xfrm>
            <a:off x="1544764" y="4767264"/>
            <a:ext cx="643299" cy="192087"/>
          </a:xfrm>
          <a:prstGeom prst="roundRect">
            <a:avLst>
              <a:gd name="adj" fmla="val 16667"/>
            </a:avLst>
          </a:prstGeom>
          <a:solidFill>
            <a:srgbClr val="E0ECB8"/>
          </a:solidFill>
          <a:ln w="381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sv-SE" sz="800">
                <a:solidFill>
                  <a:srgbClr val="363682"/>
                </a:solidFill>
              </a:rPr>
              <a:t>E-CSCF</a:t>
            </a:r>
          </a:p>
        </p:txBody>
      </p:sp>
      <p:sp useBgFill="1">
        <p:nvSpPr>
          <p:cNvPr id="5428" name="Text Box 262"/>
          <p:cNvSpPr txBox="1">
            <a:spLocks noChangeArrowheads="1"/>
          </p:cNvSpPr>
          <p:nvPr/>
        </p:nvSpPr>
        <p:spPr bwMode="auto">
          <a:xfrm>
            <a:off x="2456892" y="4171950"/>
            <a:ext cx="408248" cy="251795"/>
          </a:xfrm>
          <a:prstGeom prst="rect">
            <a:avLst/>
          </a:prstGeom>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8000" rIns="18000" bIns="18000">
            <a:spAutoFit/>
          </a:bodyPr>
          <a:lstStyle>
            <a:lvl1pPr eaLnBrk="0" hangingPunct="0">
              <a:defRPr sz="2000">
                <a:solidFill>
                  <a:schemeClr val="tx1"/>
                </a:solidFill>
                <a:latin typeface="Arial" pitchFamily="34" charset="0"/>
                <a:cs typeface="Times New Roman" pitchFamily="18" charset="0"/>
              </a:defRPr>
            </a:lvl1pPr>
            <a:lvl2pPr marL="742950" indent="-285750" eaLnBrk="0" hangingPunct="0">
              <a:defRPr sz="2000">
                <a:solidFill>
                  <a:schemeClr val="tx1"/>
                </a:solidFill>
                <a:latin typeface="Arial" pitchFamily="34" charset="0"/>
                <a:cs typeface="Times New Roman" pitchFamily="18" charset="0"/>
              </a:defRPr>
            </a:lvl2pPr>
            <a:lvl3pPr marL="1143000" indent="-228600" eaLnBrk="0" hangingPunct="0">
              <a:defRPr sz="2000">
                <a:solidFill>
                  <a:schemeClr val="tx1"/>
                </a:solidFill>
                <a:latin typeface="Arial" pitchFamily="34" charset="0"/>
                <a:cs typeface="Times New Roman" pitchFamily="18" charset="0"/>
              </a:defRPr>
            </a:lvl3pPr>
            <a:lvl4pPr marL="1600200" indent="-228600" eaLnBrk="0" hangingPunct="0">
              <a:defRPr sz="2000">
                <a:solidFill>
                  <a:schemeClr val="tx1"/>
                </a:solidFill>
                <a:latin typeface="Arial" pitchFamily="34" charset="0"/>
                <a:cs typeface="Times New Roman" pitchFamily="18" charset="0"/>
              </a:defRPr>
            </a:lvl4pPr>
            <a:lvl5pPr marL="2057400" indent="-228600" eaLnBrk="0" hangingPunct="0">
              <a:defRPr sz="2000">
                <a:solidFill>
                  <a:schemeClr val="tx1"/>
                </a:solidFill>
                <a:latin typeface="Arial" pitchFamily="34" charset="0"/>
                <a:cs typeface="Times New Roman" pitchFamily="18" charset="0"/>
              </a:defRPr>
            </a:lvl5pPr>
            <a:lvl6pPr marL="2514600" indent="-228600" eaLnBrk="0" fontAlgn="base" hangingPunct="0">
              <a:spcBef>
                <a:spcPct val="50000"/>
              </a:spcBef>
              <a:spcAft>
                <a:spcPct val="0"/>
              </a:spcAft>
              <a:defRPr sz="2000">
                <a:solidFill>
                  <a:schemeClr val="tx1"/>
                </a:solidFill>
                <a:latin typeface="Arial" pitchFamily="34" charset="0"/>
                <a:cs typeface="Times New Roman" pitchFamily="18" charset="0"/>
              </a:defRPr>
            </a:lvl6pPr>
            <a:lvl7pPr marL="2971800" indent="-228600" eaLnBrk="0" fontAlgn="base" hangingPunct="0">
              <a:spcBef>
                <a:spcPct val="50000"/>
              </a:spcBef>
              <a:spcAft>
                <a:spcPct val="0"/>
              </a:spcAft>
              <a:defRPr sz="2000">
                <a:solidFill>
                  <a:schemeClr val="tx1"/>
                </a:solidFill>
                <a:latin typeface="Arial" pitchFamily="34" charset="0"/>
                <a:cs typeface="Times New Roman" pitchFamily="18" charset="0"/>
              </a:defRPr>
            </a:lvl7pPr>
            <a:lvl8pPr marL="3429000" indent="-228600" eaLnBrk="0" fontAlgn="base" hangingPunct="0">
              <a:spcBef>
                <a:spcPct val="50000"/>
              </a:spcBef>
              <a:spcAft>
                <a:spcPct val="0"/>
              </a:spcAft>
              <a:defRPr sz="2000">
                <a:solidFill>
                  <a:schemeClr val="tx1"/>
                </a:solidFill>
                <a:latin typeface="Arial" pitchFamily="34" charset="0"/>
                <a:cs typeface="Times New Roman" pitchFamily="18" charset="0"/>
              </a:defRPr>
            </a:lvl8pPr>
            <a:lvl9pPr marL="3886200" indent="-228600" eaLnBrk="0" fontAlgn="base" hangingPunct="0">
              <a:spcBef>
                <a:spcPct val="50000"/>
              </a:spcBef>
              <a:spcAft>
                <a:spcPct val="0"/>
              </a:spcAft>
              <a:defRPr sz="2000">
                <a:solidFill>
                  <a:schemeClr val="tx1"/>
                </a:solidFill>
                <a:latin typeface="Arial" pitchFamily="34" charset="0"/>
                <a:cs typeface="Times New Roman" pitchFamily="18" charset="0"/>
              </a:defRPr>
            </a:lvl9pPr>
          </a:lstStyle>
          <a:p>
            <a:pPr algn="ctr">
              <a:spcBef>
                <a:spcPct val="0"/>
              </a:spcBef>
            </a:pPr>
            <a:r>
              <a:rPr lang="en-US" altLang="en-US" sz="700" b="1">
                <a:solidFill>
                  <a:srgbClr val="0000FF"/>
                </a:solidFill>
              </a:rPr>
              <a:t>SCAPv2/</a:t>
            </a:r>
          </a:p>
          <a:p>
            <a:pPr algn="ctr">
              <a:spcBef>
                <a:spcPct val="0"/>
              </a:spcBef>
            </a:pPr>
            <a:r>
              <a:rPr lang="en-US" altLang="en-US" sz="700" b="1">
                <a:solidFill>
                  <a:srgbClr val="0000FF"/>
                </a:solidFill>
              </a:rPr>
              <a:t>DCCA</a:t>
            </a:r>
          </a:p>
        </p:txBody>
      </p:sp>
    </p:spTree>
    <p:extLst>
      <p:ext uri="{BB962C8B-B14F-4D97-AF65-F5344CB8AC3E}">
        <p14:creationId xmlns:p14="http://schemas.microsoft.com/office/powerpoint/2010/main" val="2430130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2"/>
          <p:cNvSpPr>
            <a:spLocks noGrp="1"/>
          </p:cNvSpPr>
          <p:nvPr>
            <p:ph type="title"/>
          </p:nvPr>
        </p:nvSpPr>
        <p:spPr>
          <a:xfrm>
            <a:off x="525330" y="239713"/>
            <a:ext cx="9989123" cy="1085850"/>
          </a:xfrm>
        </p:spPr>
        <p:txBody>
          <a:bodyPr/>
          <a:lstStyle/>
          <a:p>
            <a:r>
              <a:rPr lang="en-US" altLang="en-US" dirty="0">
                <a:solidFill>
                  <a:schemeClr val="tx2">
                    <a:lumMod val="25000"/>
                    <a:lumOff val="75000"/>
                  </a:schemeClr>
                </a:solidFill>
              </a:rPr>
              <a:t>Charging System evolution</a:t>
            </a:r>
          </a:p>
        </p:txBody>
      </p:sp>
      <p:sp>
        <p:nvSpPr>
          <p:cNvPr id="44035" name="AutoShape 4"/>
          <p:cNvSpPr>
            <a:spLocks noChangeArrowheads="1"/>
          </p:cNvSpPr>
          <p:nvPr/>
        </p:nvSpPr>
        <p:spPr bwMode="auto">
          <a:xfrm>
            <a:off x="272981" y="1636713"/>
            <a:ext cx="2239379" cy="4760912"/>
          </a:xfrm>
          <a:prstGeom prst="roundRect">
            <a:avLst>
              <a:gd name="adj" fmla="val 11440"/>
            </a:avLst>
          </a:prstGeom>
          <a:solidFill>
            <a:srgbClr val="DEEEF7"/>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endParaRPr lang="en-US" altLang="en-US" sz="1200">
              <a:solidFill>
                <a:srgbClr val="58585A"/>
              </a:solidFill>
            </a:endParaRPr>
          </a:p>
        </p:txBody>
      </p:sp>
      <p:sp>
        <p:nvSpPr>
          <p:cNvPr id="5" name="Text Box 5"/>
          <p:cNvSpPr txBox="1">
            <a:spLocks noChangeArrowheads="1"/>
          </p:cNvSpPr>
          <p:nvPr/>
        </p:nvSpPr>
        <p:spPr bwMode="auto">
          <a:xfrm>
            <a:off x="272981" y="5403850"/>
            <a:ext cx="2239379"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a:spcBef>
                <a:spcPct val="0"/>
              </a:spcBef>
              <a:defRPr/>
            </a:pPr>
            <a:r>
              <a:rPr lang="en-US" sz="1400" b="1" dirty="0">
                <a:solidFill>
                  <a:srgbClr val="58585A">
                    <a:lumMod val="50000"/>
                  </a:srgbClr>
                </a:solidFill>
                <a:latin typeface="Arial"/>
              </a:rPr>
              <a:t>GROWTH</a:t>
            </a:r>
          </a:p>
          <a:p>
            <a:pPr algn="ctr">
              <a:spcBef>
                <a:spcPct val="0"/>
              </a:spcBef>
              <a:defRPr/>
            </a:pPr>
            <a:r>
              <a:rPr lang="en-US" sz="1400" dirty="0">
                <a:solidFill>
                  <a:srgbClr val="58585A">
                    <a:lumMod val="50000"/>
                  </a:srgbClr>
                </a:solidFill>
                <a:latin typeface="Arial"/>
              </a:rPr>
              <a:t>Real time</a:t>
            </a:r>
          </a:p>
          <a:p>
            <a:pPr algn="ctr">
              <a:spcBef>
                <a:spcPct val="0"/>
              </a:spcBef>
              <a:defRPr/>
            </a:pPr>
            <a:r>
              <a:rPr lang="en-US" sz="1400" dirty="0">
                <a:solidFill>
                  <a:srgbClr val="58585A">
                    <a:lumMod val="50000"/>
                  </a:srgbClr>
                </a:solidFill>
                <a:latin typeface="Arial"/>
              </a:rPr>
              <a:t>Charging</a:t>
            </a:r>
          </a:p>
        </p:txBody>
      </p:sp>
      <p:sp>
        <p:nvSpPr>
          <p:cNvPr id="44037" name="AutoShape 7"/>
          <p:cNvSpPr>
            <a:spLocks noChangeArrowheads="1"/>
          </p:cNvSpPr>
          <p:nvPr/>
        </p:nvSpPr>
        <p:spPr bwMode="auto">
          <a:xfrm>
            <a:off x="2636153" y="1636713"/>
            <a:ext cx="6237250" cy="4760912"/>
          </a:xfrm>
          <a:prstGeom prst="roundRect">
            <a:avLst>
              <a:gd name="adj" fmla="val 5310"/>
            </a:avLst>
          </a:prstGeom>
          <a:solidFill>
            <a:srgbClr val="92CCE5"/>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endParaRPr lang="en-US" altLang="en-US" sz="1200">
              <a:solidFill>
                <a:srgbClr val="58585A"/>
              </a:solidFill>
            </a:endParaRPr>
          </a:p>
        </p:txBody>
      </p:sp>
      <p:sp>
        <p:nvSpPr>
          <p:cNvPr id="7" name="Text Box 8"/>
          <p:cNvSpPr txBox="1">
            <a:spLocks noChangeArrowheads="1"/>
          </p:cNvSpPr>
          <p:nvPr/>
        </p:nvSpPr>
        <p:spPr bwMode="auto">
          <a:xfrm>
            <a:off x="2512371" y="5403850"/>
            <a:ext cx="6345173"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a:spcBef>
                <a:spcPct val="0"/>
              </a:spcBef>
              <a:defRPr/>
            </a:pPr>
            <a:r>
              <a:rPr lang="en-US" sz="1400" b="1" dirty="0">
                <a:solidFill>
                  <a:srgbClr val="58585A">
                    <a:lumMod val="50000"/>
                  </a:srgbClr>
                </a:solidFill>
                <a:latin typeface="Arial"/>
              </a:rPr>
              <a:t>PERSONALIZATION </a:t>
            </a:r>
          </a:p>
          <a:p>
            <a:pPr algn="ctr">
              <a:spcBef>
                <a:spcPct val="0"/>
              </a:spcBef>
              <a:defRPr/>
            </a:pPr>
            <a:r>
              <a:rPr lang="en-US" sz="1400" dirty="0">
                <a:solidFill>
                  <a:srgbClr val="58585A">
                    <a:lumMod val="50000"/>
                  </a:srgbClr>
                </a:solidFill>
                <a:latin typeface="Arial"/>
              </a:rPr>
              <a:t>- Many services (Voice, data, content/OTT..)</a:t>
            </a:r>
          </a:p>
          <a:p>
            <a:pPr algn="ctr">
              <a:spcBef>
                <a:spcPct val="0"/>
              </a:spcBef>
              <a:defRPr/>
            </a:pPr>
            <a:r>
              <a:rPr lang="en-US" sz="1400" dirty="0">
                <a:solidFill>
                  <a:srgbClr val="58585A">
                    <a:lumMod val="50000"/>
                  </a:srgbClr>
                </a:solidFill>
                <a:latin typeface="Arial"/>
              </a:rPr>
              <a:t>- Many networks (LTE, </a:t>
            </a:r>
            <a:r>
              <a:rPr lang="en-US" sz="1400" dirty="0" err="1">
                <a:solidFill>
                  <a:srgbClr val="58585A">
                    <a:lumMod val="50000"/>
                  </a:srgbClr>
                </a:solidFill>
                <a:latin typeface="Arial"/>
              </a:rPr>
              <a:t>WiFi</a:t>
            </a:r>
            <a:r>
              <a:rPr lang="en-US" sz="1400" dirty="0">
                <a:solidFill>
                  <a:srgbClr val="58585A">
                    <a:lumMod val="50000"/>
                  </a:srgbClr>
                </a:solidFill>
                <a:latin typeface="Arial"/>
              </a:rPr>
              <a:t>, IMS..)</a:t>
            </a:r>
          </a:p>
          <a:p>
            <a:pPr algn="ctr">
              <a:spcBef>
                <a:spcPct val="0"/>
              </a:spcBef>
              <a:defRPr/>
            </a:pPr>
            <a:r>
              <a:rPr lang="en-US" sz="1400" dirty="0">
                <a:solidFill>
                  <a:srgbClr val="58585A">
                    <a:lumMod val="50000"/>
                  </a:srgbClr>
                </a:solidFill>
                <a:latin typeface="Arial"/>
              </a:rPr>
              <a:t> </a:t>
            </a:r>
          </a:p>
        </p:txBody>
      </p:sp>
      <p:grpSp>
        <p:nvGrpSpPr>
          <p:cNvPr id="10" name="Group 1"/>
          <p:cNvGrpSpPr>
            <a:grpSpLocks/>
          </p:cNvGrpSpPr>
          <p:nvPr/>
        </p:nvGrpSpPr>
        <p:grpSpPr bwMode="auto">
          <a:xfrm>
            <a:off x="471380" y="2787651"/>
            <a:ext cx="3431281" cy="2341563"/>
            <a:chOff x="1713706" y="2646363"/>
            <a:chExt cx="2573337" cy="2341562"/>
          </a:xfrm>
        </p:grpSpPr>
        <p:sp>
          <p:nvSpPr>
            <p:cNvPr id="44049" name="AutoShape 20"/>
            <p:cNvSpPr>
              <a:spLocks noChangeArrowheads="1"/>
            </p:cNvSpPr>
            <p:nvPr/>
          </p:nvSpPr>
          <p:spPr bwMode="auto">
            <a:xfrm>
              <a:off x="1713706" y="2646363"/>
              <a:ext cx="2573337" cy="2341562"/>
            </a:xfrm>
            <a:prstGeom prst="roundRect">
              <a:avLst>
                <a:gd name="adj" fmla="val 16667"/>
              </a:avLst>
            </a:prstGeom>
            <a:solidFill>
              <a:srgbClr val="A5C75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endParaRPr lang="en-US" altLang="en-US" sz="1800">
                <a:solidFill>
                  <a:srgbClr val="58585A"/>
                </a:solidFill>
              </a:endParaRPr>
            </a:p>
          </p:txBody>
        </p:sp>
        <p:sp>
          <p:nvSpPr>
            <p:cNvPr id="44050" name="Text Box 12"/>
            <p:cNvSpPr txBox="1">
              <a:spLocks noChangeArrowheads="1"/>
            </p:cNvSpPr>
            <p:nvPr/>
          </p:nvSpPr>
          <p:spPr bwMode="auto">
            <a:xfrm>
              <a:off x="2105516" y="3216980"/>
              <a:ext cx="1789717" cy="120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r>
                <a:rPr lang="en-US" altLang="en-US" sz="2400" b="1">
                  <a:solidFill>
                    <a:srgbClr val="FFFFFF"/>
                  </a:solidFill>
                </a:rPr>
                <a:t>Account Based</a:t>
              </a:r>
              <a:br>
                <a:rPr lang="en-US" altLang="en-US" sz="2400" b="1">
                  <a:solidFill>
                    <a:srgbClr val="FFFFFF"/>
                  </a:solidFill>
                </a:rPr>
              </a:br>
              <a:r>
                <a:rPr lang="en-US" altLang="en-US" sz="2400" b="1">
                  <a:solidFill>
                    <a:srgbClr val="FFFFFF"/>
                  </a:solidFill>
                </a:rPr>
                <a:t>Rating and </a:t>
              </a:r>
              <a:br>
                <a:rPr lang="en-US" altLang="en-US" sz="2400" b="1">
                  <a:solidFill>
                    <a:srgbClr val="FFFFFF"/>
                  </a:solidFill>
                </a:rPr>
              </a:br>
              <a:r>
                <a:rPr lang="en-US" altLang="en-US" sz="2400" b="1">
                  <a:solidFill>
                    <a:srgbClr val="FFFFFF"/>
                  </a:solidFill>
                </a:rPr>
                <a:t>Charging</a:t>
              </a:r>
            </a:p>
          </p:txBody>
        </p:sp>
      </p:grpSp>
      <p:sp>
        <p:nvSpPr>
          <p:cNvPr id="44040" name="AutoShape 10"/>
          <p:cNvSpPr>
            <a:spLocks noChangeArrowheads="1"/>
          </p:cNvSpPr>
          <p:nvPr/>
        </p:nvSpPr>
        <p:spPr bwMode="auto">
          <a:xfrm>
            <a:off x="8932138" y="1636713"/>
            <a:ext cx="3153543" cy="4760912"/>
          </a:xfrm>
          <a:prstGeom prst="roundRect">
            <a:avLst>
              <a:gd name="adj" fmla="val 7338"/>
            </a:avLst>
          </a:prstGeom>
          <a:solidFill>
            <a:srgbClr val="00285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endParaRPr lang="en-US" altLang="en-US" sz="1200">
              <a:solidFill>
                <a:srgbClr val="58585A"/>
              </a:solidFill>
            </a:endParaRPr>
          </a:p>
        </p:txBody>
      </p:sp>
      <p:sp>
        <p:nvSpPr>
          <p:cNvPr id="14" name="Text Box 11"/>
          <p:cNvSpPr txBox="1">
            <a:spLocks noChangeArrowheads="1"/>
          </p:cNvSpPr>
          <p:nvPr/>
        </p:nvSpPr>
        <p:spPr bwMode="auto">
          <a:xfrm>
            <a:off x="8932138" y="5403850"/>
            <a:ext cx="3153543" cy="738188"/>
          </a:xfrm>
          <a:prstGeom prst="rect">
            <a:avLst/>
          </a:prstGeom>
          <a:noFill/>
          <a:ln>
            <a:noFill/>
          </a:ln>
          <a:effectLst/>
          <a:extLst>
            <a:ext uri="{909E8E84-426E-40DD-AFC4-6F175D3DCCD1}">
              <a14:hiddenFill xmlns:a14="http://schemas.microsoft.com/office/drawing/2010/main">
                <a:solidFill>
                  <a:srgbClr val="5FBA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a:spcBef>
                <a:spcPct val="0"/>
              </a:spcBef>
              <a:defRPr/>
            </a:pPr>
            <a:r>
              <a:rPr lang="en-US" sz="1400" b="1" dirty="0">
                <a:solidFill>
                  <a:srgbClr val="FFFFFF"/>
                </a:solidFill>
                <a:latin typeface="Arial"/>
              </a:rPr>
              <a:t>NETWORKED SOCIETY</a:t>
            </a:r>
          </a:p>
          <a:p>
            <a:pPr marL="285750" indent="-285750" algn="ctr">
              <a:spcBef>
                <a:spcPct val="0"/>
              </a:spcBef>
              <a:buFontTx/>
              <a:buChar char="-"/>
              <a:defRPr/>
            </a:pPr>
            <a:r>
              <a:rPr lang="en-US" sz="1400" dirty="0">
                <a:solidFill>
                  <a:srgbClr val="FFFFFF"/>
                </a:solidFill>
                <a:latin typeface="Arial"/>
              </a:rPr>
              <a:t>Shorter TTM</a:t>
            </a:r>
          </a:p>
          <a:p>
            <a:pPr marL="285750" indent="-285750" algn="ctr">
              <a:spcBef>
                <a:spcPct val="0"/>
              </a:spcBef>
              <a:buFontTx/>
              <a:buChar char="-"/>
              <a:defRPr/>
            </a:pPr>
            <a:r>
              <a:rPr lang="en-US" sz="1400" dirty="0">
                <a:solidFill>
                  <a:srgbClr val="FFFFFF"/>
                </a:solidFill>
                <a:latin typeface="Arial"/>
              </a:rPr>
              <a:t>Efficiency in scale</a:t>
            </a:r>
          </a:p>
        </p:txBody>
      </p:sp>
      <p:grpSp>
        <p:nvGrpSpPr>
          <p:cNvPr id="15" name="Group 2"/>
          <p:cNvGrpSpPr>
            <a:grpSpLocks/>
          </p:cNvGrpSpPr>
          <p:nvPr/>
        </p:nvGrpSpPr>
        <p:grpSpPr bwMode="auto">
          <a:xfrm>
            <a:off x="4208955" y="2787651"/>
            <a:ext cx="3648714" cy="2341563"/>
            <a:chOff x="4589463" y="2646363"/>
            <a:chExt cx="2736850" cy="2341562"/>
          </a:xfrm>
        </p:grpSpPr>
        <p:sp>
          <p:nvSpPr>
            <p:cNvPr id="44047" name="AutoShape 21"/>
            <p:cNvSpPr>
              <a:spLocks noChangeArrowheads="1"/>
            </p:cNvSpPr>
            <p:nvPr/>
          </p:nvSpPr>
          <p:spPr bwMode="auto">
            <a:xfrm>
              <a:off x="4589463" y="2646363"/>
              <a:ext cx="2736850" cy="2341562"/>
            </a:xfrm>
            <a:prstGeom prst="roundRect">
              <a:avLst>
                <a:gd name="adj" fmla="val 16667"/>
              </a:avLst>
            </a:prstGeom>
            <a:solidFill>
              <a:srgbClr val="89BA17"/>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endParaRPr lang="en-US" altLang="en-US">
                <a:solidFill>
                  <a:srgbClr val="58585A"/>
                </a:solidFill>
              </a:endParaRPr>
            </a:p>
          </p:txBody>
        </p:sp>
        <p:sp>
          <p:nvSpPr>
            <p:cNvPr id="44048" name="Text Box 15"/>
            <p:cNvSpPr txBox="1">
              <a:spLocks noChangeArrowheads="1"/>
            </p:cNvSpPr>
            <p:nvPr/>
          </p:nvSpPr>
          <p:spPr bwMode="auto">
            <a:xfrm>
              <a:off x="4967295" y="3401646"/>
              <a:ext cx="19811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r>
                <a:rPr lang="en-US" altLang="en-US" sz="2400" b="1">
                  <a:solidFill>
                    <a:srgbClr val="FFFFFF"/>
                  </a:solidFill>
                </a:rPr>
                <a:t>Offer Based</a:t>
              </a:r>
              <a:br>
                <a:rPr lang="en-US" altLang="en-US" sz="2400" b="1">
                  <a:solidFill>
                    <a:srgbClr val="FFFFFF"/>
                  </a:solidFill>
                </a:rPr>
              </a:br>
              <a:r>
                <a:rPr lang="en-US" altLang="en-US" sz="2400" b="1">
                  <a:solidFill>
                    <a:srgbClr val="FFFFFF"/>
                  </a:solidFill>
                </a:rPr>
                <a:t>Product Creation</a:t>
              </a:r>
            </a:p>
          </p:txBody>
        </p:sp>
      </p:grpSp>
      <p:grpSp>
        <p:nvGrpSpPr>
          <p:cNvPr id="18" name="Group 4"/>
          <p:cNvGrpSpPr>
            <a:grpSpLocks/>
          </p:cNvGrpSpPr>
          <p:nvPr/>
        </p:nvGrpSpPr>
        <p:grpSpPr bwMode="auto">
          <a:xfrm>
            <a:off x="8098905" y="2752731"/>
            <a:ext cx="3647125" cy="2341563"/>
            <a:chOff x="7434263" y="2611438"/>
            <a:chExt cx="2736850" cy="2341562"/>
          </a:xfrm>
        </p:grpSpPr>
        <p:sp>
          <p:nvSpPr>
            <p:cNvPr id="44045" name="AutoShape 21"/>
            <p:cNvSpPr>
              <a:spLocks noChangeArrowheads="1"/>
            </p:cNvSpPr>
            <p:nvPr/>
          </p:nvSpPr>
          <p:spPr bwMode="auto">
            <a:xfrm>
              <a:off x="7434263" y="2611438"/>
              <a:ext cx="2736850" cy="2341562"/>
            </a:xfrm>
            <a:prstGeom prst="roundRect">
              <a:avLst>
                <a:gd name="adj" fmla="val 16667"/>
              </a:avLst>
            </a:prstGeom>
            <a:solidFill>
              <a:srgbClr val="007B78"/>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endParaRPr lang="en-US" altLang="en-US" sz="1800">
                <a:solidFill>
                  <a:srgbClr val="58585A"/>
                </a:solidFill>
              </a:endParaRPr>
            </a:p>
          </p:txBody>
        </p:sp>
        <p:sp>
          <p:nvSpPr>
            <p:cNvPr id="44046" name="Text Box 15"/>
            <p:cNvSpPr txBox="1">
              <a:spLocks noChangeArrowheads="1"/>
            </p:cNvSpPr>
            <p:nvPr/>
          </p:nvSpPr>
          <p:spPr bwMode="auto">
            <a:xfrm>
              <a:off x="7787004" y="3366721"/>
              <a:ext cx="20313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r>
                <a:rPr lang="en-US" altLang="en-US" sz="2400" b="1">
                  <a:solidFill>
                    <a:srgbClr val="FFFFFF"/>
                  </a:solidFill>
                </a:rPr>
                <a:t>Catalog Enabled</a:t>
              </a:r>
              <a:br>
                <a:rPr lang="en-US" altLang="en-US" sz="2400" b="1">
                  <a:solidFill>
                    <a:srgbClr val="FFFFFF"/>
                  </a:solidFill>
                </a:rPr>
              </a:br>
              <a:r>
                <a:rPr lang="en-US" altLang="en-US" sz="2400" b="1">
                  <a:solidFill>
                    <a:srgbClr val="FFFFFF"/>
                  </a:solidFill>
                </a:rPr>
                <a:t>Product Handling</a:t>
              </a:r>
            </a:p>
          </p:txBody>
        </p:sp>
      </p:grpSp>
      <p:sp>
        <p:nvSpPr>
          <p:cNvPr id="21" name="Freeform 5" descr="bpct-blend2"/>
          <p:cNvSpPr>
            <a:spLocks noChangeAspect="1"/>
          </p:cNvSpPr>
          <p:nvPr/>
        </p:nvSpPr>
        <p:spPr bwMode="auto">
          <a:xfrm>
            <a:off x="323771" y="1844675"/>
            <a:ext cx="11420674" cy="819150"/>
          </a:xfrm>
          <a:custGeom>
            <a:avLst/>
            <a:gdLst>
              <a:gd name="T0" fmla="*/ 2147483647 w 2033"/>
              <a:gd name="T1" fmla="*/ 2147483647 h 218"/>
              <a:gd name="T2" fmla="*/ 2147483647 w 2033"/>
              <a:gd name="T3" fmla="*/ 2147483647 h 218"/>
              <a:gd name="T4" fmla="*/ 2147483647 w 2033"/>
              <a:gd name="T5" fmla="*/ 2147483647 h 218"/>
              <a:gd name="T6" fmla="*/ 2147483647 w 2033"/>
              <a:gd name="T7" fmla="*/ 2147483647 h 218"/>
              <a:gd name="T8" fmla="*/ 0 w 2033"/>
              <a:gd name="T9" fmla="*/ 2147483647 h 218"/>
              <a:gd name="T10" fmla="*/ 0 w 2033"/>
              <a:gd name="T11" fmla="*/ 2147483647 h 218"/>
              <a:gd name="T12" fmla="*/ 2147483647 w 2033"/>
              <a:gd name="T13" fmla="*/ 2147483647 h 218"/>
              <a:gd name="T14" fmla="*/ 2147483647 w 2033"/>
              <a:gd name="T15" fmla="*/ 2147483647 h 218"/>
              <a:gd name="T16" fmla="*/ 2147483647 w 2033"/>
              <a:gd name="T17" fmla="*/ 2147483647 h 218"/>
              <a:gd name="T18" fmla="*/ 2147483647 w 2033"/>
              <a:gd name="T19" fmla="*/ 2147483647 h 218"/>
              <a:gd name="T20" fmla="*/ 2147483647 w 2033"/>
              <a:gd name="T21" fmla="*/ 2147483647 h 218"/>
              <a:gd name="T22" fmla="*/ 2147483647 w 2033"/>
              <a:gd name="T23" fmla="*/ 2147483647 h 218"/>
              <a:gd name="T24" fmla="*/ 2147483647 w 2033"/>
              <a:gd name="T25" fmla="*/ 2147483647 h 218"/>
              <a:gd name="T26" fmla="*/ 2147483647 w 2033"/>
              <a:gd name="T27" fmla="*/ 2147483647 h 2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33"/>
              <a:gd name="T43" fmla="*/ 0 h 218"/>
              <a:gd name="T44" fmla="*/ 2033 w 2033"/>
              <a:gd name="T45" fmla="*/ 218 h 2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33" h="218">
                <a:moveTo>
                  <a:pt x="1920" y="9"/>
                </a:moveTo>
                <a:cubicBezTo>
                  <a:pt x="1906" y="0"/>
                  <a:pt x="1894" y="2"/>
                  <a:pt x="1894" y="22"/>
                </a:cubicBezTo>
                <a:cubicBezTo>
                  <a:pt x="1894" y="26"/>
                  <a:pt x="1894" y="32"/>
                  <a:pt x="1894" y="39"/>
                </a:cubicBezTo>
                <a:cubicBezTo>
                  <a:pt x="14" y="39"/>
                  <a:pt x="14" y="39"/>
                  <a:pt x="14" y="39"/>
                </a:cubicBezTo>
                <a:cubicBezTo>
                  <a:pt x="6" y="39"/>
                  <a:pt x="0" y="45"/>
                  <a:pt x="0" y="53"/>
                </a:cubicBezTo>
                <a:cubicBezTo>
                  <a:pt x="0" y="165"/>
                  <a:pt x="0" y="165"/>
                  <a:pt x="0" y="165"/>
                </a:cubicBezTo>
                <a:cubicBezTo>
                  <a:pt x="0" y="173"/>
                  <a:pt x="6" y="179"/>
                  <a:pt x="14" y="179"/>
                </a:cubicBezTo>
                <a:cubicBezTo>
                  <a:pt x="1894" y="179"/>
                  <a:pt x="1894" y="179"/>
                  <a:pt x="1894" y="179"/>
                </a:cubicBezTo>
                <a:cubicBezTo>
                  <a:pt x="1894" y="186"/>
                  <a:pt x="1894" y="191"/>
                  <a:pt x="1894" y="195"/>
                </a:cubicBezTo>
                <a:cubicBezTo>
                  <a:pt x="1894" y="215"/>
                  <a:pt x="1907" y="218"/>
                  <a:pt x="1920" y="209"/>
                </a:cubicBezTo>
                <a:cubicBezTo>
                  <a:pt x="1932" y="199"/>
                  <a:pt x="2013" y="135"/>
                  <a:pt x="2024" y="126"/>
                </a:cubicBezTo>
                <a:cubicBezTo>
                  <a:pt x="2030" y="121"/>
                  <a:pt x="2033" y="116"/>
                  <a:pt x="2033" y="109"/>
                </a:cubicBezTo>
                <a:cubicBezTo>
                  <a:pt x="2033" y="102"/>
                  <a:pt x="2030" y="97"/>
                  <a:pt x="2024" y="92"/>
                </a:cubicBezTo>
                <a:cubicBezTo>
                  <a:pt x="2013" y="83"/>
                  <a:pt x="1927" y="14"/>
                  <a:pt x="1920" y="9"/>
                </a:cubicBezTo>
                <a:close/>
              </a:path>
            </a:pathLst>
          </a:cu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spcBef>
                <a:spcPct val="0"/>
              </a:spcBef>
            </a:pPr>
            <a:endParaRPr lang="en-US">
              <a:solidFill>
                <a:srgbClr val="58585A"/>
              </a:solidFill>
              <a:latin typeface="Arial" pitchFamily="34" charset="0"/>
              <a:cs typeface="Arial" pitchFamily="34" charset="0"/>
            </a:endParaRPr>
          </a:p>
        </p:txBody>
      </p:sp>
    </p:spTree>
    <p:extLst>
      <p:ext uri="{BB962C8B-B14F-4D97-AF65-F5344CB8AC3E}">
        <p14:creationId xmlns:p14="http://schemas.microsoft.com/office/powerpoint/2010/main" val="36818389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29070" y="1428750"/>
            <a:ext cx="11132885" cy="4572000"/>
          </a:xfrm>
        </p:spPr>
        <p:txBody>
          <a:bodyPr anchor="ctr" anchorCtr="0"/>
          <a:lstStyle/>
          <a:p>
            <a:pPr>
              <a:buFont typeface="Wingdings" panose="05000000000000000000" pitchFamily="2" charset="2"/>
              <a:buChar char="q"/>
            </a:pPr>
            <a:r>
              <a:rPr lang="en-US" cap="all" dirty="0"/>
              <a:t> ERICSSON CHARGING SYSTEM</a:t>
            </a:r>
          </a:p>
          <a:p>
            <a:pPr>
              <a:buFont typeface="Wingdings" panose="05000000000000000000" pitchFamily="2" charset="2"/>
              <a:buChar char="q"/>
            </a:pPr>
            <a:r>
              <a:rPr lang="en-US" cap="all" dirty="0"/>
              <a:t> CHARGING SYSTEM ARCHITECTURE</a:t>
            </a:r>
          </a:p>
          <a:p>
            <a:pPr>
              <a:buFont typeface="Wingdings" panose="05000000000000000000" pitchFamily="2" charset="2"/>
              <a:buChar char="q"/>
            </a:pPr>
            <a:r>
              <a:rPr lang="en-US" cap="all"/>
              <a:t> SAMPLE USE </a:t>
            </a:r>
            <a:r>
              <a:rPr lang="en-US" cap="all" dirty="0"/>
              <a:t>CASE FLOWS</a:t>
            </a:r>
          </a:p>
          <a:p>
            <a:pPr>
              <a:buFont typeface="Wingdings" panose="05000000000000000000" pitchFamily="2" charset="2"/>
              <a:buChar char="q"/>
            </a:pPr>
            <a:r>
              <a:rPr lang="en-US" cap="all" dirty="0"/>
              <a:t> CHARGING SYSTEM EVOLUTION</a:t>
            </a:r>
          </a:p>
          <a:p>
            <a:pPr>
              <a:buFont typeface="Wingdings" panose="05000000000000000000" pitchFamily="2" charset="2"/>
              <a:buChar char="q"/>
            </a:pPr>
            <a:r>
              <a:rPr lang="en-US" cap="all" dirty="0"/>
              <a:t> ERICSSON CATALOGUE MANAGER</a:t>
            </a:r>
          </a:p>
          <a:p>
            <a:pPr marL="0" indent="0">
              <a:buNone/>
            </a:pPr>
            <a:endParaRPr lang="en-US" dirty="0"/>
          </a:p>
          <a:p>
            <a:endParaRPr lang="en-US" dirty="0"/>
          </a:p>
          <a:p>
            <a:endParaRPr lang="en-US" dirty="0"/>
          </a:p>
        </p:txBody>
      </p:sp>
      <p:sp>
        <p:nvSpPr>
          <p:cNvPr id="4" name="Title 3"/>
          <p:cNvSpPr>
            <a:spLocks noGrp="1"/>
          </p:cNvSpPr>
          <p:nvPr>
            <p:ph type="title"/>
          </p:nvPr>
        </p:nvSpPr>
        <p:spPr/>
        <p:txBody>
          <a:bodyPr/>
          <a:lstStyle/>
          <a:p>
            <a:r>
              <a:rPr lang="en-US" dirty="0">
                <a:solidFill>
                  <a:schemeClr val="tx2">
                    <a:lumMod val="25000"/>
                    <a:lumOff val="75000"/>
                  </a:schemeClr>
                </a:solidFill>
              </a:rPr>
              <a:t>agenda</a:t>
            </a:r>
          </a:p>
        </p:txBody>
      </p:sp>
    </p:spTree>
    <p:extLst>
      <p:ext uri="{BB962C8B-B14F-4D97-AF65-F5344CB8AC3E}">
        <p14:creationId xmlns:p14="http://schemas.microsoft.com/office/powerpoint/2010/main" val="2626965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2">
                    <a:lumMod val="25000"/>
                    <a:lumOff val="75000"/>
                  </a:schemeClr>
                </a:solidFill>
              </a:rPr>
              <a:t>ERICSSON CATALOG MANAGER INTEGRATION</a:t>
            </a:r>
          </a:p>
        </p:txBody>
      </p:sp>
      <p:pic>
        <p:nvPicPr>
          <p:cNvPr id="9113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24799" y="1493682"/>
            <a:ext cx="9643960" cy="4811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9387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29070" y="1428752"/>
            <a:ext cx="11132885" cy="4829175"/>
          </a:xfrm>
        </p:spPr>
        <p:txBody>
          <a:bodyPr anchor="ctr"/>
          <a:lstStyle/>
          <a:p>
            <a:pPr>
              <a:buFont typeface="Courier New" panose="02070309020205020404" pitchFamily="49" charset="0"/>
              <a:buChar char="o"/>
            </a:pPr>
            <a:r>
              <a:rPr lang="en-US" dirty="0"/>
              <a:t> ECM is a catalog management system that allows an operator to create and manage business data. This means, for example, to define, introduce, manage, and retire product offerings.</a:t>
            </a:r>
          </a:p>
          <a:p>
            <a:pPr>
              <a:buFont typeface="Courier New" panose="02070309020205020404" pitchFamily="49" charset="0"/>
              <a:buChar char="o"/>
            </a:pPr>
            <a:r>
              <a:rPr lang="en-US" dirty="0"/>
              <a:t> ECM contains a module that is adapted to interpret data received from Charging System.</a:t>
            </a:r>
          </a:p>
        </p:txBody>
      </p:sp>
      <p:sp>
        <p:nvSpPr>
          <p:cNvPr id="4" name="Title 3"/>
          <p:cNvSpPr>
            <a:spLocks noGrp="1"/>
          </p:cNvSpPr>
          <p:nvPr>
            <p:ph type="title"/>
          </p:nvPr>
        </p:nvSpPr>
        <p:spPr/>
        <p:txBody>
          <a:bodyPr/>
          <a:lstStyle/>
          <a:p>
            <a:r>
              <a:rPr lang="en-US" dirty="0">
                <a:solidFill>
                  <a:schemeClr val="tx2">
                    <a:lumMod val="25000"/>
                    <a:lumOff val="75000"/>
                  </a:schemeClr>
                </a:solidFill>
              </a:rPr>
              <a:t>Ericsson Catalog Manager (ECM)</a:t>
            </a:r>
          </a:p>
        </p:txBody>
      </p:sp>
    </p:spTree>
    <p:extLst>
      <p:ext uri="{BB962C8B-B14F-4D97-AF65-F5344CB8AC3E}">
        <p14:creationId xmlns:p14="http://schemas.microsoft.com/office/powerpoint/2010/main" val="3889078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29070" y="2680137"/>
            <a:ext cx="11132885" cy="3577789"/>
          </a:xfrm>
        </p:spPr>
        <p:txBody>
          <a:bodyPr anchor="ctr"/>
          <a:lstStyle/>
          <a:p>
            <a:pPr marL="0" indent="0">
              <a:buNone/>
            </a:pPr>
            <a:r>
              <a:rPr lang="en-US" dirty="0"/>
              <a:t>EOC and EOM handle the provisioning of POs and enable them for sales. EOM is adapted to the Account administration Communication Integration Protocol (ACIP) and the User Communication Integration Protocol (UCIP) and is only partly used in the catalog integration.</a:t>
            </a:r>
          </a:p>
          <a:p>
            <a:pPr marL="0" indent="0">
              <a:buNone/>
            </a:pPr>
            <a:endParaRPr lang="en-US" dirty="0"/>
          </a:p>
        </p:txBody>
      </p:sp>
      <p:sp>
        <p:nvSpPr>
          <p:cNvPr id="4" name="Title 3"/>
          <p:cNvSpPr>
            <a:spLocks noGrp="1"/>
          </p:cNvSpPr>
          <p:nvPr>
            <p:ph type="title"/>
          </p:nvPr>
        </p:nvSpPr>
        <p:spPr>
          <a:xfrm>
            <a:off x="524798" y="239717"/>
            <a:ext cx="9990182" cy="1872863"/>
          </a:xfrm>
        </p:spPr>
        <p:txBody>
          <a:bodyPr>
            <a:normAutofit fontScale="90000"/>
          </a:bodyPr>
          <a:lstStyle/>
          <a:p>
            <a:br>
              <a:rPr lang="en-US" sz="4900" dirty="0">
                <a:solidFill>
                  <a:schemeClr val="tx2">
                    <a:lumMod val="25000"/>
                    <a:lumOff val="75000"/>
                  </a:schemeClr>
                </a:solidFill>
              </a:rPr>
            </a:br>
            <a:r>
              <a:rPr lang="en-US" sz="4900" dirty="0">
                <a:solidFill>
                  <a:schemeClr val="tx2">
                    <a:lumMod val="25000"/>
                    <a:lumOff val="75000"/>
                  </a:schemeClr>
                </a:solidFill>
              </a:rPr>
              <a:t>Ericsson Order Care (EOC) and Ericsson Order Management (EOM)</a:t>
            </a:r>
          </a:p>
        </p:txBody>
      </p:sp>
    </p:spTree>
    <p:extLst>
      <p:ext uri="{BB962C8B-B14F-4D97-AF65-F5344CB8AC3E}">
        <p14:creationId xmlns:p14="http://schemas.microsoft.com/office/powerpoint/2010/main" val="2766964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29070" y="1428752"/>
            <a:ext cx="11132885" cy="4829175"/>
          </a:xfrm>
        </p:spPr>
        <p:txBody>
          <a:bodyPr/>
          <a:lstStyle/>
          <a:p>
            <a:pPr marL="0" indent="0">
              <a:buNone/>
            </a:pPr>
            <a:r>
              <a:rPr lang="en-US" dirty="0"/>
              <a:t>Charging System provides rule based charging and policy. GUI tools are used to build rating rules, charging rules, account balance structures, discount rules, and so on.</a:t>
            </a:r>
          </a:p>
          <a:p>
            <a:pPr marL="0" indent="0">
              <a:buNone/>
            </a:pPr>
            <a:r>
              <a:rPr lang="en-US" dirty="0"/>
              <a:t>The following Charging System network elements are included in the catalog integration:</a:t>
            </a:r>
          </a:p>
          <a:p>
            <a:pPr lvl="1"/>
            <a:r>
              <a:rPr lang="en-US" dirty="0"/>
              <a:t>Service Data Point (SDP) In SDP the templates called CFS charging capabilities are configured. The CFS charging capabilities are exported from SDP to ECM over the internal SDP Data Notification interface.</a:t>
            </a:r>
          </a:p>
          <a:p>
            <a:pPr lvl="1"/>
            <a:r>
              <a:rPr lang="en-US" dirty="0"/>
              <a:t>Account Information and Refill (AIR) EOC provisions subscriber data to AIR over the ACIP and UCIP interfaces. The information is then passed on to SDP.</a:t>
            </a:r>
          </a:p>
          <a:p>
            <a:pPr marL="0" indent="0">
              <a:buNone/>
            </a:pPr>
            <a:endParaRPr lang="en-US" dirty="0"/>
          </a:p>
        </p:txBody>
      </p:sp>
      <p:sp>
        <p:nvSpPr>
          <p:cNvPr id="4" name="Title 3"/>
          <p:cNvSpPr>
            <a:spLocks noGrp="1"/>
          </p:cNvSpPr>
          <p:nvPr>
            <p:ph type="title"/>
          </p:nvPr>
        </p:nvSpPr>
        <p:spPr/>
        <p:txBody>
          <a:bodyPr>
            <a:normAutofit/>
          </a:bodyPr>
          <a:lstStyle/>
          <a:p>
            <a:r>
              <a:rPr lang="en-US" dirty="0">
                <a:solidFill>
                  <a:schemeClr val="tx2">
                    <a:lumMod val="25000"/>
                    <a:lumOff val="75000"/>
                  </a:schemeClr>
                </a:solidFill>
              </a:rPr>
              <a:t>Ericsson Charging System</a:t>
            </a:r>
          </a:p>
        </p:txBody>
      </p:sp>
    </p:spTree>
    <p:extLst>
      <p:ext uri="{BB962C8B-B14F-4D97-AF65-F5344CB8AC3E}">
        <p14:creationId xmlns:p14="http://schemas.microsoft.com/office/powerpoint/2010/main" val="1017471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a:xfrm>
            <a:off x="525346" y="239713"/>
            <a:ext cx="9989123" cy="1085850"/>
          </a:xfrm>
        </p:spPr>
        <p:txBody>
          <a:bodyPr/>
          <a:lstStyle/>
          <a:p>
            <a:r>
              <a:rPr lang="en-US" altLang="en-US">
                <a:latin typeface="Ericsson Capital TT" pitchFamily="2" charset="0"/>
              </a:rPr>
              <a:t>Personalized services</a:t>
            </a:r>
          </a:p>
        </p:txBody>
      </p:sp>
      <p:grpSp>
        <p:nvGrpSpPr>
          <p:cNvPr id="23555" name="Group 1"/>
          <p:cNvGrpSpPr>
            <a:grpSpLocks/>
          </p:cNvGrpSpPr>
          <p:nvPr/>
        </p:nvGrpSpPr>
        <p:grpSpPr bwMode="auto">
          <a:xfrm>
            <a:off x="928466" y="1123950"/>
            <a:ext cx="7252985" cy="5370513"/>
            <a:chOff x="944563" y="1139825"/>
            <a:chExt cx="7254875" cy="5370513"/>
          </a:xfrm>
        </p:grpSpPr>
        <p:sp>
          <p:nvSpPr>
            <p:cNvPr id="23665" name="AutoShape 10" descr="bpct-blend3"/>
            <p:cNvSpPr>
              <a:spLocks noChangeAspect="1" noChangeArrowheads="1"/>
            </p:cNvSpPr>
            <p:nvPr/>
          </p:nvSpPr>
          <p:spPr bwMode="auto">
            <a:xfrm>
              <a:off x="944563" y="1139825"/>
              <a:ext cx="7254875" cy="5370513"/>
            </a:xfrm>
            <a:prstGeom prst="roundRect">
              <a:avLst>
                <a:gd name="adj" fmla="val 5958"/>
              </a:avLst>
            </a:prstGeom>
            <a:solidFill>
              <a:srgbClr val="58585A"/>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0" rIns="0" anchor="ct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endParaRPr lang="sv-SE" altLang="en-US">
                <a:solidFill>
                  <a:srgbClr val="58585A"/>
                </a:solidFill>
              </a:endParaRPr>
            </a:p>
          </p:txBody>
        </p:sp>
        <p:grpSp>
          <p:nvGrpSpPr>
            <p:cNvPr id="23666" name="Group 16"/>
            <p:cNvGrpSpPr>
              <a:grpSpLocks/>
            </p:cNvGrpSpPr>
            <p:nvPr/>
          </p:nvGrpSpPr>
          <p:grpSpPr bwMode="auto">
            <a:xfrm>
              <a:off x="3825875" y="1974850"/>
              <a:ext cx="3011488" cy="328613"/>
              <a:chOff x="2971426" y="3080765"/>
              <a:chExt cx="3011488" cy="327093"/>
            </a:xfrm>
          </p:grpSpPr>
          <p:sp>
            <p:nvSpPr>
              <p:cNvPr id="302" name="Freeform 14"/>
              <p:cNvSpPr>
                <a:spLocks noChangeAspect="1"/>
              </p:cNvSpPr>
              <p:nvPr/>
            </p:nvSpPr>
            <p:spPr bwMode="auto">
              <a:xfrm>
                <a:off x="2971426" y="3183986"/>
                <a:ext cx="3011488" cy="120650"/>
              </a:xfrm>
              <a:custGeom>
                <a:avLst/>
                <a:gdLst>
                  <a:gd name="T0" fmla="*/ 2147483647 w 803"/>
                  <a:gd name="T1" fmla="*/ 2147483647 h 32"/>
                  <a:gd name="T2" fmla="*/ 0 w 803"/>
                  <a:gd name="T3" fmla="*/ 2147483647 h 32"/>
                  <a:gd name="T4" fmla="*/ 0 w 803"/>
                  <a:gd name="T5" fmla="*/ 2147483647 h 32"/>
                  <a:gd name="T6" fmla="*/ 2147483647 w 803"/>
                  <a:gd name="T7" fmla="*/ 0 h 32"/>
                  <a:gd name="T8" fmla="*/ 2147483647 w 803"/>
                  <a:gd name="T9" fmla="*/ 0 h 32"/>
                  <a:gd name="T10" fmla="*/ 2147483647 w 803"/>
                  <a:gd name="T11" fmla="*/ 0 h 32"/>
                  <a:gd name="T12" fmla="*/ 2147483647 w 803"/>
                  <a:gd name="T13" fmla="*/ 2147483647 h 32"/>
                  <a:gd name="T14" fmla="*/ 2147483647 w 803"/>
                  <a:gd name="T15" fmla="*/ 2147483647 h 32"/>
                  <a:gd name="T16" fmla="*/ 2147483647 w 803"/>
                  <a:gd name="T17" fmla="*/ 2147483647 h 32"/>
                  <a:gd name="T18" fmla="*/ 2147483647 w 803"/>
                  <a:gd name="T19" fmla="*/ 2147483647 h 32"/>
                  <a:gd name="T20" fmla="*/ 2147483647 w 803"/>
                  <a:gd name="T21" fmla="*/ 2147483647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3"/>
                  <a:gd name="T34" fmla="*/ 0 h 32"/>
                  <a:gd name="T35" fmla="*/ 803 w 803"/>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3" h="32">
                    <a:moveTo>
                      <a:pt x="16" y="32"/>
                    </a:moveTo>
                    <a:cubicBezTo>
                      <a:pt x="7" y="32"/>
                      <a:pt x="0" y="25"/>
                      <a:pt x="0" y="16"/>
                    </a:cubicBezTo>
                    <a:cubicBezTo>
                      <a:pt x="0" y="16"/>
                      <a:pt x="0" y="16"/>
                      <a:pt x="0" y="16"/>
                    </a:cubicBezTo>
                    <a:cubicBezTo>
                      <a:pt x="0" y="7"/>
                      <a:pt x="7" y="0"/>
                      <a:pt x="16" y="0"/>
                    </a:cubicBezTo>
                    <a:cubicBezTo>
                      <a:pt x="16" y="0"/>
                      <a:pt x="16" y="0"/>
                      <a:pt x="16" y="0"/>
                    </a:cubicBezTo>
                    <a:cubicBezTo>
                      <a:pt x="787" y="0"/>
                      <a:pt x="787" y="0"/>
                      <a:pt x="787" y="0"/>
                    </a:cubicBezTo>
                    <a:cubicBezTo>
                      <a:pt x="796" y="0"/>
                      <a:pt x="803" y="7"/>
                      <a:pt x="803" y="16"/>
                    </a:cubicBezTo>
                    <a:cubicBezTo>
                      <a:pt x="803" y="16"/>
                      <a:pt x="803" y="16"/>
                      <a:pt x="803" y="16"/>
                    </a:cubicBezTo>
                    <a:cubicBezTo>
                      <a:pt x="803" y="25"/>
                      <a:pt x="796" y="32"/>
                      <a:pt x="787" y="32"/>
                    </a:cubicBezTo>
                    <a:cubicBezTo>
                      <a:pt x="787" y="32"/>
                      <a:pt x="787" y="32"/>
                      <a:pt x="787" y="32"/>
                    </a:cubicBezTo>
                    <a:cubicBezTo>
                      <a:pt x="16" y="32"/>
                      <a:pt x="16" y="32"/>
                      <a:pt x="16" y="32"/>
                    </a:cubicBezTo>
                    <a:close/>
                  </a:path>
                </a:pathLst>
              </a:custGeom>
              <a:solidFill>
                <a:srgbClr val="B1B3B4"/>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solidFill>
                    <a:srgbClr val="58585A"/>
                  </a:solidFill>
                  <a:cs typeface="Arial" pitchFamily="34" charset="0"/>
                </a:endParaRPr>
              </a:p>
            </p:txBody>
          </p:sp>
          <p:sp>
            <p:nvSpPr>
              <p:cNvPr id="303" name="Freeform 11"/>
              <p:cNvSpPr>
                <a:spLocks noChangeAspect="1"/>
              </p:cNvSpPr>
              <p:nvPr/>
            </p:nvSpPr>
            <p:spPr bwMode="auto">
              <a:xfrm>
                <a:off x="2971426" y="3183986"/>
                <a:ext cx="1995488" cy="120650"/>
              </a:xfrm>
              <a:custGeom>
                <a:avLst/>
                <a:gdLst>
                  <a:gd name="T0" fmla="*/ 2147483647 w 532"/>
                  <a:gd name="T1" fmla="*/ 2147483647 h 32"/>
                  <a:gd name="T2" fmla="*/ 0 w 532"/>
                  <a:gd name="T3" fmla="*/ 2147483647 h 32"/>
                  <a:gd name="T4" fmla="*/ 0 w 532"/>
                  <a:gd name="T5" fmla="*/ 2147483647 h 32"/>
                  <a:gd name="T6" fmla="*/ 2147483647 w 532"/>
                  <a:gd name="T7" fmla="*/ 0 h 32"/>
                  <a:gd name="T8" fmla="*/ 2147483647 w 532"/>
                  <a:gd name="T9" fmla="*/ 0 h 32"/>
                  <a:gd name="T10" fmla="*/ 2147483647 w 532"/>
                  <a:gd name="T11" fmla="*/ 0 h 32"/>
                  <a:gd name="T12" fmla="*/ 2147483647 w 532"/>
                  <a:gd name="T13" fmla="*/ 2147483647 h 32"/>
                  <a:gd name="T14" fmla="*/ 2147483647 w 532"/>
                  <a:gd name="T15" fmla="*/ 2147483647 h 32"/>
                  <a:gd name="T16" fmla="*/ 2147483647 w 532"/>
                  <a:gd name="T17" fmla="*/ 2147483647 h 32"/>
                  <a:gd name="T18" fmla="*/ 2147483647 w 532"/>
                  <a:gd name="T19" fmla="*/ 2147483647 h 32"/>
                  <a:gd name="T20" fmla="*/ 2147483647 w 532"/>
                  <a:gd name="T21" fmla="*/ 2147483647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2"/>
                  <a:gd name="T34" fmla="*/ 0 h 32"/>
                  <a:gd name="T35" fmla="*/ 532 w 532"/>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2" h="32">
                    <a:moveTo>
                      <a:pt x="16" y="32"/>
                    </a:moveTo>
                    <a:cubicBezTo>
                      <a:pt x="7" y="32"/>
                      <a:pt x="0" y="24"/>
                      <a:pt x="0" y="16"/>
                    </a:cubicBezTo>
                    <a:cubicBezTo>
                      <a:pt x="0" y="16"/>
                      <a:pt x="0" y="16"/>
                      <a:pt x="0" y="16"/>
                    </a:cubicBezTo>
                    <a:cubicBezTo>
                      <a:pt x="0" y="7"/>
                      <a:pt x="7" y="0"/>
                      <a:pt x="16" y="0"/>
                    </a:cubicBezTo>
                    <a:cubicBezTo>
                      <a:pt x="16" y="0"/>
                      <a:pt x="16" y="0"/>
                      <a:pt x="16" y="0"/>
                    </a:cubicBezTo>
                    <a:cubicBezTo>
                      <a:pt x="516" y="0"/>
                      <a:pt x="516" y="0"/>
                      <a:pt x="516" y="0"/>
                    </a:cubicBezTo>
                    <a:cubicBezTo>
                      <a:pt x="525" y="0"/>
                      <a:pt x="532" y="7"/>
                      <a:pt x="532" y="16"/>
                    </a:cubicBezTo>
                    <a:cubicBezTo>
                      <a:pt x="532" y="16"/>
                      <a:pt x="532" y="16"/>
                      <a:pt x="532" y="16"/>
                    </a:cubicBezTo>
                    <a:cubicBezTo>
                      <a:pt x="532" y="24"/>
                      <a:pt x="525" y="32"/>
                      <a:pt x="516" y="32"/>
                    </a:cubicBezTo>
                    <a:cubicBezTo>
                      <a:pt x="516" y="32"/>
                      <a:pt x="516" y="32"/>
                      <a:pt x="516" y="32"/>
                    </a:cubicBezTo>
                    <a:cubicBezTo>
                      <a:pt x="16" y="32"/>
                      <a:pt x="16" y="32"/>
                      <a:pt x="16" y="32"/>
                    </a:cubicBezTo>
                    <a:close/>
                  </a:path>
                </a:pathLst>
              </a:custGeom>
              <a:solidFill>
                <a:srgbClr val="89BA17"/>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solidFill>
                    <a:srgbClr val="58585A"/>
                  </a:solidFill>
                  <a:cs typeface="Arial" pitchFamily="34" charset="0"/>
                </a:endParaRPr>
              </a:p>
            </p:txBody>
          </p:sp>
          <p:grpSp>
            <p:nvGrpSpPr>
              <p:cNvPr id="23781" name="Group 24"/>
              <p:cNvGrpSpPr>
                <a:grpSpLocks/>
              </p:cNvGrpSpPr>
              <p:nvPr/>
            </p:nvGrpSpPr>
            <p:grpSpPr bwMode="auto">
              <a:xfrm>
                <a:off x="4779646" y="3080765"/>
                <a:ext cx="327093" cy="327093"/>
                <a:chOff x="5516263" y="2377744"/>
                <a:chExt cx="327093" cy="327093"/>
              </a:xfrm>
            </p:grpSpPr>
            <p:sp>
              <p:nvSpPr>
                <p:cNvPr id="305" name="Oval 304"/>
                <p:cNvSpPr/>
                <p:nvPr/>
              </p:nvSpPr>
              <p:spPr bwMode="auto">
                <a:xfrm>
                  <a:off x="5516206" y="2377744"/>
                  <a:ext cx="327025" cy="327093"/>
                </a:xfrm>
                <a:prstGeom prst="ellipse">
                  <a:avLst/>
                </a:prstGeom>
                <a:solidFill>
                  <a:srgbClr val="F0F1F1"/>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a:extLst>
                  <a:ext uri="{91240B29-F687-4F45-9708-019B960494DF}">
                    <a14:hiddenLine xmlns:a14="http://schemas.microsoft.com/office/drawing/2010/main" w="12700" cap="flat" cmpd="sng" algn="ctr">
                      <a:solidFill>
                        <a:srgbClr val="D1D2D4"/>
                      </a:solidFill>
                      <a:prstDash val="solid"/>
                      <a:round/>
                      <a:headEnd type="none" w="med" len="med"/>
                      <a:tailEnd type="none" w="med" len="med"/>
                    </a14:hiddenLine>
                  </a:ext>
                </a:extLst>
              </p:spPr>
              <p:txBody>
                <a:bodyPr wrap="none" lIns="72000" rIns="72000"/>
                <a:lstStyle/>
                <a:p>
                  <a:pPr>
                    <a:defRPr/>
                  </a:pPr>
                  <a:endParaRPr lang="en-US">
                    <a:solidFill>
                      <a:srgbClr val="58585A"/>
                    </a:solidFill>
                    <a:cs typeface="Arial" pitchFamily="34" charset="0"/>
                  </a:endParaRPr>
                </a:p>
              </p:txBody>
            </p:sp>
            <p:sp>
              <p:nvSpPr>
                <p:cNvPr id="306" name="Oval 305"/>
                <p:cNvSpPr/>
                <p:nvPr/>
              </p:nvSpPr>
              <p:spPr bwMode="auto">
                <a:xfrm>
                  <a:off x="5614183" y="2475664"/>
                  <a:ext cx="131252" cy="131252"/>
                </a:xfrm>
                <a:prstGeom prst="ellipse">
                  <a:avLst/>
                </a:prstGeom>
                <a:solidFill>
                  <a:srgbClr val="89BA17"/>
                </a:solidFill>
                <a:ln w="3175" cap="flat" cmpd="sng" algn="ctr">
                  <a:solidFill>
                    <a:srgbClr val="B1B3B4"/>
                  </a:solidFill>
                  <a:prstDash val="solid"/>
                  <a:round/>
                  <a:headEnd type="none" w="med" len="med"/>
                  <a:tailEnd type="none" w="med" len="med"/>
                </a:ln>
                <a:effectLst>
                  <a:innerShdw blurRad="63500" dist="50800" dir="13500000">
                    <a:prstClr val="black">
                      <a:alpha val="10000"/>
                    </a:prstClr>
                  </a:innerShdw>
                </a:effectLst>
              </p:spPr>
              <p:txBody>
                <a:bodyPr wrap="none" lIns="72000" rIns="72000"/>
                <a:lstStyle/>
                <a:p>
                  <a:pPr>
                    <a:defRPr/>
                  </a:pPr>
                  <a:endParaRPr lang="en-US">
                    <a:solidFill>
                      <a:srgbClr val="58585A"/>
                    </a:solidFill>
                    <a:cs typeface="Arial" pitchFamily="34" charset="0"/>
                  </a:endParaRPr>
                </a:p>
              </p:txBody>
            </p:sp>
          </p:grpSp>
        </p:grpSp>
        <p:grpSp>
          <p:nvGrpSpPr>
            <p:cNvPr id="23667" name="Group 2"/>
            <p:cNvGrpSpPr>
              <a:grpSpLocks/>
            </p:cNvGrpSpPr>
            <p:nvPr/>
          </p:nvGrpSpPr>
          <p:grpSpPr bwMode="auto">
            <a:xfrm>
              <a:off x="3729038" y="4951413"/>
              <a:ext cx="803275" cy="338137"/>
              <a:chOff x="2874853" y="4716577"/>
              <a:chExt cx="803549" cy="338239"/>
            </a:xfrm>
          </p:grpSpPr>
          <p:sp>
            <p:nvSpPr>
              <p:cNvPr id="308" name="Freeform 7"/>
              <p:cNvSpPr>
                <a:spLocks noChangeAspect="1"/>
              </p:cNvSpPr>
              <p:nvPr/>
            </p:nvSpPr>
            <p:spPr bwMode="auto">
              <a:xfrm>
                <a:off x="2971426" y="4716577"/>
                <a:ext cx="706976" cy="327093"/>
              </a:xfrm>
              <a:custGeom>
                <a:avLst/>
                <a:gdLst>
                  <a:gd name="T0" fmla="*/ 2147483647 w 171"/>
                  <a:gd name="T1" fmla="*/ 2147483647 h 32"/>
                  <a:gd name="T2" fmla="*/ 0 w 171"/>
                  <a:gd name="T3" fmla="*/ 2147483647 h 32"/>
                  <a:gd name="T4" fmla="*/ 0 w 171"/>
                  <a:gd name="T5" fmla="*/ 2147483647 h 32"/>
                  <a:gd name="T6" fmla="*/ 2147483647 w 171"/>
                  <a:gd name="T7" fmla="*/ 0 h 32"/>
                  <a:gd name="T8" fmla="*/ 2147483647 w 171"/>
                  <a:gd name="T9" fmla="*/ 0 h 32"/>
                  <a:gd name="T10" fmla="*/ 2147483647 w 171"/>
                  <a:gd name="T11" fmla="*/ 0 h 32"/>
                  <a:gd name="T12" fmla="*/ 2147483647 w 171"/>
                  <a:gd name="T13" fmla="*/ 2147483647 h 32"/>
                  <a:gd name="T14" fmla="*/ 2147483647 w 171"/>
                  <a:gd name="T15" fmla="*/ 2147483647 h 32"/>
                  <a:gd name="T16" fmla="*/ 2147483647 w 171"/>
                  <a:gd name="T17" fmla="*/ 2147483647 h 32"/>
                  <a:gd name="T18" fmla="*/ 2147483647 w 171"/>
                  <a:gd name="T19" fmla="*/ 2147483647 h 32"/>
                  <a:gd name="T20" fmla="*/ 2147483647 w 171"/>
                  <a:gd name="T21" fmla="*/ 2147483647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1"/>
                  <a:gd name="T34" fmla="*/ 0 h 32"/>
                  <a:gd name="T35" fmla="*/ 171 w 171"/>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1" h="32">
                    <a:moveTo>
                      <a:pt x="16" y="32"/>
                    </a:moveTo>
                    <a:cubicBezTo>
                      <a:pt x="7" y="32"/>
                      <a:pt x="0" y="25"/>
                      <a:pt x="0" y="16"/>
                    </a:cubicBezTo>
                    <a:cubicBezTo>
                      <a:pt x="0" y="16"/>
                      <a:pt x="0" y="16"/>
                      <a:pt x="0" y="16"/>
                    </a:cubicBezTo>
                    <a:cubicBezTo>
                      <a:pt x="0" y="7"/>
                      <a:pt x="7" y="0"/>
                      <a:pt x="16" y="0"/>
                    </a:cubicBezTo>
                    <a:cubicBezTo>
                      <a:pt x="16" y="0"/>
                      <a:pt x="16" y="0"/>
                      <a:pt x="16" y="0"/>
                    </a:cubicBezTo>
                    <a:cubicBezTo>
                      <a:pt x="155" y="0"/>
                      <a:pt x="155" y="0"/>
                      <a:pt x="155" y="0"/>
                    </a:cubicBezTo>
                    <a:cubicBezTo>
                      <a:pt x="163" y="0"/>
                      <a:pt x="171" y="7"/>
                      <a:pt x="171" y="16"/>
                    </a:cubicBezTo>
                    <a:cubicBezTo>
                      <a:pt x="171" y="16"/>
                      <a:pt x="171" y="16"/>
                      <a:pt x="171" y="16"/>
                    </a:cubicBezTo>
                    <a:cubicBezTo>
                      <a:pt x="171" y="25"/>
                      <a:pt x="163" y="32"/>
                      <a:pt x="155" y="32"/>
                    </a:cubicBezTo>
                    <a:cubicBezTo>
                      <a:pt x="155" y="32"/>
                      <a:pt x="155" y="32"/>
                      <a:pt x="155" y="32"/>
                    </a:cubicBezTo>
                    <a:cubicBezTo>
                      <a:pt x="16" y="32"/>
                      <a:pt x="16" y="32"/>
                      <a:pt x="16" y="32"/>
                    </a:cubicBezTo>
                    <a:close/>
                  </a:path>
                </a:pathLst>
              </a:custGeom>
              <a:solidFill>
                <a:srgbClr val="B1B3B4"/>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r">
                  <a:defRPr/>
                </a:pPr>
                <a:r>
                  <a:rPr lang="en-US" sz="1400" dirty="0">
                    <a:solidFill>
                      <a:srgbClr val="FFFFFF"/>
                    </a:solidFill>
                    <a:cs typeface="Arial" pitchFamily="34" charset="0"/>
                  </a:rPr>
                  <a:t>OFF</a:t>
                </a:r>
              </a:p>
            </p:txBody>
          </p:sp>
          <p:grpSp>
            <p:nvGrpSpPr>
              <p:cNvPr id="23770" name="Group 38"/>
              <p:cNvGrpSpPr>
                <a:grpSpLocks/>
              </p:cNvGrpSpPr>
              <p:nvPr/>
            </p:nvGrpSpPr>
            <p:grpSpPr bwMode="auto">
              <a:xfrm>
                <a:off x="2874853" y="4727723"/>
                <a:ext cx="327093" cy="327093"/>
                <a:chOff x="5516263" y="2377744"/>
                <a:chExt cx="327093" cy="327093"/>
              </a:xfrm>
            </p:grpSpPr>
            <p:sp>
              <p:nvSpPr>
                <p:cNvPr id="310" name="Oval 309"/>
                <p:cNvSpPr/>
                <p:nvPr/>
              </p:nvSpPr>
              <p:spPr bwMode="auto">
                <a:xfrm>
                  <a:off x="5516263" y="2377713"/>
                  <a:ext cx="327137" cy="327124"/>
                </a:xfrm>
                <a:prstGeom prst="ellipse">
                  <a:avLst/>
                </a:prstGeom>
                <a:solidFill>
                  <a:srgbClr val="F0F1F1"/>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a:extLst>
                  <a:ext uri="{91240B29-F687-4F45-9708-019B960494DF}">
                    <a14:hiddenLine xmlns:a14="http://schemas.microsoft.com/office/drawing/2010/main" w="12700" cap="flat" cmpd="sng" algn="ctr">
                      <a:solidFill>
                        <a:srgbClr val="D1D2D4"/>
                      </a:solidFill>
                      <a:prstDash val="solid"/>
                      <a:round/>
                      <a:headEnd type="none" w="med" len="med"/>
                      <a:tailEnd type="none" w="med" len="med"/>
                    </a14:hiddenLine>
                  </a:ext>
                </a:extLst>
              </p:spPr>
              <p:txBody>
                <a:bodyPr wrap="none" lIns="72000" rIns="72000"/>
                <a:lstStyle/>
                <a:p>
                  <a:pPr>
                    <a:defRPr/>
                  </a:pPr>
                  <a:endParaRPr lang="en-US">
                    <a:solidFill>
                      <a:srgbClr val="58585A"/>
                    </a:solidFill>
                    <a:cs typeface="Arial" pitchFamily="34" charset="0"/>
                  </a:endParaRPr>
                </a:p>
              </p:txBody>
            </p:sp>
            <p:sp>
              <p:nvSpPr>
                <p:cNvPr id="311" name="Oval 310"/>
                <p:cNvSpPr/>
                <p:nvPr/>
              </p:nvSpPr>
              <p:spPr bwMode="auto">
                <a:xfrm>
                  <a:off x="5614183" y="2475664"/>
                  <a:ext cx="131252" cy="131252"/>
                </a:xfrm>
                <a:prstGeom prst="ellipse">
                  <a:avLst/>
                </a:prstGeom>
                <a:solidFill>
                  <a:srgbClr val="89BA17"/>
                </a:solidFill>
                <a:ln w="3175" cap="flat" cmpd="sng" algn="ctr">
                  <a:solidFill>
                    <a:srgbClr val="B1B3B4"/>
                  </a:solidFill>
                  <a:prstDash val="solid"/>
                  <a:round/>
                  <a:headEnd type="none" w="med" len="med"/>
                  <a:tailEnd type="none" w="med" len="med"/>
                </a:ln>
                <a:effectLst>
                  <a:innerShdw blurRad="63500" dist="50800" dir="13500000">
                    <a:prstClr val="black">
                      <a:alpha val="10000"/>
                    </a:prstClr>
                  </a:innerShdw>
                </a:effectLst>
              </p:spPr>
              <p:txBody>
                <a:bodyPr wrap="none" lIns="72000" rIns="72000"/>
                <a:lstStyle/>
                <a:p>
                  <a:pPr>
                    <a:defRPr/>
                  </a:pPr>
                  <a:endParaRPr lang="en-US">
                    <a:solidFill>
                      <a:srgbClr val="58585A"/>
                    </a:solidFill>
                    <a:cs typeface="Arial" pitchFamily="34" charset="0"/>
                  </a:endParaRPr>
                </a:p>
              </p:txBody>
            </p:sp>
          </p:grpSp>
        </p:grpSp>
        <p:grpSp>
          <p:nvGrpSpPr>
            <p:cNvPr id="23668" name="Group 3"/>
            <p:cNvGrpSpPr>
              <a:grpSpLocks/>
            </p:cNvGrpSpPr>
            <p:nvPr/>
          </p:nvGrpSpPr>
          <p:grpSpPr bwMode="auto">
            <a:xfrm>
              <a:off x="3829050" y="5802313"/>
              <a:ext cx="841375" cy="327025"/>
              <a:chOff x="2974243" y="5553240"/>
              <a:chExt cx="841836" cy="327096"/>
            </a:xfrm>
          </p:grpSpPr>
          <p:sp>
            <p:nvSpPr>
              <p:cNvPr id="313" name="Freeform 7"/>
              <p:cNvSpPr>
                <a:spLocks noChangeAspect="1"/>
              </p:cNvSpPr>
              <p:nvPr/>
            </p:nvSpPr>
            <p:spPr bwMode="auto">
              <a:xfrm>
                <a:off x="2974243" y="5553240"/>
                <a:ext cx="706976" cy="327093"/>
              </a:xfrm>
              <a:custGeom>
                <a:avLst/>
                <a:gdLst>
                  <a:gd name="T0" fmla="*/ 2147483647 w 171"/>
                  <a:gd name="T1" fmla="*/ 2147483647 h 32"/>
                  <a:gd name="T2" fmla="*/ 0 w 171"/>
                  <a:gd name="T3" fmla="*/ 2147483647 h 32"/>
                  <a:gd name="T4" fmla="*/ 0 w 171"/>
                  <a:gd name="T5" fmla="*/ 2147483647 h 32"/>
                  <a:gd name="T6" fmla="*/ 2147483647 w 171"/>
                  <a:gd name="T7" fmla="*/ 0 h 32"/>
                  <a:gd name="T8" fmla="*/ 2147483647 w 171"/>
                  <a:gd name="T9" fmla="*/ 0 h 32"/>
                  <a:gd name="T10" fmla="*/ 2147483647 w 171"/>
                  <a:gd name="T11" fmla="*/ 0 h 32"/>
                  <a:gd name="T12" fmla="*/ 2147483647 w 171"/>
                  <a:gd name="T13" fmla="*/ 2147483647 h 32"/>
                  <a:gd name="T14" fmla="*/ 2147483647 w 171"/>
                  <a:gd name="T15" fmla="*/ 2147483647 h 32"/>
                  <a:gd name="T16" fmla="*/ 2147483647 w 171"/>
                  <a:gd name="T17" fmla="*/ 2147483647 h 32"/>
                  <a:gd name="T18" fmla="*/ 2147483647 w 171"/>
                  <a:gd name="T19" fmla="*/ 2147483647 h 32"/>
                  <a:gd name="T20" fmla="*/ 2147483647 w 171"/>
                  <a:gd name="T21" fmla="*/ 2147483647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1"/>
                  <a:gd name="T34" fmla="*/ 0 h 32"/>
                  <a:gd name="T35" fmla="*/ 171 w 171"/>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1" h="32">
                    <a:moveTo>
                      <a:pt x="16" y="32"/>
                    </a:moveTo>
                    <a:cubicBezTo>
                      <a:pt x="7" y="32"/>
                      <a:pt x="0" y="25"/>
                      <a:pt x="0" y="16"/>
                    </a:cubicBezTo>
                    <a:cubicBezTo>
                      <a:pt x="0" y="16"/>
                      <a:pt x="0" y="16"/>
                      <a:pt x="0" y="16"/>
                    </a:cubicBezTo>
                    <a:cubicBezTo>
                      <a:pt x="0" y="7"/>
                      <a:pt x="7" y="0"/>
                      <a:pt x="16" y="0"/>
                    </a:cubicBezTo>
                    <a:cubicBezTo>
                      <a:pt x="16" y="0"/>
                      <a:pt x="16" y="0"/>
                      <a:pt x="16" y="0"/>
                    </a:cubicBezTo>
                    <a:cubicBezTo>
                      <a:pt x="155" y="0"/>
                      <a:pt x="155" y="0"/>
                      <a:pt x="155" y="0"/>
                    </a:cubicBezTo>
                    <a:cubicBezTo>
                      <a:pt x="163" y="0"/>
                      <a:pt x="171" y="7"/>
                      <a:pt x="171" y="16"/>
                    </a:cubicBezTo>
                    <a:cubicBezTo>
                      <a:pt x="171" y="16"/>
                      <a:pt x="171" y="16"/>
                      <a:pt x="171" y="16"/>
                    </a:cubicBezTo>
                    <a:cubicBezTo>
                      <a:pt x="171" y="25"/>
                      <a:pt x="163" y="32"/>
                      <a:pt x="155" y="32"/>
                    </a:cubicBezTo>
                    <a:cubicBezTo>
                      <a:pt x="155" y="32"/>
                      <a:pt x="155" y="32"/>
                      <a:pt x="155" y="32"/>
                    </a:cubicBezTo>
                    <a:cubicBezTo>
                      <a:pt x="16" y="32"/>
                      <a:pt x="16" y="32"/>
                      <a:pt x="16" y="32"/>
                    </a:cubicBezTo>
                    <a:close/>
                  </a:path>
                </a:pathLst>
              </a:custGeom>
              <a:solidFill>
                <a:srgbClr val="89BA17"/>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defRPr/>
                </a:pPr>
                <a:r>
                  <a:rPr lang="en-US" sz="1400" dirty="0">
                    <a:solidFill>
                      <a:srgbClr val="FFFFFF"/>
                    </a:solidFill>
                    <a:cs typeface="Arial" pitchFamily="34" charset="0"/>
                  </a:rPr>
                  <a:t>ON</a:t>
                </a:r>
              </a:p>
            </p:txBody>
          </p:sp>
          <p:grpSp>
            <p:nvGrpSpPr>
              <p:cNvPr id="23762" name="Group 34"/>
              <p:cNvGrpSpPr>
                <a:grpSpLocks/>
              </p:cNvGrpSpPr>
              <p:nvPr/>
            </p:nvGrpSpPr>
            <p:grpSpPr bwMode="auto">
              <a:xfrm>
                <a:off x="3488986" y="5553243"/>
                <a:ext cx="327093" cy="327093"/>
                <a:chOff x="5516263" y="2377744"/>
                <a:chExt cx="327093" cy="327093"/>
              </a:xfrm>
            </p:grpSpPr>
            <p:sp>
              <p:nvSpPr>
                <p:cNvPr id="315" name="Oval 314"/>
                <p:cNvSpPr/>
                <p:nvPr/>
              </p:nvSpPr>
              <p:spPr bwMode="auto">
                <a:xfrm>
                  <a:off x="5516152" y="2377741"/>
                  <a:ext cx="327204" cy="327096"/>
                </a:xfrm>
                <a:prstGeom prst="ellipse">
                  <a:avLst/>
                </a:prstGeom>
                <a:solidFill>
                  <a:srgbClr val="F0F1F1"/>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a:extLst>
                  <a:ext uri="{91240B29-F687-4F45-9708-019B960494DF}">
                    <a14:hiddenLine xmlns:a14="http://schemas.microsoft.com/office/drawing/2010/main" w="12700" cap="flat" cmpd="sng" algn="ctr">
                      <a:solidFill>
                        <a:srgbClr val="D1D2D4"/>
                      </a:solidFill>
                      <a:prstDash val="solid"/>
                      <a:round/>
                      <a:headEnd type="none" w="med" len="med"/>
                      <a:tailEnd type="none" w="med" len="med"/>
                    </a14:hiddenLine>
                  </a:ext>
                </a:extLst>
              </p:spPr>
              <p:txBody>
                <a:bodyPr wrap="none" lIns="72000" rIns="72000"/>
                <a:lstStyle/>
                <a:p>
                  <a:pPr>
                    <a:defRPr/>
                  </a:pPr>
                  <a:endParaRPr lang="en-US">
                    <a:solidFill>
                      <a:srgbClr val="58585A"/>
                    </a:solidFill>
                    <a:cs typeface="Arial" pitchFamily="34" charset="0"/>
                  </a:endParaRPr>
                </a:p>
              </p:txBody>
            </p:sp>
            <p:sp>
              <p:nvSpPr>
                <p:cNvPr id="316" name="Oval 315"/>
                <p:cNvSpPr/>
                <p:nvPr/>
              </p:nvSpPr>
              <p:spPr bwMode="auto">
                <a:xfrm>
                  <a:off x="5614183" y="2475664"/>
                  <a:ext cx="131252" cy="131252"/>
                </a:xfrm>
                <a:prstGeom prst="ellipse">
                  <a:avLst/>
                </a:prstGeom>
                <a:solidFill>
                  <a:srgbClr val="89BA17"/>
                </a:solidFill>
                <a:ln w="3175" cap="flat" cmpd="sng" algn="ctr">
                  <a:solidFill>
                    <a:srgbClr val="B1B3B4"/>
                  </a:solidFill>
                  <a:prstDash val="solid"/>
                  <a:round/>
                  <a:headEnd type="none" w="med" len="med"/>
                  <a:tailEnd type="none" w="med" len="med"/>
                </a:ln>
                <a:effectLst>
                  <a:innerShdw blurRad="63500" dist="50800" dir="13500000">
                    <a:prstClr val="black">
                      <a:alpha val="10000"/>
                    </a:prstClr>
                  </a:innerShdw>
                </a:effectLst>
              </p:spPr>
              <p:txBody>
                <a:bodyPr wrap="none" lIns="72000" rIns="72000"/>
                <a:lstStyle/>
                <a:p>
                  <a:pPr>
                    <a:defRPr/>
                  </a:pPr>
                  <a:endParaRPr lang="en-US">
                    <a:solidFill>
                      <a:srgbClr val="58585A"/>
                    </a:solidFill>
                    <a:cs typeface="Arial" pitchFamily="34" charset="0"/>
                  </a:endParaRPr>
                </a:p>
              </p:txBody>
            </p:sp>
          </p:grpSp>
        </p:grpSp>
        <p:grpSp>
          <p:nvGrpSpPr>
            <p:cNvPr id="23669" name="Group 51"/>
            <p:cNvGrpSpPr>
              <a:grpSpLocks/>
            </p:cNvGrpSpPr>
            <p:nvPr/>
          </p:nvGrpSpPr>
          <p:grpSpPr bwMode="auto">
            <a:xfrm>
              <a:off x="1123950" y="1711316"/>
              <a:ext cx="915988" cy="738664"/>
              <a:chOff x="1407550" y="2648965"/>
              <a:chExt cx="916926" cy="739140"/>
            </a:xfrm>
          </p:grpSpPr>
          <p:sp>
            <p:nvSpPr>
              <p:cNvPr id="23756" name="TextBox 45"/>
              <p:cNvSpPr txBox="1">
                <a:spLocks noChangeArrowheads="1"/>
              </p:cNvSpPr>
              <p:nvPr/>
            </p:nvSpPr>
            <p:spPr bwMode="auto">
              <a:xfrm>
                <a:off x="1460502" y="2648965"/>
                <a:ext cx="851235" cy="73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altLang="en-US" sz="1400">
                    <a:solidFill>
                      <a:srgbClr val="87888A"/>
                    </a:solidFill>
                  </a:rPr>
                  <a:t>100101</a:t>
                </a:r>
                <a:br>
                  <a:rPr lang="en-US" altLang="en-US" sz="1400">
                    <a:solidFill>
                      <a:srgbClr val="87888A"/>
                    </a:solidFill>
                  </a:rPr>
                </a:br>
                <a:r>
                  <a:rPr lang="en-US" altLang="en-US" sz="1400">
                    <a:solidFill>
                      <a:srgbClr val="87888A"/>
                    </a:solidFill>
                  </a:rPr>
                  <a:t>011001</a:t>
                </a:r>
                <a:br>
                  <a:rPr lang="en-US" altLang="en-US" sz="1400">
                    <a:solidFill>
                      <a:srgbClr val="87888A"/>
                    </a:solidFill>
                  </a:rPr>
                </a:br>
                <a:r>
                  <a:rPr lang="en-US" altLang="en-US" sz="1400">
                    <a:solidFill>
                      <a:srgbClr val="87888A"/>
                    </a:solidFill>
                  </a:rPr>
                  <a:t>110100</a:t>
                </a:r>
              </a:p>
            </p:txBody>
          </p:sp>
          <p:sp>
            <p:nvSpPr>
              <p:cNvPr id="23757" name="TextBox 46"/>
              <p:cNvSpPr txBox="1">
                <a:spLocks noChangeArrowheads="1"/>
              </p:cNvSpPr>
              <p:nvPr/>
            </p:nvSpPr>
            <p:spPr bwMode="auto">
              <a:xfrm>
                <a:off x="1483753" y="2700640"/>
                <a:ext cx="840723" cy="646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altLang="en-US" sz="1800">
                    <a:solidFill>
                      <a:srgbClr val="D9DADB"/>
                    </a:solidFill>
                  </a:rPr>
                  <a:t>10010</a:t>
                </a:r>
                <a:br>
                  <a:rPr lang="en-US" altLang="en-US" sz="1800">
                    <a:solidFill>
                      <a:srgbClr val="D9DADB"/>
                    </a:solidFill>
                  </a:rPr>
                </a:br>
                <a:r>
                  <a:rPr lang="en-US" altLang="en-US" sz="1800">
                    <a:solidFill>
                      <a:srgbClr val="D9DADB"/>
                    </a:solidFill>
                  </a:rPr>
                  <a:t>11100</a:t>
                </a:r>
              </a:p>
            </p:txBody>
          </p:sp>
          <p:sp>
            <p:nvSpPr>
              <p:cNvPr id="23758" name="TextBox 47"/>
              <p:cNvSpPr txBox="1">
                <a:spLocks noChangeArrowheads="1"/>
              </p:cNvSpPr>
              <p:nvPr/>
            </p:nvSpPr>
            <p:spPr bwMode="auto">
              <a:xfrm>
                <a:off x="1407550" y="2752202"/>
                <a:ext cx="88305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altLang="en-US" sz="2400">
                    <a:solidFill>
                      <a:srgbClr val="FFFFFF"/>
                    </a:solidFill>
                  </a:rPr>
                  <a:t>1001</a:t>
                </a:r>
              </a:p>
            </p:txBody>
          </p:sp>
        </p:grpSp>
        <p:sp>
          <p:nvSpPr>
            <p:cNvPr id="321" name="TextBox 320"/>
            <p:cNvSpPr txBox="1"/>
            <p:nvPr/>
          </p:nvSpPr>
          <p:spPr>
            <a:xfrm>
              <a:off x="2740707" y="1398588"/>
              <a:ext cx="1020096" cy="400110"/>
            </a:xfrm>
            <a:prstGeom prst="rect">
              <a:avLst/>
            </a:prstGeom>
            <a:noFill/>
          </p:spPr>
          <p:txBody>
            <a:bodyPr wrap="none">
              <a:spAutoFit/>
            </a:bodyPr>
            <a:lstStyle/>
            <a:p>
              <a:pPr algn="r">
                <a:defRPr/>
              </a:pPr>
              <a:r>
                <a:rPr lang="en-US" dirty="0">
                  <a:solidFill>
                    <a:srgbClr val="FFFFFF"/>
                  </a:solidFill>
                  <a:latin typeface="Ericsson Capital TT"/>
                  <a:cs typeface="Arial" pitchFamily="34" charset="0"/>
                </a:rPr>
                <a:t>speed</a:t>
              </a:r>
            </a:p>
          </p:txBody>
        </p:sp>
        <p:sp>
          <p:nvSpPr>
            <p:cNvPr id="322" name="TextBox 321"/>
            <p:cNvSpPr txBox="1"/>
            <p:nvPr/>
          </p:nvSpPr>
          <p:spPr>
            <a:xfrm>
              <a:off x="2808036" y="3302000"/>
              <a:ext cx="952752" cy="400110"/>
            </a:xfrm>
            <a:prstGeom prst="rect">
              <a:avLst/>
            </a:prstGeom>
            <a:noFill/>
          </p:spPr>
          <p:txBody>
            <a:bodyPr wrap="none">
              <a:spAutoFit/>
            </a:bodyPr>
            <a:lstStyle/>
            <a:p>
              <a:pPr algn="r">
                <a:defRPr/>
              </a:pPr>
              <a:r>
                <a:rPr lang="en-US" dirty="0">
                  <a:solidFill>
                    <a:srgbClr val="FFFFFF"/>
                  </a:solidFill>
                  <a:latin typeface="Ericsson Capital TT"/>
                  <a:cs typeface="Arial" pitchFamily="34" charset="0"/>
                </a:rPr>
                <a:t>Voice</a:t>
              </a:r>
            </a:p>
          </p:txBody>
        </p:sp>
        <p:sp>
          <p:nvSpPr>
            <p:cNvPr id="23672" name="Freeform 3"/>
            <p:cNvSpPr>
              <a:spLocks noChangeAspect="1" noEditPoints="1"/>
            </p:cNvSpPr>
            <p:nvPr/>
          </p:nvSpPr>
          <p:spPr bwMode="auto">
            <a:xfrm>
              <a:off x="1262063" y="3198813"/>
              <a:ext cx="860425" cy="606425"/>
            </a:xfrm>
            <a:custGeom>
              <a:avLst/>
              <a:gdLst>
                <a:gd name="T0" fmla="*/ 2147483647 w 460"/>
                <a:gd name="T1" fmla="*/ 2147483647 h 325"/>
                <a:gd name="T2" fmla="*/ 2147483647 w 460"/>
                <a:gd name="T3" fmla="*/ 2147483647 h 325"/>
                <a:gd name="T4" fmla="*/ 2147483647 w 460"/>
                <a:gd name="T5" fmla="*/ 2147483647 h 325"/>
                <a:gd name="T6" fmla="*/ 2147483647 w 460"/>
                <a:gd name="T7" fmla="*/ 2147483647 h 325"/>
                <a:gd name="T8" fmla="*/ 2147483647 w 460"/>
                <a:gd name="T9" fmla="*/ 0 h 325"/>
                <a:gd name="T10" fmla="*/ 2147483647 w 460"/>
                <a:gd name="T11" fmla="*/ 2147483647 h 325"/>
                <a:gd name="T12" fmla="*/ 2147483647 w 460"/>
                <a:gd name="T13" fmla="*/ 2147483647 h 325"/>
                <a:gd name="T14" fmla="*/ 2147483647 w 460"/>
                <a:gd name="T15" fmla="*/ 2147483647 h 325"/>
                <a:gd name="T16" fmla="*/ 2147483647 w 460"/>
                <a:gd name="T17" fmla="*/ 2147483647 h 325"/>
                <a:gd name="T18" fmla="*/ 2147483647 w 460"/>
                <a:gd name="T19" fmla="*/ 2147483647 h 325"/>
                <a:gd name="T20" fmla="*/ 0 w 460"/>
                <a:gd name="T21" fmla="*/ 2147483647 h 325"/>
                <a:gd name="T22" fmla="*/ 2147483647 w 460"/>
                <a:gd name="T23" fmla="*/ 2147483647 h 325"/>
                <a:gd name="T24" fmla="*/ 2147483647 w 460"/>
                <a:gd name="T25" fmla="*/ 2147483647 h 325"/>
                <a:gd name="T26" fmla="*/ 2147483647 w 460"/>
                <a:gd name="T27" fmla="*/ 2147483647 h 325"/>
                <a:gd name="T28" fmla="*/ 2147483647 w 460"/>
                <a:gd name="T29" fmla="*/ 2147483647 h 325"/>
                <a:gd name="T30" fmla="*/ 2147483647 w 460"/>
                <a:gd name="T31" fmla="*/ 2147483647 h 325"/>
                <a:gd name="T32" fmla="*/ 2147483647 w 460"/>
                <a:gd name="T33" fmla="*/ 2147483647 h 325"/>
                <a:gd name="T34" fmla="*/ 2147483647 w 460"/>
                <a:gd name="T35" fmla="*/ 2147483647 h 325"/>
                <a:gd name="T36" fmla="*/ 2147483647 w 460"/>
                <a:gd name="T37" fmla="*/ 2147483647 h 325"/>
                <a:gd name="T38" fmla="*/ 2147483647 w 460"/>
                <a:gd name="T39" fmla="*/ 2147483647 h 325"/>
                <a:gd name="T40" fmla="*/ 2147483647 w 460"/>
                <a:gd name="T41" fmla="*/ 2147483647 h 325"/>
                <a:gd name="T42" fmla="*/ 2147483647 w 460"/>
                <a:gd name="T43" fmla="*/ 2147483647 h 325"/>
                <a:gd name="T44" fmla="*/ 2147483647 w 460"/>
                <a:gd name="T45" fmla="*/ 2147483647 h 325"/>
                <a:gd name="T46" fmla="*/ 2147483647 w 460"/>
                <a:gd name="T47" fmla="*/ 2147483647 h 325"/>
                <a:gd name="T48" fmla="*/ 2147483647 w 460"/>
                <a:gd name="T49" fmla="*/ 2147483647 h 325"/>
                <a:gd name="T50" fmla="*/ 2147483647 w 460"/>
                <a:gd name="T51" fmla="*/ 2147483647 h 325"/>
                <a:gd name="T52" fmla="*/ 2147483647 w 460"/>
                <a:gd name="T53" fmla="*/ 2147483647 h 325"/>
                <a:gd name="T54" fmla="*/ 2147483647 w 460"/>
                <a:gd name="T55" fmla="*/ 2147483647 h 325"/>
                <a:gd name="T56" fmla="*/ 2147483647 w 460"/>
                <a:gd name="T57" fmla="*/ 2147483647 h 325"/>
                <a:gd name="T58" fmla="*/ 2147483647 w 460"/>
                <a:gd name="T59" fmla="*/ 2147483647 h 325"/>
                <a:gd name="T60" fmla="*/ 2147483647 w 460"/>
                <a:gd name="T61" fmla="*/ 2147483647 h 325"/>
                <a:gd name="T62" fmla="*/ 2147483647 w 460"/>
                <a:gd name="T63" fmla="*/ 2147483647 h 325"/>
                <a:gd name="T64" fmla="*/ 2147483647 w 460"/>
                <a:gd name="T65" fmla="*/ 2147483647 h 325"/>
                <a:gd name="T66" fmla="*/ 2147483647 w 460"/>
                <a:gd name="T67" fmla="*/ 2147483647 h 325"/>
                <a:gd name="T68" fmla="*/ 2147483647 w 460"/>
                <a:gd name="T69" fmla="*/ 2147483647 h 325"/>
                <a:gd name="T70" fmla="*/ 2147483647 w 460"/>
                <a:gd name="T71" fmla="*/ 2147483647 h 325"/>
                <a:gd name="T72" fmla="*/ 2147483647 w 460"/>
                <a:gd name="T73" fmla="*/ 2147483647 h 325"/>
                <a:gd name="T74" fmla="*/ 2147483647 w 460"/>
                <a:gd name="T75" fmla="*/ 2147483647 h 325"/>
                <a:gd name="T76" fmla="*/ 2147483647 w 460"/>
                <a:gd name="T77" fmla="*/ 2147483647 h 325"/>
                <a:gd name="T78" fmla="*/ 2147483647 w 460"/>
                <a:gd name="T79" fmla="*/ 2147483647 h 325"/>
                <a:gd name="T80" fmla="*/ 2147483647 w 460"/>
                <a:gd name="T81" fmla="*/ 2147483647 h 325"/>
                <a:gd name="T82" fmla="*/ 2147483647 w 460"/>
                <a:gd name="T83" fmla="*/ 2147483647 h 325"/>
                <a:gd name="T84" fmla="*/ 2147483647 w 460"/>
                <a:gd name="T85" fmla="*/ 2147483647 h 325"/>
                <a:gd name="T86" fmla="*/ 2147483647 w 460"/>
                <a:gd name="T87" fmla="*/ 2147483647 h 325"/>
                <a:gd name="T88" fmla="*/ 2147483647 w 460"/>
                <a:gd name="T89" fmla="*/ 2147483647 h 325"/>
                <a:gd name="T90" fmla="*/ 2147483647 w 460"/>
                <a:gd name="T91" fmla="*/ 2147483647 h 325"/>
                <a:gd name="T92" fmla="*/ 2147483647 w 460"/>
                <a:gd name="T93" fmla="*/ 2147483647 h 325"/>
                <a:gd name="T94" fmla="*/ 2147483647 w 460"/>
                <a:gd name="T95" fmla="*/ 2147483647 h 325"/>
                <a:gd name="T96" fmla="*/ 2147483647 w 460"/>
                <a:gd name="T97" fmla="*/ 2147483647 h 325"/>
                <a:gd name="T98" fmla="*/ 2147483647 w 460"/>
                <a:gd name="T99" fmla="*/ 2147483647 h 325"/>
                <a:gd name="T100" fmla="*/ 2147483647 w 460"/>
                <a:gd name="T101" fmla="*/ 2147483647 h 325"/>
                <a:gd name="T102" fmla="*/ 2147483647 w 460"/>
                <a:gd name="T103" fmla="*/ 2147483647 h 325"/>
                <a:gd name="T104" fmla="*/ 2147483647 w 460"/>
                <a:gd name="T105" fmla="*/ 2147483647 h 325"/>
                <a:gd name="T106" fmla="*/ 2147483647 w 460"/>
                <a:gd name="T107" fmla="*/ 2147483647 h 325"/>
                <a:gd name="T108" fmla="*/ 2147483647 w 460"/>
                <a:gd name="T109" fmla="*/ 2147483647 h 325"/>
                <a:gd name="T110" fmla="*/ 2147483647 w 460"/>
                <a:gd name="T111" fmla="*/ 2147483647 h 325"/>
                <a:gd name="T112" fmla="*/ 2147483647 w 460"/>
                <a:gd name="T113" fmla="*/ 2147483647 h 325"/>
                <a:gd name="T114" fmla="*/ 2147483647 w 460"/>
                <a:gd name="T115" fmla="*/ 2147483647 h 325"/>
                <a:gd name="T116" fmla="*/ 2147483647 w 460"/>
                <a:gd name="T117" fmla="*/ 2147483647 h 325"/>
                <a:gd name="T118" fmla="*/ 2147483647 w 460"/>
                <a:gd name="T119" fmla="*/ 2147483647 h 325"/>
                <a:gd name="T120" fmla="*/ 2147483647 w 460"/>
                <a:gd name="T121" fmla="*/ 2147483647 h 325"/>
                <a:gd name="T122" fmla="*/ 2147483647 w 460"/>
                <a:gd name="T123" fmla="*/ 2147483647 h 325"/>
                <a:gd name="T124" fmla="*/ 2147483647 w 460"/>
                <a:gd name="T125" fmla="*/ 2147483647 h 32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60" h="325">
                  <a:moveTo>
                    <a:pt x="459" y="218"/>
                  </a:moveTo>
                  <a:cubicBezTo>
                    <a:pt x="455" y="208"/>
                    <a:pt x="449" y="201"/>
                    <a:pt x="442" y="196"/>
                  </a:cubicBezTo>
                  <a:cubicBezTo>
                    <a:pt x="445" y="188"/>
                    <a:pt x="447" y="180"/>
                    <a:pt x="447" y="171"/>
                  </a:cubicBezTo>
                  <a:cubicBezTo>
                    <a:pt x="447" y="166"/>
                    <a:pt x="446" y="161"/>
                    <a:pt x="444" y="155"/>
                  </a:cubicBezTo>
                  <a:cubicBezTo>
                    <a:pt x="441" y="145"/>
                    <a:pt x="433" y="138"/>
                    <a:pt x="424" y="133"/>
                  </a:cubicBezTo>
                  <a:cubicBezTo>
                    <a:pt x="421" y="132"/>
                    <a:pt x="418" y="131"/>
                    <a:pt x="416" y="130"/>
                  </a:cubicBezTo>
                  <a:cubicBezTo>
                    <a:pt x="416" y="129"/>
                    <a:pt x="416" y="128"/>
                    <a:pt x="415" y="127"/>
                  </a:cubicBezTo>
                  <a:cubicBezTo>
                    <a:pt x="414" y="117"/>
                    <a:pt x="411" y="105"/>
                    <a:pt x="403" y="96"/>
                  </a:cubicBezTo>
                  <a:cubicBezTo>
                    <a:pt x="398" y="90"/>
                    <a:pt x="391" y="85"/>
                    <a:pt x="382" y="82"/>
                  </a:cubicBezTo>
                  <a:cubicBezTo>
                    <a:pt x="381" y="76"/>
                    <a:pt x="378" y="70"/>
                    <a:pt x="374" y="65"/>
                  </a:cubicBezTo>
                  <a:cubicBezTo>
                    <a:pt x="367" y="57"/>
                    <a:pt x="356" y="52"/>
                    <a:pt x="341" y="52"/>
                  </a:cubicBezTo>
                  <a:cubicBezTo>
                    <a:pt x="331" y="52"/>
                    <a:pt x="318" y="54"/>
                    <a:pt x="303" y="59"/>
                  </a:cubicBezTo>
                  <a:cubicBezTo>
                    <a:pt x="301" y="53"/>
                    <a:pt x="296" y="41"/>
                    <a:pt x="286" y="28"/>
                  </a:cubicBezTo>
                  <a:cubicBezTo>
                    <a:pt x="274" y="14"/>
                    <a:pt x="253" y="0"/>
                    <a:pt x="223" y="0"/>
                  </a:cubicBezTo>
                  <a:cubicBezTo>
                    <a:pt x="93" y="0"/>
                    <a:pt x="93" y="0"/>
                    <a:pt x="93" y="0"/>
                  </a:cubicBezTo>
                  <a:cubicBezTo>
                    <a:pt x="71" y="0"/>
                    <a:pt x="53" y="9"/>
                    <a:pt x="40" y="21"/>
                  </a:cubicBezTo>
                  <a:cubicBezTo>
                    <a:pt x="26" y="33"/>
                    <a:pt x="17" y="48"/>
                    <a:pt x="12" y="61"/>
                  </a:cubicBezTo>
                  <a:cubicBezTo>
                    <a:pt x="10" y="65"/>
                    <a:pt x="9" y="70"/>
                    <a:pt x="9" y="74"/>
                  </a:cubicBezTo>
                  <a:cubicBezTo>
                    <a:pt x="9" y="80"/>
                    <a:pt x="11" y="86"/>
                    <a:pt x="14" y="90"/>
                  </a:cubicBezTo>
                  <a:cubicBezTo>
                    <a:pt x="17" y="94"/>
                    <a:pt x="21" y="98"/>
                    <a:pt x="27" y="98"/>
                  </a:cubicBezTo>
                  <a:cubicBezTo>
                    <a:pt x="81" y="98"/>
                    <a:pt x="81" y="98"/>
                    <a:pt x="81" y="98"/>
                  </a:cubicBezTo>
                  <a:cubicBezTo>
                    <a:pt x="81" y="98"/>
                    <a:pt x="81" y="98"/>
                    <a:pt x="81" y="98"/>
                  </a:cubicBezTo>
                  <a:cubicBezTo>
                    <a:pt x="83" y="98"/>
                    <a:pt x="84" y="98"/>
                    <a:pt x="85" y="97"/>
                  </a:cubicBezTo>
                  <a:cubicBezTo>
                    <a:pt x="87" y="102"/>
                    <a:pt x="90" y="107"/>
                    <a:pt x="95" y="113"/>
                  </a:cubicBezTo>
                  <a:cubicBezTo>
                    <a:pt x="95" y="113"/>
                    <a:pt x="96" y="114"/>
                    <a:pt x="97" y="115"/>
                  </a:cubicBezTo>
                  <a:cubicBezTo>
                    <a:pt x="91" y="125"/>
                    <a:pt x="88" y="136"/>
                    <a:pt x="88" y="148"/>
                  </a:cubicBezTo>
                  <a:cubicBezTo>
                    <a:pt x="88" y="167"/>
                    <a:pt x="96" y="183"/>
                    <a:pt x="108" y="196"/>
                  </a:cubicBezTo>
                  <a:cubicBezTo>
                    <a:pt x="106" y="202"/>
                    <a:pt x="104" y="208"/>
                    <a:pt x="102" y="213"/>
                  </a:cubicBezTo>
                  <a:cubicBezTo>
                    <a:pt x="99" y="221"/>
                    <a:pt x="95" y="227"/>
                    <a:pt x="92" y="231"/>
                  </a:cubicBezTo>
                  <a:cubicBezTo>
                    <a:pt x="88" y="235"/>
                    <a:pt x="85" y="237"/>
                    <a:pt x="82" y="237"/>
                  </a:cubicBezTo>
                  <a:cubicBezTo>
                    <a:pt x="23" y="237"/>
                    <a:pt x="23" y="237"/>
                    <a:pt x="23" y="237"/>
                  </a:cubicBezTo>
                  <a:cubicBezTo>
                    <a:pt x="10" y="237"/>
                    <a:pt x="0" y="248"/>
                    <a:pt x="0" y="261"/>
                  </a:cubicBezTo>
                  <a:cubicBezTo>
                    <a:pt x="0" y="301"/>
                    <a:pt x="0" y="301"/>
                    <a:pt x="0" y="301"/>
                  </a:cubicBezTo>
                  <a:cubicBezTo>
                    <a:pt x="0" y="314"/>
                    <a:pt x="10" y="325"/>
                    <a:pt x="23" y="325"/>
                  </a:cubicBezTo>
                  <a:cubicBezTo>
                    <a:pt x="39" y="325"/>
                    <a:pt x="39" y="325"/>
                    <a:pt x="39" y="325"/>
                  </a:cubicBezTo>
                  <a:cubicBezTo>
                    <a:pt x="43" y="325"/>
                    <a:pt x="47" y="321"/>
                    <a:pt x="47" y="317"/>
                  </a:cubicBezTo>
                  <a:cubicBezTo>
                    <a:pt x="47" y="313"/>
                    <a:pt x="43" y="309"/>
                    <a:pt x="39" y="309"/>
                  </a:cubicBezTo>
                  <a:cubicBezTo>
                    <a:pt x="39" y="309"/>
                    <a:pt x="39" y="309"/>
                    <a:pt x="39" y="309"/>
                  </a:cubicBezTo>
                  <a:cubicBezTo>
                    <a:pt x="23" y="309"/>
                    <a:pt x="23" y="309"/>
                    <a:pt x="23" y="309"/>
                  </a:cubicBezTo>
                  <a:cubicBezTo>
                    <a:pt x="19" y="309"/>
                    <a:pt x="16" y="305"/>
                    <a:pt x="16" y="301"/>
                  </a:cubicBezTo>
                  <a:cubicBezTo>
                    <a:pt x="16" y="261"/>
                    <a:pt x="16" y="261"/>
                    <a:pt x="16" y="261"/>
                  </a:cubicBezTo>
                  <a:cubicBezTo>
                    <a:pt x="16" y="256"/>
                    <a:pt x="19" y="253"/>
                    <a:pt x="23" y="253"/>
                  </a:cubicBezTo>
                  <a:cubicBezTo>
                    <a:pt x="82" y="253"/>
                    <a:pt x="82" y="253"/>
                    <a:pt x="82" y="253"/>
                  </a:cubicBezTo>
                  <a:cubicBezTo>
                    <a:pt x="82" y="253"/>
                    <a:pt x="82" y="253"/>
                    <a:pt x="82" y="253"/>
                  </a:cubicBezTo>
                  <a:cubicBezTo>
                    <a:pt x="82" y="253"/>
                    <a:pt x="82" y="253"/>
                    <a:pt x="82" y="253"/>
                  </a:cubicBezTo>
                  <a:cubicBezTo>
                    <a:pt x="154" y="253"/>
                    <a:pt x="154" y="253"/>
                    <a:pt x="154" y="253"/>
                  </a:cubicBezTo>
                  <a:cubicBezTo>
                    <a:pt x="156" y="253"/>
                    <a:pt x="158" y="253"/>
                    <a:pt x="158" y="253"/>
                  </a:cubicBezTo>
                  <a:cubicBezTo>
                    <a:pt x="158" y="253"/>
                    <a:pt x="159" y="253"/>
                    <a:pt x="162" y="253"/>
                  </a:cubicBezTo>
                  <a:cubicBezTo>
                    <a:pt x="234" y="253"/>
                    <a:pt x="234" y="253"/>
                    <a:pt x="234" y="253"/>
                  </a:cubicBezTo>
                  <a:cubicBezTo>
                    <a:pt x="234" y="253"/>
                    <a:pt x="234" y="253"/>
                    <a:pt x="234" y="253"/>
                  </a:cubicBezTo>
                  <a:cubicBezTo>
                    <a:pt x="234" y="253"/>
                    <a:pt x="234" y="253"/>
                    <a:pt x="234" y="253"/>
                  </a:cubicBezTo>
                  <a:cubicBezTo>
                    <a:pt x="292" y="253"/>
                    <a:pt x="292" y="253"/>
                    <a:pt x="292" y="253"/>
                  </a:cubicBezTo>
                  <a:cubicBezTo>
                    <a:pt x="297" y="253"/>
                    <a:pt x="300" y="256"/>
                    <a:pt x="300" y="261"/>
                  </a:cubicBezTo>
                  <a:cubicBezTo>
                    <a:pt x="300" y="301"/>
                    <a:pt x="300" y="301"/>
                    <a:pt x="300" y="301"/>
                  </a:cubicBezTo>
                  <a:cubicBezTo>
                    <a:pt x="300" y="305"/>
                    <a:pt x="297" y="309"/>
                    <a:pt x="292" y="309"/>
                  </a:cubicBezTo>
                  <a:cubicBezTo>
                    <a:pt x="70" y="309"/>
                    <a:pt x="70" y="309"/>
                    <a:pt x="70" y="309"/>
                  </a:cubicBezTo>
                  <a:cubicBezTo>
                    <a:pt x="66" y="309"/>
                    <a:pt x="62" y="313"/>
                    <a:pt x="62" y="317"/>
                  </a:cubicBezTo>
                  <a:cubicBezTo>
                    <a:pt x="62" y="321"/>
                    <a:pt x="66" y="325"/>
                    <a:pt x="70" y="325"/>
                  </a:cubicBezTo>
                  <a:cubicBezTo>
                    <a:pt x="292" y="325"/>
                    <a:pt x="292" y="325"/>
                    <a:pt x="292" y="325"/>
                  </a:cubicBezTo>
                  <a:cubicBezTo>
                    <a:pt x="306" y="325"/>
                    <a:pt x="316" y="314"/>
                    <a:pt x="316" y="301"/>
                  </a:cubicBezTo>
                  <a:cubicBezTo>
                    <a:pt x="316" y="297"/>
                    <a:pt x="316" y="297"/>
                    <a:pt x="316" y="297"/>
                  </a:cubicBezTo>
                  <a:cubicBezTo>
                    <a:pt x="367" y="297"/>
                    <a:pt x="367" y="297"/>
                    <a:pt x="367" y="297"/>
                  </a:cubicBezTo>
                  <a:cubicBezTo>
                    <a:pt x="386" y="297"/>
                    <a:pt x="408" y="290"/>
                    <a:pt x="427" y="278"/>
                  </a:cubicBezTo>
                  <a:cubicBezTo>
                    <a:pt x="445" y="267"/>
                    <a:pt x="460" y="251"/>
                    <a:pt x="460" y="230"/>
                  </a:cubicBezTo>
                  <a:cubicBezTo>
                    <a:pt x="460" y="226"/>
                    <a:pt x="460" y="222"/>
                    <a:pt x="459" y="218"/>
                  </a:cubicBezTo>
                  <a:close/>
                  <a:moveTo>
                    <a:pt x="366" y="96"/>
                  </a:moveTo>
                  <a:cubicBezTo>
                    <a:pt x="364" y="102"/>
                    <a:pt x="356" y="112"/>
                    <a:pt x="340" y="116"/>
                  </a:cubicBezTo>
                  <a:cubicBezTo>
                    <a:pt x="339" y="117"/>
                    <a:pt x="338" y="117"/>
                    <a:pt x="336" y="117"/>
                  </a:cubicBezTo>
                  <a:cubicBezTo>
                    <a:pt x="333" y="117"/>
                    <a:pt x="330" y="116"/>
                    <a:pt x="329" y="114"/>
                  </a:cubicBezTo>
                  <a:cubicBezTo>
                    <a:pt x="327" y="113"/>
                    <a:pt x="326" y="111"/>
                    <a:pt x="326" y="110"/>
                  </a:cubicBezTo>
                  <a:cubicBezTo>
                    <a:pt x="326" y="109"/>
                    <a:pt x="326" y="108"/>
                    <a:pt x="328" y="106"/>
                  </a:cubicBezTo>
                  <a:cubicBezTo>
                    <a:pt x="330" y="104"/>
                    <a:pt x="333" y="102"/>
                    <a:pt x="339" y="100"/>
                  </a:cubicBezTo>
                  <a:cubicBezTo>
                    <a:pt x="349" y="97"/>
                    <a:pt x="358" y="96"/>
                    <a:pt x="365" y="96"/>
                  </a:cubicBezTo>
                  <a:cubicBezTo>
                    <a:pt x="365" y="96"/>
                    <a:pt x="366" y="96"/>
                    <a:pt x="366" y="96"/>
                  </a:cubicBezTo>
                  <a:close/>
                  <a:moveTo>
                    <a:pt x="91" y="74"/>
                  </a:moveTo>
                  <a:cubicBezTo>
                    <a:pt x="89" y="77"/>
                    <a:pt x="88" y="79"/>
                    <a:pt x="86" y="80"/>
                  </a:cubicBezTo>
                  <a:cubicBezTo>
                    <a:pt x="85" y="81"/>
                    <a:pt x="84" y="82"/>
                    <a:pt x="81" y="82"/>
                  </a:cubicBezTo>
                  <a:cubicBezTo>
                    <a:pt x="28" y="82"/>
                    <a:pt x="28" y="82"/>
                    <a:pt x="28" y="82"/>
                  </a:cubicBezTo>
                  <a:cubicBezTo>
                    <a:pt x="27" y="81"/>
                    <a:pt x="25" y="78"/>
                    <a:pt x="25" y="74"/>
                  </a:cubicBezTo>
                  <a:cubicBezTo>
                    <a:pt x="25" y="72"/>
                    <a:pt x="26" y="69"/>
                    <a:pt x="27" y="67"/>
                  </a:cubicBezTo>
                  <a:cubicBezTo>
                    <a:pt x="31" y="56"/>
                    <a:pt x="39" y="43"/>
                    <a:pt x="50" y="33"/>
                  </a:cubicBezTo>
                  <a:cubicBezTo>
                    <a:pt x="62" y="23"/>
                    <a:pt x="76" y="16"/>
                    <a:pt x="93" y="16"/>
                  </a:cubicBezTo>
                  <a:cubicBezTo>
                    <a:pt x="223" y="16"/>
                    <a:pt x="223" y="16"/>
                    <a:pt x="223" y="16"/>
                  </a:cubicBezTo>
                  <a:cubicBezTo>
                    <a:pt x="248" y="16"/>
                    <a:pt x="264" y="27"/>
                    <a:pt x="274" y="39"/>
                  </a:cubicBezTo>
                  <a:cubicBezTo>
                    <a:pt x="284" y="51"/>
                    <a:pt x="288" y="63"/>
                    <a:pt x="289" y="67"/>
                  </a:cubicBezTo>
                  <a:cubicBezTo>
                    <a:pt x="290" y="69"/>
                    <a:pt x="291" y="72"/>
                    <a:pt x="291" y="74"/>
                  </a:cubicBezTo>
                  <a:cubicBezTo>
                    <a:pt x="291" y="77"/>
                    <a:pt x="290" y="80"/>
                    <a:pt x="289" y="81"/>
                  </a:cubicBezTo>
                  <a:cubicBezTo>
                    <a:pt x="288" y="81"/>
                    <a:pt x="288" y="82"/>
                    <a:pt x="288" y="82"/>
                  </a:cubicBezTo>
                  <a:cubicBezTo>
                    <a:pt x="235" y="82"/>
                    <a:pt x="235" y="82"/>
                    <a:pt x="235" y="82"/>
                  </a:cubicBezTo>
                  <a:cubicBezTo>
                    <a:pt x="231" y="82"/>
                    <a:pt x="230" y="81"/>
                    <a:pt x="228" y="79"/>
                  </a:cubicBezTo>
                  <a:cubicBezTo>
                    <a:pt x="225" y="75"/>
                    <a:pt x="223" y="67"/>
                    <a:pt x="219" y="59"/>
                  </a:cubicBezTo>
                  <a:cubicBezTo>
                    <a:pt x="217" y="55"/>
                    <a:pt x="214" y="51"/>
                    <a:pt x="210" y="48"/>
                  </a:cubicBezTo>
                  <a:cubicBezTo>
                    <a:pt x="206" y="44"/>
                    <a:pt x="201" y="42"/>
                    <a:pt x="194" y="42"/>
                  </a:cubicBezTo>
                  <a:cubicBezTo>
                    <a:pt x="121" y="42"/>
                    <a:pt x="121" y="42"/>
                    <a:pt x="121" y="42"/>
                  </a:cubicBezTo>
                  <a:cubicBezTo>
                    <a:pt x="113" y="42"/>
                    <a:pt x="106" y="46"/>
                    <a:pt x="102" y="51"/>
                  </a:cubicBezTo>
                  <a:cubicBezTo>
                    <a:pt x="96" y="59"/>
                    <a:pt x="94" y="68"/>
                    <a:pt x="91" y="74"/>
                  </a:cubicBezTo>
                  <a:close/>
                  <a:moveTo>
                    <a:pt x="100" y="89"/>
                  </a:moveTo>
                  <a:cubicBezTo>
                    <a:pt x="100" y="89"/>
                    <a:pt x="100" y="89"/>
                    <a:pt x="100" y="89"/>
                  </a:cubicBezTo>
                  <a:cubicBezTo>
                    <a:pt x="106" y="81"/>
                    <a:pt x="108" y="72"/>
                    <a:pt x="111" y="66"/>
                  </a:cubicBezTo>
                  <a:cubicBezTo>
                    <a:pt x="113" y="63"/>
                    <a:pt x="114" y="61"/>
                    <a:pt x="116" y="60"/>
                  </a:cubicBezTo>
                  <a:cubicBezTo>
                    <a:pt x="117" y="59"/>
                    <a:pt x="118" y="58"/>
                    <a:pt x="121" y="58"/>
                  </a:cubicBezTo>
                  <a:cubicBezTo>
                    <a:pt x="194" y="58"/>
                    <a:pt x="194" y="58"/>
                    <a:pt x="194" y="58"/>
                  </a:cubicBezTo>
                  <a:cubicBezTo>
                    <a:pt x="198" y="58"/>
                    <a:pt x="199" y="59"/>
                    <a:pt x="202" y="62"/>
                  </a:cubicBezTo>
                  <a:cubicBezTo>
                    <a:pt x="205" y="65"/>
                    <a:pt x="207" y="73"/>
                    <a:pt x="211" y="81"/>
                  </a:cubicBezTo>
                  <a:cubicBezTo>
                    <a:pt x="212" y="84"/>
                    <a:pt x="214" y="87"/>
                    <a:pt x="216" y="89"/>
                  </a:cubicBezTo>
                  <a:cubicBezTo>
                    <a:pt x="216" y="90"/>
                    <a:pt x="215" y="96"/>
                    <a:pt x="210" y="102"/>
                  </a:cubicBezTo>
                  <a:cubicBezTo>
                    <a:pt x="197" y="88"/>
                    <a:pt x="179" y="78"/>
                    <a:pt x="158" y="78"/>
                  </a:cubicBezTo>
                  <a:cubicBezTo>
                    <a:pt x="137" y="78"/>
                    <a:pt x="119" y="87"/>
                    <a:pt x="106" y="102"/>
                  </a:cubicBezTo>
                  <a:cubicBezTo>
                    <a:pt x="103" y="98"/>
                    <a:pt x="101" y="95"/>
                    <a:pt x="100" y="92"/>
                  </a:cubicBezTo>
                  <a:cubicBezTo>
                    <a:pt x="100" y="91"/>
                    <a:pt x="100" y="90"/>
                    <a:pt x="100" y="89"/>
                  </a:cubicBezTo>
                  <a:close/>
                  <a:moveTo>
                    <a:pt x="104" y="148"/>
                  </a:moveTo>
                  <a:cubicBezTo>
                    <a:pt x="104" y="118"/>
                    <a:pt x="128" y="95"/>
                    <a:pt x="158" y="94"/>
                  </a:cubicBezTo>
                  <a:cubicBezTo>
                    <a:pt x="187" y="95"/>
                    <a:pt x="211" y="118"/>
                    <a:pt x="211" y="148"/>
                  </a:cubicBezTo>
                  <a:cubicBezTo>
                    <a:pt x="211" y="178"/>
                    <a:pt x="187" y="201"/>
                    <a:pt x="158" y="202"/>
                  </a:cubicBezTo>
                  <a:cubicBezTo>
                    <a:pt x="128" y="201"/>
                    <a:pt x="104" y="178"/>
                    <a:pt x="104" y="148"/>
                  </a:cubicBezTo>
                  <a:close/>
                  <a:moveTo>
                    <a:pt x="107" y="237"/>
                  </a:moveTo>
                  <a:cubicBezTo>
                    <a:pt x="108" y="236"/>
                    <a:pt x="108" y="236"/>
                    <a:pt x="109" y="235"/>
                  </a:cubicBezTo>
                  <a:cubicBezTo>
                    <a:pt x="114" y="227"/>
                    <a:pt x="118" y="217"/>
                    <a:pt x="121" y="207"/>
                  </a:cubicBezTo>
                  <a:cubicBezTo>
                    <a:pt x="132" y="214"/>
                    <a:pt x="144" y="218"/>
                    <a:pt x="158" y="218"/>
                  </a:cubicBezTo>
                  <a:cubicBezTo>
                    <a:pt x="171" y="218"/>
                    <a:pt x="184" y="214"/>
                    <a:pt x="195" y="207"/>
                  </a:cubicBezTo>
                  <a:cubicBezTo>
                    <a:pt x="198" y="217"/>
                    <a:pt x="202" y="227"/>
                    <a:pt x="207" y="235"/>
                  </a:cubicBezTo>
                  <a:cubicBezTo>
                    <a:pt x="208" y="236"/>
                    <a:pt x="208" y="236"/>
                    <a:pt x="208" y="237"/>
                  </a:cubicBezTo>
                  <a:lnTo>
                    <a:pt x="107" y="237"/>
                  </a:lnTo>
                  <a:close/>
                  <a:moveTo>
                    <a:pt x="418" y="265"/>
                  </a:moveTo>
                  <a:cubicBezTo>
                    <a:pt x="403" y="275"/>
                    <a:pt x="382" y="281"/>
                    <a:pt x="367" y="281"/>
                  </a:cubicBezTo>
                  <a:cubicBezTo>
                    <a:pt x="343" y="281"/>
                    <a:pt x="326" y="281"/>
                    <a:pt x="316" y="281"/>
                  </a:cubicBezTo>
                  <a:cubicBezTo>
                    <a:pt x="316" y="261"/>
                    <a:pt x="316" y="261"/>
                    <a:pt x="316" y="261"/>
                  </a:cubicBezTo>
                  <a:cubicBezTo>
                    <a:pt x="316" y="248"/>
                    <a:pt x="306" y="237"/>
                    <a:pt x="292" y="237"/>
                  </a:cubicBezTo>
                  <a:cubicBezTo>
                    <a:pt x="234" y="237"/>
                    <a:pt x="234" y="237"/>
                    <a:pt x="234" y="237"/>
                  </a:cubicBezTo>
                  <a:cubicBezTo>
                    <a:pt x="230" y="237"/>
                    <a:pt x="225" y="234"/>
                    <a:pt x="221" y="226"/>
                  </a:cubicBezTo>
                  <a:cubicBezTo>
                    <a:pt x="216" y="219"/>
                    <a:pt x="211" y="207"/>
                    <a:pt x="208" y="196"/>
                  </a:cubicBezTo>
                  <a:cubicBezTo>
                    <a:pt x="220" y="183"/>
                    <a:pt x="227" y="167"/>
                    <a:pt x="227" y="148"/>
                  </a:cubicBezTo>
                  <a:cubicBezTo>
                    <a:pt x="227" y="136"/>
                    <a:pt x="224" y="125"/>
                    <a:pt x="219" y="115"/>
                  </a:cubicBezTo>
                  <a:cubicBezTo>
                    <a:pt x="220" y="114"/>
                    <a:pt x="221" y="114"/>
                    <a:pt x="221" y="113"/>
                  </a:cubicBezTo>
                  <a:cubicBezTo>
                    <a:pt x="227" y="107"/>
                    <a:pt x="229" y="102"/>
                    <a:pt x="231" y="98"/>
                  </a:cubicBezTo>
                  <a:cubicBezTo>
                    <a:pt x="232" y="98"/>
                    <a:pt x="234" y="98"/>
                    <a:pt x="235" y="98"/>
                  </a:cubicBezTo>
                  <a:cubicBezTo>
                    <a:pt x="289" y="98"/>
                    <a:pt x="289" y="98"/>
                    <a:pt x="289" y="98"/>
                  </a:cubicBezTo>
                  <a:cubicBezTo>
                    <a:pt x="295" y="98"/>
                    <a:pt x="299" y="94"/>
                    <a:pt x="302" y="90"/>
                  </a:cubicBezTo>
                  <a:cubicBezTo>
                    <a:pt x="305" y="86"/>
                    <a:pt x="306" y="80"/>
                    <a:pt x="307" y="74"/>
                  </a:cubicBezTo>
                  <a:cubicBezTo>
                    <a:pt x="321" y="70"/>
                    <a:pt x="333" y="68"/>
                    <a:pt x="341" y="68"/>
                  </a:cubicBezTo>
                  <a:cubicBezTo>
                    <a:pt x="353" y="68"/>
                    <a:pt x="359" y="71"/>
                    <a:pt x="362" y="75"/>
                  </a:cubicBezTo>
                  <a:cubicBezTo>
                    <a:pt x="363" y="76"/>
                    <a:pt x="364" y="78"/>
                    <a:pt x="365" y="80"/>
                  </a:cubicBezTo>
                  <a:cubicBezTo>
                    <a:pt x="356" y="80"/>
                    <a:pt x="346" y="81"/>
                    <a:pt x="334" y="85"/>
                  </a:cubicBezTo>
                  <a:cubicBezTo>
                    <a:pt x="326" y="87"/>
                    <a:pt x="321" y="90"/>
                    <a:pt x="316" y="95"/>
                  </a:cubicBezTo>
                  <a:cubicBezTo>
                    <a:pt x="312" y="99"/>
                    <a:pt x="310" y="104"/>
                    <a:pt x="310" y="110"/>
                  </a:cubicBezTo>
                  <a:cubicBezTo>
                    <a:pt x="310" y="124"/>
                    <a:pt x="323" y="133"/>
                    <a:pt x="336" y="133"/>
                  </a:cubicBezTo>
                  <a:cubicBezTo>
                    <a:pt x="339" y="133"/>
                    <a:pt x="342" y="133"/>
                    <a:pt x="345" y="132"/>
                  </a:cubicBezTo>
                  <a:cubicBezTo>
                    <a:pt x="365" y="125"/>
                    <a:pt x="378" y="113"/>
                    <a:pt x="382" y="99"/>
                  </a:cubicBezTo>
                  <a:cubicBezTo>
                    <a:pt x="385" y="101"/>
                    <a:pt x="388" y="103"/>
                    <a:pt x="390" y="106"/>
                  </a:cubicBezTo>
                  <a:cubicBezTo>
                    <a:pt x="395" y="112"/>
                    <a:pt x="398" y="120"/>
                    <a:pt x="399" y="128"/>
                  </a:cubicBezTo>
                  <a:cubicBezTo>
                    <a:pt x="398" y="128"/>
                    <a:pt x="396" y="128"/>
                    <a:pt x="395" y="128"/>
                  </a:cubicBezTo>
                  <a:cubicBezTo>
                    <a:pt x="385" y="128"/>
                    <a:pt x="376" y="129"/>
                    <a:pt x="368" y="132"/>
                  </a:cubicBezTo>
                  <a:cubicBezTo>
                    <a:pt x="359" y="134"/>
                    <a:pt x="352" y="137"/>
                    <a:pt x="347" y="142"/>
                  </a:cubicBezTo>
                  <a:cubicBezTo>
                    <a:pt x="342" y="147"/>
                    <a:pt x="339" y="153"/>
                    <a:pt x="339" y="159"/>
                  </a:cubicBezTo>
                  <a:cubicBezTo>
                    <a:pt x="339" y="166"/>
                    <a:pt x="344" y="172"/>
                    <a:pt x="349" y="175"/>
                  </a:cubicBezTo>
                  <a:cubicBezTo>
                    <a:pt x="354" y="178"/>
                    <a:pt x="360" y="180"/>
                    <a:pt x="366" y="180"/>
                  </a:cubicBezTo>
                  <a:cubicBezTo>
                    <a:pt x="376" y="180"/>
                    <a:pt x="386" y="174"/>
                    <a:pt x="397" y="166"/>
                  </a:cubicBezTo>
                  <a:cubicBezTo>
                    <a:pt x="403" y="161"/>
                    <a:pt x="409" y="154"/>
                    <a:pt x="412" y="146"/>
                  </a:cubicBezTo>
                  <a:cubicBezTo>
                    <a:pt x="414" y="147"/>
                    <a:pt x="416" y="147"/>
                    <a:pt x="417" y="148"/>
                  </a:cubicBezTo>
                  <a:cubicBezTo>
                    <a:pt x="423" y="151"/>
                    <a:pt x="427" y="155"/>
                    <a:pt x="429" y="161"/>
                  </a:cubicBezTo>
                  <a:cubicBezTo>
                    <a:pt x="431" y="164"/>
                    <a:pt x="431" y="168"/>
                    <a:pt x="431" y="171"/>
                  </a:cubicBezTo>
                  <a:cubicBezTo>
                    <a:pt x="431" y="178"/>
                    <a:pt x="430" y="184"/>
                    <a:pt x="427" y="191"/>
                  </a:cubicBezTo>
                  <a:cubicBezTo>
                    <a:pt x="422" y="190"/>
                    <a:pt x="417" y="189"/>
                    <a:pt x="411" y="189"/>
                  </a:cubicBezTo>
                  <a:cubicBezTo>
                    <a:pt x="401" y="189"/>
                    <a:pt x="390" y="191"/>
                    <a:pt x="382" y="194"/>
                  </a:cubicBezTo>
                  <a:cubicBezTo>
                    <a:pt x="373" y="196"/>
                    <a:pt x="366" y="199"/>
                    <a:pt x="362" y="203"/>
                  </a:cubicBezTo>
                  <a:cubicBezTo>
                    <a:pt x="357" y="208"/>
                    <a:pt x="352" y="215"/>
                    <a:pt x="352" y="224"/>
                  </a:cubicBezTo>
                  <a:cubicBezTo>
                    <a:pt x="352" y="229"/>
                    <a:pt x="355" y="236"/>
                    <a:pt x="361" y="239"/>
                  </a:cubicBezTo>
                  <a:cubicBezTo>
                    <a:pt x="366" y="243"/>
                    <a:pt x="373" y="244"/>
                    <a:pt x="382" y="244"/>
                  </a:cubicBezTo>
                  <a:cubicBezTo>
                    <a:pt x="399" y="244"/>
                    <a:pt x="414" y="234"/>
                    <a:pt x="426" y="220"/>
                  </a:cubicBezTo>
                  <a:cubicBezTo>
                    <a:pt x="429" y="217"/>
                    <a:pt x="432" y="214"/>
                    <a:pt x="434" y="210"/>
                  </a:cubicBezTo>
                  <a:cubicBezTo>
                    <a:pt x="438" y="213"/>
                    <a:pt x="441" y="217"/>
                    <a:pt x="443" y="222"/>
                  </a:cubicBezTo>
                  <a:cubicBezTo>
                    <a:pt x="444" y="225"/>
                    <a:pt x="444" y="228"/>
                    <a:pt x="445" y="230"/>
                  </a:cubicBezTo>
                  <a:cubicBezTo>
                    <a:pt x="445" y="242"/>
                    <a:pt x="434" y="255"/>
                    <a:pt x="418" y="265"/>
                  </a:cubicBezTo>
                  <a:close/>
                  <a:moveTo>
                    <a:pt x="396" y="144"/>
                  </a:moveTo>
                  <a:cubicBezTo>
                    <a:pt x="393" y="147"/>
                    <a:pt x="390" y="151"/>
                    <a:pt x="386" y="154"/>
                  </a:cubicBezTo>
                  <a:cubicBezTo>
                    <a:pt x="379" y="160"/>
                    <a:pt x="368" y="164"/>
                    <a:pt x="366" y="164"/>
                  </a:cubicBezTo>
                  <a:cubicBezTo>
                    <a:pt x="363" y="164"/>
                    <a:pt x="359" y="163"/>
                    <a:pt x="357" y="162"/>
                  </a:cubicBezTo>
                  <a:cubicBezTo>
                    <a:pt x="355" y="160"/>
                    <a:pt x="355" y="160"/>
                    <a:pt x="355" y="159"/>
                  </a:cubicBezTo>
                  <a:cubicBezTo>
                    <a:pt x="355" y="159"/>
                    <a:pt x="355" y="157"/>
                    <a:pt x="359" y="154"/>
                  </a:cubicBezTo>
                  <a:cubicBezTo>
                    <a:pt x="360" y="152"/>
                    <a:pt x="365" y="149"/>
                    <a:pt x="372" y="147"/>
                  </a:cubicBezTo>
                  <a:cubicBezTo>
                    <a:pt x="379" y="145"/>
                    <a:pt x="387" y="144"/>
                    <a:pt x="395" y="144"/>
                  </a:cubicBezTo>
                  <a:lnTo>
                    <a:pt x="396" y="144"/>
                  </a:lnTo>
                  <a:close/>
                  <a:moveTo>
                    <a:pt x="418" y="206"/>
                  </a:moveTo>
                  <a:cubicBezTo>
                    <a:pt x="417" y="207"/>
                    <a:pt x="416" y="208"/>
                    <a:pt x="414" y="210"/>
                  </a:cubicBezTo>
                  <a:cubicBezTo>
                    <a:pt x="405" y="221"/>
                    <a:pt x="392" y="228"/>
                    <a:pt x="382" y="228"/>
                  </a:cubicBezTo>
                  <a:cubicBezTo>
                    <a:pt x="375" y="228"/>
                    <a:pt x="371" y="227"/>
                    <a:pt x="369" y="226"/>
                  </a:cubicBezTo>
                  <a:cubicBezTo>
                    <a:pt x="368" y="225"/>
                    <a:pt x="368" y="225"/>
                    <a:pt x="368" y="224"/>
                  </a:cubicBezTo>
                  <a:cubicBezTo>
                    <a:pt x="368" y="222"/>
                    <a:pt x="370" y="217"/>
                    <a:pt x="373" y="215"/>
                  </a:cubicBezTo>
                  <a:cubicBezTo>
                    <a:pt x="373" y="214"/>
                    <a:pt x="379" y="211"/>
                    <a:pt x="386" y="209"/>
                  </a:cubicBezTo>
                  <a:cubicBezTo>
                    <a:pt x="394" y="207"/>
                    <a:pt x="403" y="205"/>
                    <a:pt x="411" y="205"/>
                  </a:cubicBezTo>
                  <a:cubicBezTo>
                    <a:pt x="414" y="205"/>
                    <a:pt x="416" y="205"/>
                    <a:pt x="418" y="20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spcBef>
                  <a:spcPct val="0"/>
                </a:spcBef>
              </a:pPr>
              <a:endParaRPr lang="en-US">
                <a:solidFill>
                  <a:srgbClr val="58585A"/>
                </a:solidFill>
                <a:latin typeface="Arial" pitchFamily="34" charset="0"/>
                <a:cs typeface="Arial" pitchFamily="34" charset="0"/>
              </a:endParaRPr>
            </a:p>
          </p:txBody>
        </p:sp>
        <p:sp>
          <p:nvSpPr>
            <p:cNvPr id="324" name="TextBox 323"/>
            <p:cNvSpPr txBox="1"/>
            <p:nvPr/>
          </p:nvSpPr>
          <p:spPr>
            <a:xfrm>
              <a:off x="2155445" y="4140200"/>
              <a:ext cx="1605345" cy="400110"/>
            </a:xfrm>
            <a:prstGeom prst="rect">
              <a:avLst/>
            </a:prstGeom>
            <a:noFill/>
          </p:spPr>
          <p:txBody>
            <a:bodyPr wrap="none">
              <a:spAutoFit/>
            </a:bodyPr>
            <a:lstStyle/>
            <a:p>
              <a:pPr algn="r">
                <a:defRPr/>
              </a:pPr>
              <a:r>
                <a:rPr lang="en-US" dirty="0">
                  <a:solidFill>
                    <a:srgbClr val="FFFFFF"/>
                  </a:solidFill>
                  <a:latin typeface="Ericsson Capital TT"/>
                  <a:cs typeface="Arial" pitchFamily="34" charset="0"/>
                </a:rPr>
                <a:t>Messages</a:t>
              </a:r>
            </a:p>
          </p:txBody>
        </p:sp>
        <p:sp>
          <p:nvSpPr>
            <p:cNvPr id="23674" name="Freeform 3"/>
            <p:cNvSpPr>
              <a:spLocks noChangeAspect="1" noEditPoints="1"/>
            </p:cNvSpPr>
            <p:nvPr/>
          </p:nvSpPr>
          <p:spPr bwMode="auto">
            <a:xfrm>
              <a:off x="1249363" y="4065588"/>
              <a:ext cx="665162" cy="495300"/>
            </a:xfrm>
            <a:custGeom>
              <a:avLst/>
              <a:gdLst>
                <a:gd name="T0" fmla="*/ 2147483647 w 366"/>
                <a:gd name="T1" fmla="*/ 2147483647 h 273"/>
                <a:gd name="T2" fmla="*/ 2147483647 w 366"/>
                <a:gd name="T3" fmla="*/ 2147483647 h 273"/>
                <a:gd name="T4" fmla="*/ 2147483647 w 366"/>
                <a:gd name="T5" fmla="*/ 2147483647 h 273"/>
                <a:gd name="T6" fmla="*/ 2147483647 w 366"/>
                <a:gd name="T7" fmla="*/ 0 h 273"/>
                <a:gd name="T8" fmla="*/ 2147483647 w 366"/>
                <a:gd name="T9" fmla="*/ 0 h 273"/>
                <a:gd name="T10" fmla="*/ 0 w 366"/>
                <a:gd name="T11" fmla="*/ 2147483647 h 273"/>
                <a:gd name="T12" fmla="*/ 0 w 366"/>
                <a:gd name="T13" fmla="*/ 2147483647 h 273"/>
                <a:gd name="T14" fmla="*/ 2147483647 w 366"/>
                <a:gd name="T15" fmla="*/ 2147483647 h 273"/>
                <a:gd name="T16" fmla="*/ 2147483647 w 366"/>
                <a:gd name="T17" fmla="*/ 2147483647 h 273"/>
                <a:gd name="T18" fmla="*/ 2147483647 w 366"/>
                <a:gd name="T19" fmla="*/ 2147483647 h 273"/>
                <a:gd name="T20" fmla="*/ 2147483647 w 366"/>
                <a:gd name="T21" fmla="*/ 2147483647 h 273"/>
                <a:gd name="T22" fmla="*/ 2147483647 w 366"/>
                <a:gd name="T23" fmla="*/ 2147483647 h 273"/>
                <a:gd name="T24" fmla="*/ 2147483647 w 366"/>
                <a:gd name="T25" fmla="*/ 2147483647 h 273"/>
                <a:gd name="T26" fmla="*/ 2147483647 w 366"/>
                <a:gd name="T27" fmla="*/ 2147483647 h 273"/>
                <a:gd name="T28" fmla="*/ 2147483647 w 366"/>
                <a:gd name="T29" fmla="*/ 2147483647 h 273"/>
                <a:gd name="T30" fmla="*/ 2147483647 w 366"/>
                <a:gd name="T31" fmla="*/ 2147483647 h 273"/>
                <a:gd name="T32" fmla="*/ 2147483647 w 366"/>
                <a:gd name="T33" fmla="*/ 2147483647 h 273"/>
                <a:gd name="T34" fmla="*/ 2147483647 w 366"/>
                <a:gd name="T35" fmla="*/ 2147483647 h 273"/>
                <a:gd name="T36" fmla="*/ 2147483647 w 366"/>
                <a:gd name="T37" fmla="*/ 2147483647 h 273"/>
                <a:gd name="T38" fmla="*/ 2147483647 w 366"/>
                <a:gd name="T39" fmla="*/ 2147483647 h 273"/>
                <a:gd name="T40" fmla="*/ 2147483647 w 366"/>
                <a:gd name="T41" fmla="*/ 2147483647 h 273"/>
                <a:gd name="T42" fmla="*/ 2147483647 w 366"/>
                <a:gd name="T43" fmla="*/ 2147483647 h 273"/>
                <a:gd name="T44" fmla="*/ 2147483647 w 366"/>
                <a:gd name="T45" fmla="*/ 2147483647 h 273"/>
                <a:gd name="T46" fmla="*/ 2147483647 w 366"/>
                <a:gd name="T47" fmla="*/ 2147483647 h 273"/>
                <a:gd name="T48" fmla="*/ 2147483647 w 366"/>
                <a:gd name="T49" fmla="*/ 2147483647 h 273"/>
                <a:gd name="T50" fmla="*/ 2147483647 w 366"/>
                <a:gd name="T51" fmla="*/ 2147483647 h 273"/>
                <a:gd name="T52" fmla="*/ 2147483647 w 366"/>
                <a:gd name="T53" fmla="*/ 2147483647 h 273"/>
                <a:gd name="T54" fmla="*/ 2147483647 w 366"/>
                <a:gd name="T55" fmla="*/ 2147483647 h 273"/>
                <a:gd name="T56" fmla="*/ 2147483647 w 366"/>
                <a:gd name="T57" fmla="*/ 2147483647 h 273"/>
                <a:gd name="T58" fmla="*/ 2147483647 w 366"/>
                <a:gd name="T59" fmla="*/ 2147483647 h 273"/>
                <a:gd name="T60" fmla="*/ 2147483647 w 366"/>
                <a:gd name="T61" fmla="*/ 2147483647 h 273"/>
                <a:gd name="T62" fmla="*/ 2147483647 w 366"/>
                <a:gd name="T63" fmla="*/ 2147483647 h 273"/>
                <a:gd name="T64" fmla="*/ 2147483647 w 366"/>
                <a:gd name="T65" fmla="*/ 2147483647 h 273"/>
                <a:gd name="T66" fmla="*/ 2147483647 w 366"/>
                <a:gd name="T67" fmla="*/ 2147483647 h 2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66" h="273">
                  <a:moveTo>
                    <a:pt x="358" y="57"/>
                  </a:moveTo>
                  <a:cubicBezTo>
                    <a:pt x="362" y="57"/>
                    <a:pt x="366" y="53"/>
                    <a:pt x="366" y="49"/>
                  </a:cubicBezTo>
                  <a:cubicBezTo>
                    <a:pt x="366" y="26"/>
                    <a:pt x="366" y="26"/>
                    <a:pt x="366" y="26"/>
                  </a:cubicBezTo>
                  <a:cubicBezTo>
                    <a:pt x="366" y="15"/>
                    <a:pt x="359" y="0"/>
                    <a:pt x="340" y="0"/>
                  </a:cubicBezTo>
                  <a:cubicBezTo>
                    <a:pt x="26" y="0"/>
                    <a:pt x="26" y="0"/>
                    <a:pt x="26" y="0"/>
                  </a:cubicBezTo>
                  <a:cubicBezTo>
                    <a:pt x="16" y="0"/>
                    <a:pt x="0" y="7"/>
                    <a:pt x="0" y="26"/>
                  </a:cubicBezTo>
                  <a:cubicBezTo>
                    <a:pt x="0" y="247"/>
                    <a:pt x="0" y="247"/>
                    <a:pt x="0" y="247"/>
                  </a:cubicBezTo>
                  <a:cubicBezTo>
                    <a:pt x="0" y="258"/>
                    <a:pt x="7" y="273"/>
                    <a:pt x="26" y="273"/>
                  </a:cubicBezTo>
                  <a:cubicBezTo>
                    <a:pt x="340" y="273"/>
                    <a:pt x="340" y="273"/>
                    <a:pt x="340" y="273"/>
                  </a:cubicBezTo>
                  <a:cubicBezTo>
                    <a:pt x="350" y="273"/>
                    <a:pt x="366" y="266"/>
                    <a:pt x="366" y="247"/>
                  </a:cubicBezTo>
                  <a:cubicBezTo>
                    <a:pt x="366" y="81"/>
                    <a:pt x="366" y="81"/>
                    <a:pt x="366" y="81"/>
                  </a:cubicBezTo>
                  <a:cubicBezTo>
                    <a:pt x="366" y="76"/>
                    <a:pt x="362" y="73"/>
                    <a:pt x="358" y="73"/>
                  </a:cubicBezTo>
                  <a:cubicBezTo>
                    <a:pt x="354" y="73"/>
                    <a:pt x="350" y="76"/>
                    <a:pt x="350" y="81"/>
                  </a:cubicBezTo>
                  <a:cubicBezTo>
                    <a:pt x="350" y="247"/>
                    <a:pt x="350" y="247"/>
                    <a:pt x="350" y="247"/>
                  </a:cubicBezTo>
                  <a:cubicBezTo>
                    <a:pt x="221" y="137"/>
                    <a:pt x="221" y="137"/>
                    <a:pt x="221" y="137"/>
                  </a:cubicBezTo>
                  <a:cubicBezTo>
                    <a:pt x="350" y="28"/>
                    <a:pt x="350" y="28"/>
                    <a:pt x="350" y="28"/>
                  </a:cubicBezTo>
                  <a:cubicBezTo>
                    <a:pt x="350" y="49"/>
                    <a:pt x="350" y="49"/>
                    <a:pt x="350" y="49"/>
                  </a:cubicBezTo>
                  <a:cubicBezTo>
                    <a:pt x="350" y="53"/>
                    <a:pt x="354" y="57"/>
                    <a:pt x="358" y="57"/>
                  </a:cubicBezTo>
                  <a:close/>
                  <a:moveTo>
                    <a:pt x="16" y="246"/>
                  </a:moveTo>
                  <a:cubicBezTo>
                    <a:pt x="16" y="28"/>
                    <a:pt x="16" y="28"/>
                    <a:pt x="16" y="28"/>
                  </a:cubicBezTo>
                  <a:cubicBezTo>
                    <a:pt x="146" y="137"/>
                    <a:pt x="146" y="137"/>
                    <a:pt x="146" y="137"/>
                  </a:cubicBezTo>
                  <a:lnTo>
                    <a:pt x="16" y="246"/>
                  </a:lnTo>
                  <a:close/>
                  <a:moveTo>
                    <a:pt x="338" y="257"/>
                  </a:moveTo>
                  <a:cubicBezTo>
                    <a:pt x="28" y="257"/>
                    <a:pt x="28" y="257"/>
                    <a:pt x="28" y="257"/>
                  </a:cubicBezTo>
                  <a:cubicBezTo>
                    <a:pt x="158" y="148"/>
                    <a:pt x="158" y="148"/>
                    <a:pt x="158" y="148"/>
                  </a:cubicBezTo>
                  <a:cubicBezTo>
                    <a:pt x="178" y="165"/>
                    <a:pt x="178" y="165"/>
                    <a:pt x="178" y="165"/>
                  </a:cubicBezTo>
                  <a:cubicBezTo>
                    <a:pt x="179" y="166"/>
                    <a:pt x="181" y="166"/>
                    <a:pt x="183" y="166"/>
                  </a:cubicBezTo>
                  <a:cubicBezTo>
                    <a:pt x="185" y="166"/>
                    <a:pt x="187" y="166"/>
                    <a:pt x="188" y="165"/>
                  </a:cubicBezTo>
                  <a:cubicBezTo>
                    <a:pt x="208" y="148"/>
                    <a:pt x="208" y="148"/>
                    <a:pt x="208" y="148"/>
                  </a:cubicBezTo>
                  <a:lnTo>
                    <a:pt x="338" y="257"/>
                  </a:lnTo>
                  <a:close/>
                  <a:moveTo>
                    <a:pt x="183" y="148"/>
                  </a:moveTo>
                  <a:cubicBezTo>
                    <a:pt x="26" y="16"/>
                    <a:pt x="26" y="16"/>
                    <a:pt x="26" y="16"/>
                  </a:cubicBezTo>
                  <a:cubicBezTo>
                    <a:pt x="340" y="16"/>
                    <a:pt x="340" y="16"/>
                    <a:pt x="340" y="16"/>
                  </a:cubicBezTo>
                  <a:lnTo>
                    <a:pt x="183" y="1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spcBef>
                  <a:spcPct val="0"/>
                </a:spcBef>
              </a:pPr>
              <a:endParaRPr lang="en-US">
                <a:solidFill>
                  <a:srgbClr val="58585A"/>
                </a:solidFill>
                <a:latin typeface="Arial" pitchFamily="34" charset="0"/>
                <a:cs typeface="Arial" pitchFamily="34" charset="0"/>
              </a:endParaRPr>
            </a:p>
          </p:txBody>
        </p:sp>
        <p:pic>
          <p:nvPicPr>
            <p:cNvPr id="2367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688" y="4852988"/>
              <a:ext cx="798512"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 name="TextBox 326"/>
            <p:cNvSpPr txBox="1"/>
            <p:nvPr/>
          </p:nvSpPr>
          <p:spPr>
            <a:xfrm>
              <a:off x="2657314" y="4921250"/>
              <a:ext cx="1103473" cy="400110"/>
            </a:xfrm>
            <a:prstGeom prst="rect">
              <a:avLst/>
            </a:prstGeom>
            <a:noFill/>
          </p:spPr>
          <p:txBody>
            <a:bodyPr wrap="none">
              <a:spAutoFit/>
            </a:bodyPr>
            <a:lstStyle/>
            <a:p>
              <a:pPr algn="r">
                <a:defRPr/>
              </a:pPr>
              <a:r>
                <a:rPr lang="en-US" dirty="0">
                  <a:solidFill>
                    <a:srgbClr val="FFFFFF"/>
                  </a:solidFill>
                  <a:latin typeface="Ericsson Capital TT"/>
                  <a:cs typeface="Arial" pitchFamily="34" charset="0"/>
                </a:rPr>
                <a:t>Social</a:t>
              </a:r>
            </a:p>
          </p:txBody>
        </p:sp>
        <p:pic>
          <p:nvPicPr>
            <p:cNvPr id="23677"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66825" y="5654675"/>
              <a:ext cx="630238"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9" name="TextBox 328"/>
            <p:cNvSpPr txBox="1"/>
            <p:nvPr/>
          </p:nvSpPr>
          <p:spPr>
            <a:xfrm>
              <a:off x="2569106" y="5765800"/>
              <a:ext cx="1191662" cy="400110"/>
            </a:xfrm>
            <a:prstGeom prst="rect">
              <a:avLst/>
            </a:prstGeom>
            <a:noFill/>
          </p:spPr>
          <p:txBody>
            <a:bodyPr wrap="none">
              <a:spAutoFit/>
            </a:bodyPr>
            <a:lstStyle/>
            <a:p>
              <a:pPr algn="r">
                <a:defRPr/>
              </a:pPr>
              <a:r>
                <a:rPr lang="en-US" dirty="0">
                  <a:solidFill>
                    <a:srgbClr val="FFFFFF"/>
                  </a:solidFill>
                  <a:latin typeface="Ericsson Capital TT"/>
                  <a:cs typeface="Arial" pitchFamily="34" charset="0"/>
                </a:rPr>
                <a:t>Movies</a:t>
              </a:r>
            </a:p>
          </p:txBody>
        </p:sp>
        <p:sp>
          <p:nvSpPr>
            <p:cNvPr id="330" name="TextBox 329"/>
            <p:cNvSpPr txBox="1"/>
            <p:nvPr/>
          </p:nvSpPr>
          <p:spPr>
            <a:xfrm>
              <a:off x="2466509" y="1938338"/>
              <a:ext cx="1294281" cy="400110"/>
            </a:xfrm>
            <a:prstGeom prst="rect">
              <a:avLst/>
            </a:prstGeom>
            <a:noFill/>
          </p:spPr>
          <p:txBody>
            <a:bodyPr wrap="none">
              <a:spAutoFit/>
            </a:bodyPr>
            <a:lstStyle/>
            <a:p>
              <a:pPr algn="r">
                <a:defRPr/>
              </a:pPr>
              <a:r>
                <a:rPr lang="en-US" dirty="0">
                  <a:solidFill>
                    <a:srgbClr val="FFFFFF"/>
                  </a:solidFill>
                  <a:latin typeface="Ericsson Capital TT"/>
                  <a:cs typeface="Arial" pitchFamily="34" charset="0"/>
                </a:rPr>
                <a:t>Volume</a:t>
              </a:r>
            </a:p>
          </p:txBody>
        </p:sp>
        <p:grpSp>
          <p:nvGrpSpPr>
            <p:cNvPr id="23680" name="Group 59"/>
            <p:cNvGrpSpPr>
              <a:grpSpLocks/>
            </p:cNvGrpSpPr>
            <p:nvPr/>
          </p:nvGrpSpPr>
          <p:grpSpPr bwMode="auto">
            <a:xfrm>
              <a:off x="3814763" y="4176713"/>
              <a:ext cx="3022600" cy="327025"/>
              <a:chOff x="2960843" y="3515211"/>
              <a:chExt cx="3022071" cy="327093"/>
            </a:xfrm>
          </p:grpSpPr>
          <p:sp>
            <p:nvSpPr>
              <p:cNvPr id="332" name="Freeform 14"/>
              <p:cNvSpPr>
                <a:spLocks noChangeAspect="1"/>
              </p:cNvSpPr>
              <p:nvPr/>
            </p:nvSpPr>
            <p:spPr bwMode="auto">
              <a:xfrm>
                <a:off x="2971426" y="3618432"/>
                <a:ext cx="3011488" cy="120650"/>
              </a:xfrm>
              <a:custGeom>
                <a:avLst/>
                <a:gdLst>
                  <a:gd name="T0" fmla="*/ 2147483647 w 803"/>
                  <a:gd name="T1" fmla="*/ 2147483647 h 32"/>
                  <a:gd name="T2" fmla="*/ 0 w 803"/>
                  <a:gd name="T3" fmla="*/ 2147483647 h 32"/>
                  <a:gd name="T4" fmla="*/ 0 w 803"/>
                  <a:gd name="T5" fmla="*/ 2147483647 h 32"/>
                  <a:gd name="T6" fmla="*/ 2147483647 w 803"/>
                  <a:gd name="T7" fmla="*/ 0 h 32"/>
                  <a:gd name="T8" fmla="*/ 2147483647 w 803"/>
                  <a:gd name="T9" fmla="*/ 0 h 32"/>
                  <a:gd name="T10" fmla="*/ 2147483647 w 803"/>
                  <a:gd name="T11" fmla="*/ 0 h 32"/>
                  <a:gd name="T12" fmla="*/ 2147483647 w 803"/>
                  <a:gd name="T13" fmla="*/ 2147483647 h 32"/>
                  <a:gd name="T14" fmla="*/ 2147483647 w 803"/>
                  <a:gd name="T15" fmla="*/ 2147483647 h 32"/>
                  <a:gd name="T16" fmla="*/ 2147483647 w 803"/>
                  <a:gd name="T17" fmla="*/ 2147483647 h 32"/>
                  <a:gd name="T18" fmla="*/ 2147483647 w 803"/>
                  <a:gd name="T19" fmla="*/ 2147483647 h 32"/>
                  <a:gd name="T20" fmla="*/ 2147483647 w 803"/>
                  <a:gd name="T21" fmla="*/ 2147483647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3"/>
                  <a:gd name="T34" fmla="*/ 0 h 32"/>
                  <a:gd name="T35" fmla="*/ 803 w 803"/>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3" h="32">
                    <a:moveTo>
                      <a:pt x="16" y="32"/>
                    </a:moveTo>
                    <a:cubicBezTo>
                      <a:pt x="7" y="32"/>
                      <a:pt x="0" y="25"/>
                      <a:pt x="0" y="16"/>
                    </a:cubicBezTo>
                    <a:cubicBezTo>
                      <a:pt x="0" y="16"/>
                      <a:pt x="0" y="16"/>
                      <a:pt x="0" y="16"/>
                    </a:cubicBezTo>
                    <a:cubicBezTo>
                      <a:pt x="0" y="7"/>
                      <a:pt x="7" y="0"/>
                      <a:pt x="16" y="0"/>
                    </a:cubicBezTo>
                    <a:cubicBezTo>
                      <a:pt x="16" y="0"/>
                      <a:pt x="16" y="0"/>
                      <a:pt x="16" y="0"/>
                    </a:cubicBezTo>
                    <a:cubicBezTo>
                      <a:pt x="787" y="0"/>
                      <a:pt x="787" y="0"/>
                      <a:pt x="787" y="0"/>
                    </a:cubicBezTo>
                    <a:cubicBezTo>
                      <a:pt x="796" y="0"/>
                      <a:pt x="803" y="7"/>
                      <a:pt x="803" y="16"/>
                    </a:cubicBezTo>
                    <a:cubicBezTo>
                      <a:pt x="803" y="16"/>
                      <a:pt x="803" y="16"/>
                      <a:pt x="803" y="16"/>
                    </a:cubicBezTo>
                    <a:cubicBezTo>
                      <a:pt x="803" y="25"/>
                      <a:pt x="796" y="32"/>
                      <a:pt x="787" y="32"/>
                    </a:cubicBezTo>
                    <a:cubicBezTo>
                      <a:pt x="787" y="32"/>
                      <a:pt x="787" y="32"/>
                      <a:pt x="787" y="32"/>
                    </a:cubicBezTo>
                    <a:cubicBezTo>
                      <a:pt x="16" y="32"/>
                      <a:pt x="16" y="32"/>
                      <a:pt x="16" y="32"/>
                    </a:cubicBezTo>
                    <a:close/>
                  </a:path>
                </a:pathLst>
              </a:custGeom>
              <a:solidFill>
                <a:srgbClr val="B1B3B4"/>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solidFill>
                    <a:srgbClr val="58585A"/>
                  </a:solidFill>
                  <a:cs typeface="Arial" pitchFamily="34" charset="0"/>
                </a:endParaRPr>
              </a:p>
            </p:txBody>
          </p:sp>
          <p:sp>
            <p:nvSpPr>
              <p:cNvPr id="333" name="Freeform 7"/>
              <p:cNvSpPr>
                <a:spLocks noChangeAspect="1"/>
              </p:cNvSpPr>
              <p:nvPr/>
            </p:nvSpPr>
            <p:spPr bwMode="auto">
              <a:xfrm>
                <a:off x="2960843" y="3619226"/>
                <a:ext cx="641350" cy="119062"/>
              </a:xfrm>
              <a:custGeom>
                <a:avLst/>
                <a:gdLst>
                  <a:gd name="T0" fmla="*/ 2147483647 w 171"/>
                  <a:gd name="T1" fmla="*/ 2147483647 h 32"/>
                  <a:gd name="T2" fmla="*/ 0 w 171"/>
                  <a:gd name="T3" fmla="*/ 2147483647 h 32"/>
                  <a:gd name="T4" fmla="*/ 0 w 171"/>
                  <a:gd name="T5" fmla="*/ 2147483647 h 32"/>
                  <a:gd name="T6" fmla="*/ 2147483647 w 171"/>
                  <a:gd name="T7" fmla="*/ 0 h 32"/>
                  <a:gd name="T8" fmla="*/ 2147483647 w 171"/>
                  <a:gd name="T9" fmla="*/ 0 h 32"/>
                  <a:gd name="T10" fmla="*/ 2147483647 w 171"/>
                  <a:gd name="T11" fmla="*/ 0 h 32"/>
                  <a:gd name="T12" fmla="*/ 2147483647 w 171"/>
                  <a:gd name="T13" fmla="*/ 2147483647 h 32"/>
                  <a:gd name="T14" fmla="*/ 2147483647 w 171"/>
                  <a:gd name="T15" fmla="*/ 2147483647 h 32"/>
                  <a:gd name="T16" fmla="*/ 2147483647 w 171"/>
                  <a:gd name="T17" fmla="*/ 2147483647 h 32"/>
                  <a:gd name="T18" fmla="*/ 2147483647 w 171"/>
                  <a:gd name="T19" fmla="*/ 2147483647 h 32"/>
                  <a:gd name="T20" fmla="*/ 2147483647 w 171"/>
                  <a:gd name="T21" fmla="*/ 2147483647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1"/>
                  <a:gd name="T34" fmla="*/ 0 h 32"/>
                  <a:gd name="T35" fmla="*/ 171 w 171"/>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1" h="32">
                    <a:moveTo>
                      <a:pt x="16" y="32"/>
                    </a:moveTo>
                    <a:cubicBezTo>
                      <a:pt x="7" y="32"/>
                      <a:pt x="0" y="25"/>
                      <a:pt x="0" y="16"/>
                    </a:cubicBezTo>
                    <a:cubicBezTo>
                      <a:pt x="0" y="16"/>
                      <a:pt x="0" y="16"/>
                      <a:pt x="0" y="16"/>
                    </a:cubicBezTo>
                    <a:cubicBezTo>
                      <a:pt x="0" y="7"/>
                      <a:pt x="7" y="0"/>
                      <a:pt x="16" y="0"/>
                    </a:cubicBezTo>
                    <a:cubicBezTo>
                      <a:pt x="16" y="0"/>
                      <a:pt x="16" y="0"/>
                      <a:pt x="16" y="0"/>
                    </a:cubicBezTo>
                    <a:cubicBezTo>
                      <a:pt x="155" y="0"/>
                      <a:pt x="155" y="0"/>
                      <a:pt x="155" y="0"/>
                    </a:cubicBezTo>
                    <a:cubicBezTo>
                      <a:pt x="163" y="0"/>
                      <a:pt x="171" y="7"/>
                      <a:pt x="171" y="16"/>
                    </a:cubicBezTo>
                    <a:cubicBezTo>
                      <a:pt x="171" y="16"/>
                      <a:pt x="171" y="16"/>
                      <a:pt x="171" y="16"/>
                    </a:cubicBezTo>
                    <a:cubicBezTo>
                      <a:pt x="171" y="25"/>
                      <a:pt x="163" y="32"/>
                      <a:pt x="155" y="32"/>
                    </a:cubicBezTo>
                    <a:cubicBezTo>
                      <a:pt x="155" y="32"/>
                      <a:pt x="155" y="32"/>
                      <a:pt x="155" y="32"/>
                    </a:cubicBezTo>
                    <a:cubicBezTo>
                      <a:pt x="16" y="32"/>
                      <a:pt x="16" y="32"/>
                      <a:pt x="16" y="32"/>
                    </a:cubicBezTo>
                    <a:close/>
                  </a:path>
                </a:pathLst>
              </a:custGeom>
              <a:solidFill>
                <a:srgbClr val="89BA17"/>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solidFill>
                    <a:srgbClr val="58585A"/>
                  </a:solidFill>
                  <a:cs typeface="Arial" pitchFamily="34" charset="0"/>
                </a:endParaRPr>
              </a:p>
            </p:txBody>
          </p:sp>
          <p:grpSp>
            <p:nvGrpSpPr>
              <p:cNvPr id="23751" name="Group 63"/>
              <p:cNvGrpSpPr>
                <a:grpSpLocks/>
              </p:cNvGrpSpPr>
              <p:nvPr/>
            </p:nvGrpSpPr>
            <p:grpSpPr bwMode="auto">
              <a:xfrm>
                <a:off x="3429029" y="3515211"/>
                <a:ext cx="327093" cy="327093"/>
                <a:chOff x="5516263" y="2377744"/>
                <a:chExt cx="327093" cy="327093"/>
              </a:xfrm>
            </p:grpSpPr>
            <p:sp>
              <p:nvSpPr>
                <p:cNvPr id="335" name="Oval 334"/>
                <p:cNvSpPr/>
                <p:nvPr/>
              </p:nvSpPr>
              <p:spPr bwMode="auto">
                <a:xfrm>
                  <a:off x="5516307" y="2377744"/>
                  <a:ext cx="326968" cy="327093"/>
                </a:xfrm>
                <a:prstGeom prst="ellipse">
                  <a:avLst/>
                </a:prstGeom>
                <a:solidFill>
                  <a:srgbClr val="F0F1F1"/>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a:extLst>
                  <a:ext uri="{91240B29-F687-4F45-9708-019B960494DF}">
                    <a14:hiddenLine xmlns:a14="http://schemas.microsoft.com/office/drawing/2010/main" w="12700" cap="flat" cmpd="sng" algn="ctr">
                      <a:solidFill>
                        <a:srgbClr val="D1D2D4"/>
                      </a:solidFill>
                      <a:prstDash val="solid"/>
                      <a:round/>
                      <a:headEnd type="none" w="med" len="med"/>
                      <a:tailEnd type="none" w="med" len="med"/>
                    </a14:hiddenLine>
                  </a:ext>
                </a:extLst>
              </p:spPr>
              <p:txBody>
                <a:bodyPr wrap="none" lIns="72000" rIns="72000"/>
                <a:lstStyle/>
                <a:p>
                  <a:pPr>
                    <a:defRPr/>
                  </a:pPr>
                  <a:endParaRPr lang="en-US">
                    <a:solidFill>
                      <a:srgbClr val="58585A"/>
                    </a:solidFill>
                    <a:cs typeface="Arial" pitchFamily="34" charset="0"/>
                  </a:endParaRPr>
                </a:p>
              </p:txBody>
            </p:sp>
            <p:sp>
              <p:nvSpPr>
                <p:cNvPr id="336" name="Oval 335"/>
                <p:cNvSpPr/>
                <p:nvPr/>
              </p:nvSpPr>
              <p:spPr bwMode="auto">
                <a:xfrm>
                  <a:off x="5614183" y="2475664"/>
                  <a:ext cx="131252" cy="131252"/>
                </a:xfrm>
                <a:prstGeom prst="ellipse">
                  <a:avLst/>
                </a:prstGeom>
                <a:solidFill>
                  <a:srgbClr val="89BA17"/>
                </a:solidFill>
                <a:ln w="3175" cap="flat" cmpd="sng" algn="ctr">
                  <a:solidFill>
                    <a:srgbClr val="B1B3B4"/>
                  </a:solidFill>
                  <a:prstDash val="solid"/>
                  <a:round/>
                  <a:headEnd type="none" w="med" len="med"/>
                  <a:tailEnd type="none" w="med" len="med"/>
                </a:ln>
                <a:effectLst>
                  <a:innerShdw blurRad="63500" dist="50800" dir="13500000">
                    <a:prstClr val="black">
                      <a:alpha val="10000"/>
                    </a:prstClr>
                  </a:innerShdw>
                </a:effectLst>
              </p:spPr>
              <p:txBody>
                <a:bodyPr wrap="none" lIns="72000" rIns="72000"/>
                <a:lstStyle/>
                <a:p>
                  <a:pPr>
                    <a:defRPr/>
                  </a:pPr>
                  <a:endParaRPr lang="en-US">
                    <a:solidFill>
                      <a:srgbClr val="58585A"/>
                    </a:solidFill>
                    <a:cs typeface="Arial" pitchFamily="34" charset="0"/>
                  </a:endParaRPr>
                </a:p>
              </p:txBody>
            </p:sp>
          </p:grpSp>
        </p:grpSp>
        <p:grpSp>
          <p:nvGrpSpPr>
            <p:cNvPr id="23681" name="Group 67"/>
            <p:cNvGrpSpPr>
              <a:grpSpLocks/>
            </p:cNvGrpSpPr>
            <p:nvPr/>
          </p:nvGrpSpPr>
          <p:grpSpPr bwMode="auto">
            <a:xfrm>
              <a:off x="3768725" y="2484438"/>
              <a:ext cx="841375" cy="327025"/>
              <a:chOff x="2974243" y="5553240"/>
              <a:chExt cx="841836" cy="327096"/>
            </a:xfrm>
          </p:grpSpPr>
          <p:sp>
            <p:nvSpPr>
              <p:cNvPr id="338" name="Freeform 7"/>
              <p:cNvSpPr>
                <a:spLocks noChangeAspect="1"/>
              </p:cNvSpPr>
              <p:nvPr/>
            </p:nvSpPr>
            <p:spPr bwMode="auto">
              <a:xfrm>
                <a:off x="2974243" y="5553240"/>
                <a:ext cx="706976" cy="327093"/>
              </a:xfrm>
              <a:custGeom>
                <a:avLst/>
                <a:gdLst>
                  <a:gd name="T0" fmla="*/ 2147483647 w 171"/>
                  <a:gd name="T1" fmla="*/ 2147483647 h 32"/>
                  <a:gd name="T2" fmla="*/ 0 w 171"/>
                  <a:gd name="T3" fmla="*/ 2147483647 h 32"/>
                  <a:gd name="T4" fmla="*/ 0 w 171"/>
                  <a:gd name="T5" fmla="*/ 2147483647 h 32"/>
                  <a:gd name="T6" fmla="*/ 2147483647 w 171"/>
                  <a:gd name="T7" fmla="*/ 0 h 32"/>
                  <a:gd name="T8" fmla="*/ 2147483647 w 171"/>
                  <a:gd name="T9" fmla="*/ 0 h 32"/>
                  <a:gd name="T10" fmla="*/ 2147483647 w 171"/>
                  <a:gd name="T11" fmla="*/ 0 h 32"/>
                  <a:gd name="T12" fmla="*/ 2147483647 w 171"/>
                  <a:gd name="T13" fmla="*/ 2147483647 h 32"/>
                  <a:gd name="T14" fmla="*/ 2147483647 w 171"/>
                  <a:gd name="T15" fmla="*/ 2147483647 h 32"/>
                  <a:gd name="T16" fmla="*/ 2147483647 w 171"/>
                  <a:gd name="T17" fmla="*/ 2147483647 h 32"/>
                  <a:gd name="T18" fmla="*/ 2147483647 w 171"/>
                  <a:gd name="T19" fmla="*/ 2147483647 h 32"/>
                  <a:gd name="T20" fmla="*/ 2147483647 w 171"/>
                  <a:gd name="T21" fmla="*/ 2147483647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1"/>
                  <a:gd name="T34" fmla="*/ 0 h 32"/>
                  <a:gd name="T35" fmla="*/ 171 w 171"/>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1" h="32">
                    <a:moveTo>
                      <a:pt x="16" y="32"/>
                    </a:moveTo>
                    <a:cubicBezTo>
                      <a:pt x="7" y="32"/>
                      <a:pt x="0" y="25"/>
                      <a:pt x="0" y="16"/>
                    </a:cubicBezTo>
                    <a:cubicBezTo>
                      <a:pt x="0" y="16"/>
                      <a:pt x="0" y="16"/>
                      <a:pt x="0" y="16"/>
                    </a:cubicBezTo>
                    <a:cubicBezTo>
                      <a:pt x="0" y="7"/>
                      <a:pt x="7" y="0"/>
                      <a:pt x="16" y="0"/>
                    </a:cubicBezTo>
                    <a:cubicBezTo>
                      <a:pt x="16" y="0"/>
                      <a:pt x="16" y="0"/>
                      <a:pt x="16" y="0"/>
                    </a:cubicBezTo>
                    <a:cubicBezTo>
                      <a:pt x="155" y="0"/>
                      <a:pt x="155" y="0"/>
                      <a:pt x="155" y="0"/>
                    </a:cubicBezTo>
                    <a:cubicBezTo>
                      <a:pt x="163" y="0"/>
                      <a:pt x="171" y="7"/>
                      <a:pt x="171" y="16"/>
                    </a:cubicBezTo>
                    <a:cubicBezTo>
                      <a:pt x="171" y="16"/>
                      <a:pt x="171" y="16"/>
                      <a:pt x="171" y="16"/>
                    </a:cubicBezTo>
                    <a:cubicBezTo>
                      <a:pt x="171" y="25"/>
                      <a:pt x="163" y="32"/>
                      <a:pt x="155" y="32"/>
                    </a:cubicBezTo>
                    <a:cubicBezTo>
                      <a:pt x="155" y="32"/>
                      <a:pt x="155" y="32"/>
                      <a:pt x="155" y="32"/>
                    </a:cubicBezTo>
                    <a:cubicBezTo>
                      <a:pt x="16" y="32"/>
                      <a:pt x="16" y="32"/>
                      <a:pt x="16" y="32"/>
                    </a:cubicBezTo>
                    <a:close/>
                  </a:path>
                </a:pathLst>
              </a:custGeom>
              <a:solidFill>
                <a:srgbClr val="89BA17"/>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defRPr/>
                </a:pPr>
                <a:r>
                  <a:rPr lang="en-US" sz="1400" dirty="0">
                    <a:solidFill>
                      <a:srgbClr val="FFFFFF"/>
                    </a:solidFill>
                    <a:cs typeface="Arial" pitchFamily="34" charset="0"/>
                  </a:rPr>
                  <a:t>YES</a:t>
                </a:r>
              </a:p>
            </p:txBody>
          </p:sp>
          <p:grpSp>
            <p:nvGrpSpPr>
              <p:cNvPr id="23740" name="Group 69"/>
              <p:cNvGrpSpPr>
                <a:grpSpLocks/>
              </p:cNvGrpSpPr>
              <p:nvPr/>
            </p:nvGrpSpPr>
            <p:grpSpPr bwMode="auto">
              <a:xfrm>
                <a:off x="3488986" y="5553243"/>
                <a:ext cx="327093" cy="327093"/>
                <a:chOff x="5516263" y="2377744"/>
                <a:chExt cx="327093" cy="327093"/>
              </a:xfrm>
            </p:grpSpPr>
            <p:sp>
              <p:nvSpPr>
                <p:cNvPr id="340" name="Oval 339"/>
                <p:cNvSpPr/>
                <p:nvPr/>
              </p:nvSpPr>
              <p:spPr bwMode="auto">
                <a:xfrm>
                  <a:off x="5516152" y="2377741"/>
                  <a:ext cx="327204" cy="327096"/>
                </a:xfrm>
                <a:prstGeom prst="ellipse">
                  <a:avLst/>
                </a:prstGeom>
                <a:solidFill>
                  <a:srgbClr val="F0F1F1"/>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a:extLst>
                  <a:ext uri="{91240B29-F687-4F45-9708-019B960494DF}">
                    <a14:hiddenLine xmlns:a14="http://schemas.microsoft.com/office/drawing/2010/main" w="12700" cap="flat" cmpd="sng" algn="ctr">
                      <a:solidFill>
                        <a:srgbClr val="D1D2D4"/>
                      </a:solidFill>
                      <a:prstDash val="solid"/>
                      <a:round/>
                      <a:headEnd type="none" w="med" len="med"/>
                      <a:tailEnd type="none" w="med" len="med"/>
                    </a14:hiddenLine>
                  </a:ext>
                </a:extLst>
              </p:spPr>
              <p:txBody>
                <a:bodyPr wrap="none" lIns="72000" rIns="72000"/>
                <a:lstStyle/>
                <a:p>
                  <a:pPr>
                    <a:defRPr/>
                  </a:pPr>
                  <a:endParaRPr lang="en-US">
                    <a:solidFill>
                      <a:srgbClr val="58585A"/>
                    </a:solidFill>
                    <a:cs typeface="Arial" pitchFamily="34" charset="0"/>
                  </a:endParaRPr>
                </a:p>
              </p:txBody>
            </p:sp>
            <p:sp>
              <p:nvSpPr>
                <p:cNvPr id="341" name="Oval 340"/>
                <p:cNvSpPr/>
                <p:nvPr/>
              </p:nvSpPr>
              <p:spPr bwMode="auto">
                <a:xfrm>
                  <a:off x="5614183" y="2475664"/>
                  <a:ext cx="131252" cy="131252"/>
                </a:xfrm>
                <a:prstGeom prst="ellipse">
                  <a:avLst/>
                </a:prstGeom>
                <a:solidFill>
                  <a:srgbClr val="89BA17"/>
                </a:solidFill>
                <a:ln w="3175" cap="flat" cmpd="sng" algn="ctr">
                  <a:solidFill>
                    <a:srgbClr val="B1B3B4"/>
                  </a:solidFill>
                  <a:prstDash val="solid"/>
                  <a:round/>
                  <a:headEnd type="none" w="med" len="med"/>
                  <a:tailEnd type="none" w="med" len="med"/>
                </a:ln>
                <a:effectLst>
                  <a:innerShdw blurRad="63500" dist="50800" dir="13500000">
                    <a:prstClr val="black">
                      <a:alpha val="10000"/>
                    </a:prstClr>
                  </a:innerShdw>
                </a:effectLst>
              </p:spPr>
              <p:txBody>
                <a:bodyPr wrap="none" lIns="72000" rIns="72000"/>
                <a:lstStyle/>
                <a:p>
                  <a:pPr>
                    <a:defRPr/>
                  </a:pPr>
                  <a:endParaRPr lang="en-US">
                    <a:solidFill>
                      <a:srgbClr val="58585A"/>
                    </a:solidFill>
                    <a:cs typeface="Arial" pitchFamily="34" charset="0"/>
                  </a:endParaRPr>
                </a:p>
              </p:txBody>
            </p:sp>
          </p:grpSp>
        </p:grpSp>
        <p:sp>
          <p:nvSpPr>
            <p:cNvPr id="342" name="TextBox 341"/>
            <p:cNvSpPr txBox="1"/>
            <p:nvPr/>
          </p:nvSpPr>
          <p:spPr>
            <a:xfrm>
              <a:off x="2197380" y="2463800"/>
              <a:ext cx="1504650" cy="400110"/>
            </a:xfrm>
            <a:prstGeom prst="rect">
              <a:avLst/>
            </a:prstGeom>
            <a:noFill/>
          </p:spPr>
          <p:txBody>
            <a:bodyPr wrap="none">
              <a:spAutoFit/>
            </a:bodyPr>
            <a:lstStyle/>
            <a:p>
              <a:pPr algn="r">
                <a:defRPr/>
              </a:pPr>
              <a:r>
                <a:rPr lang="en-US" dirty="0">
                  <a:solidFill>
                    <a:srgbClr val="FFFFFF"/>
                  </a:solidFill>
                  <a:latin typeface="Ericsson Capital TT"/>
                  <a:cs typeface="Arial" pitchFamily="34" charset="0"/>
                </a:rPr>
                <a:t>Throttle</a:t>
              </a:r>
            </a:p>
          </p:txBody>
        </p:sp>
        <p:sp>
          <p:nvSpPr>
            <p:cNvPr id="343" name="Freeform 7"/>
            <p:cNvSpPr>
              <a:spLocks noChangeAspect="1"/>
            </p:cNvSpPr>
            <p:nvPr/>
          </p:nvSpPr>
          <p:spPr bwMode="auto">
            <a:xfrm>
              <a:off x="6989392" y="1435349"/>
              <a:ext cx="1058174" cy="327093"/>
            </a:xfrm>
            <a:custGeom>
              <a:avLst/>
              <a:gdLst>
                <a:gd name="T0" fmla="*/ 2147483647 w 171"/>
                <a:gd name="T1" fmla="*/ 2147483647 h 32"/>
                <a:gd name="T2" fmla="*/ 0 w 171"/>
                <a:gd name="T3" fmla="*/ 2147483647 h 32"/>
                <a:gd name="T4" fmla="*/ 0 w 171"/>
                <a:gd name="T5" fmla="*/ 2147483647 h 32"/>
                <a:gd name="T6" fmla="*/ 2147483647 w 171"/>
                <a:gd name="T7" fmla="*/ 0 h 32"/>
                <a:gd name="T8" fmla="*/ 2147483647 w 171"/>
                <a:gd name="T9" fmla="*/ 0 h 32"/>
                <a:gd name="T10" fmla="*/ 2147483647 w 171"/>
                <a:gd name="T11" fmla="*/ 0 h 32"/>
                <a:gd name="T12" fmla="*/ 2147483647 w 171"/>
                <a:gd name="T13" fmla="*/ 2147483647 h 32"/>
                <a:gd name="T14" fmla="*/ 2147483647 w 171"/>
                <a:gd name="T15" fmla="*/ 2147483647 h 32"/>
                <a:gd name="T16" fmla="*/ 2147483647 w 171"/>
                <a:gd name="T17" fmla="*/ 2147483647 h 32"/>
                <a:gd name="T18" fmla="*/ 2147483647 w 171"/>
                <a:gd name="T19" fmla="*/ 2147483647 h 32"/>
                <a:gd name="T20" fmla="*/ 2147483647 w 171"/>
                <a:gd name="T21" fmla="*/ 2147483647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1"/>
                <a:gd name="T34" fmla="*/ 0 h 32"/>
                <a:gd name="T35" fmla="*/ 171 w 171"/>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1" h="32">
                  <a:moveTo>
                    <a:pt x="16" y="32"/>
                  </a:moveTo>
                  <a:cubicBezTo>
                    <a:pt x="7" y="32"/>
                    <a:pt x="0" y="25"/>
                    <a:pt x="0" y="16"/>
                  </a:cubicBezTo>
                  <a:cubicBezTo>
                    <a:pt x="0" y="16"/>
                    <a:pt x="0" y="16"/>
                    <a:pt x="0" y="16"/>
                  </a:cubicBezTo>
                  <a:cubicBezTo>
                    <a:pt x="0" y="7"/>
                    <a:pt x="7" y="0"/>
                    <a:pt x="16" y="0"/>
                  </a:cubicBezTo>
                  <a:cubicBezTo>
                    <a:pt x="16" y="0"/>
                    <a:pt x="16" y="0"/>
                    <a:pt x="16" y="0"/>
                  </a:cubicBezTo>
                  <a:cubicBezTo>
                    <a:pt x="155" y="0"/>
                    <a:pt x="155" y="0"/>
                    <a:pt x="155" y="0"/>
                  </a:cubicBezTo>
                  <a:cubicBezTo>
                    <a:pt x="163" y="0"/>
                    <a:pt x="171" y="7"/>
                    <a:pt x="171" y="16"/>
                  </a:cubicBezTo>
                  <a:cubicBezTo>
                    <a:pt x="171" y="16"/>
                    <a:pt x="171" y="16"/>
                    <a:pt x="171" y="16"/>
                  </a:cubicBezTo>
                  <a:cubicBezTo>
                    <a:pt x="171" y="25"/>
                    <a:pt x="163" y="32"/>
                    <a:pt x="155" y="32"/>
                  </a:cubicBezTo>
                  <a:cubicBezTo>
                    <a:pt x="155" y="32"/>
                    <a:pt x="155" y="32"/>
                    <a:pt x="155" y="32"/>
                  </a:cubicBezTo>
                  <a:cubicBezTo>
                    <a:pt x="16" y="32"/>
                    <a:pt x="16" y="32"/>
                    <a:pt x="16" y="32"/>
                  </a:cubicBezTo>
                  <a:close/>
                </a:path>
              </a:pathLst>
            </a:custGeom>
            <a:solidFill>
              <a:srgbClr val="B1B3B4"/>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defRPr/>
              </a:pPr>
              <a:r>
                <a:rPr lang="en-US" sz="1400" dirty="0">
                  <a:solidFill>
                    <a:srgbClr val="FFFFFF"/>
                  </a:solidFill>
                  <a:cs typeface="Arial" pitchFamily="34" charset="0"/>
                </a:rPr>
                <a:t>50 </a:t>
              </a:r>
              <a:r>
                <a:rPr lang="en-US" sz="1400" dirty="0" err="1">
                  <a:solidFill>
                    <a:srgbClr val="FFFFFF"/>
                  </a:solidFill>
                  <a:cs typeface="Arial" pitchFamily="34" charset="0"/>
                </a:rPr>
                <a:t>MBit</a:t>
              </a:r>
              <a:endParaRPr lang="en-US" sz="1400" dirty="0">
                <a:solidFill>
                  <a:srgbClr val="FFFFFF"/>
                </a:solidFill>
                <a:cs typeface="Arial" pitchFamily="34" charset="0"/>
              </a:endParaRPr>
            </a:p>
          </p:txBody>
        </p:sp>
        <p:sp>
          <p:nvSpPr>
            <p:cNvPr id="344" name="Freeform 7"/>
            <p:cNvSpPr>
              <a:spLocks noChangeAspect="1"/>
            </p:cNvSpPr>
            <p:nvPr/>
          </p:nvSpPr>
          <p:spPr bwMode="auto">
            <a:xfrm>
              <a:off x="6989392" y="1975612"/>
              <a:ext cx="1058174" cy="327093"/>
            </a:xfrm>
            <a:custGeom>
              <a:avLst/>
              <a:gdLst>
                <a:gd name="T0" fmla="*/ 2147483647 w 171"/>
                <a:gd name="T1" fmla="*/ 2147483647 h 32"/>
                <a:gd name="T2" fmla="*/ 0 w 171"/>
                <a:gd name="T3" fmla="*/ 2147483647 h 32"/>
                <a:gd name="T4" fmla="*/ 0 w 171"/>
                <a:gd name="T5" fmla="*/ 2147483647 h 32"/>
                <a:gd name="T6" fmla="*/ 2147483647 w 171"/>
                <a:gd name="T7" fmla="*/ 0 h 32"/>
                <a:gd name="T8" fmla="*/ 2147483647 w 171"/>
                <a:gd name="T9" fmla="*/ 0 h 32"/>
                <a:gd name="T10" fmla="*/ 2147483647 w 171"/>
                <a:gd name="T11" fmla="*/ 0 h 32"/>
                <a:gd name="T12" fmla="*/ 2147483647 w 171"/>
                <a:gd name="T13" fmla="*/ 2147483647 h 32"/>
                <a:gd name="T14" fmla="*/ 2147483647 w 171"/>
                <a:gd name="T15" fmla="*/ 2147483647 h 32"/>
                <a:gd name="T16" fmla="*/ 2147483647 w 171"/>
                <a:gd name="T17" fmla="*/ 2147483647 h 32"/>
                <a:gd name="T18" fmla="*/ 2147483647 w 171"/>
                <a:gd name="T19" fmla="*/ 2147483647 h 32"/>
                <a:gd name="T20" fmla="*/ 2147483647 w 171"/>
                <a:gd name="T21" fmla="*/ 2147483647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1"/>
                <a:gd name="T34" fmla="*/ 0 h 32"/>
                <a:gd name="T35" fmla="*/ 171 w 171"/>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1" h="32">
                  <a:moveTo>
                    <a:pt x="16" y="32"/>
                  </a:moveTo>
                  <a:cubicBezTo>
                    <a:pt x="7" y="32"/>
                    <a:pt x="0" y="25"/>
                    <a:pt x="0" y="16"/>
                  </a:cubicBezTo>
                  <a:cubicBezTo>
                    <a:pt x="0" y="16"/>
                    <a:pt x="0" y="16"/>
                    <a:pt x="0" y="16"/>
                  </a:cubicBezTo>
                  <a:cubicBezTo>
                    <a:pt x="0" y="7"/>
                    <a:pt x="7" y="0"/>
                    <a:pt x="16" y="0"/>
                  </a:cubicBezTo>
                  <a:cubicBezTo>
                    <a:pt x="16" y="0"/>
                    <a:pt x="16" y="0"/>
                    <a:pt x="16" y="0"/>
                  </a:cubicBezTo>
                  <a:cubicBezTo>
                    <a:pt x="155" y="0"/>
                    <a:pt x="155" y="0"/>
                    <a:pt x="155" y="0"/>
                  </a:cubicBezTo>
                  <a:cubicBezTo>
                    <a:pt x="163" y="0"/>
                    <a:pt x="171" y="7"/>
                    <a:pt x="171" y="16"/>
                  </a:cubicBezTo>
                  <a:cubicBezTo>
                    <a:pt x="171" y="16"/>
                    <a:pt x="171" y="16"/>
                    <a:pt x="171" y="16"/>
                  </a:cubicBezTo>
                  <a:cubicBezTo>
                    <a:pt x="171" y="25"/>
                    <a:pt x="163" y="32"/>
                    <a:pt x="155" y="32"/>
                  </a:cubicBezTo>
                  <a:cubicBezTo>
                    <a:pt x="155" y="32"/>
                    <a:pt x="155" y="32"/>
                    <a:pt x="155" y="32"/>
                  </a:cubicBezTo>
                  <a:cubicBezTo>
                    <a:pt x="16" y="32"/>
                    <a:pt x="16" y="32"/>
                    <a:pt x="16" y="32"/>
                  </a:cubicBezTo>
                  <a:close/>
                </a:path>
              </a:pathLst>
            </a:custGeom>
            <a:solidFill>
              <a:srgbClr val="B1B3B4"/>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defRPr/>
              </a:pPr>
              <a:r>
                <a:rPr lang="en-US" sz="1400" dirty="0">
                  <a:solidFill>
                    <a:srgbClr val="FFFFFF"/>
                  </a:solidFill>
                  <a:cs typeface="Arial" pitchFamily="34" charset="0"/>
                </a:rPr>
                <a:t>60 GB</a:t>
              </a:r>
            </a:p>
          </p:txBody>
        </p:sp>
        <p:sp>
          <p:nvSpPr>
            <p:cNvPr id="345" name="Freeform 7"/>
            <p:cNvSpPr>
              <a:spLocks noChangeAspect="1"/>
            </p:cNvSpPr>
            <p:nvPr/>
          </p:nvSpPr>
          <p:spPr bwMode="auto">
            <a:xfrm>
              <a:off x="6989392" y="3338799"/>
              <a:ext cx="1058174" cy="327093"/>
            </a:xfrm>
            <a:custGeom>
              <a:avLst/>
              <a:gdLst>
                <a:gd name="T0" fmla="*/ 2147483647 w 171"/>
                <a:gd name="T1" fmla="*/ 2147483647 h 32"/>
                <a:gd name="T2" fmla="*/ 0 w 171"/>
                <a:gd name="T3" fmla="*/ 2147483647 h 32"/>
                <a:gd name="T4" fmla="*/ 0 w 171"/>
                <a:gd name="T5" fmla="*/ 2147483647 h 32"/>
                <a:gd name="T6" fmla="*/ 2147483647 w 171"/>
                <a:gd name="T7" fmla="*/ 0 h 32"/>
                <a:gd name="T8" fmla="*/ 2147483647 w 171"/>
                <a:gd name="T9" fmla="*/ 0 h 32"/>
                <a:gd name="T10" fmla="*/ 2147483647 w 171"/>
                <a:gd name="T11" fmla="*/ 0 h 32"/>
                <a:gd name="T12" fmla="*/ 2147483647 w 171"/>
                <a:gd name="T13" fmla="*/ 2147483647 h 32"/>
                <a:gd name="T14" fmla="*/ 2147483647 w 171"/>
                <a:gd name="T15" fmla="*/ 2147483647 h 32"/>
                <a:gd name="T16" fmla="*/ 2147483647 w 171"/>
                <a:gd name="T17" fmla="*/ 2147483647 h 32"/>
                <a:gd name="T18" fmla="*/ 2147483647 w 171"/>
                <a:gd name="T19" fmla="*/ 2147483647 h 32"/>
                <a:gd name="T20" fmla="*/ 2147483647 w 171"/>
                <a:gd name="T21" fmla="*/ 2147483647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1"/>
                <a:gd name="T34" fmla="*/ 0 h 32"/>
                <a:gd name="T35" fmla="*/ 171 w 171"/>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1" h="32">
                  <a:moveTo>
                    <a:pt x="16" y="32"/>
                  </a:moveTo>
                  <a:cubicBezTo>
                    <a:pt x="7" y="32"/>
                    <a:pt x="0" y="25"/>
                    <a:pt x="0" y="16"/>
                  </a:cubicBezTo>
                  <a:cubicBezTo>
                    <a:pt x="0" y="16"/>
                    <a:pt x="0" y="16"/>
                    <a:pt x="0" y="16"/>
                  </a:cubicBezTo>
                  <a:cubicBezTo>
                    <a:pt x="0" y="7"/>
                    <a:pt x="7" y="0"/>
                    <a:pt x="16" y="0"/>
                  </a:cubicBezTo>
                  <a:cubicBezTo>
                    <a:pt x="16" y="0"/>
                    <a:pt x="16" y="0"/>
                    <a:pt x="16" y="0"/>
                  </a:cubicBezTo>
                  <a:cubicBezTo>
                    <a:pt x="155" y="0"/>
                    <a:pt x="155" y="0"/>
                    <a:pt x="155" y="0"/>
                  </a:cubicBezTo>
                  <a:cubicBezTo>
                    <a:pt x="163" y="0"/>
                    <a:pt x="171" y="7"/>
                    <a:pt x="171" y="16"/>
                  </a:cubicBezTo>
                  <a:cubicBezTo>
                    <a:pt x="171" y="16"/>
                    <a:pt x="171" y="16"/>
                    <a:pt x="171" y="16"/>
                  </a:cubicBezTo>
                  <a:cubicBezTo>
                    <a:pt x="171" y="25"/>
                    <a:pt x="163" y="32"/>
                    <a:pt x="155" y="32"/>
                  </a:cubicBezTo>
                  <a:cubicBezTo>
                    <a:pt x="155" y="32"/>
                    <a:pt x="155" y="32"/>
                    <a:pt x="155" y="32"/>
                  </a:cubicBezTo>
                  <a:cubicBezTo>
                    <a:pt x="16" y="32"/>
                    <a:pt x="16" y="32"/>
                    <a:pt x="16" y="32"/>
                  </a:cubicBezTo>
                  <a:close/>
                </a:path>
              </a:pathLst>
            </a:custGeom>
            <a:solidFill>
              <a:srgbClr val="B1B3B4"/>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defRPr/>
              </a:pPr>
              <a:r>
                <a:rPr lang="en-US" sz="1400" dirty="0">
                  <a:solidFill>
                    <a:srgbClr val="FFFFFF"/>
                  </a:solidFill>
                  <a:cs typeface="Arial" pitchFamily="34" charset="0"/>
                </a:rPr>
                <a:t>2000 Min</a:t>
              </a:r>
            </a:p>
          </p:txBody>
        </p:sp>
        <p:sp>
          <p:nvSpPr>
            <p:cNvPr id="346" name="Freeform 7"/>
            <p:cNvSpPr>
              <a:spLocks noChangeAspect="1"/>
            </p:cNvSpPr>
            <p:nvPr/>
          </p:nvSpPr>
          <p:spPr bwMode="auto">
            <a:xfrm>
              <a:off x="6989391" y="4176998"/>
              <a:ext cx="1058175" cy="327093"/>
            </a:xfrm>
            <a:custGeom>
              <a:avLst/>
              <a:gdLst>
                <a:gd name="T0" fmla="*/ 2147483647 w 171"/>
                <a:gd name="T1" fmla="*/ 2147483647 h 32"/>
                <a:gd name="T2" fmla="*/ 0 w 171"/>
                <a:gd name="T3" fmla="*/ 2147483647 h 32"/>
                <a:gd name="T4" fmla="*/ 0 w 171"/>
                <a:gd name="T5" fmla="*/ 2147483647 h 32"/>
                <a:gd name="T6" fmla="*/ 2147483647 w 171"/>
                <a:gd name="T7" fmla="*/ 0 h 32"/>
                <a:gd name="T8" fmla="*/ 2147483647 w 171"/>
                <a:gd name="T9" fmla="*/ 0 h 32"/>
                <a:gd name="T10" fmla="*/ 2147483647 w 171"/>
                <a:gd name="T11" fmla="*/ 0 h 32"/>
                <a:gd name="T12" fmla="*/ 2147483647 w 171"/>
                <a:gd name="T13" fmla="*/ 2147483647 h 32"/>
                <a:gd name="T14" fmla="*/ 2147483647 w 171"/>
                <a:gd name="T15" fmla="*/ 2147483647 h 32"/>
                <a:gd name="T16" fmla="*/ 2147483647 w 171"/>
                <a:gd name="T17" fmla="*/ 2147483647 h 32"/>
                <a:gd name="T18" fmla="*/ 2147483647 w 171"/>
                <a:gd name="T19" fmla="*/ 2147483647 h 32"/>
                <a:gd name="T20" fmla="*/ 2147483647 w 171"/>
                <a:gd name="T21" fmla="*/ 2147483647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1"/>
                <a:gd name="T34" fmla="*/ 0 h 32"/>
                <a:gd name="T35" fmla="*/ 171 w 171"/>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1" h="32">
                  <a:moveTo>
                    <a:pt x="16" y="32"/>
                  </a:moveTo>
                  <a:cubicBezTo>
                    <a:pt x="7" y="32"/>
                    <a:pt x="0" y="25"/>
                    <a:pt x="0" y="16"/>
                  </a:cubicBezTo>
                  <a:cubicBezTo>
                    <a:pt x="0" y="16"/>
                    <a:pt x="0" y="16"/>
                    <a:pt x="0" y="16"/>
                  </a:cubicBezTo>
                  <a:cubicBezTo>
                    <a:pt x="0" y="7"/>
                    <a:pt x="7" y="0"/>
                    <a:pt x="16" y="0"/>
                  </a:cubicBezTo>
                  <a:cubicBezTo>
                    <a:pt x="16" y="0"/>
                    <a:pt x="16" y="0"/>
                    <a:pt x="16" y="0"/>
                  </a:cubicBezTo>
                  <a:cubicBezTo>
                    <a:pt x="155" y="0"/>
                    <a:pt x="155" y="0"/>
                    <a:pt x="155" y="0"/>
                  </a:cubicBezTo>
                  <a:cubicBezTo>
                    <a:pt x="163" y="0"/>
                    <a:pt x="171" y="7"/>
                    <a:pt x="171" y="16"/>
                  </a:cubicBezTo>
                  <a:cubicBezTo>
                    <a:pt x="171" y="16"/>
                    <a:pt x="171" y="16"/>
                    <a:pt x="171" y="16"/>
                  </a:cubicBezTo>
                  <a:cubicBezTo>
                    <a:pt x="171" y="25"/>
                    <a:pt x="163" y="32"/>
                    <a:pt x="155" y="32"/>
                  </a:cubicBezTo>
                  <a:cubicBezTo>
                    <a:pt x="155" y="32"/>
                    <a:pt x="155" y="32"/>
                    <a:pt x="155" y="32"/>
                  </a:cubicBezTo>
                  <a:cubicBezTo>
                    <a:pt x="16" y="32"/>
                    <a:pt x="16" y="32"/>
                    <a:pt x="16" y="32"/>
                  </a:cubicBezTo>
                  <a:close/>
                </a:path>
              </a:pathLst>
            </a:custGeom>
            <a:solidFill>
              <a:srgbClr val="B1B3B4"/>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defRPr/>
              </a:pPr>
              <a:r>
                <a:rPr lang="en-US" sz="1400" dirty="0">
                  <a:solidFill>
                    <a:srgbClr val="FFFFFF"/>
                  </a:solidFill>
                  <a:cs typeface="Arial" pitchFamily="34" charset="0"/>
                </a:rPr>
                <a:t>500 SMS</a:t>
              </a:r>
            </a:p>
          </p:txBody>
        </p:sp>
        <p:sp>
          <p:nvSpPr>
            <p:cNvPr id="23695" name="TextBox 49"/>
            <p:cNvSpPr txBox="1">
              <a:spLocks noChangeArrowheads="1"/>
            </p:cNvSpPr>
            <p:nvPr/>
          </p:nvSpPr>
          <p:spPr bwMode="auto">
            <a:xfrm>
              <a:off x="6507433" y="1616075"/>
              <a:ext cx="4204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r" eaLnBrk="1" hangingPunct="1"/>
              <a:r>
                <a:rPr lang="en-US" altLang="en-US" sz="1100">
                  <a:solidFill>
                    <a:srgbClr val="FFFFFF"/>
                  </a:solidFill>
                </a:rPr>
                <a:t>100</a:t>
              </a:r>
            </a:p>
          </p:txBody>
        </p:sp>
        <p:sp>
          <p:nvSpPr>
            <p:cNvPr id="23696" name="TextBox 85"/>
            <p:cNvSpPr txBox="1">
              <a:spLocks noChangeArrowheads="1"/>
            </p:cNvSpPr>
            <p:nvPr/>
          </p:nvSpPr>
          <p:spPr bwMode="auto">
            <a:xfrm>
              <a:off x="3740150" y="1608138"/>
              <a:ext cx="26328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altLang="en-US" sz="1100">
                  <a:solidFill>
                    <a:srgbClr val="FFFFFF"/>
                  </a:solidFill>
                </a:rPr>
                <a:t>0</a:t>
              </a:r>
            </a:p>
          </p:txBody>
        </p:sp>
        <p:sp>
          <p:nvSpPr>
            <p:cNvPr id="23697" name="TextBox 86"/>
            <p:cNvSpPr txBox="1">
              <a:spLocks noChangeArrowheads="1"/>
            </p:cNvSpPr>
            <p:nvPr/>
          </p:nvSpPr>
          <p:spPr bwMode="auto">
            <a:xfrm>
              <a:off x="5160692" y="1608138"/>
              <a:ext cx="34184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r>
                <a:rPr lang="en-US" altLang="en-US" sz="1100">
                  <a:solidFill>
                    <a:srgbClr val="FFFFFF"/>
                  </a:solidFill>
                </a:rPr>
                <a:t>50</a:t>
              </a:r>
            </a:p>
          </p:txBody>
        </p:sp>
        <p:grpSp>
          <p:nvGrpSpPr>
            <p:cNvPr id="23698" name="Group 4"/>
            <p:cNvGrpSpPr>
              <a:grpSpLocks/>
            </p:cNvGrpSpPr>
            <p:nvPr/>
          </p:nvGrpSpPr>
          <p:grpSpPr bwMode="auto">
            <a:xfrm>
              <a:off x="3825875" y="1435100"/>
              <a:ext cx="3011488" cy="327025"/>
              <a:chOff x="2971426" y="2217165"/>
              <a:chExt cx="3011488" cy="327093"/>
            </a:xfrm>
          </p:grpSpPr>
          <p:sp>
            <p:nvSpPr>
              <p:cNvPr id="351" name="Freeform 14"/>
              <p:cNvSpPr>
                <a:spLocks noChangeAspect="1"/>
              </p:cNvSpPr>
              <p:nvPr/>
            </p:nvSpPr>
            <p:spPr bwMode="auto">
              <a:xfrm>
                <a:off x="2971426" y="2320386"/>
                <a:ext cx="3011488" cy="120650"/>
              </a:xfrm>
              <a:custGeom>
                <a:avLst/>
                <a:gdLst>
                  <a:gd name="T0" fmla="*/ 2147483647 w 803"/>
                  <a:gd name="T1" fmla="*/ 2147483647 h 32"/>
                  <a:gd name="T2" fmla="*/ 0 w 803"/>
                  <a:gd name="T3" fmla="*/ 2147483647 h 32"/>
                  <a:gd name="T4" fmla="*/ 0 w 803"/>
                  <a:gd name="T5" fmla="*/ 2147483647 h 32"/>
                  <a:gd name="T6" fmla="*/ 2147483647 w 803"/>
                  <a:gd name="T7" fmla="*/ 0 h 32"/>
                  <a:gd name="T8" fmla="*/ 2147483647 w 803"/>
                  <a:gd name="T9" fmla="*/ 0 h 32"/>
                  <a:gd name="T10" fmla="*/ 2147483647 w 803"/>
                  <a:gd name="T11" fmla="*/ 0 h 32"/>
                  <a:gd name="T12" fmla="*/ 2147483647 w 803"/>
                  <a:gd name="T13" fmla="*/ 2147483647 h 32"/>
                  <a:gd name="T14" fmla="*/ 2147483647 w 803"/>
                  <a:gd name="T15" fmla="*/ 2147483647 h 32"/>
                  <a:gd name="T16" fmla="*/ 2147483647 w 803"/>
                  <a:gd name="T17" fmla="*/ 2147483647 h 32"/>
                  <a:gd name="T18" fmla="*/ 2147483647 w 803"/>
                  <a:gd name="T19" fmla="*/ 2147483647 h 32"/>
                  <a:gd name="T20" fmla="*/ 2147483647 w 803"/>
                  <a:gd name="T21" fmla="*/ 2147483647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3"/>
                  <a:gd name="T34" fmla="*/ 0 h 32"/>
                  <a:gd name="T35" fmla="*/ 803 w 803"/>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3" h="32">
                    <a:moveTo>
                      <a:pt x="16" y="32"/>
                    </a:moveTo>
                    <a:cubicBezTo>
                      <a:pt x="7" y="32"/>
                      <a:pt x="0" y="25"/>
                      <a:pt x="0" y="16"/>
                    </a:cubicBezTo>
                    <a:cubicBezTo>
                      <a:pt x="0" y="16"/>
                      <a:pt x="0" y="16"/>
                      <a:pt x="0" y="16"/>
                    </a:cubicBezTo>
                    <a:cubicBezTo>
                      <a:pt x="0" y="7"/>
                      <a:pt x="7" y="0"/>
                      <a:pt x="16" y="0"/>
                    </a:cubicBezTo>
                    <a:cubicBezTo>
                      <a:pt x="16" y="0"/>
                      <a:pt x="16" y="0"/>
                      <a:pt x="16" y="0"/>
                    </a:cubicBezTo>
                    <a:cubicBezTo>
                      <a:pt x="787" y="0"/>
                      <a:pt x="787" y="0"/>
                      <a:pt x="787" y="0"/>
                    </a:cubicBezTo>
                    <a:cubicBezTo>
                      <a:pt x="796" y="0"/>
                      <a:pt x="803" y="7"/>
                      <a:pt x="803" y="16"/>
                    </a:cubicBezTo>
                    <a:cubicBezTo>
                      <a:pt x="803" y="16"/>
                      <a:pt x="803" y="16"/>
                      <a:pt x="803" y="16"/>
                    </a:cubicBezTo>
                    <a:cubicBezTo>
                      <a:pt x="803" y="25"/>
                      <a:pt x="796" y="32"/>
                      <a:pt x="787" y="32"/>
                    </a:cubicBezTo>
                    <a:cubicBezTo>
                      <a:pt x="787" y="32"/>
                      <a:pt x="787" y="32"/>
                      <a:pt x="787" y="32"/>
                    </a:cubicBezTo>
                    <a:cubicBezTo>
                      <a:pt x="16" y="32"/>
                      <a:pt x="16" y="32"/>
                      <a:pt x="16" y="32"/>
                    </a:cubicBezTo>
                    <a:close/>
                  </a:path>
                </a:pathLst>
              </a:custGeom>
              <a:solidFill>
                <a:srgbClr val="B1B3B4"/>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solidFill>
                    <a:srgbClr val="58585A"/>
                  </a:solidFill>
                  <a:cs typeface="Arial" pitchFamily="34" charset="0"/>
                </a:endParaRPr>
              </a:p>
            </p:txBody>
          </p:sp>
          <p:sp>
            <p:nvSpPr>
              <p:cNvPr id="352" name="Freeform 10"/>
              <p:cNvSpPr>
                <a:spLocks noChangeAspect="1"/>
              </p:cNvSpPr>
              <p:nvPr/>
            </p:nvSpPr>
            <p:spPr bwMode="auto">
              <a:xfrm>
                <a:off x="2971426" y="2321180"/>
                <a:ext cx="1658938" cy="119063"/>
              </a:xfrm>
              <a:custGeom>
                <a:avLst/>
                <a:gdLst>
                  <a:gd name="T0" fmla="*/ 2147483647 w 442"/>
                  <a:gd name="T1" fmla="*/ 2147483647 h 32"/>
                  <a:gd name="T2" fmla="*/ 0 w 442"/>
                  <a:gd name="T3" fmla="*/ 2147483647 h 32"/>
                  <a:gd name="T4" fmla="*/ 0 w 442"/>
                  <a:gd name="T5" fmla="*/ 2147483647 h 32"/>
                  <a:gd name="T6" fmla="*/ 2147483647 w 442"/>
                  <a:gd name="T7" fmla="*/ 0 h 32"/>
                  <a:gd name="T8" fmla="*/ 2147483647 w 442"/>
                  <a:gd name="T9" fmla="*/ 0 h 32"/>
                  <a:gd name="T10" fmla="*/ 2147483647 w 442"/>
                  <a:gd name="T11" fmla="*/ 0 h 32"/>
                  <a:gd name="T12" fmla="*/ 2147483647 w 442"/>
                  <a:gd name="T13" fmla="*/ 2147483647 h 32"/>
                  <a:gd name="T14" fmla="*/ 2147483647 w 442"/>
                  <a:gd name="T15" fmla="*/ 2147483647 h 32"/>
                  <a:gd name="T16" fmla="*/ 2147483647 w 442"/>
                  <a:gd name="T17" fmla="*/ 2147483647 h 32"/>
                  <a:gd name="T18" fmla="*/ 2147483647 w 442"/>
                  <a:gd name="T19" fmla="*/ 2147483647 h 32"/>
                  <a:gd name="T20" fmla="*/ 2147483647 w 442"/>
                  <a:gd name="T21" fmla="*/ 2147483647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2"/>
                  <a:gd name="T34" fmla="*/ 0 h 32"/>
                  <a:gd name="T35" fmla="*/ 442 w 442"/>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2" h="32">
                    <a:moveTo>
                      <a:pt x="16" y="32"/>
                    </a:moveTo>
                    <a:cubicBezTo>
                      <a:pt x="7" y="32"/>
                      <a:pt x="0" y="25"/>
                      <a:pt x="0" y="16"/>
                    </a:cubicBezTo>
                    <a:cubicBezTo>
                      <a:pt x="0" y="16"/>
                      <a:pt x="0" y="16"/>
                      <a:pt x="0" y="16"/>
                    </a:cubicBezTo>
                    <a:cubicBezTo>
                      <a:pt x="0" y="8"/>
                      <a:pt x="7" y="0"/>
                      <a:pt x="16" y="0"/>
                    </a:cubicBezTo>
                    <a:cubicBezTo>
                      <a:pt x="16" y="0"/>
                      <a:pt x="16" y="0"/>
                      <a:pt x="16" y="0"/>
                    </a:cubicBezTo>
                    <a:cubicBezTo>
                      <a:pt x="426" y="0"/>
                      <a:pt x="426" y="0"/>
                      <a:pt x="426" y="0"/>
                    </a:cubicBezTo>
                    <a:cubicBezTo>
                      <a:pt x="435" y="0"/>
                      <a:pt x="442" y="8"/>
                      <a:pt x="442" y="16"/>
                    </a:cubicBezTo>
                    <a:cubicBezTo>
                      <a:pt x="442" y="16"/>
                      <a:pt x="442" y="16"/>
                      <a:pt x="442" y="16"/>
                    </a:cubicBezTo>
                    <a:cubicBezTo>
                      <a:pt x="442" y="25"/>
                      <a:pt x="435" y="32"/>
                      <a:pt x="426" y="32"/>
                    </a:cubicBezTo>
                    <a:cubicBezTo>
                      <a:pt x="426" y="32"/>
                      <a:pt x="426" y="32"/>
                      <a:pt x="426" y="32"/>
                    </a:cubicBezTo>
                    <a:cubicBezTo>
                      <a:pt x="16" y="32"/>
                      <a:pt x="16" y="32"/>
                      <a:pt x="16" y="32"/>
                    </a:cubicBezTo>
                    <a:close/>
                  </a:path>
                </a:pathLst>
              </a:custGeom>
              <a:solidFill>
                <a:srgbClr val="89BA17"/>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solidFill>
                    <a:srgbClr val="58585A"/>
                  </a:solidFill>
                  <a:cs typeface="Arial" pitchFamily="34" charset="0"/>
                </a:endParaRPr>
              </a:p>
            </p:txBody>
          </p:sp>
          <p:grpSp>
            <p:nvGrpSpPr>
              <p:cNvPr id="23732" name="Group 20"/>
              <p:cNvGrpSpPr>
                <a:grpSpLocks/>
              </p:cNvGrpSpPr>
              <p:nvPr/>
            </p:nvGrpSpPr>
            <p:grpSpPr bwMode="auto">
              <a:xfrm>
                <a:off x="4452553" y="2217165"/>
                <a:ext cx="327093" cy="327093"/>
                <a:chOff x="5516263" y="2377744"/>
                <a:chExt cx="327093" cy="327093"/>
              </a:xfrm>
            </p:grpSpPr>
            <p:sp>
              <p:nvSpPr>
                <p:cNvPr id="354" name="Oval 353"/>
                <p:cNvSpPr/>
                <p:nvPr/>
              </p:nvSpPr>
              <p:spPr bwMode="auto">
                <a:xfrm>
                  <a:off x="5516274" y="2377744"/>
                  <a:ext cx="327025" cy="327093"/>
                </a:xfrm>
                <a:prstGeom prst="ellipse">
                  <a:avLst/>
                </a:prstGeom>
                <a:solidFill>
                  <a:srgbClr val="F0F1F1"/>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a:extLst>
                  <a:ext uri="{91240B29-F687-4F45-9708-019B960494DF}">
                    <a14:hiddenLine xmlns:a14="http://schemas.microsoft.com/office/drawing/2010/main" w="12700" cap="flat" cmpd="sng" algn="ctr">
                      <a:solidFill>
                        <a:srgbClr val="D1D2D4"/>
                      </a:solidFill>
                      <a:prstDash val="solid"/>
                      <a:round/>
                      <a:headEnd type="none" w="med" len="med"/>
                      <a:tailEnd type="none" w="med" len="med"/>
                    </a14:hiddenLine>
                  </a:ext>
                </a:extLst>
              </p:spPr>
              <p:txBody>
                <a:bodyPr wrap="none" lIns="72000" rIns="72000"/>
                <a:lstStyle/>
                <a:p>
                  <a:pPr>
                    <a:defRPr/>
                  </a:pPr>
                  <a:endParaRPr lang="en-US">
                    <a:solidFill>
                      <a:srgbClr val="58585A"/>
                    </a:solidFill>
                    <a:cs typeface="Arial" pitchFamily="34" charset="0"/>
                  </a:endParaRPr>
                </a:p>
              </p:txBody>
            </p:sp>
            <p:sp>
              <p:nvSpPr>
                <p:cNvPr id="355" name="Oval 354"/>
                <p:cNvSpPr/>
                <p:nvPr/>
              </p:nvSpPr>
              <p:spPr bwMode="auto">
                <a:xfrm>
                  <a:off x="5614183" y="2475664"/>
                  <a:ext cx="131252" cy="131252"/>
                </a:xfrm>
                <a:prstGeom prst="ellipse">
                  <a:avLst/>
                </a:prstGeom>
                <a:solidFill>
                  <a:srgbClr val="89BA17"/>
                </a:solidFill>
                <a:ln w="3175" cap="flat" cmpd="sng" algn="ctr">
                  <a:solidFill>
                    <a:srgbClr val="B1B3B4"/>
                  </a:solidFill>
                  <a:prstDash val="solid"/>
                  <a:round/>
                  <a:headEnd type="none" w="med" len="med"/>
                  <a:tailEnd type="none" w="med" len="med"/>
                </a:ln>
                <a:effectLst>
                  <a:innerShdw blurRad="63500" dist="50800" dir="13500000">
                    <a:prstClr val="black">
                      <a:alpha val="10000"/>
                    </a:prstClr>
                  </a:innerShdw>
                </a:effectLst>
              </p:spPr>
              <p:txBody>
                <a:bodyPr wrap="none" lIns="72000" rIns="72000"/>
                <a:lstStyle/>
                <a:p>
                  <a:pPr>
                    <a:defRPr/>
                  </a:pPr>
                  <a:endParaRPr lang="en-US">
                    <a:solidFill>
                      <a:srgbClr val="58585A"/>
                    </a:solidFill>
                    <a:cs typeface="Arial" pitchFamily="34" charset="0"/>
                  </a:endParaRPr>
                </a:p>
              </p:txBody>
            </p:sp>
          </p:grpSp>
        </p:grpSp>
        <p:sp>
          <p:nvSpPr>
            <p:cNvPr id="23699" name="TextBox 87"/>
            <p:cNvSpPr txBox="1">
              <a:spLocks noChangeArrowheads="1"/>
            </p:cNvSpPr>
            <p:nvPr/>
          </p:nvSpPr>
          <p:spPr bwMode="auto">
            <a:xfrm>
              <a:off x="6153077" y="2152650"/>
              <a:ext cx="77477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r" eaLnBrk="1" hangingPunct="1"/>
              <a:r>
                <a:rPr lang="en-US" altLang="en-US" sz="1100">
                  <a:solidFill>
                    <a:srgbClr val="FFFFFF"/>
                  </a:solidFill>
                </a:rPr>
                <a:t>Unlimited</a:t>
              </a:r>
            </a:p>
          </p:txBody>
        </p:sp>
        <p:sp>
          <p:nvSpPr>
            <p:cNvPr id="23700" name="TextBox 88"/>
            <p:cNvSpPr txBox="1">
              <a:spLocks noChangeArrowheads="1"/>
            </p:cNvSpPr>
            <p:nvPr/>
          </p:nvSpPr>
          <p:spPr bwMode="auto">
            <a:xfrm>
              <a:off x="3740150" y="2152650"/>
              <a:ext cx="26328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altLang="en-US" sz="1100">
                  <a:solidFill>
                    <a:srgbClr val="FFFFFF"/>
                  </a:solidFill>
                </a:rPr>
                <a:t>0</a:t>
              </a:r>
            </a:p>
          </p:txBody>
        </p:sp>
        <p:sp>
          <p:nvSpPr>
            <p:cNvPr id="23701" name="TextBox 89"/>
            <p:cNvSpPr txBox="1">
              <a:spLocks noChangeArrowheads="1"/>
            </p:cNvSpPr>
            <p:nvPr/>
          </p:nvSpPr>
          <p:spPr bwMode="auto">
            <a:xfrm>
              <a:off x="5160692" y="2152650"/>
              <a:ext cx="34184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r>
                <a:rPr lang="en-US" altLang="en-US" sz="1100">
                  <a:solidFill>
                    <a:srgbClr val="FFFFFF"/>
                  </a:solidFill>
                </a:rPr>
                <a:t>50</a:t>
              </a:r>
            </a:p>
          </p:txBody>
        </p:sp>
        <p:sp>
          <p:nvSpPr>
            <p:cNvPr id="23702" name="TextBox 90"/>
            <p:cNvSpPr txBox="1">
              <a:spLocks noChangeArrowheads="1"/>
            </p:cNvSpPr>
            <p:nvPr/>
          </p:nvSpPr>
          <p:spPr bwMode="auto">
            <a:xfrm>
              <a:off x="6159440" y="3521075"/>
              <a:ext cx="77477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r" eaLnBrk="1" hangingPunct="1"/>
              <a:r>
                <a:rPr lang="en-US" altLang="en-US" sz="1100">
                  <a:solidFill>
                    <a:srgbClr val="FFFFFF"/>
                  </a:solidFill>
                </a:rPr>
                <a:t>Unlimited</a:t>
              </a:r>
            </a:p>
          </p:txBody>
        </p:sp>
        <p:sp>
          <p:nvSpPr>
            <p:cNvPr id="23703" name="TextBox 91"/>
            <p:cNvSpPr txBox="1">
              <a:spLocks noChangeArrowheads="1"/>
            </p:cNvSpPr>
            <p:nvPr/>
          </p:nvSpPr>
          <p:spPr bwMode="auto">
            <a:xfrm>
              <a:off x="3746500" y="3511550"/>
              <a:ext cx="26328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altLang="en-US" sz="1100">
                  <a:solidFill>
                    <a:srgbClr val="FFFFFF"/>
                  </a:solidFill>
                </a:rPr>
                <a:t>0</a:t>
              </a:r>
            </a:p>
          </p:txBody>
        </p:sp>
        <p:sp>
          <p:nvSpPr>
            <p:cNvPr id="23704" name="TextBox 92"/>
            <p:cNvSpPr txBox="1">
              <a:spLocks noChangeArrowheads="1"/>
            </p:cNvSpPr>
            <p:nvPr/>
          </p:nvSpPr>
          <p:spPr bwMode="auto">
            <a:xfrm>
              <a:off x="5089273" y="3511550"/>
              <a:ext cx="49898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r>
                <a:rPr lang="en-US" altLang="en-US" sz="1100">
                  <a:solidFill>
                    <a:srgbClr val="FFFFFF"/>
                  </a:solidFill>
                </a:rPr>
                <a:t>2500</a:t>
              </a:r>
            </a:p>
          </p:txBody>
        </p:sp>
        <p:sp>
          <p:nvSpPr>
            <p:cNvPr id="23705" name="TextBox 93"/>
            <p:cNvSpPr txBox="1">
              <a:spLocks noChangeArrowheads="1"/>
            </p:cNvSpPr>
            <p:nvPr/>
          </p:nvSpPr>
          <p:spPr bwMode="auto">
            <a:xfrm>
              <a:off x="6159440" y="4367213"/>
              <a:ext cx="77477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r" eaLnBrk="1" hangingPunct="1"/>
              <a:r>
                <a:rPr lang="en-US" altLang="en-US" sz="1100">
                  <a:solidFill>
                    <a:srgbClr val="FFFFFF"/>
                  </a:solidFill>
                </a:rPr>
                <a:t>Unlimited</a:t>
              </a:r>
            </a:p>
          </p:txBody>
        </p:sp>
        <p:sp>
          <p:nvSpPr>
            <p:cNvPr id="23706" name="TextBox 94"/>
            <p:cNvSpPr txBox="1">
              <a:spLocks noChangeArrowheads="1"/>
            </p:cNvSpPr>
            <p:nvPr/>
          </p:nvSpPr>
          <p:spPr bwMode="auto">
            <a:xfrm>
              <a:off x="3746500" y="4359275"/>
              <a:ext cx="26328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altLang="en-US" sz="1100">
                  <a:solidFill>
                    <a:srgbClr val="FFFFFF"/>
                  </a:solidFill>
                </a:rPr>
                <a:t>0</a:t>
              </a:r>
            </a:p>
          </p:txBody>
        </p:sp>
        <p:sp>
          <p:nvSpPr>
            <p:cNvPr id="23707" name="TextBox 95"/>
            <p:cNvSpPr txBox="1">
              <a:spLocks noChangeArrowheads="1"/>
            </p:cNvSpPr>
            <p:nvPr/>
          </p:nvSpPr>
          <p:spPr bwMode="auto">
            <a:xfrm>
              <a:off x="5089273" y="4359275"/>
              <a:ext cx="49898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r>
                <a:rPr lang="en-US" altLang="en-US" sz="1100">
                  <a:solidFill>
                    <a:srgbClr val="FFFFFF"/>
                  </a:solidFill>
                </a:rPr>
                <a:t>2000</a:t>
              </a:r>
            </a:p>
          </p:txBody>
        </p:sp>
        <p:grpSp>
          <p:nvGrpSpPr>
            <p:cNvPr id="23708" name="Group 17"/>
            <p:cNvGrpSpPr>
              <a:grpSpLocks/>
            </p:cNvGrpSpPr>
            <p:nvPr/>
          </p:nvGrpSpPr>
          <p:grpSpPr bwMode="auto">
            <a:xfrm>
              <a:off x="3825875" y="3338513"/>
              <a:ext cx="3011488" cy="327025"/>
              <a:chOff x="2971426" y="3944365"/>
              <a:chExt cx="3011488" cy="327093"/>
            </a:xfrm>
          </p:grpSpPr>
          <p:sp>
            <p:nvSpPr>
              <p:cNvPr id="366" name="Freeform 14"/>
              <p:cNvSpPr>
                <a:spLocks noChangeAspect="1"/>
              </p:cNvSpPr>
              <p:nvPr/>
            </p:nvSpPr>
            <p:spPr bwMode="auto">
              <a:xfrm>
                <a:off x="2971426" y="4047586"/>
                <a:ext cx="3011488" cy="120650"/>
              </a:xfrm>
              <a:custGeom>
                <a:avLst/>
                <a:gdLst>
                  <a:gd name="T0" fmla="*/ 2147483647 w 803"/>
                  <a:gd name="T1" fmla="*/ 2147483647 h 32"/>
                  <a:gd name="T2" fmla="*/ 0 w 803"/>
                  <a:gd name="T3" fmla="*/ 2147483647 h 32"/>
                  <a:gd name="T4" fmla="*/ 0 w 803"/>
                  <a:gd name="T5" fmla="*/ 2147483647 h 32"/>
                  <a:gd name="T6" fmla="*/ 2147483647 w 803"/>
                  <a:gd name="T7" fmla="*/ 0 h 32"/>
                  <a:gd name="T8" fmla="*/ 2147483647 w 803"/>
                  <a:gd name="T9" fmla="*/ 0 h 32"/>
                  <a:gd name="T10" fmla="*/ 2147483647 w 803"/>
                  <a:gd name="T11" fmla="*/ 0 h 32"/>
                  <a:gd name="T12" fmla="*/ 2147483647 w 803"/>
                  <a:gd name="T13" fmla="*/ 2147483647 h 32"/>
                  <a:gd name="T14" fmla="*/ 2147483647 w 803"/>
                  <a:gd name="T15" fmla="*/ 2147483647 h 32"/>
                  <a:gd name="T16" fmla="*/ 2147483647 w 803"/>
                  <a:gd name="T17" fmla="*/ 2147483647 h 32"/>
                  <a:gd name="T18" fmla="*/ 2147483647 w 803"/>
                  <a:gd name="T19" fmla="*/ 2147483647 h 32"/>
                  <a:gd name="T20" fmla="*/ 2147483647 w 803"/>
                  <a:gd name="T21" fmla="*/ 2147483647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3"/>
                  <a:gd name="T34" fmla="*/ 0 h 32"/>
                  <a:gd name="T35" fmla="*/ 803 w 803"/>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3" h="32">
                    <a:moveTo>
                      <a:pt x="16" y="32"/>
                    </a:moveTo>
                    <a:cubicBezTo>
                      <a:pt x="7" y="32"/>
                      <a:pt x="0" y="25"/>
                      <a:pt x="0" y="16"/>
                    </a:cubicBezTo>
                    <a:cubicBezTo>
                      <a:pt x="0" y="16"/>
                      <a:pt x="0" y="16"/>
                      <a:pt x="0" y="16"/>
                    </a:cubicBezTo>
                    <a:cubicBezTo>
                      <a:pt x="0" y="7"/>
                      <a:pt x="7" y="0"/>
                      <a:pt x="16" y="0"/>
                    </a:cubicBezTo>
                    <a:cubicBezTo>
                      <a:pt x="16" y="0"/>
                      <a:pt x="16" y="0"/>
                      <a:pt x="16" y="0"/>
                    </a:cubicBezTo>
                    <a:cubicBezTo>
                      <a:pt x="787" y="0"/>
                      <a:pt x="787" y="0"/>
                      <a:pt x="787" y="0"/>
                    </a:cubicBezTo>
                    <a:cubicBezTo>
                      <a:pt x="796" y="0"/>
                      <a:pt x="803" y="7"/>
                      <a:pt x="803" y="16"/>
                    </a:cubicBezTo>
                    <a:cubicBezTo>
                      <a:pt x="803" y="16"/>
                      <a:pt x="803" y="16"/>
                      <a:pt x="803" y="16"/>
                    </a:cubicBezTo>
                    <a:cubicBezTo>
                      <a:pt x="803" y="25"/>
                      <a:pt x="796" y="32"/>
                      <a:pt x="787" y="32"/>
                    </a:cubicBezTo>
                    <a:cubicBezTo>
                      <a:pt x="787" y="32"/>
                      <a:pt x="787" y="32"/>
                      <a:pt x="787" y="32"/>
                    </a:cubicBezTo>
                    <a:cubicBezTo>
                      <a:pt x="16" y="32"/>
                      <a:pt x="16" y="32"/>
                      <a:pt x="16" y="32"/>
                    </a:cubicBezTo>
                    <a:close/>
                  </a:path>
                </a:pathLst>
              </a:custGeom>
              <a:solidFill>
                <a:srgbClr val="B1B3B4"/>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solidFill>
                    <a:srgbClr val="58585A"/>
                  </a:solidFill>
                  <a:cs typeface="Arial" pitchFamily="34" charset="0"/>
                </a:endParaRPr>
              </a:p>
            </p:txBody>
          </p:sp>
          <p:sp>
            <p:nvSpPr>
              <p:cNvPr id="367" name="Freeform 9"/>
              <p:cNvSpPr>
                <a:spLocks noChangeAspect="1"/>
              </p:cNvSpPr>
              <p:nvPr/>
            </p:nvSpPr>
            <p:spPr bwMode="auto">
              <a:xfrm>
                <a:off x="2971426" y="4047586"/>
                <a:ext cx="1317625" cy="120650"/>
              </a:xfrm>
              <a:custGeom>
                <a:avLst/>
                <a:gdLst>
                  <a:gd name="T0" fmla="*/ 2147483647 w 351"/>
                  <a:gd name="T1" fmla="*/ 2147483647 h 32"/>
                  <a:gd name="T2" fmla="*/ 0 w 351"/>
                  <a:gd name="T3" fmla="*/ 2147483647 h 32"/>
                  <a:gd name="T4" fmla="*/ 0 w 351"/>
                  <a:gd name="T5" fmla="*/ 2147483647 h 32"/>
                  <a:gd name="T6" fmla="*/ 2147483647 w 351"/>
                  <a:gd name="T7" fmla="*/ 0 h 32"/>
                  <a:gd name="T8" fmla="*/ 2147483647 w 351"/>
                  <a:gd name="T9" fmla="*/ 0 h 32"/>
                  <a:gd name="T10" fmla="*/ 2147483647 w 351"/>
                  <a:gd name="T11" fmla="*/ 0 h 32"/>
                  <a:gd name="T12" fmla="*/ 2147483647 w 351"/>
                  <a:gd name="T13" fmla="*/ 2147483647 h 32"/>
                  <a:gd name="T14" fmla="*/ 2147483647 w 351"/>
                  <a:gd name="T15" fmla="*/ 2147483647 h 32"/>
                  <a:gd name="T16" fmla="*/ 2147483647 w 351"/>
                  <a:gd name="T17" fmla="*/ 2147483647 h 32"/>
                  <a:gd name="T18" fmla="*/ 2147483647 w 351"/>
                  <a:gd name="T19" fmla="*/ 2147483647 h 32"/>
                  <a:gd name="T20" fmla="*/ 2147483647 w 351"/>
                  <a:gd name="T21" fmla="*/ 2147483647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1"/>
                  <a:gd name="T34" fmla="*/ 0 h 32"/>
                  <a:gd name="T35" fmla="*/ 351 w 351"/>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1" h="32">
                    <a:moveTo>
                      <a:pt x="16" y="32"/>
                    </a:moveTo>
                    <a:cubicBezTo>
                      <a:pt x="7" y="32"/>
                      <a:pt x="0" y="25"/>
                      <a:pt x="0" y="16"/>
                    </a:cubicBezTo>
                    <a:cubicBezTo>
                      <a:pt x="0" y="16"/>
                      <a:pt x="0" y="16"/>
                      <a:pt x="0" y="16"/>
                    </a:cubicBezTo>
                    <a:cubicBezTo>
                      <a:pt x="0" y="7"/>
                      <a:pt x="7" y="0"/>
                      <a:pt x="16" y="0"/>
                    </a:cubicBezTo>
                    <a:cubicBezTo>
                      <a:pt x="16" y="0"/>
                      <a:pt x="16" y="0"/>
                      <a:pt x="16" y="0"/>
                    </a:cubicBezTo>
                    <a:cubicBezTo>
                      <a:pt x="335" y="0"/>
                      <a:pt x="335" y="0"/>
                      <a:pt x="335" y="0"/>
                    </a:cubicBezTo>
                    <a:cubicBezTo>
                      <a:pt x="344" y="0"/>
                      <a:pt x="351" y="7"/>
                      <a:pt x="351" y="16"/>
                    </a:cubicBezTo>
                    <a:cubicBezTo>
                      <a:pt x="351" y="16"/>
                      <a:pt x="351" y="16"/>
                      <a:pt x="351" y="16"/>
                    </a:cubicBezTo>
                    <a:cubicBezTo>
                      <a:pt x="351" y="25"/>
                      <a:pt x="344" y="32"/>
                      <a:pt x="335" y="32"/>
                    </a:cubicBezTo>
                    <a:cubicBezTo>
                      <a:pt x="335" y="32"/>
                      <a:pt x="335" y="32"/>
                      <a:pt x="335" y="32"/>
                    </a:cubicBezTo>
                    <a:cubicBezTo>
                      <a:pt x="16" y="32"/>
                      <a:pt x="16" y="32"/>
                      <a:pt x="16" y="32"/>
                    </a:cubicBezTo>
                    <a:close/>
                  </a:path>
                </a:pathLst>
              </a:custGeom>
              <a:solidFill>
                <a:srgbClr val="89BA17"/>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solidFill>
                    <a:srgbClr val="58585A"/>
                  </a:solidFill>
                  <a:cs typeface="Arial" pitchFamily="34" charset="0"/>
                </a:endParaRPr>
              </a:p>
            </p:txBody>
          </p:sp>
          <p:grpSp>
            <p:nvGrpSpPr>
              <p:cNvPr id="23721" name="Group 30"/>
              <p:cNvGrpSpPr>
                <a:grpSpLocks/>
              </p:cNvGrpSpPr>
              <p:nvPr/>
            </p:nvGrpSpPr>
            <p:grpSpPr bwMode="auto">
              <a:xfrm>
                <a:off x="4125261" y="3944365"/>
                <a:ext cx="327093" cy="327093"/>
                <a:chOff x="5516263" y="2377744"/>
                <a:chExt cx="327093" cy="327093"/>
              </a:xfrm>
            </p:grpSpPr>
            <p:sp>
              <p:nvSpPr>
                <p:cNvPr id="369" name="Oval 368"/>
                <p:cNvSpPr/>
                <p:nvPr/>
              </p:nvSpPr>
              <p:spPr bwMode="auto">
                <a:xfrm>
                  <a:off x="5516541" y="2377744"/>
                  <a:ext cx="327025" cy="327093"/>
                </a:xfrm>
                <a:prstGeom prst="ellipse">
                  <a:avLst/>
                </a:prstGeom>
                <a:solidFill>
                  <a:srgbClr val="F0F1F1"/>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a:extLst>
                  <a:ext uri="{91240B29-F687-4F45-9708-019B960494DF}">
                    <a14:hiddenLine xmlns:a14="http://schemas.microsoft.com/office/drawing/2010/main" w="12700" cap="flat" cmpd="sng" algn="ctr">
                      <a:solidFill>
                        <a:srgbClr val="D1D2D4"/>
                      </a:solidFill>
                      <a:prstDash val="solid"/>
                      <a:round/>
                      <a:headEnd type="none" w="med" len="med"/>
                      <a:tailEnd type="none" w="med" len="med"/>
                    </a14:hiddenLine>
                  </a:ext>
                </a:extLst>
              </p:spPr>
              <p:txBody>
                <a:bodyPr wrap="none" lIns="72000" rIns="72000"/>
                <a:lstStyle/>
                <a:p>
                  <a:pPr>
                    <a:defRPr/>
                  </a:pPr>
                  <a:endParaRPr lang="en-US">
                    <a:solidFill>
                      <a:srgbClr val="58585A"/>
                    </a:solidFill>
                    <a:cs typeface="Arial" pitchFamily="34" charset="0"/>
                  </a:endParaRPr>
                </a:p>
              </p:txBody>
            </p:sp>
            <p:sp>
              <p:nvSpPr>
                <p:cNvPr id="370" name="Oval 369"/>
                <p:cNvSpPr/>
                <p:nvPr/>
              </p:nvSpPr>
              <p:spPr bwMode="auto">
                <a:xfrm>
                  <a:off x="5614183" y="2475664"/>
                  <a:ext cx="131252" cy="131252"/>
                </a:xfrm>
                <a:prstGeom prst="ellipse">
                  <a:avLst/>
                </a:prstGeom>
                <a:solidFill>
                  <a:srgbClr val="89BA17"/>
                </a:solidFill>
                <a:ln w="3175" cap="flat" cmpd="sng" algn="ctr">
                  <a:solidFill>
                    <a:srgbClr val="B1B3B4"/>
                  </a:solidFill>
                  <a:prstDash val="solid"/>
                  <a:round/>
                  <a:headEnd type="none" w="med" len="med"/>
                  <a:tailEnd type="none" w="med" len="med"/>
                </a:ln>
                <a:effectLst>
                  <a:innerShdw blurRad="63500" dist="50800" dir="13500000">
                    <a:prstClr val="black">
                      <a:alpha val="10000"/>
                    </a:prstClr>
                  </a:innerShdw>
                </a:effectLst>
              </p:spPr>
              <p:txBody>
                <a:bodyPr wrap="none" lIns="72000" rIns="72000"/>
                <a:lstStyle/>
                <a:p>
                  <a:pPr>
                    <a:defRPr/>
                  </a:pPr>
                  <a:endParaRPr lang="en-US">
                    <a:solidFill>
                      <a:srgbClr val="58585A"/>
                    </a:solidFill>
                    <a:cs typeface="Arial" pitchFamily="34" charset="0"/>
                  </a:endParaRPr>
                </a:p>
              </p:txBody>
            </p:sp>
          </p:grpSp>
        </p:grpSp>
        <p:sp>
          <p:nvSpPr>
            <p:cNvPr id="371" name="TextBox 370"/>
            <p:cNvSpPr txBox="1"/>
            <p:nvPr/>
          </p:nvSpPr>
          <p:spPr>
            <a:xfrm>
              <a:off x="5634707" y="4921250"/>
              <a:ext cx="1275681" cy="400110"/>
            </a:xfrm>
            <a:prstGeom prst="rect">
              <a:avLst/>
            </a:prstGeom>
            <a:noFill/>
          </p:spPr>
          <p:txBody>
            <a:bodyPr wrap="none">
              <a:spAutoFit/>
            </a:bodyPr>
            <a:lstStyle/>
            <a:p>
              <a:pPr algn="r">
                <a:defRPr/>
              </a:pPr>
              <a:r>
                <a:rPr lang="en-US" dirty="0">
                  <a:solidFill>
                    <a:srgbClr val="FFFFFF"/>
                  </a:solidFill>
                  <a:cs typeface="Arial" pitchFamily="34" charset="0"/>
                </a:rPr>
                <a:t>€ </a:t>
              </a:r>
              <a:r>
                <a:rPr lang="en-US" dirty="0">
                  <a:solidFill>
                    <a:srgbClr val="FFFFFF"/>
                  </a:solidFill>
                  <a:latin typeface="Ericsson Capital TT"/>
                  <a:cs typeface="Arial" pitchFamily="34" charset="0"/>
                </a:rPr>
                <a:t>1 / day</a:t>
              </a:r>
            </a:p>
          </p:txBody>
        </p:sp>
        <p:sp>
          <p:nvSpPr>
            <p:cNvPr id="372" name="TextBox 371"/>
            <p:cNvSpPr txBox="1"/>
            <p:nvPr/>
          </p:nvSpPr>
          <p:spPr>
            <a:xfrm>
              <a:off x="4953892" y="5765800"/>
              <a:ext cx="1956494" cy="400110"/>
            </a:xfrm>
            <a:prstGeom prst="rect">
              <a:avLst/>
            </a:prstGeom>
            <a:noFill/>
          </p:spPr>
          <p:txBody>
            <a:bodyPr wrap="none">
              <a:spAutoFit/>
            </a:bodyPr>
            <a:lstStyle/>
            <a:p>
              <a:pPr algn="r">
                <a:defRPr/>
              </a:pPr>
              <a:r>
                <a:rPr lang="en-US" dirty="0">
                  <a:solidFill>
                    <a:srgbClr val="FFFFFF"/>
                  </a:solidFill>
                  <a:cs typeface="Arial" pitchFamily="34" charset="0"/>
                </a:rPr>
                <a:t>€ </a:t>
              </a:r>
              <a:r>
                <a:rPr lang="en-US" dirty="0">
                  <a:solidFill>
                    <a:srgbClr val="FFFFFF"/>
                  </a:solidFill>
                  <a:latin typeface="Ericsson Capital TT"/>
                  <a:cs typeface="Arial" pitchFamily="34" charset="0"/>
                </a:rPr>
                <a:t>30 / Month</a:t>
              </a:r>
            </a:p>
          </p:txBody>
        </p:sp>
        <p:sp>
          <p:nvSpPr>
            <p:cNvPr id="373" name="Freeform 7" descr="Full Blend"/>
            <p:cNvSpPr>
              <a:spLocks noChangeAspect="1"/>
            </p:cNvSpPr>
            <p:nvPr/>
          </p:nvSpPr>
          <p:spPr bwMode="auto">
            <a:xfrm>
              <a:off x="6896100" y="4921250"/>
              <a:ext cx="1058863" cy="400050"/>
            </a:xfrm>
            <a:custGeom>
              <a:avLst/>
              <a:gdLst>
                <a:gd name="T0" fmla="*/ 2147483647 w 171"/>
                <a:gd name="T1" fmla="*/ 2147483647 h 32"/>
                <a:gd name="T2" fmla="*/ 0 w 171"/>
                <a:gd name="T3" fmla="*/ 2147483647 h 32"/>
                <a:gd name="T4" fmla="*/ 0 w 171"/>
                <a:gd name="T5" fmla="*/ 2147483647 h 32"/>
                <a:gd name="T6" fmla="*/ 2147483647 w 171"/>
                <a:gd name="T7" fmla="*/ 0 h 32"/>
                <a:gd name="T8" fmla="*/ 2147483647 w 171"/>
                <a:gd name="T9" fmla="*/ 0 h 32"/>
                <a:gd name="T10" fmla="*/ 2147483647 w 171"/>
                <a:gd name="T11" fmla="*/ 0 h 32"/>
                <a:gd name="T12" fmla="*/ 2147483647 w 171"/>
                <a:gd name="T13" fmla="*/ 2147483647 h 32"/>
                <a:gd name="T14" fmla="*/ 2147483647 w 171"/>
                <a:gd name="T15" fmla="*/ 2147483647 h 32"/>
                <a:gd name="T16" fmla="*/ 2147483647 w 171"/>
                <a:gd name="T17" fmla="*/ 2147483647 h 32"/>
                <a:gd name="T18" fmla="*/ 2147483647 w 171"/>
                <a:gd name="T19" fmla="*/ 2147483647 h 32"/>
                <a:gd name="T20" fmla="*/ 2147483647 w 171"/>
                <a:gd name="T21" fmla="*/ 2147483647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1"/>
                <a:gd name="T34" fmla="*/ 0 h 32"/>
                <a:gd name="T35" fmla="*/ 171 w 171"/>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1" h="32">
                  <a:moveTo>
                    <a:pt x="16" y="32"/>
                  </a:moveTo>
                  <a:cubicBezTo>
                    <a:pt x="7" y="32"/>
                    <a:pt x="0" y="25"/>
                    <a:pt x="0" y="16"/>
                  </a:cubicBezTo>
                  <a:cubicBezTo>
                    <a:pt x="0" y="16"/>
                    <a:pt x="0" y="16"/>
                    <a:pt x="0" y="16"/>
                  </a:cubicBezTo>
                  <a:cubicBezTo>
                    <a:pt x="0" y="7"/>
                    <a:pt x="7" y="0"/>
                    <a:pt x="16" y="0"/>
                  </a:cubicBezTo>
                  <a:cubicBezTo>
                    <a:pt x="16" y="0"/>
                    <a:pt x="16" y="0"/>
                    <a:pt x="16" y="0"/>
                  </a:cubicBezTo>
                  <a:cubicBezTo>
                    <a:pt x="155" y="0"/>
                    <a:pt x="155" y="0"/>
                    <a:pt x="155" y="0"/>
                  </a:cubicBezTo>
                  <a:cubicBezTo>
                    <a:pt x="163" y="0"/>
                    <a:pt x="171" y="7"/>
                    <a:pt x="171" y="16"/>
                  </a:cubicBezTo>
                  <a:cubicBezTo>
                    <a:pt x="171" y="16"/>
                    <a:pt x="171" y="16"/>
                    <a:pt x="171" y="16"/>
                  </a:cubicBezTo>
                  <a:cubicBezTo>
                    <a:pt x="171" y="25"/>
                    <a:pt x="163" y="32"/>
                    <a:pt x="155" y="32"/>
                  </a:cubicBezTo>
                  <a:cubicBezTo>
                    <a:pt x="155" y="32"/>
                    <a:pt x="155" y="32"/>
                    <a:pt x="155" y="32"/>
                  </a:cubicBezTo>
                  <a:cubicBezTo>
                    <a:pt x="16" y="32"/>
                    <a:pt x="16" y="32"/>
                    <a:pt x="16" y="32"/>
                  </a:cubicBezTo>
                  <a:close/>
                </a:path>
              </a:pathLst>
            </a:custGeom>
            <a:solidFill>
              <a:srgbClr val="89BA17"/>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defRPr/>
              </a:pPr>
              <a:r>
                <a:rPr lang="en-US" sz="1400" dirty="0">
                  <a:solidFill>
                    <a:srgbClr val="FFFFFF"/>
                  </a:solidFill>
                  <a:cs typeface="Arial" pitchFamily="34" charset="0"/>
                </a:rPr>
                <a:t>Purchase</a:t>
              </a:r>
            </a:p>
          </p:txBody>
        </p:sp>
        <p:sp>
          <p:nvSpPr>
            <p:cNvPr id="374" name="Freeform 7" descr="Full Blend"/>
            <p:cNvSpPr>
              <a:spLocks noChangeAspect="1"/>
            </p:cNvSpPr>
            <p:nvPr/>
          </p:nvSpPr>
          <p:spPr bwMode="auto">
            <a:xfrm>
              <a:off x="6896100" y="5765800"/>
              <a:ext cx="1058863" cy="400050"/>
            </a:xfrm>
            <a:custGeom>
              <a:avLst/>
              <a:gdLst>
                <a:gd name="T0" fmla="*/ 2147483647 w 171"/>
                <a:gd name="T1" fmla="*/ 2147483647 h 32"/>
                <a:gd name="T2" fmla="*/ 0 w 171"/>
                <a:gd name="T3" fmla="*/ 2147483647 h 32"/>
                <a:gd name="T4" fmla="*/ 0 w 171"/>
                <a:gd name="T5" fmla="*/ 2147483647 h 32"/>
                <a:gd name="T6" fmla="*/ 2147483647 w 171"/>
                <a:gd name="T7" fmla="*/ 0 h 32"/>
                <a:gd name="T8" fmla="*/ 2147483647 w 171"/>
                <a:gd name="T9" fmla="*/ 0 h 32"/>
                <a:gd name="T10" fmla="*/ 2147483647 w 171"/>
                <a:gd name="T11" fmla="*/ 0 h 32"/>
                <a:gd name="T12" fmla="*/ 2147483647 w 171"/>
                <a:gd name="T13" fmla="*/ 2147483647 h 32"/>
                <a:gd name="T14" fmla="*/ 2147483647 w 171"/>
                <a:gd name="T15" fmla="*/ 2147483647 h 32"/>
                <a:gd name="T16" fmla="*/ 2147483647 w 171"/>
                <a:gd name="T17" fmla="*/ 2147483647 h 32"/>
                <a:gd name="T18" fmla="*/ 2147483647 w 171"/>
                <a:gd name="T19" fmla="*/ 2147483647 h 32"/>
                <a:gd name="T20" fmla="*/ 2147483647 w 171"/>
                <a:gd name="T21" fmla="*/ 2147483647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1"/>
                <a:gd name="T34" fmla="*/ 0 h 32"/>
                <a:gd name="T35" fmla="*/ 171 w 171"/>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1" h="32">
                  <a:moveTo>
                    <a:pt x="16" y="32"/>
                  </a:moveTo>
                  <a:cubicBezTo>
                    <a:pt x="7" y="32"/>
                    <a:pt x="0" y="25"/>
                    <a:pt x="0" y="16"/>
                  </a:cubicBezTo>
                  <a:cubicBezTo>
                    <a:pt x="0" y="16"/>
                    <a:pt x="0" y="16"/>
                    <a:pt x="0" y="16"/>
                  </a:cubicBezTo>
                  <a:cubicBezTo>
                    <a:pt x="0" y="7"/>
                    <a:pt x="7" y="0"/>
                    <a:pt x="16" y="0"/>
                  </a:cubicBezTo>
                  <a:cubicBezTo>
                    <a:pt x="16" y="0"/>
                    <a:pt x="16" y="0"/>
                    <a:pt x="16" y="0"/>
                  </a:cubicBezTo>
                  <a:cubicBezTo>
                    <a:pt x="155" y="0"/>
                    <a:pt x="155" y="0"/>
                    <a:pt x="155" y="0"/>
                  </a:cubicBezTo>
                  <a:cubicBezTo>
                    <a:pt x="163" y="0"/>
                    <a:pt x="171" y="7"/>
                    <a:pt x="171" y="16"/>
                  </a:cubicBezTo>
                  <a:cubicBezTo>
                    <a:pt x="171" y="16"/>
                    <a:pt x="171" y="16"/>
                    <a:pt x="171" y="16"/>
                  </a:cubicBezTo>
                  <a:cubicBezTo>
                    <a:pt x="171" y="25"/>
                    <a:pt x="163" y="32"/>
                    <a:pt x="155" y="32"/>
                  </a:cubicBezTo>
                  <a:cubicBezTo>
                    <a:pt x="155" y="32"/>
                    <a:pt x="155" y="32"/>
                    <a:pt x="155" y="32"/>
                  </a:cubicBezTo>
                  <a:cubicBezTo>
                    <a:pt x="16" y="32"/>
                    <a:pt x="16" y="32"/>
                    <a:pt x="16" y="32"/>
                  </a:cubicBezTo>
                  <a:close/>
                </a:path>
              </a:pathLst>
            </a:custGeom>
            <a:solidFill>
              <a:srgbClr val="89BA17"/>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defRPr/>
              </a:pPr>
              <a:r>
                <a:rPr lang="en-US" sz="1400" dirty="0">
                  <a:solidFill>
                    <a:srgbClr val="FFFFFF"/>
                  </a:solidFill>
                  <a:cs typeface="Arial" pitchFamily="34" charset="0"/>
                </a:rPr>
                <a:t>Purchase</a:t>
              </a:r>
            </a:p>
          </p:txBody>
        </p:sp>
        <p:sp>
          <p:nvSpPr>
            <p:cNvPr id="23713" name="Freeform 3"/>
            <p:cNvSpPr>
              <a:spLocks noChangeAspect="1" noEditPoints="1"/>
            </p:cNvSpPr>
            <p:nvPr/>
          </p:nvSpPr>
          <p:spPr bwMode="auto">
            <a:xfrm>
              <a:off x="5051425" y="4865688"/>
              <a:ext cx="509588" cy="412750"/>
            </a:xfrm>
            <a:custGeom>
              <a:avLst/>
              <a:gdLst>
                <a:gd name="T0" fmla="*/ 2147483647 w 359"/>
                <a:gd name="T1" fmla="*/ 0 h 290"/>
                <a:gd name="T2" fmla="*/ 2147483647 w 359"/>
                <a:gd name="T3" fmla="*/ 2147483647 h 290"/>
                <a:gd name="T4" fmla="*/ 2147483647 w 359"/>
                <a:gd name="T5" fmla="*/ 2147483647 h 290"/>
                <a:gd name="T6" fmla="*/ 2147483647 w 359"/>
                <a:gd name="T7" fmla="*/ 2147483647 h 290"/>
                <a:gd name="T8" fmla="*/ 2147483647 w 359"/>
                <a:gd name="T9" fmla="*/ 2147483647 h 290"/>
                <a:gd name="T10" fmla="*/ 2147483647 w 359"/>
                <a:gd name="T11" fmla="*/ 2147483647 h 290"/>
                <a:gd name="T12" fmla="*/ 2147483647 w 359"/>
                <a:gd name="T13" fmla="*/ 2147483647 h 290"/>
                <a:gd name="T14" fmla="*/ 2147483647 w 359"/>
                <a:gd name="T15" fmla="*/ 2147483647 h 290"/>
                <a:gd name="T16" fmla="*/ 2147483647 w 359"/>
                <a:gd name="T17" fmla="*/ 2147483647 h 290"/>
                <a:gd name="T18" fmla="*/ 2147483647 w 359"/>
                <a:gd name="T19" fmla="*/ 2147483647 h 290"/>
                <a:gd name="T20" fmla="*/ 2147483647 w 359"/>
                <a:gd name="T21" fmla="*/ 2147483647 h 290"/>
                <a:gd name="T22" fmla="*/ 2147483647 w 359"/>
                <a:gd name="T23" fmla="*/ 2147483647 h 290"/>
                <a:gd name="T24" fmla="*/ 2147483647 w 359"/>
                <a:gd name="T25" fmla="*/ 2147483647 h 290"/>
                <a:gd name="T26" fmla="*/ 2147483647 w 359"/>
                <a:gd name="T27" fmla="*/ 2147483647 h 290"/>
                <a:gd name="T28" fmla="*/ 2147483647 w 359"/>
                <a:gd name="T29" fmla="*/ 2147483647 h 290"/>
                <a:gd name="T30" fmla="*/ 2147483647 w 359"/>
                <a:gd name="T31" fmla="*/ 2147483647 h 290"/>
                <a:gd name="T32" fmla="*/ 2147483647 w 359"/>
                <a:gd name="T33" fmla="*/ 2147483647 h 290"/>
                <a:gd name="T34" fmla="*/ 2147483647 w 359"/>
                <a:gd name="T35" fmla="*/ 2147483647 h 290"/>
                <a:gd name="T36" fmla="*/ 2147483647 w 359"/>
                <a:gd name="T37" fmla="*/ 2147483647 h 290"/>
                <a:gd name="T38" fmla="*/ 2147483647 w 359"/>
                <a:gd name="T39" fmla="*/ 2147483647 h 290"/>
                <a:gd name="T40" fmla="*/ 2147483647 w 359"/>
                <a:gd name="T41" fmla="*/ 2147483647 h 290"/>
                <a:gd name="T42" fmla="*/ 2147483647 w 359"/>
                <a:gd name="T43" fmla="*/ 2147483647 h 290"/>
                <a:gd name="T44" fmla="*/ 2147483647 w 359"/>
                <a:gd name="T45" fmla="*/ 2147483647 h 290"/>
                <a:gd name="T46" fmla="*/ 2147483647 w 359"/>
                <a:gd name="T47" fmla="*/ 2147483647 h 290"/>
                <a:gd name="T48" fmla="*/ 2147483647 w 359"/>
                <a:gd name="T49" fmla="*/ 2147483647 h 290"/>
                <a:gd name="T50" fmla="*/ 2147483647 w 359"/>
                <a:gd name="T51" fmla="*/ 2147483647 h 290"/>
                <a:gd name="T52" fmla="*/ 2147483647 w 359"/>
                <a:gd name="T53" fmla="*/ 2147483647 h 290"/>
                <a:gd name="T54" fmla="*/ 2147483647 w 359"/>
                <a:gd name="T55" fmla="*/ 2147483647 h 290"/>
                <a:gd name="T56" fmla="*/ 2147483647 w 359"/>
                <a:gd name="T57" fmla="*/ 2147483647 h 290"/>
                <a:gd name="T58" fmla="*/ 2147483647 w 359"/>
                <a:gd name="T59" fmla="*/ 2147483647 h 290"/>
                <a:gd name="T60" fmla="*/ 2147483647 w 359"/>
                <a:gd name="T61" fmla="*/ 2147483647 h 290"/>
                <a:gd name="T62" fmla="*/ 2147483647 w 359"/>
                <a:gd name="T63" fmla="*/ 2147483647 h 290"/>
                <a:gd name="T64" fmla="*/ 2147483647 w 359"/>
                <a:gd name="T65" fmla="*/ 2147483647 h 290"/>
                <a:gd name="T66" fmla="*/ 2147483647 w 359"/>
                <a:gd name="T67" fmla="*/ 2147483647 h 290"/>
                <a:gd name="T68" fmla="*/ 2147483647 w 359"/>
                <a:gd name="T69" fmla="*/ 2147483647 h 290"/>
                <a:gd name="T70" fmla="*/ 2147483647 w 359"/>
                <a:gd name="T71" fmla="*/ 2147483647 h 2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59" h="290">
                  <a:moveTo>
                    <a:pt x="337" y="0"/>
                  </a:moveTo>
                  <a:cubicBezTo>
                    <a:pt x="312" y="0"/>
                    <a:pt x="312" y="0"/>
                    <a:pt x="312" y="0"/>
                  </a:cubicBezTo>
                  <a:cubicBezTo>
                    <a:pt x="299" y="0"/>
                    <a:pt x="286" y="10"/>
                    <a:pt x="284" y="23"/>
                  </a:cubicBezTo>
                  <a:cubicBezTo>
                    <a:pt x="279" y="49"/>
                    <a:pt x="279" y="49"/>
                    <a:pt x="279" y="49"/>
                  </a:cubicBezTo>
                  <a:cubicBezTo>
                    <a:pt x="275" y="46"/>
                    <a:pt x="270" y="44"/>
                    <a:pt x="264" y="44"/>
                  </a:cubicBezTo>
                  <a:cubicBezTo>
                    <a:pt x="28" y="44"/>
                    <a:pt x="28" y="44"/>
                    <a:pt x="28" y="44"/>
                  </a:cubicBezTo>
                  <a:cubicBezTo>
                    <a:pt x="20" y="44"/>
                    <a:pt x="12" y="48"/>
                    <a:pt x="7" y="54"/>
                  </a:cubicBezTo>
                  <a:cubicBezTo>
                    <a:pt x="2" y="60"/>
                    <a:pt x="0" y="68"/>
                    <a:pt x="1" y="76"/>
                  </a:cubicBezTo>
                  <a:cubicBezTo>
                    <a:pt x="20" y="191"/>
                    <a:pt x="20" y="191"/>
                    <a:pt x="20" y="191"/>
                  </a:cubicBezTo>
                  <a:cubicBezTo>
                    <a:pt x="22" y="204"/>
                    <a:pt x="34" y="215"/>
                    <a:pt x="48" y="215"/>
                  </a:cubicBezTo>
                  <a:cubicBezTo>
                    <a:pt x="241" y="215"/>
                    <a:pt x="241" y="215"/>
                    <a:pt x="241" y="215"/>
                  </a:cubicBezTo>
                  <a:cubicBezTo>
                    <a:pt x="244" y="215"/>
                    <a:pt x="246" y="214"/>
                    <a:pt x="249" y="214"/>
                  </a:cubicBezTo>
                  <a:cubicBezTo>
                    <a:pt x="245" y="233"/>
                    <a:pt x="242" y="249"/>
                    <a:pt x="242" y="249"/>
                  </a:cubicBezTo>
                  <a:cubicBezTo>
                    <a:pt x="242" y="250"/>
                    <a:pt x="240" y="252"/>
                    <a:pt x="238" y="252"/>
                  </a:cubicBezTo>
                  <a:cubicBezTo>
                    <a:pt x="234" y="252"/>
                    <a:pt x="234" y="252"/>
                    <a:pt x="234" y="252"/>
                  </a:cubicBezTo>
                  <a:cubicBezTo>
                    <a:pt x="231" y="240"/>
                    <a:pt x="220" y="231"/>
                    <a:pt x="206" y="231"/>
                  </a:cubicBezTo>
                  <a:cubicBezTo>
                    <a:pt x="193" y="231"/>
                    <a:pt x="182" y="240"/>
                    <a:pt x="178" y="252"/>
                  </a:cubicBezTo>
                  <a:cubicBezTo>
                    <a:pt x="89" y="252"/>
                    <a:pt x="89" y="252"/>
                    <a:pt x="89" y="252"/>
                  </a:cubicBezTo>
                  <a:cubicBezTo>
                    <a:pt x="86" y="240"/>
                    <a:pt x="75" y="231"/>
                    <a:pt x="61" y="231"/>
                  </a:cubicBezTo>
                  <a:cubicBezTo>
                    <a:pt x="45" y="231"/>
                    <a:pt x="32" y="244"/>
                    <a:pt x="32" y="260"/>
                  </a:cubicBezTo>
                  <a:cubicBezTo>
                    <a:pt x="32" y="277"/>
                    <a:pt x="45" y="290"/>
                    <a:pt x="61" y="290"/>
                  </a:cubicBezTo>
                  <a:cubicBezTo>
                    <a:pt x="75" y="290"/>
                    <a:pt x="86" y="281"/>
                    <a:pt x="90" y="268"/>
                  </a:cubicBezTo>
                  <a:cubicBezTo>
                    <a:pt x="178" y="268"/>
                    <a:pt x="178" y="268"/>
                    <a:pt x="178" y="268"/>
                  </a:cubicBezTo>
                  <a:cubicBezTo>
                    <a:pt x="182" y="281"/>
                    <a:pt x="193" y="290"/>
                    <a:pt x="206" y="290"/>
                  </a:cubicBezTo>
                  <a:cubicBezTo>
                    <a:pt x="220" y="290"/>
                    <a:pt x="231" y="281"/>
                    <a:pt x="234" y="268"/>
                  </a:cubicBezTo>
                  <a:cubicBezTo>
                    <a:pt x="238" y="268"/>
                    <a:pt x="238" y="268"/>
                    <a:pt x="238" y="268"/>
                  </a:cubicBezTo>
                  <a:cubicBezTo>
                    <a:pt x="248" y="268"/>
                    <a:pt x="256" y="261"/>
                    <a:pt x="258" y="252"/>
                  </a:cubicBezTo>
                  <a:cubicBezTo>
                    <a:pt x="262" y="229"/>
                    <a:pt x="266" y="210"/>
                    <a:pt x="268" y="195"/>
                  </a:cubicBezTo>
                  <a:cubicBezTo>
                    <a:pt x="269" y="194"/>
                    <a:pt x="269" y="193"/>
                    <a:pt x="269" y="191"/>
                  </a:cubicBezTo>
                  <a:cubicBezTo>
                    <a:pt x="281" y="127"/>
                    <a:pt x="281" y="127"/>
                    <a:pt x="281" y="127"/>
                  </a:cubicBezTo>
                  <a:cubicBezTo>
                    <a:pt x="281" y="126"/>
                    <a:pt x="281" y="125"/>
                    <a:pt x="281" y="123"/>
                  </a:cubicBezTo>
                  <a:cubicBezTo>
                    <a:pt x="280" y="122"/>
                    <a:pt x="280" y="121"/>
                    <a:pt x="279" y="120"/>
                  </a:cubicBezTo>
                  <a:cubicBezTo>
                    <a:pt x="278" y="120"/>
                    <a:pt x="278" y="119"/>
                    <a:pt x="277" y="119"/>
                  </a:cubicBezTo>
                  <a:cubicBezTo>
                    <a:pt x="276" y="118"/>
                    <a:pt x="275" y="118"/>
                    <a:pt x="274" y="118"/>
                  </a:cubicBezTo>
                  <a:cubicBezTo>
                    <a:pt x="270" y="117"/>
                    <a:pt x="266" y="120"/>
                    <a:pt x="265" y="124"/>
                  </a:cubicBezTo>
                  <a:cubicBezTo>
                    <a:pt x="265" y="124"/>
                    <a:pt x="265" y="124"/>
                    <a:pt x="265" y="124"/>
                  </a:cubicBezTo>
                  <a:cubicBezTo>
                    <a:pt x="265" y="125"/>
                    <a:pt x="259" y="159"/>
                    <a:pt x="253" y="191"/>
                  </a:cubicBezTo>
                  <a:cubicBezTo>
                    <a:pt x="251" y="195"/>
                    <a:pt x="246" y="199"/>
                    <a:pt x="241" y="199"/>
                  </a:cubicBezTo>
                  <a:cubicBezTo>
                    <a:pt x="48" y="199"/>
                    <a:pt x="48" y="199"/>
                    <a:pt x="48" y="199"/>
                  </a:cubicBezTo>
                  <a:cubicBezTo>
                    <a:pt x="42" y="199"/>
                    <a:pt x="37" y="194"/>
                    <a:pt x="36" y="189"/>
                  </a:cubicBezTo>
                  <a:cubicBezTo>
                    <a:pt x="17" y="73"/>
                    <a:pt x="17" y="73"/>
                    <a:pt x="17" y="73"/>
                  </a:cubicBezTo>
                  <a:cubicBezTo>
                    <a:pt x="17" y="70"/>
                    <a:pt x="17" y="66"/>
                    <a:pt x="19" y="64"/>
                  </a:cubicBezTo>
                  <a:cubicBezTo>
                    <a:pt x="21" y="62"/>
                    <a:pt x="25" y="60"/>
                    <a:pt x="28" y="60"/>
                  </a:cubicBezTo>
                  <a:cubicBezTo>
                    <a:pt x="264" y="60"/>
                    <a:pt x="264" y="60"/>
                    <a:pt x="264" y="60"/>
                  </a:cubicBezTo>
                  <a:cubicBezTo>
                    <a:pt x="268" y="60"/>
                    <a:pt x="271" y="62"/>
                    <a:pt x="273" y="64"/>
                  </a:cubicBezTo>
                  <a:cubicBezTo>
                    <a:pt x="275" y="66"/>
                    <a:pt x="275" y="69"/>
                    <a:pt x="275" y="72"/>
                  </a:cubicBezTo>
                  <a:cubicBezTo>
                    <a:pt x="271" y="93"/>
                    <a:pt x="271" y="93"/>
                    <a:pt x="271" y="93"/>
                  </a:cubicBezTo>
                  <a:cubicBezTo>
                    <a:pt x="271" y="93"/>
                    <a:pt x="271" y="93"/>
                    <a:pt x="271" y="93"/>
                  </a:cubicBezTo>
                  <a:cubicBezTo>
                    <a:pt x="270" y="97"/>
                    <a:pt x="273" y="102"/>
                    <a:pt x="277" y="102"/>
                  </a:cubicBezTo>
                  <a:cubicBezTo>
                    <a:pt x="282" y="103"/>
                    <a:pt x="286" y="100"/>
                    <a:pt x="287" y="96"/>
                  </a:cubicBezTo>
                  <a:cubicBezTo>
                    <a:pt x="290" y="76"/>
                    <a:pt x="290" y="76"/>
                    <a:pt x="290" y="76"/>
                  </a:cubicBezTo>
                  <a:cubicBezTo>
                    <a:pt x="291" y="76"/>
                    <a:pt x="291" y="75"/>
                    <a:pt x="291" y="75"/>
                  </a:cubicBezTo>
                  <a:cubicBezTo>
                    <a:pt x="300" y="26"/>
                    <a:pt x="300" y="26"/>
                    <a:pt x="300" y="26"/>
                  </a:cubicBezTo>
                  <a:cubicBezTo>
                    <a:pt x="301" y="20"/>
                    <a:pt x="307" y="16"/>
                    <a:pt x="312" y="16"/>
                  </a:cubicBezTo>
                  <a:cubicBezTo>
                    <a:pt x="337" y="16"/>
                    <a:pt x="337" y="16"/>
                    <a:pt x="337" y="16"/>
                  </a:cubicBezTo>
                  <a:cubicBezTo>
                    <a:pt x="341" y="16"/>
                    <a:pt x="343" y="19"/>
                    <a:pt x="343" y="22"/>
                  </a:cubicBezTo>
                  <a:cubicBezTo>
                    <a:pt x="343" y="27"/>
                    <a:pt x="338" y="27"/>
                    <a:pt x="337" y="27"/>
                  </a:cubicBezTo>
                  <a:cubicBezTo>
                    <a:pt x="322" y="27"/>
                    <a:pt x="322" y="27"/>
                    <a:pt x="322" y="27"/>
                  </a:cubicBezTo>
                  <a:cubicBezTo>
                    <a:pt x="318" y="27"/>
                    <a:pt x="314" y="31"/>
                    <a:pt x="314" y="35"/>
                  </a:cubicBezTo>
                  <a:cubicBezTo>
                    <a:pt x="314" y="40"/>
                    <a:pt x="318" y="43"/>
                    <a:pt x="322" y="43"/>
                  </a:cubicBezTo>
                  <a:cubicBezTo>
                    <a:pt x="337" y="43"/>
                    <a:pt x="337" y="43"/>
                    <a:pt x="337" y="43"/>
                  </a:cubicBezTo>
                  <a:cubicBezTo>
                    <a:pt x="350" y="43"/>
                    <a:pt x="359" y="35"/>
                    <a:pt x="359" y="22"/>
                  </a:cubicBezTo>
                  <a:cubicBezTo>
                    <a:pt x="359" y="10"/>
                    <a:pt x="349" y="0"/>
                    <a:pt x="337" y="0"/>
                  </a:cubicBezTo>
                  <a:close/>
                  <a:moveTo>
                    <a:pt x="61" y="274"/>
                  </a:moveTo>
                  <a:cubicBezTo>
                    <a:pt x="54" y="274"/>
                    <a:pt x="48" y="268"/>
                    <a:pt x="48" y="260"/>
                  </a:cubicBezTo>
                  <a:cubicBezTo>
                    <a:pt x="48" y="253"/>
                    <a:pt x="54" y="247"/>
                    <a:pt x="61" y="247"/>
                  </a:cubicBezTo>
                  <a:cubicBezTo>
                    <a:pt x="69" y="247"/>
                    <a:pt x="75" y="253"/>
                    <a:pt x="75" y="260"/>
                  </a:cubicBezTo>
                  <a:cubicBezTo>
                    <a:pt x="75" y="268"/>
                    <a:pt x="69" y="274"/>
                    <a:pt x="61" y="274"/>
                  </a:cubicBezTo>
                  <a:close/>
                  <a:moveTo>
                    <a:pt x="206" y="274"/>
                  </a:moveTo>
                  <a:cubicBezTo>
                    <a:pt x="199" y="274"/>
                    <a:pt x="193" y="268"/>
                    <a:pt x="193" y="260"/>
                  </a:cubicBezTo>
                  <a:cubicBezTo>
                    <a:pt x="193" y="253"/>
                    <a:pt x="199" y="247"/>
                    <a:pt x="206" y="247"/>
                  </a:cubicBezTo>
                  <a:cubicBezTo>
                    <a:pt x="214" y="247"/>
                    <a:pt x="219" y="253"/>
                    <a:pt x="219" y="260"/>
                  </a:cubicBezTo>
                  <a:cubicBezTo>
                    <a:pt x="219" y="268"/>
                    <a:pt x="214" y="274"/>
                    <a:pt x="206" y="27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spcBef>
                  <a:spcPct val="0"/>
                </a:spcBef>
              </a:pPr>
              <a:endParaRPr lang="en-US">
                <a:solidFill>
                  <a:srgbClr val="58585A"/>
                </a:solidFill>
                <a:latin typeface="Arial" pitchFamily="34" charset="0"/>
                <a:cs typeface="Arial" pitchFamily="34" charset="0"/>
              </a:endParaRPr>
            </a:p>
          </p:txBody>
        </p:sp>
        <p:sp>
          <p:nvSpPr>
            <p:cNvPr id="23714" name="Freeform 18"/>
            <p:cNvSpPr>
              <a:spLocks noChangeAspect="1"/>
            </p:cNvSpPr>
            <p:nvPr/>
          </p:nvSpPr>
          <p:spPr bwMode="auto">
            <a:xfrm>
              <a:off x="4894263" y="4725988"/>
              <a:ext cx="3178175" cy="1676400"/>
            </a:xfrm>
            <a:custGeom>
              <a:avLst/>
              <a:gdLst>
                <a:gd name="T0" fmla="*/ 2147483647 w 733"/>
                <a:gd name="T1" fmla="*/ 2147483647 h 447"/>
                <a:gd name="T2" fmla="*/ 0 w 733"/>
                <a:gd name="T3" fmla="*/ 2147483647 h 447"/>
                <a:gd name="T4" fmla="*/ 0 w 733"/>
                <a:gd name="T5" fmla="*/ 2147483647 h 447"/>
                <a:gd name="T6" fmla="*/ 0 w 733"/>
                <a:gd name="T7" fmla="*/ 2147483647 h 447"/>
                <a:gd name="T8" fmla="*/ 2147483647 w 733"/>
                <a:gd name="T9" fmla="*/ 0 h 447"/>
                <a:gd name="T10" fmla="*/ 2147483647 w 733"/>
                <a:gd name="T11" fmla="*/ 0 h 447"/>
                <a:gd name="T12" fmla="*/ 2147483647 w 733"/>
                <a:gd name="T13" fmla="*/ 0 h 447"/>
                <a:gd name="T14" fmla="*/ 2147483647 w 733"/>
                <a:gd name="T15" fmla="*/ 2147483647 h 447"/>
                <a:gd name="T16" fmla="*/ 2147483647 w 733"/>
                <a:gd name="T17" fmla="*/ 2147483647 h 447"/>
                <a:gd name="T18" fmla="*/ 2147483647 w 733"/>
                <a:gd name="T19" fmla="*/ 2147483647 h 447"/>
                <a:gd name="T20" fmla="*/ 2147483647 w 733"/>
                <a:gd name="T21" fmla="*/ 2147483647 h 447"/>
                <a:gd name="T22" fmla="*/ 2147483647 w 733"/>
                <a:gd name="T23" fmla="*/ 2147483647 h 447"/>
                <a:gd name="T24" fmla="*/ 2147483647 w 733"/>
                <a:gd name="T25" fmla="*/ 2147483647 h 447"/>
                <a:gd name="T26" fmla="*/ 2147483647 w 733"/>
                <a:gd name="T27" fmla="*/ 2147483647 h 447"/>
                <a:gd name="T28" fmla="*/ 2147483647 w 733"/>
                <a:gd name="T29" fmla="*/ 2147483647 h 447"/>
                <a:gd name="T30" fmla="*/ 2147483647 w 733"/>
                <a:gd name="T31" fmla="*/ 2147483647 h 447"/>
                <a:gd name="T32" fmla="*/ 2147483647 w 733"/>
                <a:gd name="T33" fmla="*/ 2147483647 h 447"/>
                <a:gd name="T34" fmla="*/ 2147483647 w 733"/>
                <a:gd name="T35" fmla="*/ 2147483647 h 447"/>
                <a:gd name="T36" fmla="*/ 2147483647 w 733"/>
                <a:gd name="T37" fmla="*/ 2147483647 h 447"/>
                <a:gd name="T38" fmla="*/ 2147483647 w 733"/>
                <a:gd name="T39" fmla="*/ 2147483647 h 447"/>
                <a:gd name="T40" fmla="*/ 2147483647 w 733"/>
                <a:gd name="T41" fmla="*/ 2147483647 h 447"/>
                <a:gd name="T42" fmla="*/ 2147483647 w 733"/>
                <a:gd name="T43" fmla="*/ 2147483647 h 447"/>
                <a:gd name="T44" fmla="*/ 2147483647 w 733"/>
                <a:gd name="T45" fmla="*/ 2147483647 h 447"/>
                <a:gd name="T46" fmla="*/ 2147483647 w 733"/>
                <a:gd name="T47" fmla="*/ 2147483647 h 447"/>
                <a:gd name="T48" fmla="*/ 2147483647 w 733"/>
                <a:gd name="T49" fmla="*/ 2147483647 h 447"/>
                <a:gd name="T50" fmla="*/ 2147483647 w 733"/>
                <a:gd name="T51" fmla="*/ 2147483647 h 447"/>
                <a:gd name="T52" fmla="*/ 2147483647 w 733"/>
                <a:gd name="T53" fmla="*/ 2147483647 h 447"/>
                <a:gd name="T54" fmla="*/ 2147483647 w 733"/>
                <a:gd name="T55" fmla="*/ 2147483647 h 447"/>
                <a:gd name="T56" fmla="*/ 2147483647 w 733"/>
                <a:gd name="T57" fmla="*/ 2147483647 h 447"/>
                <a:gd name="T58" fmla="*/ 2147483647 w 733"/>
                <a:gd name="T59" fmla="*/ 2147483647 h 447"/>
                <a:gd name="T60" fmla="*/ 2147483647 w 733"/>
                <a:gd name="T61" fmla="*/ 2147483647 h 447"/>
                <a:gd name="T62" fmla="*/ 2147483647 w 733"/>
                <a:gd name="T63" fmla="*/ 2147483647 h 447"/>
                <a:gd name="T64" fmla="*/ 2147483647 w 733"/>
                <a:gd name="T65" fmla="*/ 2147483647 h 447"/>
                <a:gd name="T66" fmla="*/ 2147483647 w 733"/>
                <a:gd name="T67" fmla="*/ 2147483647 h 447"/>
                <a:gd name="T68" fmla="*/ 2147483647 w 733"/>
                <a:gd name="T69" fmla="*/ 2147483647 h 447"/>
                <a:gd name="T70" fmla="*/ 2147483647 w 733"/>
                <a:gd name="T71" fmla="*/ 2147483647 h 44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3"/>
                <a:gd name="T109" fmla="*/ 0 h 447"/>
                <a:gd name="T110" fmla="*/ 733 w 733"/>
                <a:gd name="T111" fmla="*/ 447 h 44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3" h="447">
                  <a:moveTo>
                    <a:pt x="31" y="447"/>
                  </a:moveTo>
                  <a:cubicBezTo>
                    <a:pt x="14" y="447"/>
                    <a:pt x="0" y="433"/>
                    <a:pt x="0" y="416"/>
                  </a:cubicBezTo>
                  <a:cubicBezTo>
                    <a:pt x="0" y="416"/>
                    <a:pt x="0" y="416"/>
                    <a:pt x="0" y="416"/>
                  </a:cubicBezTo>
                  <a:cubicBezTo>
                    <a:pt x="0" y="30"/>
                    <a:pt x="0" y="30"/>
                    <a:pt x="0" y="30"/>
                  </a:cubicBezTo>
                  <a:cubicBezTo>
                    <a:pt x="0" y="13"/>
                    <a:pt x="14" y="0"/>
                    <a:pt x="31" y="0"/>
                  </a:cubicBezTo>
                  <a:cubicBezTo>
                    <a:pt x="31" y="0"/>
                    <a:pt x="31" y="0"/>
                    <a:pt x="31" y="0"/>
                  </a:cubicBezTo>
                  <a:cubicBezTo>
                    <a:pt x="702" y="0"/>
                    <a:pt x="702" y="0"/>
                    <a:pt x="702" y="0"/>
                  </a:cubicBezTo>
                  <a:cubicBezTo>
                    <a:pt x="719" y="0"/>
                    <a:pt x="733" y="13"/>
                    <a:pt x="733" y="30"/>
                  </a:cubicBezTo>
                  <a:cubicBezTo>
                    <a:pt x="733" y="30"/>
                    <a:pt x="733" y="30"/>
                    <a:pt x="733" y="30"/>
                  </a:cubicBezTo>
                  <a:cubicBezTo>
                    <a:pt x="733" y="52"/>
                    <a:pt x="733" y="52"/>
                    <a:pt x="733" y="52"/>
                  </a:cubicBezTo>
                  <a:cubicBezTo>
                    <a:pt x="733" y="57"/>
                    <a:pt x="729" y="60"/>
                    <a:pt x="725" y="60"/>
                  </a:cubicBezTo>
                  <a:cubicBezTo>
                    <a:pt x="725" y="60"/>
                    <a:pt x="725" y="60"/>
                    <a:pt x="725" y="60"/>
                  </a:cubicBezTo>
                  <a:cubicBezTo>
                    <a:pt x="720" y="60"/>
                    <a:pt x="717" y="57"/>
                    <a:pt x="717" y="52"/>
                  </a:cubicBezTo>
                  <a:cubicBezTo>
                    <a:pt x="717" y="52"/>
                    <a:pt x="717" y="52"/>
                    <a:pt x="717" y="52"/>
                  </a:cubicBezTo>
                  <a:cubicBezTo>
                    <a:pt x="717" y="30"/>
                    <a:pt x="717" y="30"/>
                    <a:pt x="717" y="30"/>
                  </a:cubicBezTo>
                  <a:cubicBezTo>
                    <a:pt x="717" y="22"/>
                    <a:pt x="710" y="16"/>
                    <a:pt x="702" y="16"/>
                  </a:cubicBezTo>
                  <a:cubicBezTo>
                    <a:pt x="702" y="16"/>
                    <a:pt x="702" y="16"/>
                    <a:pt x="702" y="16"/>
                  </a:cubicBezTo>
                  <a:cubicBezTo>
                    <a:pt x="31" y="16"/>
                    <a:pt x="31" y="16"/>
                    <a:pt x="31" y="16"/>
                  </a:cubicBezTo>
                  <a:cubicBezTo>
                    <a:pt x="22" y="16"/>
                    <a:pt x="16" y="22"/>
                    <a:pt x="16" y="30"/>
                  </a:cubicBezTo>
                  <a:cubicBezTo>
                    <a:pt x="16" y="30"/>
                    <a:pt x="16" y="30"/>
                    <a:pt x="16" y="30"/>
                  </a:cubicBezTo>
                  <a:cubicBezTo>
                    <a:pt x="16" y="416"/>
                    <a:pt x="16" y="416"/>
                    <a:pt x="16" y="416"/>
                  </a:cubicBezTo>
                  <a:cubicBezTo>
                    <a:pt x="16" y="424"/>
                    <a:pt x="22" y="431"/>
                    <a:pt x="31" y="431"/>
                  </a:cubicBezTo>
                  <a:cubicBezTo>
                    <a:pt x="31" y="431"/>
                    <a:pt x="31" y="431"/>
                    <a:pt x="31" y="431"/>
                  </a:cubicBezTo>
                  <a:cubicBezTo>
                    <a:pt x="702" y="431"/>
                    <a:pt x="702" y="431"/>
                    <a:pt x="702" y="431"/>
                  </a:cubicBezTo>
                  <a:cubicBezTo>
                    <a:pt x="710" y="431"/>
                    <a:pt x="717" y="424"/>
                    <a:pt x="717" y="416"/>
                  </a:cubicBezTo>
                  <a:cubicBezTo>
                    <a:pt x="717" y="416"/>
                    <a:pt x="717" y="416"/>
                    <a:pt x="717" y="416"/>
                  </a:cubicBezTo>
                  <a:cubicBezTo>
                    <a:pt x="717" y="82"/>
                    <a:pt x="717" y="82"/>
                    <a:pt x="717" y="82"/>
                  </a:cubicBezTo>
                  <a:cubicBezTo>
                    <a:pt x="717" y="82"/>
                    <a:pt x="717" y="82"/>
                    <a:pt x="717" y="82"/>
                  </a:cubicBezTo>
                  <a:cubicBezTo>
                    <a:pt x="717" y="77"/>
                    <a:pt x="720" y="74"/>
                    <a:pt x="725" y="74"/>
                  </a:cubicBezTo>
                  <a:cubicBezTo>
                    <a:pt x="725" y="74"/>
                    <a:pt x="725" y="74"/>
                    <a:pt x="725" y="74"/>
                  </a:cubicBezTo>
                  <a:cubicBezTo>
                    <a:pt x="729" y="74"/>
                    <a:pt x="733" y="77"/>
                    <a:pt x="733" y="82"/>
                  </a:cubicBezTo>
                  <a:cubicBezTo>
                    <a:pt x="733" y="82"/>
                    <a:pt x="733" y="82"/>
                    <a:pt x="733" y="82"/>
                  </a:cubicBezTo>
                  <a:cubicBezTo>
                    <a:pt x="733" y="416"/>
                    <a:pt x="733" y="416"/>
                    <a:pt x="733" y="416"/>
                  </a:cubicBezTo>
                  <a:cubicBezTo>
                    <a:pt x="733" y="433"/>
                    <a:pt x="719" y="447"/>
                    <a:pt x="702" y="447"/>
                  </a:cubicBezTo>
                  <a:cubicBezTo>
                    <a:pt x="702" y="447"/>
                    <a:pt x="702" y="447"/>
                    <a:pt x="702" y="447"/>
                  </a:cubicBezTo>
                  <a:cubicBezTo>
                    <a:pt x="31" y="447"/>
                    <a:pt x="31" y="447"/>
                    <a:pt x="31" y="44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6000" tIns="82800" rIns="126000"/>
            <a:lstStyle/>
            <a:p>
              <a:pPr>
                <a:spcBef>
                  <a:spcPct val="0"/>
                </a:spcBef>
              </a:pPr>
              <a:endParaRPr lang="en-US">
                <a:solidFill>
                  <a:srgbClr val="58585A"/>
                </a:solidFill>
                <a:latin typeface="Arial" pitchFamily="34" charset="0"/>
                <a:cs typeface="Arial" pitchFamily="34" charset="0"/>
              </a:endParaRPr>
            </a:p>
          </p:txBody>
        </p:sp>
      </p:grpSp>
      <p:sp>
        <p:nvSpPr>
          <p:cNvPr id="377" name="AutoShape 10" descr="bpct-blend3"/>
          <p:cNvSpPr>
            <a:spLocks noChangeAspect="1" noChangeArrowheads="1"/>
          </p:cNvSpPr>
          <p:nvPr/>
        </p:nvSpPr>
        <p:spPr bwMode="auto">
          <a:xfrm>
            <a:off x="939575" y="1135063"/>
            <a:ext cx="7252985" cy="5370512"/>
          </a:xfrm>
          <a:prstGeom prst="roundRect">
            <a:avLst>
              <a:gd name="adj" fmla="val 5958"/>
            </a:avLst>
          </a:prstGeom>
          <a:solidFill>
            <a:srgbClr val="58585A"/>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0" rIns="0" anchor="ct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endParaRPr lang="sv-SE" altLang="en-US">
              <a:solidFill>
                <a:srgbClr val="58585A"/>
              </a:solidFill>
            </a:endParaRPr>
          </a:p>
        </p:txBody>
      </p:sp>
      <p:grpSp>
        <p:nvGrpSpPr>
          <p:cNvPr id="378" name="Group 16"/>
          <p:cNvGrpSpPr>
            <a:grpSpLocks/>
          </p:cNvGrpSpPr>
          <p:nvPr/>
        </p:nvGrpSpPr>
        <p:grpSpPr bwMode="auto">
          <a:xfrm>
            <a:off x="3820139" y="1970088"/>
            <a:ext cx="3010702" cy="328612"/>
            <a:chOff x="2971426" y="3080765"/>
            <a:chExt cx="3011488" cy="327093"/>
          </a:xfrm>
        </p:grpSpPr>
        <p:sp>
          <p:nvSpPr>
            <p:cNvPr id="379" name="Freeform 14"/>
            <p:cNvSpPr>
              <a:spLocks noChangeAspect="1"/>
            </p:cNvSpPr>
            <p:nvPr/>
          </p:nvSpPr>
          <p:spPr bwMode="auto">
            <a:xfrm>
              <a:off x="2971426" y="3183986"/>
              <a:ext cx="3011488" cy="120650"/>
            </a:xfrm>
            <a:custGeom>
              <a:avLst/>
              <a:gdLst>
                <a:gd name="T0" fmla="*/ 2147483647 w 803"/>
                <a:gd name="T1" fmla="*/ 2147483647 h 32"/>
                <a:gd name="T2" fmla="*/ 0 w 803"/>
                <a:gd name="T3" fmla="*/ 2147483647 h 32"/>
                <a:gd name="T4" fmla="*/ 0 w 803"/>
                <a:gd name="T5" fmla="*/ 2147483647 h 32"/>
                <a:gd name="T6" fmla="*/ 2147483647 w 803"/>
                <a:gd name="T7" fmla="*/ 0 h 32"/>
                <a:gd name="T8" fmla="*/ 2147483647 w 803"/>
                <a:gd name="T9" fmla="*/ 0 h 32"/>
                <a:gd name="T10" fmla="*/ 2147483647 w 803"/>
                <a:gd name="T11" fmla="*/ 0 h 32"/>
                <a:gd name="T12" fmla="*/ 2147483647 w 803"/>
                <a:gd name="T13" fmla="*/ 2147483647 h 32"/>
                <a:gd name="T14" fmla="*/ 2147483647 w 803"/>
                <a:gd name="T15" fmla="*/ 2147483647 h 32"/>
                <a:gd name="T16" fmla="*/ 2147483647 w 803"/>
                <a:gd name="T17" fmla="*/ 2147483647 h 32"/>
                <a:gd name="T18" fmla="*/ 2147483647 w 803"/>
                <a:gd name="T19" fmla="*/ 2147483647 h 32"/>
                <a:gd name="T20" fmla="*/ 2147483647 w 803"/>
                <a:gd name="T21" fmla="*/ 2147483647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3"/>
                <a:gd name="T34" fmla="*/ 0 h 32"/>
                <a:gd name="T35" fmla="*/ 803 w 803"/>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3" h="32">
                  <a:moveTo>
                    <a:pt x="16" y="32"/>
                  </a:moveTo>
                  <a:cubicBezTo>
                    <a:pt x="7" y="32"/>
                    <a:pt x="0" y="25"/>
                    <a:pt x="0" y="16"/>
                  </a:cubicBezTo>
                  <a:cubicBezTo>
                    <a:pt x="0" y="16"/>
                    <a:pt x="0" y="16"/>
                    <a:pt x="0" y="16"/>
                  </a:cubicBezTo>
                  <a:cubicBezTo>
                    <a:pt x="0" y="7"/>
                    <a:pt x="7" y="0"/>
                    <a:pt x="16" y="0"/>
                  </a:cubicBezTo>
                  <a:cubicBezTo>
                    <a:pt x="16" y="0"/>
                    <a:pt x="16" y="0"/>
                    <a:pt x="16" y="0"/>
                  </a:cubicBezTo>
                  <a:cubicBezTo>
                    <a:pt x="787" y="0"/>
                    <a:pt x="787" y="0"/>
                    <a:pt x="787" y="0"/>
                  </a:cubicBezTo>
                  <a:cubicBezTo>
                    <a:pt x="796" y="0"/>
                    <a:pt x="803" y="7"/>
                    <a:pt x="803" y="16"/>
                  </a:cubicBezTo>
                  <a:cubicBezTo>
                    <a:pt x="803" y="16"/>
                    <a:pt x="803" y="16"/>
                    <a:pt x="803" y="16"/>
                  </a:cubicBezTo>
                  <a:cubicBezTo>
                    <a:pt x="803" y="25"/>
                    <a:pt x="796" y="32"/>
                    <a:pt x="787" y="32"/>
                  </a:cubicBezTo>
                  <a:cubicBezTo>
                    <a:pt x="787" y="32"/>
                    <a:pt x="787" y="32"/>
                    <a:pt x="787" y="32"/>
                  </a:cubicBezTo>
                  <a:cubicBezTo>
                    <a:pt x="16" y="32"/>
                    <a:pt x="16" y="32"/>
                    <a:pt x="16" y="32"/>
                  </a:cubicBezTo>
                  <a:close/>
                </a:path>
              </a:pathLst>
            </a:custGeom>
            <a:solidFill>
              <a:srgbClr val="B1B3B4"/>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solidFill>
                  <a:srgbClr val="58585A"/>
                </a:solidFill>
                <a:cs typeface="Arial" pitchFamily="34" charset="0"/>
              </a:endParaRPr>
            </a:p>
          </p:txBody>
        </p:sp>
        <p:sp>
          <p:nvSpPr>
            <p:cNvPr id="380" name="Freeform 11"/>
            <p:cNvSpPr>
              <a:spLocks noChangeAspect="1"/>
            </p:cNvSpPr>
            <p:nvPr/>
          </p:nvSpPr>
          <p:spPr bwMode="auto">
            <a:xfrm>
              <a:off x="2971426" y="3183986"/>
              <a:ext cx="1995488" cy="120650"/>
            </a:xfrm>
            <a:custGeom>
              <a:avLst/>
              <a:gdLst>
                <a:gd name="T0" fmla="*/ 2147483647 w 532"/>
                <a:gd name="T1" fmla="*/ 2147483647 h 32"/>
                <a:gd name="T2" fmla="*/ 0 w 532"/>
                <a:gd name="T3" fmla="*/ 2147483647 h 32"/>
                <a:gd name="T4" fmla="*/ 0 w 532"/>
                <a:gd name="T5" fmla="*/ 2147483647 h 32"/>
                <a:gd name="T6" fmla="*/ 2147483647 w 532"/>
                <a:gd name="T7" fmla="*/ 0 h 32"/>
                <a:gd name="T8" fmla="*/ 2147483647 w 532"/>
                <a:gd name="T9" fmla="*/ 0 h 32"/>
                <a:gd name="T10" fmla="*/ 2147483647 w 532"/>
                <a:gd name="T11" fmla="*/ 0 h 32"/>
                <a:gd name="T12" fmla="*/ 2147483647 w 532"/>
                <a:gd name="T13" fmla="*/ 2147483647 h 32"/>
                <a:gd name="T14" fmla="*/ 2147483647 w 532"/>
                <a:gd name="T15" fmla="*/ 2147483647 h 32"/>
                <a:gd name="T16" fmla="*/ 2147483647 w 532"/>
                <a:gd name="T17" fmla="*/ 2147483647 h 32"/>
                <a:gd name="T18" fmla="*/ 2147483647 w 532"/>
                <a:gd name="T19" fmla="*/ 2147483647 h 32"/>
                <a:gd name="T20" fmla="*/ 2147483647 w 532"/>
                <a:gd name="T21" fmla="*/ 2147483647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2"/>
                <a:gd name="T34" fmla="*/ 0 h 32"/>
                <a:gd name="T35" fmla="*/ 532 w 532"/>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2" h="32">
                  <a:moveTo>
                    <a:pt x="16" y="32"/>
                  </a:moveTo>
                  <a:cubicBezTo>
                    <a:pt x="7" y="32"/>
                    <a:pt x="0" y="24"/>
                    <a:pt x="0" y="16"/>
                  </a:cubicBezTo>
                  <a:cubicBezTo>
                    <a:pt x="0" y="16"/>
                    <a:pt x="0" y="16"/>
                    <a:pt x="0" y="16"/>
                  </a:cubicBezTo>
                  <a:cubicBezTo>
                    <a:pt x="0" y="7"/>
                    <a:pt x="7" y="0"/>
                    <a:pt x="16" y="0"/>
                  </a:cubicBezTo>
                  <a:cubicBezTo>
                    <a:pt x="16" y="0"/>
                    <a:pt x="16" y="0"/>
                    <a:pt x="16" y="0"/>
                  </a:cubicBezTo>
                  <a:cubicBezTo>
                    <a:pt x="516" y="0"/>
                    <a:pt x="516" y="0"/>
                    <a:pt x="516" y="0"/>
                  </a:cubicBezTo>
                  <a:cubicBezTo>
                    <a:pt x="525" y="0"/>
                    <a:pt x="532" y="7"/>
                    <a:pt x="532" y="16"/>
                  </a:cubicBezTo>
                  <a:cubicBezTo>
                    <a:pt x="532" y="16"/>
                    <a:pt x="532" y="16"/>
                    <a:pt x="532" y="16"/>
                  </a:cubicBezTo>
                  <a:cubicBezTo>
                    <a:pt x="532" y="24"/>
                    <a:pt x="525" y="32"/>
                    <a:pt x="516" y="32"/>
                  </a:cubicBezTo>
                  <a:cubicBezTo>
                    <a:pt x="516" y="32"/>
                    <a:pt x="516" y="32"/>
                    <a:pt x="516" y="32"/>
                  </a:cubicBezTo>
                  <a:cubicBezTo>
                    <a:pt x="16" y="32"/>
                    <a:pt x="16" y="32"/>
                    <a:pt x="16" y="32"/>
                  </a:cubicBezTo>
                  <a:close/>
                </a:path>
              </a:pathLst>
            </a:custGeom>
            <a:solidFill>
              <a:srgbClr val="89BA17"/>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solidFill>
                  <a:srgbClr val="58585A"/>
                </a:solidFill>
                <a:cs typeface="Arial" pitchFamily="34" charset="0"/>
              </a:endParaRPr>
            </a:p>
          </p:txBody>
        </p:sp>
        <p:grpSp>
          <p:nvGrpSpPr>
            <p:cNvPr id="23660" name="Group 24"/>
            <p:cNvGrpSpPr>
              <a:grpSpLocks/>
            </p:cNvGrpSpPr>
            <p:nvPr/>
          </p:nvGrpSpPr>
          <p:grpSpPr bwMode="auto">
            <a:xfrm>
              <a:off x="4779646" y="3080765"/>
              <a:ext cx="327093" cy="327093"/>
              <a:chOff x="5516263" y="2377744"/>
              <a:chExt cx="327093" cy="327093"/>
            </a:xfrm>
          </p:grpSpPr>
          <p:sp>
            <p:nvSpPr>
              <p:cNvPr id="382" name="Oval 381"/>
              <p:cNvSpPr/>
              <p:nvPr/>
            </p:nvSpPr>
            <p:spPr bwMode="auto">
              <a:xfrm>
                <a:off x="5516206" y="2377744"/>
                <a:ext cx="327025" cy="327093"/>
              </a:xfrm>
              <a:prstGeom prst="ellipse">
                <a:avLst/>
              </a:prstGeom>
              <a:solidFill>
                <a:srgbClr val="F0F1F1"/>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a:extLst>
                <a:ext uri="{91240B29-F687-4F45-9708-019B960494DF}">
                  <a14:hiddenLine xmlns:a14="http://schemas.microsoft.com/office/drawing/2010/main" w="12700" cap="flat" cmpd="sng" algn="ctr">
                    <a:solidFill>
                      <a:srgbClr val="D1D2D4"/>
                    </a:solidFill>
                    <a:prstDash val="solid"/>
                    <a:round/>
                    <a:headEnd type="none" w="med" len="med"/>
                    <a:tailEnd type="none" w="med" len="med"/>
                  </a14:hiddenLine>
                </a:ext>
              </a:extLst>
            </p:spPr>
            <p:txBody>
              <a:bodyPr wrap="none" lIns="72000" rIns="72000"/>
              <a:lstStyle/>
              <a:p>
                <a:pPr>
                  <a:defRPr/>
                </a:pPr>
                <a:endParaRPr lang="en-US">
                  <a:solidFill>
                    <a:srgbClr val="58585A"/>
                  </a:solidFill>
                  <a:cs typeface="Arial" pitchFamily="34" charset="0"/>
                </a:endParaRPr>
              </a:p>
            </p:txBody>
          </p:sp>
          <p:sp>
            <p:nvSpPr>
              <p:cNvPr id="383" name="Oval 382"/>
              <p:cNvSpPr/>
              <p:nvPr/>
            </p:nvSpPr>
            <p:spPr bwMode="auto">
              <a:xfrm>
                <a:off x="5614183" y="2475664"/>
                <a:ext cx="131252" cy="131252"/>
              </a:xfrm>
              <a:prstGeom prst="ellipse">
                <a:avLst/>
              </a:prstGeom>
              <a:solidFill>
                <a:srgbClr val="89BA17"/>
              </a:solidFill>
              <a:ln w="3175" cap="flat" cmpd="sng" algn="ctr">
                <a:solidFill>
                  <a:srgbClr val="B1B3B4"/>
                </a:solidFill>
                <a:prstDash val="solid"/>
                <a:round/>
                <a:headEnd type="none" w="med" len="med"/>
                <a:tailEnd type="none" w="med" len="med"/>
              </a:ln>
              <a:effectLst>
                <a:innerShdw blurRad="63500" dist="50800" dir="13500000">
                  <a:prstClr val="black">
                    <a:alpha val="10000"/>
                  </a:prstClr>
                </a:innerShdw>
              </a:effectLst>
            </p:spPr>
            <p:txBody>
              <a:bodyPr wrap="none" lIns="72000" rIns="72000"/>
              <a:lstStyle/>
              <a:p>
                <a:pPr>
                  <a:defRPr/>
                </a:pPr>
                <a:endParaRPr lang="en-US">
                  <a:solidFill>
                    <a:srgbClr val="58585A"/>
                  </a:solidFill>
                  <a:cs typeface="Arial" pitchFamily="34" charset="0"/>
                </a:endParaRPr>
              </a:p>
            </p:txBody>
          </p:sp>
        </p:grpSp>
      </p:grpSp>
      <p:grpSp>
        <p:nvGrpSpPr>
          <p:cNvPr id="384" name="Group 2"/>
          <p:cNvGrpSpPr>
            <a:grpSpLocks/>
          </p:cNvGrpSpPr>
          <p:nvPr/>
        </p:nvGrpSpPr>
        <p:grpSpPr bwMode="auto">
          <a:xfrm>
            <a:off x="3723325" y="4946650"/>
            <a:ext cx="803065" cy="338138"/>
            <a:chOff x="2874853" y="4716577"/>
            <a:chExt cx="803549" cy="338239"/>
          </a:xfrm>
        </p:grpSpPr>
        <p:sp>
          <p:nvSpPr>
            <p:cNvPr id="385" name="Freeform 7"/>
            <p:cNvSpPr>
              <a:spLocks noChangeAspect="1"/>
            </p:cNvSpPr>
            <p:nvPr/>
          </p:nvSpPr>
          <p:spPr bwMode="auto">
            <a:xfrm>
              <a:off x="2971426" y="4716577"/>
              <a:ext cx="706976" cy="327093"/>
            </a:xfrm>
            <a:custGeom>
              <a:avLst/>
              <a:gdLst>
                <a:gd name="T0" fmla="*/ 2147483647 w 171"/>
                <a:gd name="T1" fmla="*/ 2147483647 h 32"/>
                <a:gd name="T2" fmla="*/ 0 w 171"/>
                <a:gd name="T3" fmla="*/ 2147483647 h 32"/>
                <a:gd name="T4" fmla="*/ 0 w 171"/>
                <a:gd name="T5" fmla="*/ 2147483647 h 32"/>
                <a:gd name="T6" fmla="*/ 2147483647 w 171"/>
                <a:gd name="T7" fmla="*/ 0 h 32"/>
                <a:gd name="T8" fmla="*/ 2147483647 w 171"/>
                <a:gd name="T9" fmla="*/ 0 h 32"/>
                <a:gd name="T10" fmla="*/ 2147483647 w 171"/>
                <a:gd name="T11" fmla="*/ 0 h 32"/>
                <a:gd name="T12" fmla="*/ 2147483647 w 171"/>
                <a:gd name="T13" fmla="*/ 2147483647 h 32"/>
                <a:gd name="T14" fmla="*/ 2147483647 w 171"/>
                <a:gd name="T15" fmla="*/ 2147483647 h 32"/>
                <a:gd name="T16" fmla="*/ 2147483647 w 171"/>
                <a:gd name="T17" fmla="*/ 2147483647 h 32"/>
                <a:gd name="T18" fmla="*/ 2147483647 w 171"/>
                <a:gd name="T19" fmla="*/ 2147483647 h 32"/>
                <a:gd name="T20" fmla="*/ 2147483647 w 171"/>
                <a:gd name="T21" fmla="*/ 2147483647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1"/>
                <a:gd name="T34" fmla="*/ 0 h 32"/>
                <a:gd name="T35" fmla="*/ 171 w 171"/>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1" h="32">
                  <a:moveTo>
                    <a:pt x="16" y="32"/>
                  </a:moveTo>
                  <a:cubicBezTo>
                    <a:pt x="7" y="32"/>
                    <a:pt x="0" y="25"/>
                    <a:pt x="0" y="16"/>
                  </a:cubicBezTo>
                  <a:cubicBezTo>
                    <a:pt x="0" y="16"/>
                    <a:pt x="0" y="16"/>
                    <a:pt x="0" y="16"/>
                  </a:cubicBezTo>
                  <a:cubicBezTo>
                    <a:pt x="0" y="7"/>
                    <a:pt x="7" y="0"/>
                    <a:pt x="16" y="0"/>
                  </a:cubicBezTo>
                  <a:cubicBezTo>
                    <a:pt x="16" y="0"/>
                    <a:pt x="16" y="0"/>
                    <a:pt x="16" y="0"/>
                  </a:cubicBezTo>
                  <a:cubicBezTo>
                    <a:pt x="155" y="0"/>
                    <a:pt x="155" y="0"/>
                    <a:pt x="155" y="0"/>
                  </a:cubicBezTo>
                  <a:cubicBezTo>
                    <a:pt x="163" y="0"/>
                    <a:pt x="171" y="7"/>
                    <a:pt x="171" y="16"/>
                  </a:cubicBezTo>
                  <a:cubicBezTo>
                    <a:pt x="171" y="16"/>
                    <a:pt x="171" y="16"/>
                    <a:pt x="171" y="16"/>
                  </a:cubicBezTo>
                  <a:cubicBezTo>
                    <a:pt x="171" y="25"/>
                    <a:pt x="163" y="32"/>
                    <a:pt x="155" y="32"/>
                  </a:cubicBezTo>
                  <a:cubicBezTo>
                    <a:pt x="155" y="32"/>
                    <a:pt x="155" y="32"/>
                    <a:pt x="155" y="32"/>
                  </a:cubicBezTo>
                  <a:cubicBezTo>
                    <a:pt x="16" y="32"/>
                    <a:pt x="16" y="32"/>
                    <a:pt x="16" y="32"/>
                  </a:cubicBezTo>
                  <a:close/>
                </a:path>
              </a:pathLst>
            </a:custGeom>
            <a:solidFill>
              <a:srgbClr val="B1B3B4"/>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r">
                <a:defRPr/>
              </a:pPr>
              <a:r>
                <a:rPr lang="en-US" sz="1400" dirty="0">
                  <a:solidFill>
                    <a:srgbClr val="FFFFFF"/>
                  </a:solidFill>
                  <a:cs typeface="Arial" pitchFamily="34" charset="0"/>
                </a:rPr>
                <a:t>OFF</a:t>
              </a:r>
            </a:p>
          </p:txBody>
        </p:sp>
        <p:grpSp>
          <p:nvGrpSpPr>
            <p:cNvPr id="23649" name="Group 38"/>
            <p:cNvGrpSpPr>
              <a:grpSpLocks/>
            </p:cNvGrpSpPr>
            <p:nvPr/>
          </p:nvGrpSpPr>
          <p:grpSpPr bwMode="auto">
            <a:xfrm>
              <a:off x="2874853" y="4727723"/>
              <a:ext cx="327093" cy="327093"/>
              <a:chOff x="5516263" y="2377744"/>
              <a:chExt cx="327093" cy="327093"/>
            </a:xfrm>
          </p:grpSpPr>
          <p:sp>
            <p:nvSpPr>
              <p:cNvPr id="387" name="Oval 386"/>
              <p:cNvSpPr/>
              <p:nvPr/>
            </p:nvSpPr>
            <p:spPr bwMode="auto">
              <a:xfrm>
                <a:off x="5516263" y="2377714"/>
                <a:ext cx="327137" cy="327123"/>
              </a:xfrm>
              <a:prstGeom prst="ellipse">
                <a:avLst/>
              </a:prstGeom>
              <a:solidFill>
                <a:srgbClr val="F0F1F1"/>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a:extLst>
                <a:ext uri="{91240B29-F687-4F45-9708-019B960494DF}">
                  <a14:hiddenLine xmlns:a14="http://schemas.microsoft.com/office/drawing/2010/main" w="12700" cap="flat" cmpd="sng" algn="ctr">
                    <a:solidFill>
                      <a:srgbClr val="D1D2D4"/>
                    </a:solidFill>
                    <a:prstDash val="solid"/>
                    <a:round/>
                    <a:headEnd type="none" w="med" len="med"/>
                    <a:tailEnd type="none" w="med" len="med"/>
                  </a14:hiddenLine>
                </a:ext>
              </a:extLst>
            </p:spPr>
            <p:txBody>
              <a:bodyPr wrap="none" lIns="72000" rIns="72000"/>
              <a:lstStyle/>
              <a:p>
                <a:pPr>
                  <a:defRPr/>
                </a:pPr>
                <a:endParaRPr lang="en-US">
                  <a:solidFill>
                    <a:srgbClr val="58585A"/>
                  </a:solidFill>
                  <a:cs typeface="Arial" pitchFamily="34" charset="0"/>
                </a:endParaRPr>
              </a:p>
            </p:txBody>
          </p:sp>
          <p:sp>
            <p:nvSpPr>
              <p:cNvPr id="388" name="Oval 387"/>
              <p:cNvSpPr/>
              <p:nvPr/>
            </p:nvSpPr>
            <p:spPr bwMode="auto">
              <a:xfrm>
                <a:off x="5614183" y="2475664"/>
                <a:ext cx="131252" cy="131252"/>
              </a:xfrm>
              <a:prstGeom prst="ellipse">
                <a:avLst/>
              </a:prstGeom>
              <a:solidFill>
                <a:srgbClr val="89BA17"/>
              </a:solidFill>
              <a:ln w="3175" cap="flat" cmpd="sng" algn="ctr">
                <a:solidFill>
                  <a:srgbClr val="B1B3B4"/>
                </a:solidFill>
                <a:prstDash val="solid"/>
                <a:round/>
                <a:headEnd type="none" w="med" len="med"/>
                <a:tailEnd type="none" w="med" len="med"/>
              </a:ln>
              <a:effectLst>
                <a:innerShdw blurRad="63500" dist="50800" dir="13500000">
                  <a:prstClr val="black">
                    <a:alpha val="10000"/>
                  </a:prstClr>
                </a:innerShdw>
              </a:effectLst>
            </p:spPr>
            <p:txBody>
              <a:bodyPr wrap="none" lIns="72000" rIns="72000"/>
              <a:lstStyle/>
              <a:p>
                <a:pPr>
                  <a:defRPr/>
                </a:pPr>
                <a:endParaRPr lang="en-US">
                  <a:solidFill>
                    <a:srgbClr val="58585A"/>
                  </a:solidFill>
                  <a:cs typeface="Arial" pitchFamily="34" charset="0"/>
                </a:endParaRPr>
              </a:p>
            </p:txBody>
          </p:sp>
        </p:grpSp>
      </p:grpSp>
      <p:grpSp>
        <p:nvGrpSpPr>
          <p:cNvPr id="389" name="Group 51"/>
          <p:cNvGrpSpPr>
            <a:grpSpLocks/>
          </p:cNvGrpSpPr>
          <p:nvPr/>
        </p:nvGrpSpPr>
        <p:grpSpPr bwMode="auto">
          <a:xfrm>
            <a:off x="1104632" y="1706566"/>
            <a:ext cx="930032" cy="738664"/>
            <a:chOff x="1393888" y="2648965"/>
            <a:chExt cx="930588" cy="739141"/>
          </a:xfrm>
        </p:grpSpPr>
        <p:sp>
          <p:nvSpPr>
            <p:cNvPr id="23643" name="TextBox 45"/>
            <p:cNvSpPr txBox="1">
              <a:spLocks noChangeArrowheads="1"/>
            </p:cNvSpPr>
            <p:nvPr/>
          </p:nvSpPr>
          <p:spPr bwMode="auto">
            <a:xfrm>
              <a:off x="1460501" y="2648965"/>
              <a:ext cx="851235" cy="739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altLang="en-US" sz="1400">
                  <a:solidFill>
                    <a:srgbClr val="87888A"/>
                  </a:solidFill>
                </a:rPr>
                <a:t>100101</a:t>
              </a:r>
              <a:br>
                <a:rPr lang="en-US" altLang="en-US" sz="1400">
                  <a:solidFill>
                    <a:srgbClr val="87888A"/>
                  </a:solidFill>
                </a:rPr>
              </a:br>
              <a:r>
                <a:rPr lang="en-US" altLang="en-US" sz="1400">
                  <a:solidFill>
                    <a:srgbClr val="87888A"/>
                  </a:solidFill>
                </a:rPr>
                <a:t>011001</a:t>
              </a:r>
              <a:br>
                <a:rPr lang="en-US" altLang="en-US" sz="1400">
                  <a:solidFill>
                    <a:srgbClr val="87888A"/>
                  </a:solidFill>
                </a:rPr>
              </a:br>
              <a:r>
                <a:rPr lang="en-US" altLang="en-US" sz="1400">
                  <a:solidFill>
                    <a:srgbClr val="87888A"/>
                  </a:solidFill>
                </a:rPr>
                <a:t>110100</a:t>
              </a:r>
            </a:p>
          </p:txBody>
        </p:sp>
        <p:sp>
          <p:nvSpPr>
            <p:cNvPr id="23644" name="TextBox 46"/>
            <p:cNvSpPr txBox="1">
              <a:spLocks noChangeArrowheads="1"/>
            </p:cNvSpPr>
            <p:nvPr/>
          </p:nvSpPr>
          <p:spPr bwMode="auto">
            <a:xfrm>
              <a:off x="1483753" y="2700640"/>
              <a:ext cx="840723" cy="646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altLang="en-US" sz="1800">
                  <a:solidFill>
                    <a:srgbClr val="D9DADB"/>
                  </a:solidFill>
                </a:rPr>
                <a:t>10010</a:t>
              </a:r>
              <a:br>
                <a:rPr lang="en-US" altLang="en-US" sz="1800">
                  <a:solidFill>
                    <a:srgbClr val="D9DADB"/>
                  </a:solidFill>
                </a:rPr>
              </a:br>
              <a:r>
                <a:rPr lang="en-US" altLang="en-US" sz="1800">
                  <a:solidFill>
                    <a:srgbClr val="D9DADB"/>
                  </a:solidFill>
                </a:rPr>
                <a:t>11100</a:t>
              </a:r>
            </a:p>
          </p:txBody>
        </p:sp>
        <p:sp>
          <p:nvSpPr>
            <p:cNvPr id="23645" name="TextBox 47"/>
            <p:cNvSpPr txBox="1">
              <a:spLocks noChangeArrowheads="1"/>
            </p:cNvSpPr>
            <p:nvPr/>
          </p:nvSpPr>
          <p:spPr bwMode="auto">
            <a:xfrm>
              <a:off x="1393888" y="2738545"/>
              <a:ext cx="883056"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altLang="en-US" sz="2400">
                  <a:solidFill>
                    <a:srgbClr val="FFFFFF"/>
                  </a:solidFill>
                </a:rPr>
                <a:t>1001</a:t>
              </a:r>
            </a:p>
          </p:txBody>
        </p:sp>
      </p:grpSp>
      <p:sp>
        <p:nvSpPr>
          <p:cNvPr id="393" name="TextBox 392"/>
          <p:cNvSpPr txBox="1"/>
          <p:nvPr/>
        </p:nvSpPr>
        <p:spPr>
          <a:xfrm>
            <a:off x="2735239" y="1393825"/>
            <a:ext cx="1019830" cy="400110"/>
          </a:xfrm>
          <a:prstGeom prst="rect">
            <a:avLst/>
          </a:prstGeom>
          <a:noFill/>
        </p:spPr>
        <p:txBody>
          <a:bodyPr wrap="none">
            <a:spAutoFit/>
          </a:bodyPr>
          <a:lstStyle/>
          <a:p>
            <a:pPr algn="r">
              <a:defRPr/>
            </a:pPr>
            <a:r>
              <a:rPr lang="en-US" dirty="0">
                <a:solidFill>
                  <a:srgbClr val="FFFFFF"/>
                </a:solidFill>
                <a:latin typeface="Ericsson Capital TT"/>
                <a:cs typeface="Arial" pitchFamily="34" charset="0"/>
              </a:rPr>
              <a:t>speed</a:t>
            </a:r>
          </a:p>
        </p:txBody>
      </p:sp>
      <p:sp>
        <p:nvSpPr>
          <p:cNvPr id="394" name="TextBox 393"/>
          <p:cNvSpPr txBox="1"/>
          <p:nvPr/>
        </p:nvSpPr>
        <p:spPr>
          <a:xfrm>
            <a:off x="2802565" y="3297238"/>
            <a:ext cx="952504" cy="400110"/>
          </a:xfrm>
          <a:prstGeom prst="rect">
            <a:avLst/>
          </a:prstGeom>
          <a:noFill/>
        </p:spPr>
        <p:txBody>
          <a:bodyPr wrap="none">
            <a:spAutoFit/>
          </a:bodyPr>
          <a:lstStyle/>
          <a:p>
            <a:pPr algn="r">
              <a:defRPr/>
            </a:pPr>
            <a:r>
              <a:rPr lang="en-US" dirty="0">
                <a:solidFill>
                  <a:srgbClr val="FFFFFF"/>
                </a:solidFill>
                <a:latin typeface="Ericsson Capital TT"/>
                <a:cs typeface="Arial" pitchFamily="34" charset="0"/>
              </a:rPr>
              <a:t>Voice</a:t>
            </a:r>
          </a:p>
        </p:txBody>
      </p:sp>
      <p:sp>
        <p:nvSpPr>
          <p:cNvPr id="395" name="Freeform 3"/>
          <p:cNvSpPr>
            <a:spLocks noChangeAspect="1" noEditPoints="1"/>
          </p:cNvSpPr>
          <p:nvPr/>
        </p:nvSpPr>
        <p:spPr bwMode="auto">
          <a:xfrm>
            <a:off x="1242722" y="3179770"/>
            <a:ext cx="860201" cy="606425"/>
          </a:xfrm>
          <a:custGeom>
            <a:avLst/>
            <a:gdLst>
              <a:gd name="T0" fmla="*/ 2147483647 w 460"/>
              <a:gd name="T1" fmla="*/ 2147483647 h 325"/>
              <a:gd name="T2" fmla="*/ 2147483647 w 460"/>
              <a:gd name="T3" fmla="*/ 2147483647 h 325"/>
              <a:gd name="T4" fmla="*/ 2147483647 w 460"/>
              <a:gd name="T5" fmla="*/ 2147483647 h 325"/>
              <a:gd name="T6" fmla="*/ 2147483647 w 460"/>
              <a:gd name="T7" fmla="*/ 2147483647 h 325"/>
              <a:gd name="T8" fmla="*/ 2147483647 w 460"/>
              <a:gd name="T9" fmla="*/ 0 h 325"/>
              <a:gd name="T10" fmla="*/ 2147483647 w 460"/>
              <a:gd name="T11" fmla="*/ 2147483647 h 325"/>
              <a:gd name="T12" fmla="*/ 2147483647 w 460"/>
              <a:gd name="T13" fmla="*/ 2147483647 h 325"/>
              <a:gd name="T14" fmla="*/ 2147483647 w 460"/>
              <a:gd name="T15" fmla="*/ 2147483647 h 325"/>
              <a:gd name="T16" fmla="*/ 2147483647 w 460"/>
              <a:gd name="T17" fmla="*/ 2147483647 h 325"/>
              <a:gd name="T18" fmla="*/ 2147483647 w 460"/>
              <a:gd name="T19" fmla="*/ 2147483647 h 325"/>
              <a:gd name="T20" fmla="*/ 0 w 460"/>
              <a:gd name="T21" fmla="*/ 2147483647 h 325"/>
              <a:gd name="T22" fmla="*/ 2147483647 w 460"/>
              <a:gd name="T23" fmla="*/ 2147483647 h 325"/>
              <a:gd name="T24" fmla="*/ 2147483647 w 460"/>
              <a:gd name="T25" fmla="*/ 2147483647 h 325"/>
              <a:gd name="T26" fmla="*/ 2147483647 w 460"/>
              <a:gd name="T27" fmla="*/ 2147483647 h 325"/>
              <a:gd name="T28" fmla="*/ 2147483647 w 460"/>
              <a:gd name="T29" fmla="*/ 2147483647 h 325"/>
              <a:gd name="T30" fmla="*/ 2147483647 w 460"/>
              <a:gd name="T31" fmla="*/ 2147483647 h 325"/>
              <a:gd name="T32" fmla="*/ 2147483647 w 460"/>
              <a:gd name="T33" fmla="*/ 2147483647 h 325"/>
              <a:gd name="T34" fmla="*/ 2147483647 w 460"/>
              <a:gd name="T35" fmla="*/ 2147483647 h 325"/>
              <a:gd name="T36" fmla="*/ 2147483647 w 460"/>
              <a:gd name="T37" fmla="*/ 2147483647 h 325"/>
              <a:gd name="T38" fmla="*/ 2147483647 w 460"/>
              <a:gd name="T39" fmla="*/ 2147483647 h 325"/>
              <a:gd name="T40" fmla="*/ 2147483647 w 460"/>
              <a:gd name="T41" fmla="*/ 2147483647 h 325"/>
              <a:gd name="T42" fmla="*/ 2147483647 w 460"/>
              <a:gd name="T43" fmla="*/ 2147483647 h 325"/>
              <a:gd name="T44" fmla="*/ 2147483647 w 460"/>
              <a:gd name="T45" fmla="*/ 2147483647 h 325"/>
              <a:gd name="T46" fmla="*/ 2147483647 w 460"/>
              <a:gd name="T47" fmla="*/ 2147483647 h 325"/>
              <a:gd name="T48" fmla="*/ 2147483647 w 460"/>
              <a:gd name="T49" fmla="*/ 2147483647 h 325"/>
              <a:gd name="T50" fmla="*/ 2147483647 w 460"/>
              <a:gd name="T51" fmla="*/ 2147483647 h 325"/>
              <a:gd name="T52" fmla="*/ 2147483647 w 460"/>
              <a:gd name="T53" fmla="*/ 2147483647 h 325"/>
              <a:gd name="T54" fmla="*/ 2147483647 w 460"/>
              <a:gd name="T55" fmla="*/ 2147483647 h 325"/>
              <a:gd name="T56" fmla="*/ 2147483647 w 460"/>
              <a:gd name="T57" fmla="*/ 2147483647 h 325"/>
              <a:gd name="T58" fmla="*/ 2147483647 w 460"/>
              <a:gd name="T59" fmla="*/ 2147483647 h 325"/>
              <a:gd name="T60" fmla="*/ 2147483647 w 460"/>
              <a:gd name="T61" fmla="*/ 2147483647 h 325"/>
              <a:gd name="T62" fmla="*/ 2147483647 w 460"/>
              <a:gd name="T63" fmla="*/ 2147483647 h 325"/>
              <a:gd name="T64" fmla="*/ 2147483647 w 460"/>
              <a:gd name="T65" fmla="*/ 2147483647 h 325"/>
              <a:gd name="T66" fmla="*/ 2147483647 w 460"/>
              <a:gd name="T67" fmla="*/ 2147483647 h 325"/>
              <a:gd name="T68" fmla="*/ 2147483647 w 460"/>
              <a:gd name="T69" fmla="*/ 2147483647 h 325"/>
              <a:gd name="T70" fmla="*/ 2147483647 w 460"/>
              <a:gd name="T71" fmla="*/ 2147483647 h 325"/>
              <a:gd name="T72" fmla="*/ 2147483647 w 460"/>
              <a:gd name="T73" fmla="*/ 2147483647 h 325"/>
              <a:gd name="T74" fmla="*/ 2147483647 w 460"/>
              <a:gd name="T75" fmla="*/ 2147483647 h 325"/>
              <a:gd name="T76" fmla="*/ 2147483647 w 460"/>
              <a:gd name="T77" fmla="*/ 2147483647 h 325"/>
              <a:gd name="T78" fmla="*/ 2147483647 w 460"/>
              <a:gd name="T79" fmla="*/ 2147483647 h 325"/>
              <a:gd name="T80" fmla="*/ 2147483647 w 460"/>
              <a:gd name="T81" fmla="*/ 2147483647 h 325"/>
              <a:gd name="T82" fmla="*/ 2147483647 w 460"/>
              <a:gd name="T83" fmla="*/ 2147483647 h 325"/>
              <a:gd name="T84" fmla="*/ 2147483647 w 460"/>
              <a:gd name="T85" fmla="*/ 2147483647 h 325"/>
              <a:gd name="T86" fmla="*/ 2147483647 w 460"/>
              <a:gd name="T87" fmla="*/ 2147483647 h 325"/>
              <a:gd name="T88" fmla="*/ 2147483647 w 460"/>
              <a:gd name="T89" fmla="*/ 2147483647 h 325"/>
              <a:gd name="T90" fmla="*/ 2147483647 w 460"/>
              <a:gd name="T91" fmla="*/ 2147483647 h 325"/>
              <a:gd name="T92" fmla="*/ 2147483647 w 460"/>
              <a:gd name="T93" fmla="*/ 2147483647 h 325"/>
              <a:gd name="T94" fmla="*/ 2147483647 w 460"/>
              <a:gd name="T95" fmla="*/ 2147483647 h 325"/>
              <a:gd name="T96" fmla="*/ 2147483647 w 460"/>
              <a:gd name="T97" fmla="*/ 2147483647 h 325"/>
              <a:gd name="T98" fmla="*/ 2147483647 w 460"/>
              <a:gd name="T99" fmla="*/ 2147483647 h 325"/>
              <a:gd name="T100" fmla="*/ 2147483647 w 460"/>
              <a:gd name="T101" fmla="*/ 2147483647 h 325"/>
              <a:gd name="T102" fmla="*/ 2147483647 w 460"/>
              <a:gd name="T103" fmla="*/ 2147483647 h 325"/>
              <a:gd name="T104" fmla="*/ 2147483647 w 460"/>
              <a:gd name="T105" fmla="*/ 2147483647 h 325"/>
              <a:gd name="T106" fmla="*/ 2147483647 w 460"/>
              <a:gd name="T107" fmla="*/ 2147483647 h 325"/>
              <a:gd name="T108" fmla="*/ 2147483647 w 460"/>
              <a:gd name="T109" fmla="*/ 2147483647 h 325"/>
              <a:gd name="T110" fmla="*/ 2147483647 w 460"/>
              <a:gd name="T111" fmla="*/ 2147483647 h 325"/>
              <a:gd name="T112" fmla="*/ 2147483647 w 460"/>
              <a:gd name="T113" fmla="*/ 2147483647 h 325"/>
              <a:gd name="T114" fmla="*/ 2147483647 w 460"/>
              <a:gd name="T115" fmla="*/ 2147483647 h 325"/>
              <a:gd name="T116" fmla="*/ 2147483647 w 460"/>
              <a:gd name="T117" fmla="*/ 2147483647 h 325"/>
              <a:gd name="T118" fmla="*/ 2147483647 w 460"/>
              <a:gd name="T119" fmla="*/ 2147483647 h 325"/>
              <a:gd name="T120" fmla="*/ 2147483647 w 460"/>
              <a:gd name="T121" fmla="*/ 2147483647 h 325"/>
              <a:gd name="T122" fmla="*/ 2147483647 w 460"/>
              <a:gd name="T123" fmla="*/ 2147483647 h 325"/>
              <a:gd name="T124" fmla="*/ 2147483647 w 460"/>
              <a:gd name="T125" fmla="*/ 2147483647 h 32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60" h="325">
                <a:moveTo>
                  <a:pt x="459" y="218"/>
                </a:moveTo>
                <a:cubicBezTo>
                  <a:pt x="455" y="208"/>
                  <a:pt x="449" y="201"/>
                  <a:pt x="442" y="196"/>
                </a:cubicBezTo>
                <a:cubicBezTo>
                  <a:pt x="445" y="188"/>
                  <a:pt x="447" y="180"/>
                  <a:pt x="447" y="171"/>
                </a:cubicBezTo>
                <a:cubicBezTo>
                  <a:pt x="447" y="166"/>
                  <a:pt x="446" y="161"/>
                  <a:pt x="444" y="155"/>
                </a:cubicBezTo>
                <a:cubicBezTo>
                  <a:pt x="441" y="145"/>
                  <a:pt x="433" y="138"/>
                  <a:pt x="424" y="133"/>
                </a:cubicBezTo>
                <a:cubicBezTo>
                  <a:pt x="421" y="132"/>
                  <a:pt x="418" y="131"/>
                  <a:pt x="416" y="130"/>
                </a:cubicBezTo>
                <a:cubicBezTo>
                  <a:pt x="416" y="129"/>
                  <a:pt x="416" y="128"/>
                  <a:pt x="415" y="127"/>
                </a:cubicBezTo>
                <a:cubicBezTo>
                  <a:pt x="414" y="117"/>
                  <a:pt x="411" y="105"/>
                  <a:pt x="403" y="96"/>
                </a:cubicBezTo>
                <a:cubicBezTo>
                  <a:pt x="398" y="90"/>
                  <a:pt x="391" y="85"/>
                  <a:pt x="382" y="82"/>
                </a:cubicBezTo>
                <a:cubicBezTo>
                  <a:pt x="381" y="76"/>
                  <a:pt x="378" y="70"/>
                  <a:pt x="374" y="65"/>
                </a:cubicBezTo>
                <a:cubicBezTo>
                  <a:pt x="367" y="57"/>
                  <a:pt x="356" y="52"/>
                  <a:pt x="341" y="52"/>
                </a:cubicBezTo>
                <a:cubicBezTo>
                  <a:pt x="331" y="52"/>
                  <a:pt x="318" y="54"/>
                  <a:pt x="303" y="59"/>
                </a:cubicBezTo>
                <a:cubicBezTo>
                  <a:pt x="301" y="53"/>
                  <a:pt x="296" y="41"/>
                  <a:pt x="286" y="28"/>
                </a:cubicBezTo>
                <a:cubicBezTo>
                  <a:pt x="274" y="14"/>
                  <a:pt x="253" y="0"/>
                  <a:pt x="223" y="0"/>
                </a:cubicBezTo>
                <a:cubicBezTo>
                  <a:pt x="93" y="0"/>
                  <a:pt x="93" y="0"/>
                  <a:pt x="93" y="0"/>
                </a:cubicBezTo>
                <a:cubicBezTo>
                  <a:pt x="71" y="0"/>
                  <a:pt x="53" y="9"/>
                  <a:pt x="40" y="21"/>
                </a:cubicBezTo>
                <a:cubicBezTo>
                  <a:pt x="26" y="33"/>
                  <a:pt x="17" y="48"/>
                  <a:pt x="12" y="61"/>
                </a:cubicBezTo>
                <a:cubicBezTo>
                  <a:pt x="10" y="65"/>
                  <a:pt x="9" y="70"/>
                  <a:pt x="9" y="74"/>
                </a:cubicBezTo>
                <a:cubicBezTo>
                  <a:pt x="9" y="80"/>
                  <a:pt x="11" y="86"/>
                  <a:pt x="14" y="90"/>
                </a:cubicBezTo>
                <a:cubicBezTo>
                  <a:pt x="17" y="94"/>
                  <a:pt x="21" y="98"/>
                  <a:pt x="27" y="98"/>
                </a:cubicBezTo>
                <a:cubicBezTo>
                  <a:pt x="81" y="98"/>
                  <a:pt x="81" y="98"/>
                  <a:pt x="81" y="98"/>
                </a:cubicBezTo>
                <a:cubicBezTo>
                  <a:pt x="81" y="98"/>
                  <a:pt x="81" y="98"/>
                  <a:pt x="81" y="98"/>
                </a:cubicBezTo>
                <a:cubicBezTo>
                  <a:pt x="83" y="98"/>
                  <a:pt x="84" y="98"/>
                  <a:pt x="85" y="97"/>
                </a:cubicBezTo>
                <a:cubicBezTo>
                  <a:pt x="87" y="102"/>
                  <a:pt x="90" y="107"/>
                  <a:pt x="95" y="113"/>
                </a:cubicBezTo>
                <a:cubicBezTo>
                  <a:pt x="95" y="113"/>
                  <a:pt x="96" y="114"/>
                  <a:pt x="97" y="115"/>
                </a:cubicBezTo>
                <a:cubicBezTo>
                  <a:pt x="91" y="125"/>
                  <a:pt x="88" y="136"/>
                  <a:pt x="88" y="148"/>
                </a:cubicBezTo>
                <a:cubicBezTo>
                  <a:pt x="88" y="167"/>
                  <a:pt x="96" y="183"/>
                  <a:pt x="108" y="196"/>
                </a:cubicBezTo>
                <a:cubicBezTo>
                  <a:pt x="106" y="202"/>
                  <a:pt x="104" y="208"/>
                  <a:pt x="102" y="213"/>
                </a:cubicBezTo>
                <a:cubicBezTo>
                  <a:pt x="99" y="221"/>
                  <a:pt x="95" y="227"/>
                  <a:pt x="92" y="231"/>
                </a:cubicBezTo>
                <a:cubicBezTo>
                  <a:pt x="88" y="235"/>
                  <a:pt x="85" y="237"/>
                  <a:pt x="82" y="237"/>
                </a:cubicBezTo>
                <a:cubicBezTo>
                  <a:pt x="23" y="237"/>
                  <a:pt x="23" y="237"/>
                  <a:pt x="23" y="237"/>
                </a:cubicBezTo>
                <a:cubicBezTo>
                  <a:pt x="10" y="237"/>
                  <a:pt x="0" y="248"/>
                  <a:pt x="0" y="261"/>
                </a:cubicBezTo>
                <a:cubicBezTo>
                  <a:pt x="0" y="301"/>
                  <a:pt x="0" y="301"/>
                  <a:pt x="0" y="301"/>
                </a:cubicBezTo>
                <a:cubicBezTo>
                  <a:pt x="0" y="314"/>
                  <a:pt x="10" y="325"/>
                  <a:pt x="23" y="325"/>
                </a:cubicBezTo>
                <a:cubicBezTo>
                  <a:pt x="39" y="325"/>
                  <a:pt x="39" y="325"/>
                  <a:pt x="39" y="325"/>
                </a:cubicBezTo>
                <a:cubicBezTo>
                  <a:pt x="43" y="325"/>
                  <a:pt x="47" y="321"/>
                  <a:pt x="47" y="317"/>
                </a:cubicBezTo>
                <a:cubicBezTo>
                  <a:pt x="47" y="313"/>
                  <a:pt x="43" y="309"/>
                  <a:pt x="39" y="309"/>
                </a:cubicBezTo>
                <a:cubicBezTo>
                  <a:pt x="39" y="309"/>
                  <a:pt x="39" y="309"/>
                  <a:pt x="39" y="309"/>
                </a:cubicBezTo>
                <a:cubicBezTo>
                  <a:pt x="23" y="309"/>
                  <a:pt x="23" y="309"/>
                  <a:pt x="23" y="309"/>
                </a:cubicBezTo>
                <a:cubicBezTo>
                  <a:pt x="19" y="309"/>
                  <a:pt x="16" y="305"/>
                  <a:pt x="16" y="301"/>
                </a:cubicBezTo>
                <a:cubicBezTo>
                  <a:pt x="16" y="261"/>
                  <a:pt x="16" y="261"/>
                  <a:pt x="16" y="261"/>
                </a:cubicBezTo>
                <a:cubicBezTo>
                  <a:pt x="16" y="256"/>
                  <a:pt x="19" y="253"/>
                  <a:pt x="23" y="253"/>
                </a:cubicBezTo>
                <a:cubicBezTo>
                  <a:pt x="82" y="253"/>
                  <a:pt x="82" y="253"/>
                  <a:pt x="82" y="253"/>
                </a:cubicBezTo>
                <a:cubicBezTo>
                  <a:pt x="82" y="253"/>
                  <a:pt x="82" y="253"/>
                  <a:pt x="82" y="253"/>
                </a:cubicBezTo>
                <a:cubicBezTo>
                  <a:pt x="82" y="253"/>
                  <a:pt x="82" y="253"/>
                  <a:pt x="82" y="253"/>
                </a:cubicBezTo>
                <a:cubicBezTo>
                  <a:pt x="154" y="253"/>
                  <a:pt x="154" y="253"/>
                  <a:pt x="154" y="253"/>
                </a:cubicBezTo>
                <a:cubicBezTo>
                  <a:pt x="156" y="253"/>
                  <a:pt x="158" y="253"/>
                  <a:pt x="158" y="253"/>
                </a:cubicBezTo>
                <a:cubicBezTo>
                  <a:pt x="158" y="253"/>
                  <a:pt x="159" y="253"/>
                  <a:pt x="162" y="253"/>
                </a:cubicBezTo>
                <a:cubicBezTo>
                  <a:pt x="234" y="253"/>
                  <a:pt x="234" y="253"/>
                  <a:pt x="234" y="253"/>
                </a:cubicBezTo>
                <a:cubicBezTo>
                  <a:pt x="234" y="253"/>
                  <a:pt x="234" y="253"/>
                  <a:pt x="234" y="253"/>
                </a:cubicBezTo>
                <a:cubicBezTo>
                  <a:pt x="234" y="253"/>
                  <a:pt x="234" y="253"/>
                  <a:pt x="234" y="253"/>
                </a:cubicBezTo>
                <a:cubicBezTo>
                  <a:pt x="292" y="253"/>
                  <a:pt x="292" y="253"/>
                  <a:pt x="292" y="253"/>
                </a:cubicBezTo>
                <a:cubicBezTo>
                  <a:pt x="297" y="253"/>
                  <a:pt x="300" y="256"/>
                  <a:pt x="300" y="261"/>
                </a:cubicBezTo>
                <a:cubicBezTo>
                  <a:pt x="300" y="301"/>
                  <a:pt x="300" y="301"/>
                  <a:pt x="300" y="301"/>
                </a:cubicBezTo>
                <a:cubicBezTo>
                  <a:pt x="300" y="305"/>
                  <a:pt x="297" y="309"/>
                  <a:pt x="292" y="309"/>
                </a:cubicBezTo>
                <a:cubicBezTo>
                  <a:pt x="70" y="309"/>
                  <a:pt x="70" y="309"/>
                  <a:pt x="70" y="309"/>
                </a:cubicBezTo>
                <a:cubicBezTo>
                  <a:pt x="66" y="309"/>
                  <a:pt x="62" y="313"/>
                  <a:pt x="62" y="317"/>
                </a:cubicBezTo>
                <a:cubicBezTo>
                  <a:pt x="62" y="321"/>
                  <a:pt x="66" y="325"/>
                  <a:pt x="70" y="325"/>
                </a:cubicBezTo>
                <a:cubicBezTo>
                  <a:pt x="292" y="325"/>
                  <a:pt x="292" y="325"/>
                  <a:pt x="292" y="325"/>
                </a:cubicBezTo>
                <a:cubicBezTo>
                  <a:pt x="306" y="325"/>
                  <a:pt x="316" y="314"/>
                  <a:pt x="316" y="301"/>
                </a:cubicBezTo>
                <a:cubicBezTo>
                  <a:pt x="316" y="297"/>
                  <a:pt x="316" y="297"/>
                  <a:pt x="316" y="297"/>
                </a:cubicBezTo>
                <a:cubicBezTo>
                  <a:pt x="367" y="297"/>
                  <a:pt x="367" y="297"/>
                  <a:pt x="367" y="297"/>
                </a:cubicBezTo>
                <a:cubicBezTo>
                  <a:pt x="386" y="297"/>
                  <a:pt x="408" y="290"/>
                  <a:pt x="427" y="278"/>
                </a:cubicBezTo>
                <a:cubicBezTo>
                  <a:pt x="445" y="267"/>
                  <a:pt x="460" y="251"/>
                  <a:pt x="460" y="230"/>
                </a:cubicBezTo>
                <a:cubicBezTo>
                  <a:pt x="460" y="226"/>
                  <a:pt x="460" y="222"/>
                  <a:pt x="459" y="218"/>
                </a:cubicBezTo>
                <a:close/>
                <a:moveTo>
                  <a:pt x="366" y="96"/>
                </a:moveTo>
                <a:cubicBezTo>
                  <a:pt x="364" y="102"/>
                  <a:pt x="356" y="112"/>
                  <a:pt x="340" y="116"/>
                </a:cubicBezTo>
                <a:cubicBezTo>
                  <a:pt x="339" y="117"/>
                  <a:pt x="338" y="117"/>
                  <a:pt x="336" y="117"/>
                </a:cubicBezTo>
                <a:cubicBezTo>
                  <a:pt x="333" y="117"/>
                  <a:pt x="330" y="116"/>
                  <a:pt x="329" y="114"/>
                </a:cubicBezTo>
                <a:cubicBezTo>
                  <a:pt x="327" y="113"/>
                  <a:pt x="326" y="111"/>
                  <a:pt x="326" y="110"/>
                </a:cubicBezTo>
                <a:cubicBezTo>
                  <a:pt x="326" y="109"/>
                  <a:pt x="326" y="108"/>
                  <a:pt x="328" y="106"/>
                </a:cubicBezTo>
                <a:cubicBezTo>
                  <a:pt x="330" y="104"/>
                  <a:pt x="333" y="102"/>
                  <a:pt x="339" y="100"/>
                </a:cubicBezTo>
                <a:cubicBezTo>
                  <a:pt x="349" y="97"/>
                  <a:pt x="358" y="96"/>
                  <a:pt x="365" y="96"/>
                </a:cubicBezTo>
                <a:cubicBezTo>
                  <a:pt x="365" y="96"/>
                  <a:pt x="366" y="96"/>
                  <a:pt x="366" y="96"/>
                </a:cubicBezTo>
                <a:close/>
                <a:moveTo>
                  <a:pt x="91" y="74"/>
                </a:moveTo>
                <a:cubicBezTo>
                  <a:pt x="89" y="77"/>
                  <a:pt x="88" y="79"/>
                  <a:pt x="86" y="80"/>
                </a:cubicBezTo>
                <a:cubicBezTo>
                  <a:pt x="85" y="81"/>
                  <a:pt x="84" y="82"/>
                  <a:pt x="81" y="82"/>
                </a:cubicBezTo>
                <a:cubicBezTo>
                  <a:pt x="28" y="82"/>
                  <a:pt x="28" y="82"/>
                  <a:pt x="28" y="82"/>
                </a:cubicBezTo>
                <a:cubicBezTo>
                  <a:pt x="27" y="81"/>
                  <a:pt x="25" y="78"/>
                  <a:pt x="25" y="74"/>
                </a:cubicBezTo>
                <a:cubicBezTo>
                  <a:pt x="25" y="72"/>
                  <a:pt x="26" y="69"/>
                  <a:pt x="27" y="67"/>
                </a:cubicBezTo>
                <a:cubicBezTo>
                  <a:pt x="31" y="56"/>
                  <a:pt x="39" y="43"/>
                  <a:pt x="50" y="33"/>
                </a:cubicBezTo>
                <a:cubicBezTo>
                  <a:pt x="62" y="23"/>
                  <a:pt x="76" y="16"/>
                  <a:pt x="93" y="16"/>
                </a:cubicBezTo>
                <a:cubicBezTo>
                  <a:pt x="223" y="16"/>
                  <a:pt x="223" y="16"/>
                  <a:pt x="223" y="16"/>
                </a:cubicBezTo>
                <a:cubicBezTo>
                  <a:pt x="248" y="16"/>
                  <a:pt x="264" y="27"/>
                  <a:pt x="274" y="39"/>
                </a:cubicBezTo>
                <a:cubicBezTo>
                  <a:pt x="284" y="51"/>
                  <a:pt x="288" y="63"/>
                  <a:pt x="289" y="67"/>
                </a:cubicBezTo>
                <a:cubicBezTo>
                  <a:pt x="290" y="69"/>
                  <a:pt x="291" y="72"/>
                  <a:pt x="291" y="74"/>
                </a:cubicBezTo>
                <a:cubicBezTo>
                  <a:pt x="291" y="77"/>
                  <a:pt x="290" y="80"/>
                  <a:pt x="289" y="81"/>
                </a:cubicBezTo>
                <a:cubicBezTo>
                  <a:pt x="288" y="81"/>
                  <a:pt x="288" y="82"/>
                  <a:pt x="288" y="82"/>
                </a:cubicBezTo>
                <a:cubicBezTo>
                  <a:pt x="235" y="82"/>
                  <a:pt x="235" y="82"/>
                  <a:pt x="235" y="82"/>
                </a:cubicBezTo>
                <a:cubicBezTo>
                  <a:pt x="231" y="82"/>
                  <a:pt x="230" y="81"/>
                  <a:pt x="228" y="79"/>
                </a:cubicBezTo>
                <a:cubicBezTo>
                  <a:pt x="225" y="75"/>
                  <a:pt x="223" y="67"/>
                  <a:pt x="219" y="59"/>
                </a:cubicBezTo>
                <a:cubicBezTo>
                  <a:pt x="217" y="55"/>
                  <a:pt x="214" y="51"/>
                  <a:pt x="210" y="48"/>
                </a:cubicBezTo>
                <a:cubicBezTo>
                  <a:pt x="206" y="44"/>
                  <a:pt x="201" y="42"/>
                  <a:pt x="194" y="42"/>
                </a:cubicBezTo>
                <a:cubicBezTo>
                  <a:pt x="121" y="42"/>
                  <a:pt x="121" y="42"/>
                  <a:pt x="121" y="42"/>
                </a:cubicBezTo>
                <a:cubicBezTo>
                  <a:pt x="113" y="42"/>
                  <a:pt x="106" y="46"/>
                  <a:pt x="102" y="51"/>
                </a:cubicBezTo>
                <a:cubicBezTo>
                  <a:pt x="96" y="59"/>
                  <a:pt x="94" y="68"/>
                  <a:pt x="91" y="74"/>
                </a:cubicBezTo>
                <a:close/>
                <a:moveTo>
                  <a:pt x="100" y="89"/>
                </a:moveTo>
                <a:cubicBezTo>
                  <a:pt x="100" y="89"/>
                  <a:pt x="100" y="89"/>
                  <a:pt x="100" y="89"/>
                </a:cubicBezTo>
                <a:cubicBezTo>
                  <a:pt x="106" y="81"/>
                  <a:pt x="108" y="72"/>
                  <a:pt x="111" y="66"/>
                </a:cubicBezTo>
                <a:cubicBezTo>
                  <a:pt x="113" y="63"/>
                  <a:pt x="114" y="61"/>
                  <a:pt x="116" y="60"/>
                </a:cubicBezTo>
                <a:cubicBezTo>
                  <a:pt x="117" y="59"/>
                  <a:pt x="118" y="58"/>
                  <a:pt x="121" y="58"/>
                </a:cubicBezTo>
                <a:cubicBezTo>
                  <a:pt x="194" y="58"/>
                  <a:pt x="194" y="58"/>
                  <a:pt x="194" y="58"/>
                </a:cubicBezTo>
                <a:cubicBezTo>
                  <a:pt x="198" y="58"/>
                  <a:pt x="199" y="59"/>
                  <a:pt x="202" y="62"/>
                </a:cubicBezTo>
                <a:cubicBezTo>
                  <a:pt x="205" y="65"/>
                  <a:pt x="207" y="73"/>
                  <a:pt x="211" y="81"/>
                </a:cubicBezTo>
                <a:cubicBezTo>
                  <a:pt x="212" y="84"/>
                  <a:pt x="214" y="87"/>
                  <a:pt x="216" y="89"/>
                </a:cubicBezTo>
                <a:cubicBezTo>
                  <a:pt x="216" y="90"/>
                  <a:pt x="215" y="96"/>
                  <a:pt x="210" y="102"/>
                </a:cubicBezTo>
                <a:cubicBezTo>
                  <a:pt x="197" y="88"/>
                  <a:pt x="179" y="78"/>
                  <a:pt x="158" y="78"/>
                </a:cubicBezTo>
                <a:cubicBezTo>
                  <a:pt x="137" y="78"/>
                  <a:pt x="119" y="87"/>
                  <a:pt x="106" y="102"/>
                </a:cubicBezTo>
                <a:cubicBezTo>
                  <a:pt x="103" y="98"/>
                  <a:pt x="101" y="95"/>
                  <a:pt x="100" y="92"/>
                </a:cubicBezTo>
                <a:cubicBezTo>
                  <a:pt x="100" y="91"/>
                  <a:pt x="100" y="90"/>
                  <a:pt x="100" y="89"/>
                </a:cubicBezTo>
                <a:close/>
                <a:moveTo>
                  <a:pt x="104" y="148"/>
                </a:moveTo>
                <a:cubicBezTo>
                  <a:pt x="104" y="118"/>
                  <a:pt x="128" y="95"/>
                  <a:pt x="158" y="94"/>
                </a:cubicBezTo>
                <a:cubicBezTo>
                  <a:pt x="187" y="95"/>
                  <a:pt x="211" y="118"/>
                  <a:pt x="211" y="148"/>
                </a:cubicBezTo>
                <a:cubicBezTo>
                  <a:pt x="211" y="178"/>
                  <a:pt x="187" y="201"/>
                  <a:pt x="158" y="202"/>
                </a:cubicBezTo>
                <a:cubicBezTo>
                  <a:pt x="128" y="201"/>
                  <a:pt x="104" y="178"/>
                  <a:pt x="104" y="148"/>
                </a:cubicBezTo>
                <a:close/>
                <a:moveTo>
                  <a:pt x="107" y="237"/>
                </a:moveTo>
                <a:cubicBezTo>
                  <a:pt x="108" y="236"/>
                  <a:pt x="108" y="236"/>
                  <a:pt x="109" y="235"/>
                </a:cubicBezTo>
                <a:cubicBezTo>
                  <a:pt x="114" y="227"/>
                  <a:pt x="118" y="217"/>
                  <a:pt x="121" y="207"/>
                </a:cubicBezTo>
                <a:cubicBezTo>
                  <a:pt x="132" y="214"/>
                  <a:pt x="144" y="218"/>
                  <a:pt x="158" y="218"/>
                </a:cubicBezTo>
                <a:cubicBezTo>
                  <a:pt x="171" y="218"/>
                  <a:pt x="184" y="214"/>
                  <a:pt x="195" y="207"/>
                </a:cubicBezTo>
                <a:cubicBezTo>
                  <a:pt x="198" y="217"/>
                  <a:pt x="202" y="227"/>
                  <a:pt x="207" y="235"/>
                </a:cubicBezTo>
                <a:cubicBezTo>
                  <a:pt x="208" y="236"/>
                  <a:pt x="208" y="236"/>
                  <a:pt x="208" y="237"/>
                </a:cubicBezTo>
                <a:lnTo>
                  <a:pt x="107" y="237"/>
                </a:lnTo>
                <a:close/>
                <a:moveTo>
                  <a:pt x="418" y="265"/>
                </a:moveTo>
                <a:cubicBezTo>
                  <a:pt x="403" y="275"/>
                  <a:pt x="382" y="281"/>
                  <a:pt x="367" y="281"/>
                </a:cubicBezTo>
                <a:cubicBezTo>
                  <a:pt x="343" y="281"/>
                  <a:pt x="326" y="281"/>
                  <a:pt x="316" y="281"/>
                </a:cubicBezTo>
                <a:cubicBezTo>
                  <a:pt x="316" y="261"/>
                  <a:pt x="316" y="261"/>
                  <a:pt x="316" y="261"/>
                </a:cubicBezTo>
                <a:cubicBezTo>
                  <a:pt x="316" y="248"/>
                  <a:pt x="306" y="237"/>
                  <a:pt x="292" y="237"/>
                </a:cubicBezTo>
                <a:cubicBezTo>
                  <a:pt x="234" y="237"/>
                  <a:pt x="234" y="237"/>
                  <a:pt x="234" y="237"/>
                </a:cubicBezTo>
                <a:cubicBezTo>
                  <a:pt x="230" y="237"/>
                  <a:pt x="225" y="234"/>
                  <a:pt x="221" y="226"/>
                </a:cubicBezTo>
                <a:cubicBezTo>
                  <a:pt x="216" y="219"/>
                  <a:pt x="211" y="207"/>
                  <a:pt x="208" y="196"/>
                </a:cubicBezTo>
                <a:cubicBezTo>
                  <a:pt x="220" y="183"/>
                  <a:pt x="227" y="167"/>
                  <a:pt x="227" y="148"/>
                </a:cubicBezTo>
                <a:cubicBezTo>
                  <a:pt x="227" y="136"/>
                  <a:pt x="224" y="125"/>
                  <a:pt x="219" y="115"/>
                </a:cubicBezTo>
                <a:cubicBezTo>
                  <a:pt x="220" y="114"/>
                  <a:pt x="221" y="114"/>
                  <a:pt x="221" y="113"/>
                </a:cubicBezTo>
                <a:cubicBezTo>
                  <a:pt x="227" y="107"/>
                  <a:pt x="229" y="102"/>
                  <a:pt x="231" y="98"/>
                </a:cubicBezTo>
                <a:cubicBezTo>
                  <a:pt x="232" y="98"/>
                  <a:pt x="234" y="98"/>
                  <a:pt x="235" y="98"/>
                </a:cubicBezTo>
                <a:cubicBezTo>
                  <a:pt x="289" y="98"/>
                  <a:pt x="289" y="98"/>
                  <a:pt x="289" y="98"/>
                </a:cubicBezTo>
                <a:cubicBezTo>
                  <a:pt x="295" y="98"/>
                  <a:pt x="299" y="94"/>
                  <a:pt x="302" y="90"/>
                </a:cubicBezTo>
                <a:cubicBezTo>
                  <a:pt x="305" y="86"/>
                  <a:pt x="306" y="80"/>
                  <a:pt x="307" y="74"/>
                </a:cubicBezTo>
                <a:cubicBezTo>
                  <a:pt x="321" y="70"/>
                  <a:pt x="333" y="68"/>
                  <a:pt x="341" y="68"/>
                </a:cubicBezTo>
                <a:cubicBezTo>
                  <a:pt x="353" y="68"/>
                  <a:pt x="359" y="71"/>
                  <a:pt x="362" y="75"/>
                </a:cubicBezTo>
                <a:cubicBezTo>
                  <a:pt x="363" y="76"/>
                  <a:pt x="364" y="78"/>
                  <a:pt x="365" y="80"/>
                </a:cubicBezTo>
                <a:cubicBezTo>
                  <a:pt x="356" y="80"/>
                  <a:pt x="346" y="81"/>
                  <a:pt x="334" y="85"/>
                </a:cubicBezTo>
                <a:cubicBezTo>
                  <a:pt x="326" y="87"/>
                  <a:pt x="321" y="90"/>
                  <a:pt x="316" y="95"/>
                </a:cubicBezTo>
                <a:cubicBezTo>
                  <a:pt x="312" y="99"/>
                  <a:pt x="310" y="104"/>
                  <a:pt x="310" y="110"/>
                </a:cubicBezTo>
                <a:cubicBezTo>
                  <a:pt x="310" y="124"/>
                  <a:pt x="323" y="133"/>
                  <a:pt x="336" y="133"/>
                </a:cubicBezTo>
                <a:cubicBezTo>
                  <a:pt x="339" y="133"/>
                  <a:pt x="342" y="133"/>
                  <a:pt x="345" y="132"/>
                </a:cubicBezTo>
                <a:cubicBezTo>
                  <a:pt x="365" y="125"/>
                  <a:pt x="378" y="113"/>
                  <a:pt x="382" y="99"/>
                </a:cubicBezTo>
                <a:cubicBezTo>
                  <a:pt x="385" y="101"/>
                  <a:pt x="388" y="103"/>
                  <a:pt x="390" y="106"/>
                </a:cubicBezTo>
                <a:cubicBezTo>
                  <a:pt x="395" y="112"/>
                  <a:pt x="398" y="120"/>
                  <a:pt x="399" y="128"/>
                </a:cubicBezTo>
                <a:cubicBezTo>
                  <a:pt x="398" y="128"/>
                  <a:pt x="396" y="128"/>
                  <a:pt x="395" y="128"/>
                </a:cubicBezTo>
                <a:cubicBezTo>
                  <a:pt x="385" y="128"/>
                  <a:pt x="376" y="129"/>
                  <a:pt x="368" y="132"/>
                </a:cubicBezTo>
                <a:cubicBezTo>
                  <a:pt x="359" y="134"/>
                  <a:pt x="352" y="137"/>
                  <a:pt x="347" y="142"/>
                </a:cubicBezTo>
                <a:cubicBezTo>
                  <a:pt x="342" y="147"/>
                  <a:pt x="339" y="153"/>
                  <a:pt x="339" y="159"/>
                </a:cubicBezTo>
                <a:cubicBezTo>
                  <a:pt x="339" y="166"/>
                  <a:pt x="344" y="172"/>
                  <a:pt x="349" y="175"/>
                </a:cubicBezTo>
                <a:cubicBezTo>
                  <a:pt x="354" y="178"/>
                  <a:pt x="360" y="180"/>
                  <a:pt x="366" y="180"/>
                </a:cubicBezTo>
                <a:cubicBezTo>
                  <a:pt x="376" y="180"/>
                  <a:pt x="386" y="174"/>
                  <a:pt x="397" y="166"/>
                </a:cubicBezTo>
                <a:cubicBezTo>
                  <a:pt x="403" y="161"/>
                  <a:pt x="409" y="154"/>
                  <a:pt x="412" y="146"/>
                </a:cubicBezTo>
                <a:cubicBezTo>
                  <a:pt x="414" y="147"/>
                  <a:pt x="416" y="147"/>
                  <a:pt x="417" y="148"/>
                </a:cubicBezTo>
                <a:cubicBezTo>
                  <a:pt x="423" y="151"/>
                  <a:pt x="427" y="155"/>
                  <a:pt x="429" y="161"/>
                </a:cubicBezTo>
                <a:cubicBezTo>
                  <a:pt x="431" y="164"/>
                  <a:pt x="431" y="168"/>
                  <a:pt x="431" y="171"/>
                </a:cubicBezTo>
                <a:cubicBezTo>
                  <a:pt x="431" y="178"/>
                  <a:pt x="430" y="184"/>
                  <a:pt x="427" y="191"/>
                </a:cubicBezTo>
                <a:cubicBezTo>
                  <a:pt x="422" y="190"/>
                  <a:pt x="417" y="189"/>
                  <a:pt x="411" y="189"/>
                </a:cubicBezTo>
                <a:cubicBezTo>
                  <a:pt x="401" y="189"/>
                  <a:pt x="390" y="191"/>
                  <a:pt x="382" y="194"/>
                </a:cubicBezTo>
                <a:cubicBezTo>
                  <a:pt x="373" y="196"/>
                  <a:pt x="366" y="199"/>
                  <a:pt x="362" y="203"/>
                </a:cubicBezTo>
                <a:cubicBezTo>
                  <a:pt x="357" y="208"/>
                  <a:pt x="352" y="215"/>
                  <a:pt x="352" y="224"/>
                </a:cubicBezTo>
                <a:cubicBezTo>
                  <a:pt x="352" y="229"/>
                  <a:pt x="355" y="236"/>
                  <a:pt x="361" y="239"/>
                </a:cubicBezTo>
                <a:cubicBezTo>
                  <a:pt x="366" y="243"/>
                  <a:pt x="373" y="244"/>
                  <a:pt x="382" y="244"/>
                </a:cubicBezTo>
                <a:cubicBezTo>
                  <a:pt x="399" y="244"/>
                  <a:pt x="414" y="234"/>
                  <a:pt x="426" y="220"/>
                </a:cubicBezTo>
                <a:cubicBezTo>
                  <a:pt x="429" y="217"/>
                  <a:pt x="432" y="214"/>
                  <a:pt x="434" y="210"/>
                </a:cubicBezTo>
                <a:cubicBezTo>
                  <a:pt x="438" y="213"/>
                  <a:pt x="441" y="217"/>
                  <a:pt x="443" y="222"/>
                </a:cubicBezTo>
                <a:cubicBezTo>
                  <a:pt x="444" y="225"/>
                  <a:pt x="444" y="228"/>
                  <a:pt x="445" y="230"/>
                </a:cubicBezTo>
                <a:cubicBezTo>
                  <a:pt x="445" y="242"/>
                  <a:pt x="434" y="255"/>
                  <a:pt x="418" y="265"/>
                </a:cubicBezTo>
                <a:close/>
                <a:moveTo>
                  <a:pt x="396" y="144"/>
                </a:moveTo>
                <a:cubicBezTo>
                  <a:pt x="393" y="147"/>
                  <a:pt x="390" y="151"/>
                  <a:pt x="386" y="154"/>
                </a:cubicBezTo>
                <a:cubicBezTo>
                  <a:pt x="379" y="160"/>
                  <a:pt x="368" y="164"/>
                  <a:pt x="366" y="164"/>
                </a:cubicBezTo>
                <a:cubicBezTo>
                  <a:pt x="363" y="164"/>
                  <a:pt x="359" y="163"/>
                  <a:pt x="357" y="162"/>
                </a:cubicBezTo>
                <a:cubicBezTo>
                  <a:pt x="355" y="160"/>
                  <a:pt x="355" y="160"/>
                  <a:pt x="355" y="159"/>
                </a:cubicBezTo>
                <a:cubicBezTo>
                  <a:pt x="355" y="159"/>
                  <a:pt x="355" y="157"/>
                  <a:pt x="359" y="154"/>
                </a:cubicBezTo>
                <a:cubicBezTo>
                  <a:pt x="360" y="152"/>
                  <a:pt x="365" y="149"/>
                  <a:pt x="372" y="147"/>
                </a:cubicBezTo>
                <a:cubicBezTo>
                  <a:pt x="379" y="145"/>
                  <a:pt x="387" y="144"/>
                  <a:pt x="395" y="144"/>
                </a:cubicBezTo>
                <a:lnTo>
                  <a:pt x="396" y="144"/>
                </a:lnTo>
                <a:close/>
                <a:moveTo>
                  <a:pt x="418" y="206"/>
                </a:moveTo>
                <a:cubicBezTo>
                  <a:pt x="417" y="207"/>
                  <a:pt x="416" y="208"/>
                  <a:pt x="414" y="210"/>
                </a:cubicBezTo>
                <a:cubicBezTo>
                  <a:pt x="405" y="221"/>
                  <a:pt x="392" y="228"/>
                  <a:pt x="382" y="228"/>
                </a:cubicBezTo>
                <a:cubicBezTo>
                  <a:pt x="375" y="228"/>
                  <a:pt x="371" y="227"/>
                  <a:pt x="369" y="226"/>
                </a:cubicBezTo>
                <a:cubicBezTo>
                  <a:pt x="368" y="225"/>
                  <a:pt x="368" y="225"/>
                  <a:pt x="368" y="224"/>
                </a:cubicBezTo>
                <a:cubicBezTo>
                  <a:pt x="368" y="222"/>
                  <a:pt x="370" y="217"/>
                  <a:pt x="373" y="215"/>
                </a:cubicBezTo>
                <a:cubicBezTo>
                  <a:pt x="373" y="214"/>
                  <a:pt x="379" y="211"/>
                  <a:pt x="386" y="209"/>
                </a:cubicBezTo>
                <a:cubicBezTo>
                  <a:pt x="394" y="207"/>
                  <a:pt x="403" y="205"/>
                  <a:pt x="411" y="205"/>
                </a:cubicBezTo>
                <a:cubicBezTo>
                  <a:pt x="414" y="205"/>
                  <a:pt x="416" y="205"/>
                  <a:pt x="418" y="20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spcBef>
                <a:spcPct val="0"/>
              </a:spcBef>
            </a:pPr>
            <a:endParaRPr lang="en-US">
              <a:solidFill>
                <a:srgbClr val="58585A"/>
              </a:solidFill>
              <a:latin typeface="Arial" pitchFamily="34" charset="0"/>
              <a:cs typeface="Arial" pitchFamily="34" charset="0"/>
            </a:endParaRPr>
          </a:p>
        </p:txBody>
      </p:sp>
      <p:sp>
        <p:nvSpPr>
          <p:cNvPr id="396" name="TextBox 395"/>
          <p:cNvSpPr txBox="1"/>
          <p:nvPr/>
        </p:nvSpPr>
        <p:spPr>
          <a:xfrm>
            <a:off x="2150153" y="4135438"/>
            <a:ext cx="1604927" cy="400110"/>
          </a:xfrm>
          <a:prstGeom prst="rect">
            <a:avLst/>
          </a:prstGeom>
          <a:noFill/>
        </p:spPr>
        <p:txBody>
          <a:bodyPr wrap="none">
            <a:spAutoFit/>
          </a:bodyPr>
          <a:lstStyle/>
          <a:p>
            <a:pPr algn="r">
              <a:defRPr/>
            </a:pPr>
            <a:r>
              <a:rPr lang="en-US" dirty="0">
                <a:solidFill>
                  <a:srgbClr val="FFFFFF"/>
                </a:solidFill>
                <a:latin typeface="Ericsson Capital TT"/>
                <a:cs typeface="Arial" pitchFamily="34" charset="0"/>
              </a:rPr>
              <a:t>Messages</a:t>
            </a:r>
          </a:p>
        </p:txBody>
      </p:sp>
      <p:sp>
        <p:nvSpPr>
          <p:cNvPr id="397" name="Freeform 3"/>
          <p:cNvSpPr>
            <a:spLocks noChangeAspect="1" noEditPoints="1"/>
          </p:cNvSpPr>
          <p:nvPr/>
        </p:nvSpPr>
        <p:spPr bwMode="auto">
          <a:xfrm>
            <a:off x="1229993" y="4046538"/>
            <a:ext cx="664989" cy="495300"/>
          </a:xfrm>
          <a:custGeom>
            <a:avLst/>
            <a:gdLst>
              <a:gd name="T0" fmla="*/ 2147483647 w 366"/>
              <a:gd name="T1" fmla="*/ 2147483647 h 273"/>
              <a:gd name="T2" fmla="*/ 2147483647 w 366"/>
              <a:gd name="T3" fmla="*/ 2147483647 h 273"/>
              <a:gd name="T4" fmla="*/ 2147483647 w 366"/>
              <a:gd name="T5" fmla="*/ 2147483647 h 273"/>
              <a:gd name="T6" fmla="*/ 2147483647 w 366"/>
              <a:gd name="T7" fmla="*/ 0 h 273"/>
              <a:gd name="T8" fmla="*/ 2147483647 w 366"/>
              <a:gd name="T9" fmla="*/ 0 h 273"/>
              <a:gd name="T10" fmla="*/ 0 w 366"/>
              <a:gd name="T11" fmla="*/ 2147483647 h 273"/>
              <a:gd name="T12" fmla="*/ 0 w 366"/>
              <a:gd name="T13" fmla="*/ 2147483647 h 273"/>
              <a:gd name="T14" fmla="*/ 2147483647 w 366"/>
              <a:gd name="T15" fmla="*/ 2147483647 h 273"/>
              <a:gd name="T16" fmla="*/ 2147483647 w 366"/>
              <a:gd name="T17" fmla="*/ 2147483647 h 273"/>
              <a:gd name="T18" fmla="*/ 2147483647 w 366"/>
              <a:gd name="T19" fmla="*/ 2147483647 h 273"/>
              <a:gd name="T20" fmla="*/ 2147483647 w 366"/>
              <a:gd name="T21" fmla="*/ 2147483647 h 273"/>
              <a:gd name="T22" fmla="*/ 2147483647 w 366"/>
              <a:gd name="T23" fmla="*/ 2147483647 h 273"/>
              <a:gd name="T24" fmla="*/ 2147483647 w 366"/>
              <a:gd name="T25" fmla="*/ 2147483647 h 273"/>
              <a:gd name="T26" fmla="*/ 2147483647 w 366"/>
              <a:gd name="T27" fmla="*/ 2147483647 h 273"/>
              <a:gd name="T28" fmla="*/ 2147483647 w 366"/>
              <a:gd name="T29" fmla="*/ 2147483647 h 273"/>
              <a:gd name="T30" fmla="*/ 2147483647 w 366"/>
              <a:gd name="T31" fmla="*/ 2147483647 h 273"/>
              <a:gd name="T32" fmla="*/ 2147483647 w 366"/>
              <a:gd name="T33" fmla="*/ 2147483647 h 273"/>
              <a:gd name="T34" fmla="*/ 2147483647 w 366"/>
              <a:gd name="T35" fmla="*/ 2147483647 h 273"/>
              <a:gd name="T36" fmla="*/ 2147483647 w 366"/>
              <a:gd name="T37" fmla="*/ 2147483647 h 273"/>
              <a:gd name="T38" fmla="*/ 2147483647 w 366"/>
              <a:gd name="T39" fmla="*/ 2147483647 h 273"/>
              <a:gd name="T40" fmla="*/ 2147483647 w 366"/>
              <a:gd name="T41" fmla="*/ 2147483647 h 273"/>
              <a:gd name="T42" fmla="*/ 2147483647 w 366"/>
              <a:gd name="T43" fmla="*/ 2147483647 h 273"/>
              <a:gd name="T44" fmla="*/ 2147483647 w 366"/>
              <a:gd name="T45" fmla="*/ 2147483647 h 273"/>
              <a:gd name="T46" fmla="*/ 2147483647 w 366"/>
              <a:gd name="T47" fmla="*/ 2147483647 h 273"/>
              <a:gd name="T48" fmla="*/ 2147483647 w 366"/>
              <a:gd name="T49" fmla="*/ 2147483647 h 273"/>
              <a:gd name="T50" fmla="*/ 2147483647 w 366"/>
              <a:gd name="T51" fmla="*/ 2147483647 h 273"/>
              <a:gd name="T52" fmla="*/ 2147483647 w 366"/>
              <a:gd name="T53" fmla="*/ 2147483647 h 273"/>
              <a:gd name="T54" fmla="*/ 2147483647 w 366"/>
              <a:gd name="T55" fmla="*/ 2147483647 h 273"/>
              <a:gd name="T56" fmla="*/ 2147483647 w 366"/>
              <a:gd name="T57" fmla="*/ 2147483647 h 273"/>
              <a:gd name="T58" fmla="*/ 2147483647 w 366"/>
              <a:gd name="T59" fmla="*/ 2147483647 h 273"/>
              <a:gd name="T60" fmla="*/ 2147483647 w 366"/>
              <a:gd name="T61" fmla="*/ 2147483647 h 273"/>
              <a:gd name="T62" fmla="*/ 2147483647 w 366"/>
              <a:gd name="T63" fmla="*/ 2147483647 h 273"/>
              <a:gd name="T64" fmla="*/ 2147483647 w 366"/>
              <a:gd name="T65" fmla="*/ 2147483647 h 273"/>
              <a:gd name="T66" fmla="*/ 2147483647 w 366"/>
              <a:gd name="T67" fmla="*/ 2147483647 h 2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66" h="273">
                <a:moveTo>
                  <a:pt x="358" y="57"/>
                </a:moveTo>
                <a:cubicBezTo>
                  <a:pt x="362" y="57"/>
                  <a:pt x="366" y="53"/>
                  <a:pt x="366" y="49"/>
                </a:cubicBezTo>
                <a:cubicBezTo>
                  <a:pt x="366" y="26"/>
                  <a:pt x="366" y="26"/>
                  <a:pt x="366" y="26"/>
                </a:cubicBezTo>
                <a:cubicBezTo>
                  <a:pt x="366" y="15"/>
                  <a:pt x="359" y="0"/>
                  <a:pt x="340" y="0"/>
                </a:cubicBezTo>
                <a:cubicBezTo>
                  <a:pt x="26" y="0"/>
                  <a:pt x="26" y="0"/>
                  <a:pt x="26" y="0"/>
                </a:cubicBezTo>
                <a:cubicBezTo>
                  <a:pt x="16" y="0"/>
                  <a:pt x="0" y="7"/>
                  <a:pt x="0" y="26"/>
                </a:cubicBezTo>
                <a:cubicBezTo>
                  <a:pt x="0" y="247"/>
                  <a:pt x="0" y="247"/>
                  <a:pt x="0" y="247"/>
                </a:cubicBezTo>
                <a:cubicBezTo>
                  <a:pt x="0" y="258"/>
                  <a:pt x="7" y="273"/>
                  <a:pt x="26" y="273"/>
                </a:cubicBezTo>
                <a:cubicBezTo>
                  <a:pt x="340" y="273"/>
                  <a:pt x="340" y="273"/>
                  <a:pt x="340" y="273"/>
                </a:cubicBezTo>
                <a:cubicBezTo>
                  <a:pt x="350" y="273"/>
                  <a:pt x="366" y="266"/>
                  <a:pt x="366" y="247"/>
                </a:cubicBezTo>
                <a:cubicBezTo>
                  <a:pt x="366" y="81"/>
                  <a:pt x="366" y="81"/>
                  <a:pt x="366" y="81"/>
                </a:cubicBezTo>
                <a:cubicBezTo>
                  <a:pt x="366" y="76"/>
                  <a:pt x="362" y="73"/>
                  <a:pt x="358" y="73"/>
                </a:cubicBezTo>
                <a:cubicBezTo>
                  <a:pt x="354" y="73"/>
                  <a:pt x="350" y="76"/>
                  <a:pt x="350" y="81"/>
                </a:cubicBezTo>
                <a:cubicBezTo>
                  <a:pt x="350" y="247"/>
                  <a:pt x="350" y="247"/>
                  <a:pt x="350" y="247"/>
                </a:cubicBezTo>
                <a:cubicBezTo>
                  <a:pt x="221" y="137"/>
                  <a:pt x="221" y="137"/>
                  <a:pt x="221" y="137"/>
                </a:cubicBezTo>
                <a:cubicBezTo>
                  <a:pt x="350" y="28"/>
                  <a:pt x="350" y="28"/>
                  <a:pt x="350" y="28"/>
                </a:cubicBezTo>
                <a:cubicBezTo>
                  <a:pt x="350" y="49"/>
                  <a:pt x="350" y="49"/>
                  <a:pt x="350" y="49"/>
                </a:cubicBezTo>
                <a:cubicBezTo>
                  <a:pt x="350" y="53"/>
                  <a:pt x="354" y="57"/>
                  <a:pt x="358" y="57"/>
                </a:cubicBezTo>
                <a:close/>
                <a:moveTo>
                  <a:pt x="16" y="246"/>
                </a:moveTo>
                <a:cubicBezTo>
                  <a:pt x="16" y="28"/>
                  <a:pt x="16" y="28"/>
                  <a:pt x="16" y="28"/>
                </a:cubicBezTo>
                <a:cubicBezTo>
                  <a:pt x="146" y="137"/>
                  <a:pt x="146" y="137"/>
                  <a:pt x="146" y="137"/>
                </a:cubicBezTo>
                <a:lnTo>
                  <a:pt x="16" y="246"/>
                </a:lnTo>
                <a:close/>
                <a:moveTo>
                  <a:pt x="338" y="257"/>
                </a:moveTo>
                <a:cubicBezTo>
                  <a:pt x="28" y="257"/>
                  <a:pt x="28" y="257"/>
                  <a:pt x="28" y="257"/>
                </a:cubicBezTo>
                <a:cubicBezTo>
                  <a:pt x="158" y="148"/>
                  <a:pt x="158" y="148"/>
                  <a:pt x="158" y="148"/>
                </a:cubicBezTo>
                <a:cubicBezTo>
                  <a:pt x="178" y="165"/>
                  <a:pt x="178" y="165"/>
                  <a:pt x="178" y="165"/>
                </a:cubicBezTo>
                <a:cubicBezTo>
                  <a:pt x="179" y="166"/>
                  <a:pt x="181" y="166"/>
                  <a:pt x="183" y="166"/>
                </a:cubicBezTo>
                <a:cubicBezTo>
                  <a:pt x="185" y="166"/>
                  <a:pt x="187" y="166"/>
                  <a:pt x="188" y="165"/>
                </a:cubicBezTo>
                <a:cubicBezTo>
                  <a:pt x="208" y="148"/>
                  <a:pt x="208" y="148"/>
                  <a:pt x="208" y="148"/>
                </a:cubicBezTo>
                <a:lnTo>
                  <a:pt x="338" y="257"/>
                </a:lnTo>
                <a:close/>
                <a:moveTo>
                  <a:pt x="183" y="148"/>
                </a:moveTo>
                <a:cubicBezTo>
                  <a:pt x="26" y="16"/>
                  <a:pt x="26" y="16"/>
                  <a:pt x="26" y="16"/>
                </a:cubicBezTo>
                <a:cubicBezTo>
                  <a:pt x="340" y="16"/>
                  <a:pt x="340" y="16"/>
                  <a:pt x="340" y="16"/>
                </a:cubicBezTo>
                <a:lnTo>
                  <a:pt x="183" y="1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spcBef>
                <a:spcPct val="0"/>
              </a:spcBef>
            </a:pPr>
            <a:endParaRPr lang="en-US">
              <a:solidFill>
                <a:srgbClr val="58585A"/>
              </a:solidFill>
              <a:latin typeface="Arial" pitchFamily="34" charset="0"/>
              <a:cs typeface="Arial" pitchFamily="34" charset="0"/>
            </a:endParaRPr>
          </a:p>
        </p:txBody>
      </p:sp>
      <p:pic>
        <p:nvPicPr>
          <p:cNvPr id="39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336" y="4833997"/>
            <a:ext cx="798304" cy="53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 name="TextBox 398"/>
          <p:cNvSpPr txBox="1"/>
          <p:nvPr/>
        </p:nvSpPr>
        <p:spPr>
          <a:xfrm>
            <a:off x="2651863" y="4916488"/>
            <a:ext cx="1103186" cy="400110"/>
          </a:xfrm>
          <a:prstGeom prst="rect">
            <a:avLst/>
          </a:prstGeom>
          <a:noFill/>
        </p:spPr>
        <p:txBody>
          <a:bodyPr wrap="none">
            <a:spAutoFit/>
          </a:bodyPr>
          <a:lstStyle/>
          <a:p>
            <a:pPr algn="r">
              <a:defRPr/>
            </a:pPr>
            <a:r>
              <a:rPr lang="en-US" dirty="0">
                <a:solidFill>
                  <a:srgbClr val="FFFFFF"/>
                </a:solidFill>
                <a:latin typeface="Ericsson Capital TT"/>
                <a:cs typeface="Arial" pitchFamily="34" charset="0"/>
              </a:rPr>
              <a:t>Social</a:t>
            </a:r>
          </a:p>
        </p:txBody>
      </p:sp>
      <p:pic>
        <p:nvPicPr>
          <p:cNvPr id="400"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47462" y="5635625"/>
            <a:ext cx="630075"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1" name="TextBox 400"/>
          <p:cNvSpPr txBox="1"/>
          <p:nvPr/>
        </p:nvSpPr>
        <p:spPr>
          <a:xfrm>
            <a:off x="2563695" y="5761038"/>
            <a:ext cx="1191352" cy="400110"/>
          </a:xfrm>
          <a:prstGeom prst="rect">
            <a:avLst/>
          </a:prstGeom>
          <a:noFill/>
        </p:spPr>
        <p:txBody>
          <a:bodyPr wrap="none">
            <a:spAutoFit/>
          </a:bodyPr>
          <a:lstStyle/>
          <a:p>
            <a:pPr algn="r">
              <a:defRPr/>
            </a:pPr>
            <a:r>
              <a:rPr lang="en-US" dirty="0">
                <a:solidFill>
                  <a:srgbClr val="FFFFFF"/>
                </a:solidFill>
                <a:latin typeface="Ericsson Capital TT"/>
                <a:cs typeface="Arial" pitchFamily="34" charset="0"/>
              </a:rPr>
              <a:t>Movies</a:t>
            </a:r>
          </a:p>
        </p:txBody>
      </p:sp>
      <p:sp>
        <p:nvSpPr>
          <p:cNvPr id="402" name="TextBox 401"/>
          <p:cNvSpPr txBox="1"/>
          <p:nvPr/>
        </p:nvSpPr>
        <p:spPr>
          <a:xfrm>
            <a:off x="2461103" y="1933575"/>
            <a:ext cx="1293944" cy="400110"/>
          </a:xfrm>
          <a:prstGeom prst="rect">
            <a:avLst/>
          </a:prstGeom>
          <a:noFill/>
        </p:spPr>
        <p:txBody>
          <a:bodyPr wrap="none">
            <a:spAutoFit/>
          </a:bodyPr>
          <a:lstStyle/>
          <a:p>
            <a:pPr algn="r">
              <a:defRPr/>
            </a:pPr>
            <a:r>
              <a:rPr lang="en-US" dirty="0">
                <a:solidFill>
                  <a:srgbClr val="FFFFFF"/>
                </a:solidFill>
                <a:latin typeface="Ericsson Capital TT"/>
                <a:cs typeface="Arial" pitchFamily="34" charset="0"/>
              </a:rPr>
              <a:t>Volume</a:t>
            </a:r>
          </a:p>
        </p:txBody>
      </p:sp>
      <p:sp>
        <p:nvSpPr>
          <p:cNvPr id="403" name="Freeform 14"/>
          <p:cNvSpPr>
            <a:spLocks noChangeAspect="1"/>
          </p:cNvSpPr>
          <p:nvPr/>
        </p:nvSpPr>
        <p:spPr bwMode="auto">
          <a:xfrm>
            <a:off x="3819408" y="4274959"/>
            <a:ext cx="3010704" cy="120650"/>
          </a:xfrm>
          <a:custGeom>
            <a:avLst/>
            <a:gdLst>
              <a:gd name="T0" fmla="*/ 2147483647 w 803"/>
              <a:gd name="T1" fmla="*/ 2147483647 h 32"/>
              <a:gd name="T2" fmla="*/ 0 w 803"/>
              <a:gd name="T3" fmla="*/ 2147483647 h 32"/>
              <a:gd name="T4" fmla="*/ 0 w 803"/>
              <a:gd name="T5" fmla="*/ 2147483647 h 32"/>
              <a:gd name="T6" fmla="*/ 2147483647 w 803"/>
              <a:gd name="T7" fmla="*/ 0 h 32"/>
              <a:gd name="T8" fmla="*/ 2147483647 w 803"/>
              <a:gd name="T9" fmla="*/ 0 h 32"/>
              <a:gd name="T10" fmla="*/ 2147483647 w 803"/>
              <a:gd name="T11" fmla="*/ 0 h 32"/>
              <a:gd name="T12" fmla="*/ 2147483647 w 803"/>
              <a:gd name="T13" fmla="*/ 2147483647 h 32"/>
              <a:gd name="T14" fmla="*/ 2147483647 w 803"/>
              <a:gd name="T15" fmla="*/ 2147483647 h 32"/>
              <a:gd name="T16" fmla="*/ 2147483647 w 803"/>
              <a:gd name="T17" fmla="*/ 2147483647 h 32"/>
              <a:gd name="T18" fmla="*/ 2147483647 w 803"/>
              <a:gd name="T19" fmla="*/ 2147483647 h 32"/>
              <a:gd name="T20" fmla="*/ 2147483647 w 803"/>
              <a:gd name="T21" fmla="*/ 2147483647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3"/>
              <a:gd name="T34" fmla="*/ 0 h 32"/>
              <a:gd name="T35" fmla="*/ 803 w 803"/>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3" h="32">
                <a:moveTo>
                  <a:pt x="16" y="32"/>
                </a:moveTo>
                <a:cubicBezTo>
                  <a:pt x="7" y="32"/>
                  <a:pt x="0" y="25"/>
                  <a:pt x="0" y="16"/>
                </a:cubicBezTo>
                <a:cubicBezTo>
                  <a:pt x="0" y="16"/>
                  <a:pt x="0" y="16"/>
                  <a:pt x="0" y="16"/>
                </a:cubicBezTo>
                <a:cubicBezTo>
                  <a:pt x="0" y="7"/>
                  <a:pt x="7" y="0"/>
                  <a:pt x="16" y="0"/>
                </a:cubicBezTo>
                <a:cubicBezTo>
                  <a:pt x="16" y="0"/>
                  <a:pt x="16" y="0"/>
                  <a:pt x="16" y="0"/>
                </a:cubicBezTo>
                <a:cubicBezTo>
                  <a:pt x="787" y="0"/>
                  <a:pt x="787" y="0"/>
                  <a:pt x="787" y="0"/>
                </a:cubicBezTo>
                <a:cubicBezTo>
                  <a:pt x="796" y="0"/>
                  <a:pt x="803" y="7"/>
                  <a:pt x="803" y="16"/>
                </a:cubicBezTo>
                <a:cubicBezTo>
                  <a:pt x="803" y="16"/>
                  <a:pt x="803" y="16"/>
                  <a:pt x="803" y="16"/>
                </a:cubicBezTo>
                <a:cubicBezTo>
                  <a:pt x="803" y="25"/>
                  <a:pt x="796" y="32"/>
                  <a:pt x="787" y="32"/>
                </a:cubicBezTo>
                <a:cubicBezTo>
                  <a:pt x="787" y="32"/>
                  <a:pt x="787" y="32"/>
                  <a:pt x="787" y="32"/>
                </a:cubicBezTo>
                <a:cubicBezTo>
                  <a:pt x="16" y="32"/>
                  <a:pt x="16" y="32"/>
                  <a:pt x="16" y="32"/>
                </a:cubicBezTo>
                <a:close/>
              </a:path>
            </a:pathLst>
          </a:custGeom>
          <a:solidFill>
            <a:srgbClr val="89BA17"/>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solidFill>
                <a:srgbClr val="58585A"/>
              </a:solidFill>
              <a:cs typeface="Arial" pitchFamily="34" charset="0"/>
            </a:endParaRPr>
          </a:p>
        </p:txBody>
      </p:sp>
      <p:grpSp>
        <p:nvGrpSpPr>
          <p:cNvPr id="404" name="Group 63"/>
          <p:cNvGrpSpPr>
            <a:grpSpLocks/>
          </p:cNvGrpSpPr>
          <p:nvPr/>
        </p:nvGrpSpPr>
        <p:grpSpPr bwMode="auto">
          <a:xfrm>
            <a:off x="6602302" y="4171957"/>
            <a:ext cx="326940" cy="327025"/>
            <a:chOff x="5516263" y="2377744"/>
            <a:chExt cx="327093" cy="327093"/>
          </a:xfrm>
        </p:grpSpPr>
        <p:sp>
          <p:nvSpPr>
            <p:cNvPr id="405" name="Oval 404"/>
            <p:cNvSpPr/>
            <p:nvPr/>
          </p:nvSpPr>
          <p:spPr bwMode="auto">
            <a:xfrm>
              <a:off x="5516263" y="2377744"/>
              <a:ext cx="327093" cy="327093"/>
            </a:xfrm>
            <a:prstGeom prst="ellipse">
              <a:avLst/>
            </a:prstGeom>
            <a:solidFill>
              <a:srgbClr val="F0F1F1"/>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a:extLst>
              <a:ext uri="{91240B29-F687-4F45-9708-019B960494DF}">
                <a14:hiddenLine xmlns:a14="http://schemas.microsoft.com/office/drawing/2010/main" w="12700" cap="flat" cmpd="sng" algn="ctr">
                  <a:solidFill>
                    <a:srgbClr val="D1D2D4"/>
                  </a:solidFill>
                  <a:prstDash val="solid"/>
                  <a:round/>
                  <a:headEnd type="none" w="med" len="med"/>
                  <a:tailEnd type="none" w="med" len="med"/>
                </a14:hiddenLine>
              </a:ext>
            </a:extLst>
          </p:spPr>
          <p:txBody>
            <a:bodyPr wrap="none" lIns="72000" rIns="72000"/>
            <a:lstStyle/>
            <a:p>
              <a:pPr>
                <a:defRPr/>
              </a:pPr>
              <a:endParaRPr lang="en-US">
                <a:solidFill>
                  <a:srgbClr val="58585A"/>
                </a:solidFill>
                <a:cs typeface="Arial" pitchFamily="34" charset="0"/>
              </a:endParaRPr>
            </a:p>
          </p:txBody>
        </p:sp>
        <p:sp>
          <p:nvSpPr>
            <p:cNvPr id="406" name="Oval 405"/>
            <p:cNvSpPr/>
            <p:nvPr/>
          </p:nvSpPr>
          <p:spPr bwMode="auto">
            <a:xfrm>
              <a:off x="5614183" y="2475664"/>
              <a:ext cx="131252" cy="131252"/>
            </a:xfrm>
            <a:prstGeom prst="ellipse">
              <a:avLst/>
            </a:prstGeom>
            <a:solidFill>
              <a:srgbClr val="89BA17"/>
            </a:solidFill>
            <a:ln w="3175" cap="flat" cmpd="sng" algn="ctr">
              <a:solidFill>
                <a:srgbClr val="B1B3B4"/>
              </a:solidFill>
              <a:prstDash val="solid"/>
              <a:round/>
              <a:headEnd type="none" w="med" len="med"/>
              <a:tailEnd type="none" w="med" len="med"/>
            </a:ln>
            <a:effectLst>
              <a:innerShdw blurRad="63500" dist="50800" dir="13500000">
                <a:prstClr val="black">
                  <a:alpha val="10000"/>
                </a:prstClr>
              </a:innerShdw>
            </a:effectLst>
          </p:spPr>
          <p:txBody>
            <a:bodyPr wrap="none" lIns="72000" rIns="72000"/>
            <a:lstStyle/>
            <a:p>
              <a:pPr>
                <a:defRPr/>
              </a:pPr>
              <a:endParaRPr lang="en-US">
                <a:solidFill>
                  <a:srgbClr val="58585A"/>
                </a:solidFill>
                <a:cs typeface="Arial" pitchFamily="34" charset="0"/>
              </a:endParaRPr>
            </a:p>
          </p:txBody>
        </p:sp>
      </p:grpSp>
      <p:sp>
        <p:nvSpPr>
          <p:cNvPr id="407" name="TextBox 406"/>
          <p:cNvSpPr txBox="1"/>
          <p:nvPr/>
        </p:nvSpPr>
        <p:spPr>
          <a:xfrm>
            <a:off x="2192067" y="2459038"/>
            <a:ext cx="1504258" cy="400110"/>
          </a:xfrm>
          <a:prstGeom prst="rect">
            <a:avLst/>
          </a:prstGeom>
          <a:noFill/>
        </p:spPr>
        <p:txBody>
          <a:bodyPr wrap="none">
            <a:spAutoFit/>
          </a:bodyPr>
          <a:lstStyle/>
          <a:p>
            <a:pPr algn="r">
              <a:defRPr/>
            </a:pPr>
            <a:r>
              <a:rPr lang="en-US" dirty="0">
                <a:solidFill>
                  <a:srgbClr val="FFFFFF"/>
                </a:solidFill>
                <a:latin typeface="Ericsson Capital TT"/>
                <a:cs typeface="Arial" pitchFamily="34" charset="0"/>
              </a:rPr>
              <a:t>Throttle</a:t>
            </a:r>
          </a:p>
        </p:txBody>
      </p:sp>
      <p:sp>
        <p:nvSpPr>
          <p:cNvPr id="408" name="Freeform 7"/>
          <p:cNvSpPr>
            <a:spLocks noChangeAspect="1"/>
          </p:cNvSpPr>
          <p:nvPr/>
        </p:nvSpPr>
        <p:spPr bwMode="auto">
          <a:xfrm>
            <a:off x="6982313" y="1430148"/>
            <a:ext cx="1057898" cy="327093"/>
          </a:xfrm>
          <a:custGeom>
            <a:avLst/>
            <a:gdLst>
              <a:gd name="T0" fmla="*/ 2147483647 w 171"/>
              <a:gd name="T1" fmla="*/ 2147483647 h 32"/>
              <a:gd name="T2" fmla="*/ 0 w 171"/>
              <a:gd name="T3" fmla="*/ 2147483647 h 32"/>
              <a:gd name="T4" fmla="*/ 0 w 171"/>
              <a:gd name="T5" fmla="*/ 2147483647 h 32"/>
              <a:gd name="T6" fmla="*/ 2147483647 w 171"/>
              <a:gd name="T7" fmla="*/ 0 h 32"/>
              <a:gd name="T8" fmla="*/ 2147483647 w 171"/>
              <a:gd name="T9" fmla="*/ 0 h 32"/>
              <a:gd name="T10" fmla="*/ 2147483647 w 171"/>
              <a:gd name="T11" fmla="*/ 0 h 32"/>
              <a:gd name="T12" fmla="*/ 2147483647 w 171"/>
              <a:gd name="T13" fmla="*/ 2147483647 h 32"/>
              <a:gd name="T14" fmla="*/ 2147483647 w 171"/>
              <a:gd name="T15" fmla="*/ 2147483647 h 32"/>
              <a:gd name="T16" fmla="*/ 2147483647 w 171"/>
              <a:gd name="T17" fmla="*/ 2147483647 h 32"/>
              <a:gd name="T18" fmla="*/ 2147483647 w 171"/>
              <a:gd name="T19" fmla="*/ 2147483647 h 32"/>
              <a:gd name="T20" fmla="*/ 2147483647 w 171"/>
              <a:gd name="T21" fmla="*/ 2147483647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1"/>
              <a:gd name="T34" fmla="*/ 0 h 32"/>
              <a:gd name="T35" fmla="*/ 171 w 171"/>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1" h="32">
                <a:moveTo>
                  <a:pt x="16" y="32"/>
                </a:moveTo>
                <a:cubicBezTo>
                  <a:pt x="7" y="32"/>
                  <a:pt x="0" y="25"/>
                  <a:pt x="0" y="16"/>
                </a:cubicBezTo>
                <a:cubicBezTo>
                  <a:pt x="0" y="16"/>
                  <a:pt x="0" y="16"/>
                  <a:pt x="0" y="16"/>
                </a:cubicBezTo>
                <a:cubicBezTo>
                  <a:pt x="0" y="7"/>
                  <a:pt x="7" y="0"/>
                  <a:pt x="16" y="0"/>
                </a:cubicBezTo>
                <a:cubicBezTo>
                  <a:pt x="16" y="0"/>
                  <a:pt x="16" y="0"/>
                  <a:pt x="16" y="0"/>
                </a:cubicBezTo>
                <a:cubicBezTo>
                  <a:pt x="155" y="0"/>
                  <a:pt x="155" y="0"/>
                  <a:pt x="155" y="0"/>
                </a:cubicBezTo>
                <a:cubicBezTo>
                  <a:pt x="163" y="0"/>
                  <a:pt x="171" y="7"/>
                  <a:pt x="171" y="16"/>
                </a:cubicBezTo>
                <a:cubicBezTo>
                  <a:pt x="171" y="16"/>
                  <a:pt x="171" y="16"/>
                  <a:pt x="171" y="16"/>
                </a:cubicBezTo>
                <a:cubicBezTo>
                  <a:pt x="171" y="25"/>
                  <a:pt x="163" y="32"/>
                  <a:pt x="155" y="32"/>
                </a:cubicBezTo>
                <a:cubicBezTo>
                  <a:pt x="155" y="32"/>
                  <a:pt x="155" y="32"/>
                  <a:pt x="155" y="32"/>
                </a:cubicBezTo>
                <a:cubicBezTo>
                  <a:pt x="16" y="32"/>
                  <a:pt x="16" y="32"/>
                  <a:pt x="16" y="32"/>
                </a:cubicBezTo>
                <a:close/>
              </a:path>
            </a:pathLst>
          </a:custGeom>
          <a:solidFill>
            <a:srgbClr val="B1B3B4"/>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defRPr/>
            </a:pPr>
            <a:r>
              <a:rPr lang="en-US" sz="1400" dirty="0">
                <a:solidFill>
                  <a:srgbClr val="FFFFFF"/>
                </a:solidFill>
                <a:cs typeface="Arial" pitchFamily="34" charset="0"/>
              </a:rPr>
              <a:t>100 </a:t>
            </a:r>
            <a:r>
              <a:rPr lang="en-US" sz="1400" dirty="0" err="1">
                <a:solidFill>
                  <a:srgbClr val="FFFFFF"/>
                </a:solidFill>
                <a:cs typeface="Arial" pitchFamily="34" charset="0"/>
              </a:rPr>
              <a:t>MBit</a:t>
            </a:r>
            <a:endParaRPr lang="en-US" sz="1400" dirty="0">
              <a:solidFill>
                <a:srgbClr val="FFFFFF"/>
              </a:solidFill>
              <a:cs typeface="Arial" pitchFamily="34" charset="0"/>
            </a:endParaRPr>
          </a:p>
        </p:txBody>
      </p:sp>
      <p:sp>
        <p:nvSpPr>
          <p:cNvPr id="409" name="Freeform 7"/>
          <p:cNvSpPr>
            <a:spLocks noChangeAspect="1"/>
          </p:cNvSpPr>
          <p:nvPr/>
        </p:nvSpPr>
        <p:spPr bwMode="auto">
          <a:xfrm>
            <a:off x="6982313" y="1970360"/>
            <a:ext cx="1057898" cy="327093"/>
          </a:xfrm>
          <a:custGeom>
            <a:avLst/>
            <a:gdLst>
              <a:gd name="T0" fmla="*/ 2147483647 w 171"/>
              <a:gd name="T1" fmla="*/ 2147483647 h 32"/>
              <a:gd name="T2" fmla="*/ 0 w 171"/>
              <a:gd name="T3" fmla="*/ 2147483647 h 32"/>
              <a:gd name="T4" fmla="*/ 0 w 171"/>
              <a:gd name="T5" fmla="*/ 2147483647 h 32"/>
              <a:gd name="T6" fmla="*/ 2147483647 w 171"/>
              <a:gd name="T7" fmla="*/ 0 h 32"/>
              <a:gd name="T8" fmla="*/ 2147483647 w 171"/>
              <a:gd name="T9" fmla="*/ 0 h 32"/>
              <a:gd name="T10" fmla="*/ 2147483647 w 171"/>
              <a:gd name="T11" fmla="*/ 0 h 32"/>
              <a:gd name="T12" fmla="*/ 2147483647 w 171"/>
              <a:gd name="T13" fmla="*/ 2147483647 h 32"/>
              <a:gd name="T14" fmla="*/ 2147483647 w 171"/>
              <a:gd name="T15" fmla="*/ 2147483647 h 32"/>
              <a:gd name="T16" fmla="*/ 2147483647 w 171"/>
              <a:gd name="T17" fmla="*/ 2147483647 h 32"/>
              <a:gd name="T18" fmla="*/ 2147483647 w 171"/>
              <a:gd name="T19" fmla="*/ 2147483647 h 32"/>
              <a:gd name="T20" fmla="*/ 2147483647 w 171"/>
              <a:gd name="T21" fmla="*/ 2147483647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1"/>
              <a:gd name="T34" fmla="*/ 0 h 32"/>
              <a:gd name="T35" fmla="*/ 171 w 171"/>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1" h="32">
                <a:moveTo>
                  <a:pt x="16" y="32"/>
                </a:moveTo>
                <a:cubicBezTo>
                  <a:pt x="7" y="32"/>
                  <a:pt x="0" y="25"/>
                  <a:pt x="0" y="16"/>
                </a:cubicBezTo>
                <a:cubicBezTo>
                  <a:pt x="0" y="16"/>
                  <a:pt x="0" y="16"/>
                  <a:pt x="0" y="16"/>
                </a:cubicBezTo>
                <a:cubicBezTo>
                  <a:pt x="0" y="7"/>
                  <a:pt x="7" y="0"/>
                  <a:pt x="16" y="0"/>
                </a:cubicBezTo>
                <a:cubicBezTo>
                  <a:pt x="16" y="0"/>
                  <a:pt x="16" y="0"/>
                  <a:pt x="16" y="0"/>
                </a:cubicBezTo>
                <a:cubicBezTo>
                  <a:pt x="155" y="0"/>
                  <a:pt x="155" y="0"/>
                  <a:pt x="155" y="0"/>
                </a:cubicBezTo>
                <a:cubicBezTo>
                  <a:pt x="163" y="0"/>
                  <a:pt x="171" y="7"/>
                  <a:pt x="171" y="16"/>
                </a:cubicBezTo>
                <a:cubicBezTo>
                  <a:pt x="171" y="16"/>
                  <a:pt x="171" y="16"/>
                  <a:pt x="171" y="16"/>
                </a:cubicBezTo>
                <a:cubicBezTo>
                  <a:pt x="171" y="25"/>
                  <a:pt x="163" y="32"/>
                  <a:pt x="155" y="32"/>
                </a:cubicBezTo>
                <a:cubicBezTo>
                  <a:pt x="155" y="32"/>
                  <a:pt x="155" y="32"/>
                  <a:pt x="155" y="32"/>
                </a:cubicBezTo>
                <a:cubicBezTo>
                  <a:pt x="16" y="32"/>
                  <a:pt x="16" y="32"/>
                  <a:pt x="16" y="32"/>
                </a:cubicBezTo>
                <a:close/>
              </a:path>
            </a:pathLst>
          </a:custGeom>
          <a:solidFill>
            <a:srgbClr val="B1B3B4"/>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defRPr/>
            </a:pPr>
            <a:r>
              <a:rPr lang="en-US" sz="1400" dirty="0">
                <a:solidFill>
                  <a:srgbClr val="FFFFFF"/>
                </a:solidFill>
                <a:cs typeface="Arial" pitchFamily="34" charset="0"/>
              </a:rPr>
              <a:t>75 GB</a:t>
            </a:r>
          </a:p>
        </p:txBody>
      </p:sp>
      <p:sp>
        <p:nvSpPr>
          <p:cNvPr id="410" name="Freeform 7"/>
          <p:cNvSpPr>
            <a:spLocks noChangeAspect="1"/>
          </p:cNvSpPr>
          <p:nvPr/>
        </p:nvSpPr>
        <p:spPr bwMode="auto">
          <a:xfrm>
            <a:off x="6982313" y="3333545"/>
            <a:ext cx="1057898" cy="327093"/>
          </a:xfrm>
          <a:custGeom>
            <a:avLst/>
            <a:gdLst>
              <a:gd name="T0" fmla="*/ 2147483647 w 171"/>
              <a:gd name="T1" fmla="*/ 2147483647 h 32"/>
              <a:gd name="T2" fmla="*/ 0 w 171"/>
              <a:gd name="T3" fmla="*/ 2147483647 h 32"/>
              <a:gd name="T4" fmla="*/ 0 w 171"/>
              <a:gd name="T5" fmla="*/ 2147483647 h 32"/>
              <a:gd name="T6" fmla="*/ 2147483647 w 171"/>
              <a:gd name="T7" fmla="*/ 0 h 32"/>
              <a:gd name="T8" fmla="*/ 2147483647 w 171"/>
              <a:gd name="T9" fmla="*/ 0 h 32"/>
              <a:gd name="T10" fmla="*/ 2147483647 w 171"/>
              <a:gd name="T11" fmla="*/ 0 h 32"/>
              <a:gd name="T12" fmla="*/ 2147483647 w 171"/>
              <a:gd name="T13" fmla="*/ 2147483647 h 32"/>
              <a:gd name="T14" fmla="*/ 2147483647 w 171"/>
              <a:gd name="T15" fmla="*/ 2147483647 h 32"/>
              <a:gd name="T16" fmla="*/ 2147483647 w 171"/>
              <a:gd name="T17" fmla="*/ 2147483647 h 32"/>
              <a:gd name="T18" fmla="*/ 2147483647 w 171"/>
              <a:gd name="T19" fmla="*/ 2147483647 h 32"/>
              <a:gd name="T20" fmla="*/ 2147483647 w 171"/>
              <a:gd name="T21" fmla="*/ 2147483647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1"/>
              <a:gd name="T34" fmla="*/ 0 h 32"/>
              <a:gd name="T35" fmla="*/ 171 w 171"/>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1" h="32">
                <a:moveTo>
                  <a:pt x="16" y="32"/>
                </a:moveTo>
                <a:cubicBezTo>
                  <a:pt x="7" y="32"/>
                  <a:pt x="0" y="25"/>
                  <a:pt x="0" y="16"/>
                </a:cubicBezTo>
                <a:cubicBezTo>
                  <a:pt x="0" y="16"/>
                  <a:pt x="0" y="16"/>
                  <a:pt x="0" y="16"/>
                </a:cubicBezTo>
                <a:cubicBezTo>
                  <a:pt x="0" y="7"/>
                  <a:pt x="7" y="0"/>
                  <a:pt x="16" y="0"/>
                </a:cubicBezTo>
                <a:cubicBezTo>
                  <a:pt x="16" y="0"/>
                  <a:pt x="16" y="0"/>
                  <a:pt x="16" y="0"/>
                </a:cubicBezTo>
                <a:cubicBezTo>
                  <a:pt x="155" y="0"/>
                  <a:pt x="155" y="0"/>
                  <a:pt x="155" y="0"/>
                </a:cubicBezTo>
                <a:cubicBezTo>
                  <a:pt x="163" y="0"/>
                  <a:pt x="171" y="7"/>
                  <a:pt x="171" y="16"/>
                </a:cubicBezTo>
                <a:cubicBezTo>
                  <a:pt x="171" y="16"/>
                  <a:pt x="171" y="16"/>
                  <a:pt x="171" y="16"/>
                </a:cubicBezTo>
                <a:cubicBezTo>
                  <a:pt x="171" y="25"/>
                  <a:pt x="163" y="32"/>
                  <a:pt x="155" y="32"/>
                </a:cubicBezTo>
                <a:cubicBezTo>
                  <a:pt x="155" y="32"/>
                  <a:pt x="155" y="32"/>
                  <a:pt x="155" y="32"/>
                </a:cubicBezTo>
                <a:cubicBezTo>
                  <a:pt x="16" y="32"/>
                  <a:pt x="16" y="32"/>
                  <a:pt x="16" y="32"/>
                </a:cubicBezTo>
                <a:close/>
              </a:path>
            </a:pathLst>
          </a:custGeom>
          <a:solidFill>
            <a:srgbClr val="B1B3B4"/>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defRPr/>
            </a:pPr>
            <a:r>
              <a:rPr lang="en-US" sz="1400" dirty="0">
                <a:solidFill>
                  <a:srgbClr val="FFFFFF"/>
                </a:solidFill>
                <a:cs typeface="Arial" pitchFamily="34" charset="0"/>
              </a:rPr>
              <a:t>Unlimited</a:t>
            </a:r>
          </a:p>
        </p:txBody>
      </p:sp>
      <p:sp>
        <p:nvSpPr>
          <p:cNvPr id="411" name="Freeform 7"/>
          <p:cNvSpPr>
            <a:spLocks noChangeAspect="1"/>
          </p:cNvSpPr>
          <p:nvPr/>
        </p:nvSpPr>
        <p:spPr bwMode="auto">
          <a:xfrm>
            <a:off x="6982345" y="4171746"/>
            <a:ext cx="1057899" cy="327093"/>
          </a:xfrm>
          <a:custGeom>
            <a:avLst/>
            <a:gdLst>
              <a:gd name="T0" fmla="*/ 2147483647 w 171"/>
              <a:gd name="T1" fmla="*/ 2147483647 h 32"/>
              <a:gd name="T2" fmla="*/ 0 w 171"/>
              <a:gd name="T3" fmla="*/ 2147483647 h 32"/>
              <a:gd name="T4" fmla="*/ 0 w 171"/>
              <a:gd name="T5" fmla="*/ 2147483647 h 32"/>
              <a:gd name="T6" fmla="*/ 2147483647 w 171"/>
              <a:gd name="T7" fmla="*/ 0 h 32"/>
              <a:gd name="T8" fmla="*/ 2147483647 w 171"/>
              <a:gd name="T9" fmla="*/ 0 h 32"/>
              <a:gd name="T10" fmla="*/ 2147483647 w 171"/>
              <a:gd name="T11" fmla="*/ 0 h 32"/>
              <a:gd name="T12" fmla="*/ 2147483647 w 171"/>
              <a:gd name="T13" fmla="*/ 2147483647 h 32"/>
              <a:gd name="T14" fmla="*/ 2147483647 w 171"/>
              <a:gd name="T15" fmla="*/ 2147483647 h 32"/>
              <a:gd name="T16" fmla="*/ 2147483647 w 171"/>
              <a:gd name="T17" fmla="*/ 2147483647 h 32"/>
              <a:gd name="T18" fmla="*/ 2147483647 w 171"/>
              <a:gd name="T19" fmla="*/ 2147483647 h 32"/>
              <a:gd name="T20" fmla="*/ 2147483647 w 171"/>
              <a:gd name="T21" fmla="*/ 2147483647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1"/>
              <a:gd name="T34" fmla="*/ 0 h 32"/>
              <a:gd name="T35" fmla="*/ 171 w 171"/>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1" h="32">
                <a:moveTo>
                  <a:pt x="16" y="32"/>
                </a:moveTo>
                <a:cubicBezTo>
                  <a:pt x="7" y="32"/>
                  <a:pt x="0" y="25"/>
                  <a:pt x="0" y="16"/>
                </a:cubicBezTo>
                <a:cubicBezTo>
                  <a:pt x="0" y="16"/>
                  <a:pt x="0" y="16"/>
                  <a:pt x="0" y="16"/>
                </a:cubicBezTo>
                <a:cubicBezTo>
                  <a:pt x="0" y="7"/>
                  <a:pt x="7" y="0"/>
                  <a:pt x="16" y="0"/>
                </a:cubicBezTo>
                <a:cubicBezTo>
                  <a:pt x="16" y="0"/>
                  <a:pt x="16" y="0"/>
                  <a:pt x="16" y="0"/>
                </a:cubicBezTo>
                <a:cubicBezTo>
                  <a:pt x="155" y="0"/>
                  <a:pt x="155" y="0"/>
                  <a:pt x="155" y="0"/>
                </a:cubicBezTo>
                <a:cubicBezTo>
                  <a:pt x="163" y="0"/>
                  <a:pt x="171" y="7"/>
                  <a:pt x="171" y="16"/>
                </a:cubicBezTo>
                <a:cubicBezTo>
                  <a:pt x="171" y="16"/>
                  <a:pt x="171" y="16"/>
                  <a:pt x="171" y="16"/>
                </a:cubicBezTo>
                <a:cubicBezTo>
                  <a:pt x="171" y="25"/>
                  <a:pt x="163" y="32"/>
                  <a:pt x="155" y="32"/>
                </a:cubicBezTo>
                <a:cubicBezTo>
                  <a:pt x="155" y="32"/>
                  <a:pt x="155" y="32"/>
                  <a:pt x="155" y="32"/>
                </a:cubicBezTo>
                <a:cubicBezTo>
                  <a:pt x="16" y="32"/>
                  <a:pt x="16" y="32"/>
                  <a:pt x="16" y="32"/>
                </a:cubicBezTo>
                <a:close/>
              </a:path>
            </a:pathLst>
          </a:custGeom>
          <a:solidFill>
            <a:srgbClr val="B1B3B4"/>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defRPr/>
            </a:pPr>
            <a:r>
              <a:rPr lang="en-US" sz="1400" dirty="0">
                <a:solidFill>
                  <a:srgbClr val="FFFFFF"/>
                </a:solidFill>
                <a:cs typeface="Arial" pitchFamily="34" charset="0"/>
              </a:rPr>
              <a:t>Unlimited</a:t>
            </a:r>
          </a:p>
        </p:txBody>
      </p:sp>
      <p:sp>
        <p:nvSpPr>
          <p:cNvPr id="412" name="TextBox 49"/>
          <p:cNvSpPr txBox="1">
            <a:spLocks noChangeArrowheads="1"/>
          </p:cNvSpPr>
          <p:nvPr/>
        </p:nvSpPr>
        <p:spPr bwMode="auto">
          <a:xfrm>
            <a:off x="6556545" y="1611315"/>
            <a:ext cx="42030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r" eaLnBrk="1" hangingPunct="1"/>
            <a:r>
              <a:rPr lang="en-US" altLang="en-US" sz="1100">
                <a:solidFill>
                  <a:srgbClr val="FFFFFF"/>
                </a:solidFill>
              </a:rPr>
              <a:t>100</a:t>
            </a:r>
          </a:p>
        </p:txBody>
      </p:sp>
      <p:sp>
        <p:nvSpPr>
          <p:cNvPr id="413" name="TextBox 85"/>
          <p:cNvSpPr txBox="1">
            <a:spLocks noChangeArrowheads="1"/>
          </p:cNvSpPr>
          <p:nvPr/>
        </p:nvSpPr>
        <p:spPr bwMode="auto">
          <a:xfrm>
            <a:off x="3734435" y="1603375"/>
            <a:ext cx="2632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altLang="en-US" sz="1100">
                <a:solidFill>
                  <a:srgbClr val="FFFFFF"/>
                </a:solidFill>
              </a:rPr>
              <a:t>0</a:t>
            </a:r>
          </a:p>
        </p:txBody>
      </p:sp>
      <p:sp>
        <p:nvSpPr>
          <p:cNvPr id="414" name="TextBox 86"/>
          <p:cNvSpPr txBox="1">
            <a:spLocks noChangeArrowheads="1"/>
          </p:cNvSpPr>
          <p:nvPr/>
        </p:nvSpPr>
        <p:spPr bwMode="auto">
          <a:xfrm>
            <a:off x="5154610" y="1603375"/>
            <a:ext cx="3417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r>
              <a:rPr lang="en-US" altLang="en-US" sz="1100">
                <a:solidFill>
                  <a:srgbClr val="FFFFFF"/>
                </a:solidFill>
              </a:rPr>
              <a:t>50</a:t>
            </a:r>
          </a:p>
        </p:txBody>
      </p:sp>
      <p:sp>
        <p:nvSpPr>
          <p:cNvPr id="415" name="Freeform 14"/>
          <p:cNvSpPr>
            <a:spLocks noChangeAspect="1"/>
          </p:cNvSpPr>
          <p:nvPr/>
        </p:nvSpPr>
        <p:spPr bwMode="auto">
          <a:xfrm>
            <a:off x="3819408" y="1533310"/>
            <a:ext cx="3010704" cy="120650"/>
          </a:xfrm>
          <a:custGeom>
            <a:avLst/>
            <a:gdLst>
              <a:gd name="T0" fmla="*/ 2147483647 w 803"/>
              <a:gd name="T1" fmla="*/ 2147483647 h 32"/>
              <a:gd name="T2" fmla="*/ 0 w 803"/>
              <a:gd name="T3" fmla="*/ 2147483647 h 32"/>
              <a:gd name="T4" fmla="*/ 0 w 803"/>
              <a:gd name="T5" fmla="*/ 2147483647 h 32"/>
              <a:gd name="T6" fmla="*/ 2147483647 w 803"/>
              <a:gd name="T7" fmla="*/ 0 h 32"/>
              <a:gd name="T8" fmla="*/ 2147483647 w 803"/>
              <a:gd name="T9" fmla="*/ 0 h 32"/>
              <a:gd name="T10" fmla="*/ 2147483647 w 803"/>
              <a:gd name="T11" fmla="*/ 0 h 32"/>
              <a:gd name="T12" fmla="*/ 2147483647 w 803"/>
              <a:gd name="T13" fmla="*/ 2147483647 h 32"/>
              <a:gd name="T14" fmla="*/ 2147483647 w 803"/>
              <a:gd name="T15" fmla="*/ 2147483647 h 32"/>
              <a:gd name="T16" fmla="*/ 2147483647 w 803"/>
              <a:gd name="T17" fmla="*/ 2147483647 h 32"/>
              <a:gd name="T18" fmla="*/ 2147483647 w 803"/>
              <a:gd name="T19" fmla="*/ 2147483647 h 32"/>
              <a:gd name="T20" fmla="*/ 2147483647 w 803"/>
              <a:gd name="T21" fmla="*/ 2147483647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3"/>
              <a:gd name="T34" fmla="*/ 0 h 32"/>
              <a:gd name="T35" fmla="*/ 803 w 803"/>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3" h="32">
                <a:moveTo>
                  <a:pt x="16" y="32"/>
                </a:moveTo>
                <a:cubicBezTo>
                  <a:pt x="7" y="32"/>
                  <a:pt x="0" y="25"/>
                  <a:pt x="0" y="16"/>
                </a:cubicBezTo>
                <a:cubicBezTo>
                  <a:pt x="0" y="16"/>
                  <a:pt x="0" y="16"/>
                  <a:pt x="0" y="16"/>
                </a:cubicBezTo>
                <a:cubicBezTo>
                  <a:pt x="0" y="7"/>
                  <a:pt x="7" y="0"/>
                  <a:pt x="16" y="0"/>
                </a:cubicBezTo>
                <a:cubicBezTo>
                  <a:pt x="16" y="0"/>
                  <a:pt x="16" y="0"/>
                  <a:pt x="16" y="0"/>
                </a:cubicBezTo>
                <a:cubicBezTo>
                  <a:pt x="787" y="0"/>
                  <a:pt x="787" y="0"/>
                  <a:pt x="787" y="0"/>
                </a:cubicBezTo>
                <a:cubicBezTo>
                  <a:pt x="796" y="0"/>
                  <a:pt x="803" y="7"/>
                  <a:pt x="803" y="16"/>
                </a:cubicBezTo>
                <a:cubicBezTo>
                  <a:pt x="803" y="16"/>
                  <a:pt x="803" y="16"/>
                  <a:pt x="803" y="16"/>
                </a:cubicBezTo>
                <a:cubicBezTo>
                  <a:pt x="803" y="25"/>
                  <a:pt x="796" y="32"/>
                  <a:pt x="787" y="32"/>
                </a:cubicBezTo>
                <a:cubicBezTo>
                  <a:pt x="787" y="32"/>
                  <a:pt x="787" y="32"/>
                  <a:pt x="787" y="32"/>
                </a:cubicBezTo>
                <a:cubicBezTo>
                  <a:pt x="16" y="32"/>
                  <a:pt x="16" y="32"/>
                  <a:pt x="16" y="32"/>
                </a:cubicBezTo>
                <a:close/>
              </a:path>
            </a:pathLst>
          </a:custGeom>
          <a:solidFill>
            <a:srgbClr val="89BA17"/>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solidFill>
                <a:srgbClr val="58585A"/>
              </a:solidFill>
              <a:cs typeface="Arial" pitchFamily="34" charset="0"/>
            </a:endParaRPr>
          </a:p>
        </p:txBody>
      </p:sp>
      <p:grpSp>
        <p:nvGrpSpPr>
          <p:cNvPr id="416" name="Group 20"/>
          <p:cNvGrpSpPr>
            <a:grpSpLocks/>
          </p:cNvGrpSpPr>
          <p:nvPr/>
        </p:nvGrpSpPr>
        <p:grpSpPr bwMode="auto">
          <a:xfrm>
            <a:off x="6602302" y="1430397"/>
            <a:ext cx="326940" cy="327025"/>
            <a:chOff x="5516263" y="2377744"/>
            <a:chExt cx="327093" cy="327093"/>
          </a:xfrm>
        </p:grpSpPr>
        <p:sp>
          <p:nvSpPr>
            <p:cNvPr id="417" name="Oval 416"/>
            <p:cNvSpPr/>
            <p:nvPr/>
          </p:nvSpPr>
          <p:spPr bwMode="auto">
            <a:xfrm>
              <a:off x="5516263" y="2377744"/>
              <a:ext cx="327093" cy="327093"/>
            </a:xfrm>
            <a:prstGeom prst="ellipse">
              <a:avLst/>
            </a:prstGeom>
            <a:solidFill>
              <a:srgbClr val="F0F1F1"/>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a:extLst>
              <a:ext uri="{91240B29-F687-4F45-9708-019B960494DF}">
                <a14:hiddenLine xmlns:a14="http://schemas.microsoft.com/office/drawing/2010/main" w="12700" cap="flat" cmpd="sng" algn="ctr">
                  <a:solidFill>
                    <a:srgbClr val="D1D2D4"/>
                  </a:solidFill>
                  <a:prstDash val="solid"/>
                  <a:round/>
                  <a:headEnd type="none" w="med" len="med"/>
                  <a:tailEnd type="none" w="med" len="med"/>
                </a14:hiddenLine>
              </a:ext>
            </a:extLst>
          </p:spPr>
          <p:txBody>
            <a:bodyPr wrap="none" lIns="72000" rIns="72000"/>
            <a:lstStyle/>
            <a:p>
              <a:pPr>
                <a:defRPr/>
              </a:pPr>
              <a:endParaRPr lang="en-US">
                <a:solidFill>
                  <a:srgbClr val="58585A"/>
                </a:solidFill>
                <a:cs typeface="Arial" pitchFamily="34" charset="0"/>
              </a:endParaRPr>
            </a:p>
          </p:txBody>
        </p:sp>
        <p:sp>
          <p:nvSpPr>
            <p:cNvPr id="418" name="Oval 417"/>
            <p:cNvSpPr/>
            <p:nvPr/>
          </p:nvSpPr>
          <p:spPr bwMode="auto">
            <a:xfrm>
              <a:off x="5614183" y="2475664"/>
              <a:ext cx="131252" cy="131252"/>
            </a:xfrm>
            <a:prstGeom prst="ellipse">
              <a:avLst/>
            </a:prstGeom>
            <a:solidFill>
              <a:srgbClr val="89BA17"/>
            </a:solidFill>
            <a:ln w="3175" cap="flat" cmpd="sng" algn="ctr">
              <a:solidFill>
                <a:srgbClr val="B1B3B4"/>
              </a:solidFill>
              <a:prstDash val="solid"/>
              <a:round/>
              <a:headEnd type="none" w="med" len="med"/>
              <a:tailEnd type="none" w="med" len="med"/>
            </a:ln>
            <a:effectLst>
              <a:innerShdw blurRad="63500" dist="50800" dir="13500000">
                <a:prstClr val="black">
                  <a:alpha val="10000"/>
                </a:prstClr>
              </a:innerShdw>
            </a:effectLst>
          </p:spPr>
          <p:txBody>
            <a:bodyPr wrap="none" lIns="72000" rIns="72000"/>
            <a:lstStyle/>
            <a:p>
              <a:pPr>
                <a:defRPr/>
              </a:pPr>
              <a:endParaRPr lang="en-US">
                <a:solidFill>
                  <a:srgbClr val="58585A"/>
                </a:solidFill>
                <a:cs typeface="Arial" pitchFamily="34" charset="0"/>
              </a:endParaRPr>
            </a:p>
          </p:txBody>
        </p:sp>
      </p:grpSp>
      <p:sp>
        <p:nvSpPr>
          <p:cNvPr id="419" name="TextBox 87"/>
          <p:cNvSpPr txBox="1">
            <a:spLocks noChangeArrowheads="1"/>
          </p:cNvSpPr>
          <p:nvPr/>
        </p:nvSpPr>
        <p:spPr bwMode="auto">
          <a:xfrm>
            <a:off x="6146727" y="2147928"/>
            <a:ext cx="774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r" eaLnBrk="1" hangingPunct="1"/>
            <a:r>
              <a:rPr lang="en-US" altLang="en-US" sz="1100">
                <a:solidFill>
                  <a:srgbClr val="FFFFFF"/>
                </a:solidFill>
              </a:rPr>
              <a:t>Unlimited</a:t>
            </a:r>
          </a:p>
        </p:txBody>
      </p:sp>
      <p:sp>
        <p:nvSpPr>
          <p:cNvPr id="420" name="TextBox 88"/>
          <p:cNvSpPr txBox="1">
            <a:spLocks noChangeArrowheads="1"/>
          </p:cNvSpPr>
          <p:nvPr/>
        </p:nvSpPr>
        <p:spPr bwMode="auto">
          <a:xfrm>
            <a:off x="3734435" y="2147928"/>
            <a:ext cx="2632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altLang="en-US" sz="1100">
                <a:solidFill>
                  <a:srgbClr val="FFFFFF"/>
                </a:solidFill>
              </a:rPr>
              <a:t>0</a:t>
            </a:r>
          </a:p>
        </p:txBody>
      </p:sp>
      <p:sp>
        <p:nvSpPr>
          <p:cNvPr id="421" name="TextBox 89"/>
          <p:cNvSpPr txBox="1">
            <a:spLocks noChangeArrowheads="1"/>
          </p:cNvSpPr>
          <p:nvPr/>
        </p:nvSpPr>
        <p:spPr bwMode="auto">
          <a:xfrm>
            <a:off x="5154610" y="2147928"/>
            <a:ext cx="3417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r>
              <a:rPr lang="en-US" altLang="en-US" sz="1100">
                <a:solidFill>
                  <a:srgbClr val="FFFFFF"/>
                </a:solidFill>
              </a:rPr>
              <a:t>50</a:t>
            </a:r>
          </a:p>
        </p:txBody>
      </p:sp>
      <p:sp>
        <p:nvSpPr>
          <p:cNvPr id="422" name="TextBox 90"/>
          <p:cNvSpPr txBox="1">
            <a:spLocks noChangeArrowheads="1"/>
          </p:cNvSpPr>
          <p:nvPr/>
        </p:nvSpPr>
        <p:spPr bwMode="auto">
          <a:xfrm>
            <a:off x="6153074" y="3516313"/>
            <a:ext cx="774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r" eaLnBrk="1" hangingPunct="1"/>
            <a:r>
              <a:rPr lang="en-US" altLang="en-US" sz="1100">
                <a:solidFill>
                  <a:srgbClr val="FFFFFF"/>
                </a:solidFill>
              </a:rPr>
              <a:t>Unlimited</a:t>
            </a:r>
          </a:p>
        </p:txBody>
      </p:sp>
      <p:sp>
        <p:nvSpPr>
          <p:cNvPr id="423" name="TextBox 91"/>
          <p:cNvSpPr txBox="1">
            <a:spLocks noChangeArrowheads="1"/>
          </p:cNvSpPr>
          <p:nvPr/>
        </p:nvSpPr>
        <p:spPr bwMode="auto">
          <a:xfrm>
            <a:off x="3740764" y="3506788"/>
            <a:ext cx="2632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altLang="en-US" sz="1100">
                <a:solidFill>
                  <a:srgbClr val="FFFFFF"/>
                </a:solidFill>
              </a:rPr>
              <a:t>0</a:t>
            </a:r>
          </a:p>
        </p:txBody>
      </p:sp>
      <p:sp>
        <p:nvSpPr>
          <p:cNvPr id="424" name="TextBox 92"/>
          <p:cNvSpPr txBox="1">
            <a:spLocks noChangeArrowheads="1"/>
          </p:cNvSpPr>
          <p:nvPr/>
        </p:nvSpPr>
        <p:spPr bwMode="auto">
          <a:xfrm>
            <a:off x="5083217" y="3506788"/>
            <a:ext cx="49885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r>
              <a:rPr lang="en-US" altLang="en-US" sz="1100">
                <a:solidFill>
                  <a:srgbClr val="FFFFFF"/>
                </a:solidFill>
              </a:rPr>
              <a:t>2500</a:t>
            </a:r>
          </a:p>
        </p:txBody>
      </p:sp>
      <p:sp>
        <p:nvSpPr>
          <p:cNvPr id="425" name="TextBox 93"/>
          <p:cNvSpPr txBox="1">
            <a:spLocks noChangeArrowheads="1"/>
          </p:cNvSpPr>
          <p:nvPr/>
        </p:nvSpPr>
        <p:spPr bwMode="auto">
          <a:xfrm>
            <a:off x="6153074" y="4362450"/>
            <a:ext cx="774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r" eaLnBrk="1" hangingPunct="1"/>
            <a:r>
              <a:rPr lang="en-US" altLang="en-US" sz="1100">
                <a:solidFill>
                  <a:srgbClr val="FFFFFF"/>
                </a:solidFill>
              </a:rPr>
              <a:t>Unlimited</a:t>
            </a:r>
          </a:p>
        </p:txBody>
      </p:sp>
      <p:sp>
        <p:nvSpPr>
          <p:cNvPr id="426" name="TextBox 94"/>
          <p:cNvSpPr txBox="1">
            <a:spLocks noChangeArrowheads="1"/>
          </p:cNvSpPr>
          <p:nvPr/>
        </p:nvSpPr>
        <p:spPr bwMode="auto">
          <a:xfrm>
            <a:off x="3740764" y="4354553"/>
            <a:ext cx="2632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altLang="en-US" sz="1100">
                <a:solidFill>
                  <a:srgbClr val="FFFFFF"/>
                </a:solidFill>
              </a:rPr>
              <a:t>0</a:t>
            </a:r>
          </a:p>
        </p:txBody>
      </p:sp>
      <p:sp>
        <p:nvSpPr>
          <p:cNvPr id="427" name="TextBox 95"/>
          <p:cNvSpPr txBox="1">
            <a:spLocks noChangeArrowheads="1"/>
          </p:cNvSpPr>
          <p:nvPr/>
        </p:nvSpPr>
        <p:spPr bwMode="auto">
          <a:xfrm>
            <a:off x="5083217" y="4354553"/>
            <a:ext cx="49885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r>
              <a:rPr lang="en-US" altLang="en-US" sz="1100">
                <a:solidFill>
                  <a:srgbClr val="FFFFFF"/>
                </a:solidFill>
              </a:rPr>
              <a:t>2000</a:t>
            </a:r>
          </a:p>
        </p:txBody>
      </p:sp>
      <p:sp>
        <p:nvSpPr>
          <p:cNvPr id="428" name="Freeform 14"/>
          <p:cNvSpPr>
            <a:spLocks noChangeAspect="1"/>
          </p:cNvSpPr>
          <p:nvPr/>
        </p:nvSpPr>
        <p:spPr bwMode="auto">
          <a:xfrm>
            <a:off x="3819408" y="3436760"/>
            <a:ext cx="3010704" cy="120650"/>
          </a:xfrm>
          <a:custGeom>
            <a:avLst/>
            <a:gdLst>
              <a:gd name="T0" fmla="*/ 2147483647 w 803"/>
              <a:gd name="T1" fmla="*/ 2147483647 h 32"/>
              <a:gd name="T2" fmla="*/ 0 w 803"/>
              <a:gd name="T3" fmla="*/ 2147483647 h 32"/>
              <a:gd name="T4" fmla="*/ 0 w 803"/>
              <a:gd name="T5" fmla="*/ 2147483647 h 32"/>
              <a:gd name="T6" fmla="*/ 2147483647 w 803"/>
              <a:gd name="T7" fmla="*/ 0 h 32"/>
              <a:gd name="T8" fmla="*/ 2147483647 w 803"/>
              <a:gd name="T9" fmla="*/ 0 h 32"/>
              <a:gd name="T10" fmla="*/ 2147483647 w 803"/>
              <a:gd name="T11" fmla="*/ 0 h 32"/>
              <a:gd name="T12" fmla="*/ 2147483647 w 803"/>
              <a:gd name="T13" fmla="*/ 2147483647 h 32"/>
              <a:gd name="T14" fmla="*/ 2147483647 w 803"/>
              <a:gd name="T15" fmla="*/ 2147483647 h 32"/>
              <a:gd name="T16" fmla="*/ 2147483647 w 803"/>
              <a:gd name="T17" fmla="*/ 2147483647 h 32"/>
              <a:gd name="T18" fmla="*/ 2147483647 w 803"/>
              <a:gd name="T19" fmla="*/ 2147483647 h 32"/>
              <a:gd name="T20" fmla="*/ 2147483647 w 803"/>
              <a:gd name="T21" fmla="*/ 2147483647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3"/>
              <a:gd name="T34" fmla="*/ 0 h 32"/>
              <a:gd name="T35" fmla="*/ 803 w 803"/>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3" h="32">
                <a:moveTo>
                  <a:pt x="16" y="32"/>
                </a:moveTo>
                <a:cubicBezTo>
                  <a:pt x="7" y="32"/>
                  <a:pt x="0" y="25"/>
                  <a:pt x="0" y="16"/>
                </a:cubicBezTo>
                <a:cubicBezTo>
                  <a:pt x="0" y="16"/>
                  <a:pt x="0" y="16"/>
                  <a:pt x="0" y="16"/>
                </a:cubicBezTo>
                <a:cubicBezTo>
                  <a:pt x="0" y="7"/>
                  <a:pt x="7" y="0"/>
                  <a:pt x="16" y="0"/>
                </a:cubicBezTo>
                <a:cubicBezTo>
                  <a:pt x="16" y="0"/>
                  <a:pt x="16" y="0"/>
                  <a:pt x="16" y="0"/>
                </a:cubicBezTo>
                <a:cubicBezTo>
                  <a:pt x="787" y="0"/>
                  <a:pt x="787" y="0"/>
                  <a:pt x="787" y="0"/>
                </a:cubicBezTo>
                <a:cubicBezTo>
                  <a:pt x="796" y="0"/>
                  <a:pt x="803" y="7"/>
                  <a:pt x="803" y="16"/>
                </a:cubicBezTo>
                <a:cubicBezTo>
                  <a:pt x="803" y="16"/>
                  <a:pt x="803" y="16"/>
                  <a:pt x="803" y="16"/>
                </a:cubicBezTo>
                <a:cubicBezTo>
                  <a:pt x="803" y="25"/>
                  <a:pt x="796" y="32"/>
                  <a:pt x="787" y="32"/>
                </a:cubicBezTo>
                <a:cubicBezTo>
                  <a:pt x="787" y="32"/>
                  <a:pt x="787" y="32"/>
                  <a:pt x="787" y="32"/>
                </a:cubicBezTo>
                <a:cubicBezTo>
                  <a:pt x="16" y="32"/>
                  <a:pt x="16" y="32"/>
                  <a:pt x="16" y="32"/>
                </a:cubicBezTo>
                <a:close/>
              </a:path>
            </a:pathLst>
          </a:custGeom>
          <a:solidFill>
            <a:srgbClr val="89BA17"/>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solidFill>
                <a:srgbClr val="58585A"/>
              </a:solidFill>
              <a:cs typeface="Arial" pitchFamily="34" charset="0"/>
            </a:endParaRPr>
          </a:p>
        </p:txBody>
      </p:sp>
      <p:grpSp>
        <p:nvGrpSpPr>
          <p:cNvPr id="429" name="Group 30"/>
          <p:cNvGrpSpPr>
            <a:grpSpLocks/>
          </p:cNvGrpSpPr>
          <p:nvPr/>
        </p:nvGrpSpPr>
        <p:grpSpPr bwMode="auto">
          <a:xfrm>
            <a:off x="6602302" y="3333756"/>
            <a:ext cx="326940" cy="327025"/>
            <a:chOff x="5516263" y="2377744"/>
            <a:chExt cx="327093" cy="327093"/>
          </a:xfrm>
        </p:grpSpPr>
        <p:sp>
          <p:nvSpPr>
            <p:cNvPr id="430" name="Oval 429"/>
            <p:cNvSpPr/>
            <p:nvPr/>
          </p:nvSpPr>
          <p:spPr bwMode="auto">
            <a:xfrm>
              <a:off x="5516263" y="2377744"/>
              <a:ext cx="327093" cy="327093"/>
            </a:xfrm>
            <a:prstGeom prst="ellipse">
              <a:avLst/>
            </a:prstGeom>
            <a:solidFill>
              <a:srgbClr val="F0F1F1"/>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a:extLst>
              <a:ext uri="{91240B29-F687-4F45-9708-019B960494DF}">
                <a14:hiddenLine xmlns:a14="http://schemas.microsoft.com/office/drawing/2010/main" w="12700" cap="flat" cmpd="sng" algn="ctr">
                  <a:solidFill>
                    <a:srgbClr val="D1D2D4"/>
                  </a:solidFill>
                  <a:prstDash val="solid"/>
                  <a:round/>
                  <a:headEnd type="none" w="med" len="med"/>
                  <a:tailEnd type="none" w="med" len="med"/>
                </a14:hiddenLine>
              </a:ext>
            </a:extLst>
          </p:spPr>
          <p:txBody>
            <a:bodyPr wrap="none" lIns="72000" rIns="72000"/>
            <a:lstStyle/>
            <a:p>
              <a:pPr>
                <a:defRPr/>
              </a:pPr>
              <a:endParaRPr lang="en-US">
                <a:solidFill>
                  <a:srgbClr val="58585A"/>
                </a:solidFill>
                <a:cs typeface="Arial" pitchFamily="34" charset="0"/>
              </a:endParaRPr>
            </a:p>
          </p:txBody>
        </p:sp>
        <p:sp>
          <p:nvSpPr>
            <p:cNvPr id="431" name="Oval 430"/>
            <p:cNvSpPr/>
            <p:nvPr/>
          </p:nvSpPr>
          <p:spPr bwMode="auto">
            <a:xfrm>
              <a:off x="5614183" y="2475664"/>
              <a:ext cx="131252" cy="131252"/>
            </a:xfrm>
            <a:prstGeom prst="ellipse">
              <a:avLst/>
            </a:prstGeom>
            <a:solidFill>
              <a:srgbClr val="89BA17"/>
            </a:solidFill>
            <a:ln w="3175" cap="flat" cmpd="sng" algn="ctr">
              <a:solidFill>
                <a:srgbClr val="B1B3B4"/>
              </a:solidFill>
              <a:prstDash val="solid"/>
              <a:round/>
              <a:headEnd type="none" w="med" len="med"/>
              <a:tailEnd type="none" w="med" len="med"/>
            </a:ln>
            <a:effectLst>
              <a:innerShdw blurRad="63500" dist="50800" dir="13500000">
                <a:prstClr val="black">
                  <a:alpha val="10000"/>
                </a:prstClr>
              </a:innerShdw>
            </a:effectLst>
          </p:spPr>
          <p:txBody>
            <a:bodyPr wrap="none" lIns="72000" rIns="72000"/>
            <a:lstStyle/>
            <a:p>
              <a:pPr>
                <a:defRPr/>
              </a:pPr>
              <a:endParaRPr lang="en-US">
                <a:solidFill>
                  <a:srgbClr val="58585A"/>
                </a:solidFill>
                <a:cs typeface="Arial" pitchFamily="34" charset="0"/>
              </a:endParaRPr>
            </a:p>
          </p:txBody>
        </p:sp>
      </p:grpSp>
      <p:sp>
        <p:nvSpPr>
          <p:cNvPr id="432" name="TextBox 431"/>
          <p:cNvSpPr txBox="1"/>
          <p:nvPr/>
        </p:nvSpPr>
        <p:spPr>
          <a:xfrm>
            <a:off x="5590025" y="4916488"/>
            <a:ext cx="1313821" cy="400110"/>
          </a:xfrm>
          <a:prstGeom prst="rect">
            <a:avLst/>
          </a:prstGeom>
          <a:noFill/>
        </p:spPr>
        <p:txBody>
          <a:bodyPr wrap="none">
            <a:spAutoFit/>
          </a:bodyPr>
          <a:lstStyle/>
          <a:p>
            <a:pPr algn="r">
              <a:defRPr/>
            </a:pPr>
            <a:r>
              <a:rPr lang="en-US" dirty="0">
                <a:solidFill>
                  <a:srgbClr val="FFFFFF"/>
                </a:solidFill>
                <a:cs typeface="Arial" pitchFamily="34" charset="0"/>
              </a:rPr>
              <a:t>€ </a:t>
            </a:r>
            <a:r>
              <a:rPr lang="en-US" dirty="0">
                <a:solidFill>
                  <a:srgbClr val="FFFFFF"/>
                </a:solidFill>
                <a:latin typeface="Ericsson Capital TT"/>
                <a:cs typeface="Arial" pitchFamily="34" charset="0"/>
              </a:rPr>
              <a:t>5 / day</a:t>
            </a:r>
          </a:p>
        </p:txBody>
      </p:sp>
      <p:sp>
        <p:nvSpPr>
          <p:cNvPr id="433" name="TextBox 432"/>
          <p:cNvSpPr txBox="1"/>
          <p:nvPr/>
        </p:nvSpPr>
        <p:spPr>
          <a:xfrm>
            <a:off x="4928610" y="5761038"/>
            <a:ext cx="1975220" cy="400110"/>
          </a:xfrm>
          <a:prstGeom prst="rect">
            <a:avLst/>
          </a:prstGeom>
          <a:noFill/>
        </p:spPr>
        <p:txBody>
          <a:bodyPr wrap="none">
            <a:spAutoFit/>
          </a:bodyPr>
          <a:lstStyle/>
          <a:p>
            <a:pPr algn="r">
              <a:defRPr/>
            </a:pPr>
            <a:r>
              <a:rPr lang="en-US" dirty="0">
                <a:solidFill>
                  <a:srgbClr val="FFFFFF"/>
                </a:solidFill>
                <a:cs typeface="Arial" pitchFamily="34" charset="0"/>
              </a:rPr>
              <a:t>€ </a:t>
            </a:r>
            <a:r>
              <a:rPr lang="en-US" dirty="0">
                <a:solidFill>
                  <a:srgbClr val="FFFFFF"/>
                </a:solidFill>
                <a:latin typeface="Ericsson Capital TT"/>
                <a:cs typeface="Arial" pitchFamily="34" charset="0"/>
              </a:rPr>
              <a:t>60 / Month</a:t>
            </a:r>
          </a:p>
        </p:txBody>
      </p:sp>
      <p:sp>
        <p:nvSpPr>
          <p:cNvPr id="434" name="Freeform 7" descr="Full Blend"/>
          <p:cNvSpPr>
            <a:spLocks noChangeAspect="1"/>
          </p:cNvSpPr>
          <p:nvPr/>
        </p:nvSpPr>
        <p:spPr bwMode="auto">
          <a:xfrm>
            <a:off x="6889544" y="4916488"/>
            <a:ext cx="1058586" cy="400050"/>
          </a:xfrm>
          <a:custGeom>
            <a:avLst/>
            <a:gdLst>
              <a:gd name="T0" fmla="*/ 2147483647 w 171"/>
              <a:gd name="T1" fmla="*/ 2147483647 h 32"/>
              <a:gd name="T2" fmla="*/ 0 w 171"/>
              <a:gd name="T3" fmla="*/ 2147483647 h 32"/>
              <a:gd name="T4" fmla="*/ 0 w 171"/>
              <a:gd name="T5" fmla="*/ 2147483647 h 32"/>
              <a:gd name="T6" fmla="*/ 2147483647 w 171"/>
              <a:gd name="T7" fmla="*/ 0 h 32"/>
              <a:gd name="T8" fmla="*/ 2147483647 w 171"/>
              <a:gd name="T9" fmla="*/ 0 h 32"/>
              <a:gd name="T10" fmla="*/ 2147483647 w 171"/>
              <a:gd name="T11" fmla="*/ 0 h 32"/>
              <a:gd name="T12" fmla="*/ 2147483647 w 171"/>
              <a:gd name="T13" fmla="*/ 2147483647 h 32"/>
              <a:gd name="T14" fmla="*/ 2147483647 w 171"/>
              <a:gd name="T15" fmla="*/ 2147483647 h 32"/>
              <a:gd name="T16" fmla="*/ 2147483647 w 171"/>
              <a:gd name="T17" fmla="*/ 2147483647 h 32"/>
              <a:gd name="T18" fmla="*/ 2147483647 w 171"/>
              <a:gd name="T19" fmla="*/ 2147483647 h 32"/>
              <a:gd name="T20" fmla="*/ 2147483647 w 171"/>
              <a:gd name="T21" fmla="*/ 2147483647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1"/>
              <a:gd name="T34" fmla="*/ 0 h 32"/>
              <a:gd name="T35" fmla="*/ 171 w 171"/>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1" h="32">
                <a:moveTo>
                  <a:pt x="16" y="32"/>
                </a:moveTo>
                <a:cubicBezTo>
                  <a:pt x="7" y="32"/>
                  <a:pt x="0" y="25"/>
                  <a:pt x="0" y="16"/>
                </a:cubicBezTo>
                <a:cubicBezTo>
                  <a:pt x="0" y="16"/>
                  <a:pt x="0" y="16"/>
                  <a:pt x="0" y="16"/>
                </a:cubicBezTo>
                <a:cubicBezTo>
                  <a:pt x="0" y="7"/>
                  <a:pt x="7" y="0"/>
                  <a:pt x="16" y="0"/>
                </a:cubicBezTo>
                <a:cubicBezTo>
                  <a:pt x="16" y="0"/>
                  <a:pt x="16" y="0"/>
                  <a:pt x="16" y="0"/>
                </a:cubicBezTo>
                <a:cubicBezTo>
                  <a:pt x="155" y="0"/>
                  <a:pt x="155" y="0"/>
                  <a:pt x="155" y="0"/>
                </a:cubicBezTo>
                <a:cubicBezTo>
                  <a:pt x="163" y="0"/>
                  <a:pt x="171" y="7"/>
                  <a:pt x="171" y="16"/>
                </a:cubicBezTo>
                <a:cubicBezTo>
                  <a:pt x="171" y="16"/>
                  <a:pt x="171" y="16"/>
                  <a:pt x="171" y="16"/>
                </a:cubicBezTo>
                <a:cubicBezTo>
                  <a:pt x="171" y="25"/>
                  <a:pt x="163" y="32"/>
                  <a:pt x="155" y="32"/>
                </a:cubicBezTo>
                <a:cubicBezTo>
                  <a:pt x="155" y="32"/>
                  <a:pt x="155" y="32"/>
                  <a:pt x="155" y="32"/>
                </a:cubicBezTo>
                <a:cubicBezTo>
                  <a:pt x="16" y="32"/>
                  <a:pt x="16" y="32"/>
                  <a:pt x="16" y="32"/>
                </a:cubicBezTo>
                <a:close/>
              </a:path>
            </a:pathLst>
          </a:custGeom>
          <a:solidFill>
            <a:srgbClr val="89BA17"/>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defRPr/>
            </a:pPr>
            <a:r>
              <a:rPr lang="en-US" sz="1400" dirty="0">
                <a:solidFill>
                  <a:srgbClr val="FFFFFF"/>
                </a:solidFill>
                <a:cs typeface="Arial" pitchFamily="34" charset="0"/>
              </a:rPr>
              <a:t>Purchase</a:t>
            </a:r>
          </a:p>
        </p:txBody>
      </p:sp>
      <p:sp>
        <p:nvSpPr>
          <p:cNvPr id="435" name="Freeform 7" descr="Full Blend"/>
          <p:cNvSpPr>
            <a:spLocks noChangeAspect="1"/>
          </p:cNvSpPr>
          <p:nvPr/>
        </p:nvSpPr>
        <p:spPr bwMode="auto">
          <a:xfrm>
            <a:off x="6889544" y="5761038"/>
            <a:ext cx="1058586" cy="400050"/>
          </a:xfrm>
          <a:custGeom>
            <a:avLst/>
            <a:gdLst>
              <a:gd name="T0" fmla="*/ 2147483647 w 171"/>
              <a:gd name="T1" fmla="*/ 2147483647 h 32"/>
              <a:gd name="T2" fmla="*/ 0 w 171"/>
              <a:gd name="T3" fmla="*/ 2147483647 h 32"/>
              <a:gd name="T4" fmla="*/ 0 w 171"/>
              <a:gd name="T5" fmla="*/ 2147483647 h 32"/>
              <a:gd name="T6" fmla="*/ 2147483647 w 171"/>
              <a:gd name="T7" fmla="*/ 0 h 32"/>
              <a:gd name="T8" fmla="*/ 2147483647 w 171"/>
              <a:gd name="T9" fmla="*/ 0 h 32"/>
              <a:gd name="T10" fmla="*/ 2147483647 w 171"/>
              <a:gd name="T11" fmla="*/ 0 h 32"/>
              <a:gd name="T12" fmla="*/ 2147483647 w 171"/>
              <a:gd name="T13" fmla="*/ 2147483647 h 32"/>
              <a:gd name="T14" fmla="*/ 2147483647 w 171"/>
              <a:gd name="T15" fmla="*/ 2147483647 h 32"/>
              <a:gd name="T16" fmla="*/ 2147483647 w 171"/>
              <a:gd name="T17" fmla="*/ 2147483647 h 32"/>
              <a:gd name="T18" fmla="*/ 2147483647 w 171"/>
              <a:gd name="T19" fmla="*/ 2147483647 h 32"/>
              <a:gd name="T20" fmla="*/ 2147483647 w 171"/>
              <a:gd name="T21" fmla="*/ 2147483647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1"/>
              <a:gd name="T34" fmla="*/ 0 h 32"/>
              <a:gd name="T35" fmla="*/ 171 w 171"/>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1" h="32">
                <a:moveTo>
                  <a:pt x="16" y="32"/>
                </a:moveTo>
                <a:cubicBezTo>
                  <a:pt x="7" y="32"/>
                  <a:pt x="0" y="25"/>
                  <a:pt x="0" y="16"/>
                </a:cubicBezTo>
                <a:cubicBezTo>
                  <a:pt x="0" y="16"/>
                  <a:pt x="0" y="16"/>
                  <a:pt x="0" y="16"/>
                </a:cubicBezTo>
                <a:cubicBezTo>
                  <a:pt x="0" y="7"/>
                  <a:pt x="7" y="0"/>
                  <a:pt x="16" y="0"/>
                </a:cubicBezTo>
                <a:cubicBezTo>
                  <a:pt x="16" y="0"/>
                  <a:pt x="16" y="0"/>
                  <a:pt x="16" y="0"/>
                </a:cubicBezTo>
                <a:cubicBezTo>
                  <a:pt x="155" y="0"/>
                  <a:pt x="155" y="0"/>
                  <a:pt x="155" y="0"/>
                </a:cubicBezTo>
                <a:cubicBezTo>
                  <a:pt x="163" y="0"/>
                  <a:pt x="171" y="7"/>
                  <a:pt x="171" y="16"/>
                </a:cubicBezTo>
                <a:cubicBezTo>
                  <a:pt x="171" y="16"/>
                  <a:pt x="171" y="16"/>
                  <a:pt x="171" y="16"/>
                </a:cubicBezTo>
                <a:cubicBezTo>
                  <a:pt x="171" y="25"/>
                  <a:pt x="163" y="32"/>
                  <a:pt x="155" y="32"/>
                </a:cubicBezTo>
                <a:cubicBezTo>
                  <a:pt x="155" y="32"/>
                  <a:pt x="155" y="32"/>
                  <a:pt x="155" y="32"/>
                </a:cubicBezTo>
                <a:cubicBezTo>
                  <a:pt x="16" y="32"/>
                  <a:pt x="16" y="32"/>
                  <a:pt x="16" y="32"/>
                </a:cubicBezTo>
                <a:close/>
              </a:path>
            </a:pathLst>
          </a:custGeom>
          <a:solidFill>
            <a:srgbClr val="89BA17"/>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defRPr/>
            </a:pPr>
            <a:r>
              <a:rPr lang="en-US" sz="1400" dirty="0">
                <a:solidFill>
                  <a:srgbClr val="FFFFFF"/>
                </a:solidFill>
                <a:cs typeface="Arial" pitchFamily="34" charset="0"/>
              </a:rPr>
              <a:t>Purchase</a:t>
            </a:r>
          </a:p>
        </p:txBody>
      </p:sp>
      <p:sp>
        <p:nvSpPr>
          <p:cNvPr id="436" name="Freeform 3"/>
          <p:cNvSpPr>
            <a:spLocks noChangeAspect="1" noEditPoints="1"/>
          </p:cNvSpPr>
          <p:nvPr/>
        </p:nvSpPr>
        <p:spPr bwMode="auto">
          <a:xfrm>
            <a:off x="5045348" y="4860925"/>
            <a:ext cx="509454" cy="412750"/>
          </a:xfrm>
          <a:custGeom>
            <a:avLst/>
            <a:gdLst>
              <a:gd name="T0" fmla="*/ 2147483647 w 359"/>
              <a:gd name="T1" fmla="*/ 0 h 290"/>
              <a:gd name="T2" fmla="*/ 2147483647 w 359"/>
              <a:gd name="T3" fmla="*/ 2147483647 h 290"/>
              <a:gd name="T4" fmla="*/ 2147483647 w 359"/>
              <a:gd name="T5" fmla="*/ 2147483647 h 290"/>
              <a:gd name="T6" fmla="*/ 2147483647 w 359"/>
              <a:gd name="T7" fmla="*/ 2147483647 h 290"/>
              <a:gd name="T8" fmla="*/ 2147483647 w 359"/>
              <a:gd name="T9" fmla="*/ 2147483647 h 290"/>
              <a:gd name="T10" fmla="*/ 2147483647 w 359"/>
              <a:gd name="T11" fmla="*/ 2147483647 h 290"/>
              <a:gd name="T12" fmla="*/ 2147483647 w 359"/>
              <a:gd name="T13" fmla="*/ 2147483647 h 290"/>
              <a:gd name="T14" fmla="*/ 2147483647 w 359"/>
              <a:gd name="T15" fmla="*/ 2147483647 h 290"/>
              <a:gd name="T16" fmla="*/ 2147483647 w 359"/>
              <a:gd name="T17" fmla="*/ 2147483647 h 290"/>
              <a:gd name="T18" fmla="*/ 2147483647 w 359"/>
              <a:gd name="T19" fmla="*/ 2147483647 h 290"/>
              <a:gd name="T20" fmla="*/ 2147483647 w 359"/>
              <a:gd name="T21" fmla="*/ 2147483647 h 290"/>
              <a:gd name="T22" fmla="*/ 2147483647 w 359"/>
              <a:gd name="T23" fmla="*/ 2147483647 h 290"/>
              <a:gd name="T24" fmla="*/ 2147483647 w 359"/>
              <a:gd name="T25" fmla="*/ 2147483647 h 290"/>
              <a:gd name="T26" fmla="*/ 2147483647 w 359"/>
              <a:gd name="T27" fmla="*/ 2147483647 h 290"/>
              <a:gd name="T28" fmla="*/ 2147483647 w 359"/>
              <a:gd name="T29" fmla="*/ 2147483647 h 290"/>
              <a:gd name="T30" fmla="*/ 2147483647 w 359"/>
              <a:gd name="T31" fmla="*/ 2147483647 h 290"/>
              <a:gd name="T32" fmla="*/ 2147483647 w 359"/>
              <a:gd name="T33" fmla="*/ 2147483647 h 290"/>
              <a:gd name="T34" fmla="*/ 2147483647 w 359"/>
              <a:gd name="T35" fmla="*/ 2147483647 h 290"/>
              <a:gd name="T36" fmla="*/ 2147483647 w 359"/>
              <a:gd name="T37" fmla="*/ 2147483647 h 290"/>
              <a:gd name="T38" fmla="*/ 2147483647 w 359"/>
              <a:gd name="T39" fmla="*/ 2147483647 h 290"/>
              <a:gd name="T40" fmla="*/ 2147483647 w 359"/>
              <a:gd name="T41" fmla="*/ 2147483647 h 290"/>
              <a:gd name="T42" fmla="*/ 2147483647 w 359"/>
              <a:gd name="T43" fmla="*/ 2147483647 h 290"/>
              <a:gd name="T44" fmla="*/ 2147483647 w 359"/>
              <a:gd name="T45" fmla="*/ 2147483647 h 290"/>
              <a:gd name="T46" fmla="*/ 2147483647 w 359"/>
              <a:gd name="T47" fmla="*/ 2147483647 h 290"/>
              <a:gd name="T48" fmla="*/ 2147483647 w 359"/>
              <a:gd name="T49" fmla="*/ 2147483647 h 290"/>
              <a:gd name="T50" fmla="*/ 2147483647 w 359"/>
              <a:gd name="T51" fmla="*/ 2147483647 h 290"/>
              <a:gd name="T52" fmla="*/ 2147483647 w 359"/>
              <a:gd name="T53" fmla="*/ 2147483647 h 290"/>
              <a:gd name="T54" fmla="*/ 2147483647 w 359"/>
              <a:gd name="T55" fmla="*/ 2147483647 h 290"/>
              <a:gd name="T56" fmla="*/ 2147483647 w 359"/>
              <a:gd name="T57" fmla="*/ 2147483647 h 290"/>
              <a:gd name="T58" fmla="*/ 2147483647 w 359"/>
              <a:gd name="T59" fmla="*/ 2147483647 h 290"/>
              <a:gd name="T60" fmla="*/ 2147483647 w 359"/>
              <a:gd name="T61" fmla="*/ 2147483647 h 290"/>
              <a:gd name="T62" fmla="*/ 2147483647 w 359"/>
              <a:gd name="T63" fmla="*/ 2147483647 h 290"/>
              <a:gd name="T64" fmla="*/ 2147483647 w 359"/>
              <a:gd name="T65" fmla="*/ 2147483647 h 290"/>
              <a:gd name="T66" fmla="*/ 2147483647 w 359"/>
              <a:gd name="T67" fmla="*/ 2147483647 h 290"/>
              <a:gd name="T68" fmla="*/ 2147483647 w 359"/>
              <a:gd name="T69" fmla="*/ 2147483647 h 290"/>
              <a:gd name="T70" fmla="*/ 2147483647 w 359"/>
              <a:gd name="T71" fmla="*/ 2147483647 h 2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59" h="290">
                <a:moveTo>
                  <a:pt x="337" y="0"/>
                </a:moveTo>
                <a:cubicBezTo>
                  <a:pt x="312" y="0"/>
                  <a:pt x="312" y="0"/>
                  <a:pt x="312" y="0"/>
                </a:cubicBezTo>
                <a:cubicBezTo>
                  <a:pt x="299" y="0"/>
                  <a:pt x="286" y="10"/>
                  <a:pt x="284" y="23"/>
                </a:cubicBezTo>
                <a:cubicBezTo>
                  <a:pt x="279" y="49"/>
                  <a:pt x="279" y="49"/>
                  <a:pt x="279" y="49"/>
                </a:cubicBezTo>
                <a:cubicBezTo>
                  <a:pt x="275" y="46"/>
                  <a:pt x="270" y="44"/>
                  <a:pt x="264" y="44"/>
                </a:cubicBezTo>
                <a:cubicBezTo>
                  <a:pt x="28" y="44"/>
                  <a:pt x="28" y="44"/>
                  <a:pt x="28" y="44"/>
                </a:cubicBezTo>
                <a:cubicBezTo>
                  <a:pt x="20" y="44"/>
                  <a:pt x="12" y="48"/>
                  <a:pt x="7" y="54"/>
                </a:cubicBezTo>
                <a:cubicBezTo>
                  <a:pt x="2" y="60"/>
                  <a:pt x="0" y="68"/>
                  <a:pt x="1" y="76"/>
                </a:cubicBezTo>
                <a:cubicBezTo>
                  <a:pt x="20" y="191"/>
                  <a:pt x="20" y="191"/>
                  <a:pt x="20" y="191"/>
                </a:cubicBezTo>
                <a:cubicBezTo>
                  <a:pt x="22" y="204"/>
                  <a:pt x="34" y="215"/>
                  <a:pt x="48" y="215"/>
                </a:cubicBezTo>
                <a:cubicBezTo>
                  <a:pt x="241" y="215"/>
                  <a:pt x="241" y="215"/>
                  <a:pt x="241" y="215"/>
                </a:cubicBezTo>
                <a:cubicBezTo>
                  <a:pt x="244" y="215"/>
                  <a:pt x="246" y="214"/>
                  <a:pt x="249" y="214"/>
                </a:cubicBezTo>
                <a:cubicBezTo>
                  <a:pt x="245" y="233"/>
                  <a:pt x="242" y="249"/>
                  <a:pt x="242" y="249"/>
                </a:cubicBezTo>
                <a:cubicBezTo>
                  <a:pt x="242" y="250"/>
                  <a:pt x="240" y="252"/>
                  <a:pt x="238" y="252"/>
                </a:cubicBezTo>
                <a:cubicBezTo>
                  <a:pt x="234" y="252"/>
                  <a:pt x="234" y="252"/>
                  <a:pt x="234" y="252"/>
                </a:cubicBezTo>
                <a:cubicBezTo>
                  <a:pt x="231" y="240"/>
                  <a:pt x="220" y="231"/>
                  <a:pt x="206" y="231"/>
                </a:cubicBezTo>
                <a:cubicBezTo>
                  <a:pt x="193" y="231"/>
                  <a:pt x="182" y="240"/>
                  <a:pt x="178" y="252"/>
                </a:cubicBezTo>
                <a:cubicBezTo>
                  <a:pt x="89" y="252"/>
                  <a:pt x="89" y="252"/>
                  <a:pt x="89" y="252"/>
                </a:cubicBezTo>
                <a:cubicBezTo>
                  <a:pt x="86" y="240"/>
                  <a:pt x="75" y="231"/>
                  <a:pt x="61" y="231"/>
                </a:cubicBezTo>
                <a:cubicBezTo>
                  <a:pt x="45" y="231"/>
                  <a:pt x="32" y="244"/>
                  <a:pt x="32" y="260"/>
                </a:cubicBezTo>
                <a:cubicBezTo>
                  <a:pt x="32" y="277"/>
                  <a:pt x="45" y="290"/>
                  <a:pt x="61" y="290"/>
                </a:cubicBezTo>
                <a:cubicBezTo>
                  <a:pt x="75" y="290"/>
                  <a:pt x="86" y="281"/>
                  <a:pt x="90" y="268"/>
                </a:cubicBezTo>
                <a:cubicBezTo>
                  <a:pt x="178" y="268"/>
                  <a:pt x="178" y="268"/>
                  <a:pt x="178" y="268"/>
                </a:cubicBezTo>
                <a:cubicBezTo>
                  <a:pt x="182" y="281"/>
                  <a:pt x="193" y="290"/>
                  <a:pt x="206" y="290"/>
                </a:cubicBezTo>
                <a:cubicBezTo>
                  <a:pt x="220" y="290"/>
                  <a:pt x="231" y="281"/>
                  <a:pt x="234" y="268"/>
                </a:cubicBezTo>
                <a:cubicBezTo>
                  <a:pt x="238" y="268"/>
                  <a:pt x="238" y="268"/>
                  <a:pt x="238" y="268"/>
                </a:cubicBezTo>
                <a:cubicBezTo>
                  <a:pt x="248" y="268"/>
                  <a:pt x="256" y="261"/>
                  <a:pt x="258" y="252"/>
                </a:cubicBezTo>
                <a:cubicBezTo>
                  <a:pt x="262" y="229"/>
                  <a:pt x="266" y="210"/>
                  <a:pt x="268" y="195"/>
                </a:cubicBezTo>
                <a:cubicBezTo>
                  <a:pt x="269" y="194"/>
                  <a:pt x="269" y="193"/>
                  <a:pt x="269" y="191"/>
                </a:cubicBezTo>
                <a:cubicBezTo>
                  <a:pt x="281" y="127"/>
                  <a:pt x="281" y="127"/>
                  <a:pt x="281" y="127"/>
                </a:cubicBezTo>
                <a:cubicBezTo>
                  <a:pt x="281" y="126"/>
                  <a:pt x="281" y="125"/>
                  <a:pt x="281" y="123"/>
                </a:cubicBezTo>
                <a:cubicBezTo>
                  <a:pt x="280" y="122"/>
                  <a:pt x="280" y="121"/>
                  <a:pt x="279" y="120"/>
                </a:cubicBezTo>
                <a:cubicBezTo>
                  <a:pt x="278" y="120"/>
                  <a:pt x="278" y="119"/>
                  <a:pt x="277" y="119"/>
                </a:cubicBezTo>
                <a:cubicBezTo>
                  <a:pt x="276" y="118"/>
                  <a:pt x="275" y="118"/>
                  <a:pt x="274" y="118"/>
                </a:cubicBezTo>
                <a:cubicBezTo>
                  <a:pt x="270" y="117"/>
                  <a:pt x="266" y="120"/>
                  <a:pt x="265" y="124"/>
                </a:cubicBezTo>
                <a:cubicBezTo>
                  <a:pt x="265" y="124"/>
                  <a:pt x="265" y="124"/>
                  <a:pt x="265" y="124"/>
                </a:cubicBezTo>
                <a:cubicBezTo>
                  <a:pt x="265" y="125"/>
                  <a:pt x="259" y="159"/>
                  <a:pt x="253" y="191"/>
                </a:cubicBezTo>
                <a:cubicBezTo>
                  <a:pt x="251" y="195"/>
                  <a:pt x="246" y="199"/>
                  <a:pt x="241" y="199"/>
                </a:cubicBezTo>
                <a:cubicBezTo>
                  <a:pt x="48" y="199"/>
                  <a:pt x="48" y="199"/>
                  <a:pt x="48" y="199"/>
                </a:cubicBezTo>
                <a:cubicBezTo>
                  <a:pt x="42" y="199"/>
                  <a:pt x="37" y="194"/>
                  <a:pt x="36" y="189"/>
                </a:cubicBezTo>
                <a:cubicBezTo>
                  <a:pt x="17" y="73"/>
                  <a:pt x="17" y="73"/>
                  <a:pt x="17" y="73"/>
                </a:cubicBezTo>
                <a:cubicBezTo>
                  <a:pt x="17" y="70"/>
                  <a:pt x="17" y="66"/>
                  <a:pt x="19" y="64"/>
                </a:cubicBezTo>
                <a:cubicBezTo>
                  <a:pt x="21" y="62"/>
                  <a:pt x="25" y="60"/>
                  <a:pt x="28" y="60"/>
                </a:cubicBezTo>
                <a:cubicBezTo>
                  <a:pt x="264" y="60"/>
                  <a:pt x="264" y="60"/>
                  <a:pt x="264" y="60"/>
                </a:cubicBezTo>
                <a:cubicBezTo>
                  <a:pt x="268" y="60"/>
                  <a:pt x="271" y="62"/>
                  <a:pt x="273" y="64"/>
                </a:cubicBezTo>
                <a:cubicBezTo>
                  <a:pt x="275" y="66"/>
                  <a:pt x="275" y="69"/>
                  <a:pt x="275" y="72"/>
                </a:cubicBezTo>
                <a:cubicBezTo>
                  <a:pt x="271" y="93"/>
                  <a:pt x="271" y="93"/>
                  <a:pt x="271" y="93"/>
                </a:cubicBezTo>
                <a:cubicBezTo>
                  <a:pt x="271" y="93"/>
                  <a:pt x="271" y="93"/>
                  <a:pt x="271" y="93"/>
                </a:cubicBezTo>
                <a:cubicBezTo>
                  <a:pt x="270" y="97"/>
                  <a:pt x="273" y="102"/>
                  <a:pt x="277" y="102"/>
                </a:cubicBezTo>
                <a:cubicBezTo>
                  <a:pt x="282" y="103"/>
                  <a:pt x="286" y="100"/>
                  <a:pt x="287" y="96"/>
                </a:cubicBezTo>
                <a:cubicBezTo>
                  <a:pt x="290" y="76"/>
                  <a:pt x="290" y="76"/>
                  <a:pt x="290" y="76"/>
                </a:cubicBezTo>
                <a:cubicBezTo>
                  <a:pt x="291" y="76"/>
                  <a:pt x="291" y="75"/>
                  <a:pt x="291" y="75"/>
                </a:cubicBezTo>
                <a:cubicBezTo>
                  <a:pt x="300" y="26"/>
                  <a:pt x="300" y="26"/>
                  <a:pt x="300" y="26"/>
                </a:cubicBezTo>
                <a:cubicBezTo>
                  <a:pt x="301" y="20"/>
                  <a:pt x="307" y="16"/>
                  <a:pt x="312" y="16"/>
                </a:cubicBezTo>
                <a:cubicBezTo>
                  <a:pt x="337" y="16"/>
                  <a:pt x="337" y="16"/>
                  <a:pt x="337" y="16"/>
                </a:cubicBezTo>
                <a:cubicBezTo>
                  <a:pt x="341" y="16"/>
                  <a:pt x="343" y="19"/>
                  <a:pt x="343" y="22"/>
                </a:cubicBezTo>
                <a:cubicBezTo>
                  <a:pt x="343" y="27"/>
                  <a:pt x="338" y="27"/>
                  <a:pt x="337" y="27"/>
                </a:cubicBezTo>
                <a:cubicBezTo>
                  <a:pt x="322" y="27"/>
                  <a:pt x="322" y="27"/>
                  <a:pt x="322" y="27"/>
                </a:cubicBezTo>
                <a:cubicBezTo>
                  <a:pt x="318" y="27"/>
                  <a:pt x="314" y="31"/>
                  <a:pt x="314" y="35"/>
                </a:cubicBezTo>
                <a:cubicBezTo>
                  <a:pt x="314" y="40"/>
                  <a:pt x="318" y="43"/>
                  <a:pt x="322" y="43"/>
                </a:cubicBezTo>
                <a:cubicBezTo>
                  <a:pt x="337" y="43"/>
                  <a:pt x="337" y="43"/>
                  <a:pt x="337" y="43"/>
                </a:cubicBezTo>
                <a:cubicBezTo>
                  <a:pt x="350" y="43"/>
                  <a:pt x="359" y="35"/>
                  <a:pt x="359" y="22"/>
                </a:cubicBezTo>
                <a:cubicBezTo>
                  <a:pt x="359" y="10"/>
                  <a:pt x="349" y="0"/>
                  <a:pt x="337" y="0"/>
                </a:cubicBezTo>
                <a:close/>
                <a:moveTo>
                  <a:pt x="61" y="274"/>
                </a:moveTo>
                <a:cubicBezTo>
                  <a:pt x="54" y="274"/>
                  <a:pt x="48" y="268"/>
                  <a:pt x="48" y="260"/>
                </a:cubicBezTo>
                <a:cubicBezTo>
                  <a:pt x="48" y="253"/>
                  <a:pt x="54" y="247"/>
                  <a:pt x="61" y="247"/>
                </a:cubicBezTo>
                <a:cubicBezTo>
                  <a:pt x="69" y="247"/>
                  <a:pt x="75" y="253"/>
                  <a:pt x="75" y="260"/>
                </a:cubicBezTo>
                <a:cubicBezTo>
                  <a:pt x="75" y="268"/>
                  <a:pt x="69" y="274"/>
                  <a:pt x="61" y="274"/>
                </a:cubicBezTo>
                <a:close/>
                <a:moveTo>
                  <a:pt x="206" y="274"/>
                </a:moveTo>
                <a:cubicBezTo>
                  <a:pt x="199" y="274"/>
                  <a:pt x="193" y="268"/>
                  <a:pt x="193" y="260"/>
                </a:cubicBezTo>
                <a:cubicBezTo>
                  <a:pt x="193" y="253"/>
                  <a:pt x="199" y="247"/>
                  <a:pt x="206" y="247"/>
                </a:cubicBezTo>
                <a:cubicBezTo>
                  <a:pt x="214" y="247"/>
                  <a:pt x="219" y="253"/>
                  <a:pt x="219" y="260"/>
                </a:cubicBezTo>
                <a:cubicBezTo>
                  <a:pt x="219" y="268"/>
                  <a:pt x="214" y="274"/>
                  <a:pt x="206" y="27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spcBef>
                <a:spcPct val="0"/>
              </a:spcBef>
            </a:pPr>
            <a:endParaRPr lang="en-US">
              <a:solidFill>
                <a:srgbClr val="58585A"/>
              </a:solidFill>
              <a:latin typeface="Arial" pitchFamily="34" charset="0"/>
              <a:cs typeface="Arial" pitchFamily="34" charset="0"/>
            </a:endParaRPr>
          </a:p>
        </p:txBody>
      </p:sp>
      <p:grpSp>
        <p:nvGrpSpPr>
          <p:cNvPr id="437" name="Group 98"/>
          <p:cNvGrpSpPr>
            <a:grpSpLocks/>
          </p:cNvGrpSpPr>
          <p:nvPr/>
        </p:nvGrpSpPr>
        <p:grpSpPr bwMode="auto">
          <a:xfrm>
            <a:off x="3726499" y="2473325"/>
            <a:ext cx="803065" cy="338138"/>
            <a:chOff x="2874853" y="4716577"/>
            <a:chExt cx="803549" cy="338239"/>
          </a:xfrm>
        </p:grpSpPr>
        <p:sp>
          <p:nvSpPr>
            <p:cNvPr id="438" name="Freeform 7"/>
            <p:cNvSpPr>
              <a:spLocks noChangeAspect="1"/>
            </p:cNvSpPr>
            <p:nvPr/>
          </p:nvSpPr>
          <p:spPr bwMode="auto">
            <a:xfrm>
              <a:off x="2971426" y="4716577"/>
              <a:ext cx="706976" cy="327093"/>
            </a:xfrm>
            <a:custGeom>
              <a:avLst/>
              <a:gdLst>
                <a:gd name="T0" fmla="*/ 2147483647 w 171"/>
                <a:gd name="T1" fmla="*/ 2147483647 h 32"/>
                <a:gd name="T2" fmla="*/ 0 w 171"/>
                <a:gd name="T3" fmla="*/ 2147483647 h 32"/>
                <a:gd name="T4" fmla="*/ 0 w 171"/>
                <a:gd name="T5" fmla="*/ 2147483647 h 32"/>
                <a:gd name="T6" fmla="*/ 2147483647 w 171"/>
                <a:gd name="T7" fmla="*/ 0 h 32"/>
                <a:gd name="T8" fmla="*/ 2147483647 w 171"/>
                <a:gd name="T9" fmla="*/ 0 h 32"/>
                <a:gd name="T10" fmla="*/ 2147483647 w 171"/>
                <a:gd name="T11" fmla="*/ 0 h 32"/>
                <a:gd name="T12" fmla="*/ 2147483647 w 171"/>
                <a:gd name="T13" fmla="*/ 2147483647 h 32"/>
                <a:gd name="T14" fmla="*/ 2147483647 w 171"/>
                <a:gd name="T15" fmla="*/ 2147483647 h 32"/>
                <a:gd name="T16" fmla="*/ 2147483647 w 171"/>
                <a:gd name="T17" fmla="*/ 2147483647 h 32"/>
                <a:gd name="T18" fmla="*/ 2147483647 w 171"/>
                <a:gd name="T19" fmla="*/ 2147483647 h 32"/>
                <a:gd name="T20" fmla="*/ 2147483647 w 171"/>
                <a:gd name="T21" fmla="*/ 2147483647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1"/>
                <a:gd name="T34" fmla="*/ 0 h 32"/>
                <a:gd name="T35" fmla="*/ 171 w 171"/>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1" h="32">
                  <a:moveTo>
                    <a:pt x="16" y="32"/>
                  </a:moveTo>
                  <a:cubicBezTo>
                    <a:pt x="7" y="32"/>
                    <a:pt x="0" y="25"/>
                    <a:pt x="0" y="16"/>
                  </a:cubicBezTo>
                  <a:cubicBezTo>
                    <a:pt x="0" y="16"/>
                    <a:pt x="0" y="16"/>
                    <a:pt x="0" y="16"/>
                  </a:cubicBezTo>
                  <a:cubicBezTo>
                    <a:pt x="0" y="7"/>
                    <a:pt x="7" y="0"/>
                    <a:pt x="16" y="0"/>
                  </a:cubicBezTo>
                  <a:cubicBezTo>
                    <a:pt x="16" y="0"/>
                    <a:pt x="16" y="0"/>
                    <a:pt x="16" y="0"/>
                  </a:cubicBezTo>
                  <a:cubicBezTo>
                    <a:pt x="155" y="0"/>
                    <a:pt x="155" y="0"/>
                    <a:pt x="155" y="0"/>
                  </a:cubicBezTo>
                  <a:cubicBezTo>
                    <a:pt x="163" y="0"/>
                    <a:pt x="171" y="7"/>
                    <a:pt x="171" y="16"/>
                  </a:cubicBezTo>
                  <a:cubicBezTo>
                    <a:pt x="171" y="16"/>
                    <a:pt x="171" y="16"/>
                    <a:pt x="171" y="16"/>
                  </a:cubicBezTo>
                  <a:cubicBezTo>
                    <a:pt x="171" y="25"/>
                    <a:pt x="163" y="32"/>
                    <a:pt x="155" y="32"/>
                  </a:cubicBezTo>
                  <a:cubicBezTo>
                    <a:pt x="155" y="32"/>
                    <a:pt x="155" y="32"/>
                    <a:pt x="155" y="32"/>
                  </a:cubicBezTo>
                  <a:cubicBezTo>
                    <a:pt x="16" y="32"/>
                    <a:pt x="16" y="32"/>
                    <a:pt x="16" y="32"/>
                  </a:cubicBezTo>
                  <a:close/>
                </a:path>
              </a:pathLst>
            </a:custGeom>
            <a:solidFill>
              <a:srgbClr val="B1B3B4"/>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r">
                <a:defRPr/>
              </a:pPr>
              <a:r>
                <a:rPr lang="en-US" sz="1400" dirty="0">
                  <a:solidFill>
                    <a:srgbClr val="FFFFFF"/>
                  </a:solidFill>
                  <a:cs typeface="Arial" pitchFamily="34" charset="0"/>
                </a:rPr>
                <a:t>NO</a:t>
              </a:r>
            </a:p>
          </p:txBody>
        </p:sp>
        <p:grpSp>
          <p:nvGrpSpPr>
            <p:cNvPr id="23626" name="Group 100"/>
            <p:cNvGrpSpPr>
              <a:grpSpLocks/>
            </p:cNvGrpSpPr>
            <p:nvPr/>
          </p:nvGrpSpPr>
          <p:grpSpPr bwMode="auto">
            <a:xfrm>
              <a:off x="2874853" y="4727723"/>
              <a:ext cx="327093" cy="327093"/>
              <a:chOff x="5516263" y="2377744"/>
              <a:chExt cx="327093" cy="327093"/>
            </a:xfrm>
          </p:grpSpPr>
          <p:sp>
            <p:nvSpPr>
              <p:cNvPr id="440" name="Oval 439"/>
              <p:cNvSpPr/>
              <p:nvPr/>
            </p:nvSpPr>
            <p:spPr bwMode="auto">
              <a:xfrm>
                <a:off x="5516263" y="2377714"/>
                <a:ext cx="327137" cy="327123"/>
              </a:xfrm>
              <a:prstGeom prst="ellipse">
                <a:avLst/>
              </a:prstGeom>
              <a:solidFill>
                <a:srgbClr val="F0F1F1"/>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a:extLst>
                <a:ext uri="{91240B29-F687-4F45-9708-019B960494DF}">
                  <a14:hiddenLine xmlns:a14="http://schemas.microsoft.com/office/drawing/2010/main" w="12700" cap="flat" cmpd="sng" algn="ctr">
                    <a:solidFill>
                      <a:srgbClr val="D1D2D4"/>
                    </a:solidFill>
                    <a:prstDash val="solid"/>
                    <a:round/>
                    <a:headEnd type="none" w="med" len="med"/>
                    <a:tailEnd type="none" w="med" len="med"/>
                  </a14:hiddenLine>
                </a:ext>
              </a:extLst>
            </p:spPr>
            <p:txBody>
              <a:bodyPr wrap="none" lIns="72000" rIns="72000"/>
              <a:lstStyle/>
              <a:p>
                <a:pPr>
                  <a:defRPr/>
                </a:pPr>
                <a:endParaRPr lang="en-US">
                  <a:solidFill>
                    <a:srgbClr val="58585A"/>
                  </a:solidFill>
                  <a:cs typeface="Arial" pitchFamily="34" charset="0"/>
                </a:endParaRPr>
              </a:p>
            </p:txBody>
          </p:sp>
          <p:sp>
            <p:nvSpPr>
              <p:cNvPr id="441" name="Oval 440"/>
              <p:cNvSpPr/>
              <p:nvPr/>
            </p:nvSpPr>
            <p:spPr bwMode="auto">
              <a:xfrm>
                <a:off x="5614183" y="2475664"/>
                <a:ext cx="131252" cy="131252"/>
              </a:xfrm>
              <a:prstGeom prst="ellipse">
                <a:avLst/>
              </a:prstGeom>
              <a:solidFill>
                <a:srgbClr val="89BA17"/>
              </a:solidFill>
              <a:ln w="3175" cap="flat" cmpd="sng" algn="ctr">
                <a:solidFill>
                  <a:srgbClr val="B1B3B4"/>
                </a:solidFill>
                <a:prstDash val="solid"/>
                <a:round/>
                <a:headEnd type="none" w="med" len="med"/>
                <a:tailEnd type="none" w="med" len="med"/>
              </a:ln>
              <a:effectLst>
                <a:innerShdw blurRad="63500" dist="50800" dir="13500000">
                  <a:prstClr val="black">
                    <a:alpha val="10000"/>
                  </a:prstClr>
                </a:innerShdw>
              </a:effectLst>
            </p:spPr>
            <p:txBody>
              <a:bodyPr wrap="none" lIns="72000" rIns="72000"/>
              <a:lstStyle/>
              <a:p>
                <a:pPr>
                  <a:defRPr/>
                </a:pPr>
                <a:endParaRPr lang="en-US">
                  <a:solidFill>
                    <a:srgbClr val="58585A"/>
                  </a:solidFill>
                  <a:cs typeface="Arial" pitchFamily="34" charset="0"/>
                </a:endParaRPr>
              </a:p>
            </p:txBody>
          </p:sp>
        </p:grpSp>
      </p:grpSp>
      <p:grpSp>
        <p:nvGrpSpPr>
          <p:cNvPr id="442" name="Group 103"/>
          <p:cNvGrpSpPr>
            <a:grpSpLocks/>
          </p:cNvGrpSpPr>
          <p:nvPr/>
        </p:nvGrpSpPr>
        <p:grpSpPr bwMode="auto">
          <a:xfrm>
            <a:off x="3740783" y="5792847"/>
            <a:ext cx="803065" cy="338137"/>
            <a:chOff x="2874853" y="4716577"/>
            <a:chExt cx="803549" cy="338239"/>
          </a:xfrm>
        </p:grpSpPr>
        <p:sp>
          <p:nvSpPr>
            <p:cNvPr id="443" name="Freeform 7"/>
            <p:cNvSpPr>
              <a:spLocks noChangeAspect="1"/>
            </p:cNvSpPr>
            <p:nvPr/>
          </p:nvSpPr>
          <p:spPr bwMode="auto">
            <a:xfrm>
              <a:off x="2971426" y="4716577"/>
              <a:ext cx="706976" cy="327093"/>
            </a:xfrm>
            <a:custGeom>
              <a:avLst/>
              <a:gdLst>
                <a:gd name="T0" fmla="*/ 2147483647 w 171"/>
                <a:gd name="T1" fmla="*/ 2147483647 h 32"/>
                <a:gd name="T2" fmla="*/ 0 w 171"/>
                <a:gd name="T3" fmla="*/ 2147483647 h 32"/>
                <a:gd name="T4" fmla="*/ 0 w 171"/>
                <a:gd name="T5" fmla="*/ 2147483647 h 32"/>
                <a:gd name="T6" fmla="*/ 2147483647 w 171"/>
                <a:gd name="T7" fmla="*/ 0 h 32"/>
                <a:gd name="T8" fmla="*/ 2147483647 w 171"/>
                <a:gd name="T9" fmla="*/ 0 h 32"/>
                <a:gd name="T10" fmla="*/ 2147483647 w 171"/>
                <a:gd name="T11" fmla="*/ 0 h 32"/>
                <a:gd name="T12" fmla="*/ 2147483647 w 171"/>
                <a:gd name="T13" fmla="*/ 2147483647 h 32"/>
                <a:gd name="T14" fmla="*/ 2147483647 w 171"/>
                <a:gd name="T15" fmla="*/ 2147483647 h 32"/>
                <a:gd name="T16" fmla="*/ 2147483647 w 171"/>
                <a:gd name="T17" fmla="*/ 2147483647 h 32"/>
                <a:gd name="T18" fmla="*/ 2147483647 w 171"/>
                <a:gd name="T19" fmla="*/ 2147483647 h 32"/>
                <a:gd name="T20" fmla="*/ 2147483647 w 171"/>
                <a:gd name="T21" fmla="*/ 2147483647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1"/>
                <a:gd name="T34" fmla="*/ 0 h 32"/>
                <a:gd name="T35" fmla="*/ 171 w 171"/>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1" h="32">
                  <a:moveTo>
                    <a:pt x="16" y="32"/>
                  </a:moveTo>
                  <a:cubicBezTo>
                    <a:pt x="7" y="32"/>
                    <a:pt x="0" y="25"/>
                    <a:pt x="0" y="16"/>
                  </a:cubicBezTo>
                  <a:cubicBezTo>
                    <a:pt x="0" y="16"/>
                    <a:pt x="0" y="16"/>
                    <a:pt x="0" y="16"/>
                  </a:cubicBezTo>
                  <a:cubicBezTo>
                    <a:pt x="0" y="7"/>
                    <a:pt x="7" y="0"/>
                    <a:pt x="16" y="0"/>
                  </a:cubicBezTo>
                  <a:cubicBezTo>
                    <a:pt x="16" y="0"/>
                    <a:pt x="16" y="0"/>
                    <a:pt x="16" y="0"/>
                  </a:cubicBezTo>
                  <a:cubicBezTo>
                    <a:pt x="155" y="0"/>
                    <a:pt x="155" y="0"/>
                    <a:pt x="155" y="0"/>
                  </a:cubicBezTo>
                  <a:cubicBezTo>
                    <a:pt x="163" y="0"/>
                    <a:pt x="171" y="7"/>
                    <a:pt x="171" y="16"/>
                  </a:cubicBezTo>
                  <a:cubicBezTo>
                    <a:pt x="171" y="16"/>
                    <a:pt x="171" y="16"/>
                    <a:pt x="171" y="16"/>
                  </a:cubicBezTo>
                  <a:cubicBezTo>
                    <a:pt x="171" y="25"/>
                    <a:pt x="163" y="32"/>
                    <a:pt x="155" y="32"/>
                  </a:cubicBezTo>
                  <a:cubicBezTo>
                    <a:pt x="155" y="32"/>
                    <a:pt x="155" y="32"/>
                    <a:pt x="155" y="32"/>
                  </a:cubicBezTo>
                  <a:cubicBezTo>
                    <a:pt x="16" y="32"/>
                    <a:pt x="16" y="32"/>
                    <a:pt x="16" y="32"/>
                  </a:cubicBezTo>
                  <a:close/>
                </a:path>
              </a:pathLst>
            </a:custGeom>
            <a:solidFill>
              <a:srgbClr val="B1B3B4"/>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r">
                <a:defRPr/>
              </a:pPr>
              <a:r>
                <a:rPr lang="en-US" sz="1400" dirty="0">
                  <a:solidFill>
                    <a:srgbClr val="FFFFFF"/>
                  </a:solidFill>
                  <a:cs typeface="Arial" pitchFamily="34" charset="0"/>
                </a:rPr>
                <a:t>OFF</a:t>
              </a:r>
            </a:p>
          </p:txBody>
        </p:sp>
        <p:grpSp>
          <p:nvGrpSpPr>
            <p:cNvPr id="23618" name="Group 105"/>
            <p:cNvGrpSpPr>
              <a:grpSpLocks/>
            </p:cNvGrpSpPr>
            <p:nvPr/>
          </p:nvGrpSpPr>
          <p:grpSpPr bwMode="auto">
            <a:xfrm>
              <a:off x="2874853" y="4727723"/>
              <a:ext cx="327093" cy="327093"/>
              <a:chOff x="5516263" y="2377744"/>
              <a:chExt cx="327093" cy="327093"/>
            </a:xfrm>
          </p:grpSpPr>
          <p:sp>
            <p:nvSpPr>
              <p:cNvPr id="445" name="Oval 444"/>
              <p:cNvSpPr/>
              <p:nvPr/>
            </p:nvSpPr>
            <p:spPr bwMode="auto">
              <a:xfrm>
                <a:off x="5516263" y="2377713"/>
                <a:ext cx="327137" cy="327124"/>
              </a:xfrm>
              <a:prstGeom prst="ellipse">
                <a:avLst/>
              </a:prstGeom>
              <a:solidFill>
                <a:srgbClr val="F0F1F1"/>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a:extLst>
                <a:ext uri="{91240B29-F687-4F45-9708-019B960494DF}">
                  <a14:hiddenLine xmlns:a14="http://schemas.microsoft.com/office/drawing/2010/main" w="12700" cap="flat" cmpd="sng" algn="ctr">
                    <a:solidFill>
                      <a:srgbClr val="D1D2D4"/>
                    </a:solidFill>
                    <a:prstDash val="solid"/>
                    <a:round/>
                    <a:headEnd type="none" w="med" len="med"/>
                    <a:tailEnd type="none" w="med" len="med"/>
                  </a14:hiddenLine>
                </a:ext>
              </a:extLst>
            </p:spPr>
            <p:txBody>
              <a:bodyPr wrap="none" lIns="72000" rIns="72000"/>
              <a:lstStyle/>
              <a:p>
                <a:pPr>
                  <a:defRPr/>
                </a:pPr>
                <a:endParaRPr lang="en-US">
                  <a:solidFill>
                    <a:srgbClr val="58585A"/>
                  </a:solidFill>
                  <a:cs typeface="Arial" pitchFamily="34" charset="0"/>
                </a:endParaRPr>
              </a:p>
            </p:txBody>
          </p:sp>
          <p:sp>
            <p:nvSpPr>
              <p:cNvPr id="446" name="Oval 445"/>
              <p:cNvSpPr/>
              <p:nvPr/>
            </p:nvSpPr>
            <p:spPr bwMode="auto">
              <a:xfrm>
                <a:off x="5614183" y="2475664"/>
                <a:ext cx="131252" cy="131252"/>
              </a:xfrm>
              <a:prstGeom prst="ellipse">
                <a:avLst/>
              </a:prstGeom>
              <a:solidFill>
                <a:srgbClr val="89BA17"/>
              </a:solidFill>
              <a:ln w="3175" cap="flat" cmpd="sng" algn="ctr">
                <a:solidFill>
                  <a:srgbClr val="B1B3B4"/>
                </a:solidFill>
                <a:prstDash val="solid"/>
                <a:round/>
                <a:headEnd type="none" w="med" len="med"/>
                <a:tailEnd type="none" w="med" len="med"/>
              </a:ln>
              <a:effectLst>
                <a:innerShdw blurRad="63500" dist="50800" dir="13500000">
                  <a:prstClr val="black">
                    <a:alpha val="10000"/>
                  </a:prstClr>
                </a:innerShdw>
              </a:effectLst>
            </p:spPr>
            <p:txBody>
              <a:bodyPr wrap="none" lIns="72000" rIns="72000"/>
              <a:lstStyle/>
              <a:p>
                <a:pPr>
                  <a:defRPr/>
                </a:pPr>
                <a:endParaRPr lang="en-US">
                  <a:solidFill>
                    <a:srgbClr val="58585A"/>
                  </a:solidFill>
                  <a:cs typeface="Arial" pitchFamily="34" charset="0"/>
                </a:endParaRPr>
              </a:p>
            </p:txBody>
          </p:sp>
        </p:grpSp>
      </p:grpSp>
      <p:sp>
        <p:nvSpPr>
          <p:cNvPr id="447" name="Freeform 18"/>
          <p:cNvSpPr>
            <a:spLocks noChangeAspect="1"/>
          </p:cNvSpPr>
          <p:nvPr/>
        </p:nvSpPr>
        <p:spPr bwMode="auto">
          <a:xfrm>
            <a:off x="4888259" y="4721225"/>
            <a:ext cx="3177347" cy="1676400"/>
          </a:xfrm>
          <a:custGeom>
            <a:avLst/>
            <a:gdLst>
              <a:gd name="T0" fmla="*/ 2147483647 w 733"/>
              <a:gd name="T1" fmla="*/ 2147483647 h 447"/>
              <a:gd name="T2" fmla="*/ 0 w 733"/>
              <a:gd name="T3" fmla="*/ 2147483647 h 447"/>
              <a:gd name="T4" fmla="*/ 0 w 733"/>
              <a:gd name="T5" fmla="*/ 2147483647 h 447"/>
              <a:gd name="T6" fmla="*/ 0 w 733"/>
              <a:gd name="T7" fmla="*/ 2147483647 h 447"/>
              <a:gd name="T8" fmla="*/ 2147483647 w 733"/>
              <a:gd name="T9" fmla="*/ 0 h 447"/>
              <a:gd name="T10" fmla="*/ 2147483647 w 733"/>
              <a:gd name="T11" fmla="*/ 0 h 447"/>
              <a:gd name="T12" fmla="*/ 2147483647 w 733"/>
              <a:gd name="T13" fmla="*/ 0 h 447"/>
              <a:gd name="T14" fmla="*/ 2147483647 w 733"/>
              <a:gd name="T15" fmla="*/ 2147483647 h 447"/>
              <a:gd name="T16" fmla="*/ 2147483647 w 733"/>
              <a:gd name="T17" fmla="*/ 2147483647 h 447"/>
              <a:gd name="T18" fmla="*/ 2147483647 w 733"/>
              <a:gd name="T19" fmla="*/ 2147483647 h 447"/>
              <a:gd name="T20" fmla="*/ 2147483647 w 733"/>
              <a:gd name="T21" fmla="*/ 2147483647 h 447"/>
              <a:gd name="T22" fmla="*/ 2147483647 w 733"/>
              <a:gd name="T23" fmla="*/ 2147483647 h 447"/>
              <a:gd name="T24" fmla="*/ 2147483647 w 733"/>
              <a:gd name="T25" fmla="*/ 2147483647 h 447"/>
              <a:gd name="T26" fmla="*/ 2147483647 w 733"/>
              <a:gd name="T27" fmla="*/ 2147483647 h 447"/>
              <a:gd name="T28" fmla="*/ 2147483647 w 733"/>
              <a:gd name="T29" fmla="*/ 2147483647 h 447"/>
              <a:gd name="T30" fmla="*/ 2147483647 w 733"/>
              <a:gd name="T31" fmla="*/ 2147483647 h 447"/>
              <a:gd name="T32" fmla="*/ 2147483647 w 733"/>
              <a:gd name="T33" fmla="*/ 2147483647 h 447"/>
              <a:gd name="T34" fmla="*/ 2147483647 w 733"/>
              <a:gd name="T35" fmla="*/ 2147483647 h 447"/>
              <a:gd name="T36" fmla="*/ 2147483647 w 733"/>
              <a:gd name="T37" fmla="*/ 2147483647 h 447"/>
              <a:gd name="T38" fmla="*/ 2147483647 w 733"/>
              <a:gd name="T39" fmla="*/ 2147483647 h 447"/>
              <a:gd name="T40" fmla="*/ 2147483647 w 733"/>
              <a:gd name="T41" fmla="*/ 2147483647 h 447"/>
              <a:gd name="T42" fmla="*/ 2147483647 w 733"/>
              <a:gd name="T43" fmla="*/ 2147483647 h 447"/>
              <a:gd name="T44" fmla="*/ 2147483647 w 733"/>
              <a:gd name="T45" fmla="*/ 2147483647 h 447"/>
              <a:gd name="T46" fmla="*/ 2147483647 w 733"/>
              <a:gd name="T47" fmla="*/ 2147483647 h 447"/>
              <a:gd name="T48" fmla="*/ 2147483647 w 733"/>
              <a:gd name="T49" fmla="*/ 2147483647 h 447"/>
              <a:gd name="T50" fmla="*/ 2147483647 w 733"/>
              <a:gd name="T51" fmla="*/ 2147483647 h 447"/>
              <a:gd name="T52" fmla="*/ 2147483647 w 733"/>
              <a:gd name="T53" fmla="*/ 2147483647 h 447"/>
              <a:gd name="T54" fmla="*/ 2147483647 w 733"/>
              <a:gd name="T55" fmla="*/ 2147483647 h 447"/>
              <a:gd name="T56" fmla="*/ 2147483647 w 733"/>
              <a:gd name="T57" fmla="*/ 2147483647 h 447"/>
              <a:gd name="T58" fmla="*/ 2147483647 w 733"/>
              <a:gd name="T59" fmla="*/ 2147483647 h 447"/>
              <a:gd name="T60" fmla="*/ 2147483647 w 733"/>
              <a:gd name="T61" fmla="*/ 2147483647 h 447"/>
              <a:gd name="T62" fmla="*/ 2147483647 w 733"/>
              <a:gd name="T63" fmla="*/ 2147483647 h 447"/>
              <a:gd name="T64" fmla="*/ 2147483647 w 733"/>
              <a:gd name="T65" fmla="*/ 2147483647 h 447"/>
              <a:gd name="T66" fmla="*/ 2147483647 w 733"/>
              <a:gd name="T67" fmla="*/ 2147483647 h 447"/>
              <a:gd name="T68" fmla="*/ 2147483647 w 733"/>
              <a:gd name="T69" fmla="*/ 2147483647 h 447"/>
              <a:gd name="T70" fmla="*/ 2147483647 w 733"/>
              <a:gd name="T71" fmla="*/ 2147483647 h 44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3"/>
              <a:gd name="T109" fmla="*/ 0 h 447"/>
              <a:gd name="T110" fmla="*/ 733 w 733"/>
              <a:gd name="T111" fmla="*/ 447 h 44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3" h="447">
                <a:moveTo>
                  <a:pt x="31" y="447"/>
                </a:moveTo>
                <a:cubicBezTo>
                  <a:pt x="14" y="447"/>
                  <a:pt x="0" y="433"/>
                  <a:pt x="0" y="416"/>
                </a:cubicBezTo>
                <a:cubicBezTo>
                  <a:pt x="0" y="416"/>
                  <a:pt x="0" y="416"/>
                  <a:pt x="0" y="416"/>
                </a:cubicBezTo>
                <a:cubicBezTo>
                  <a:pt x="0" y="30"/>
                  <a:pt x="0" y="30"/>
                  <a:pt x="0" y="30"/>
                </a:cubicBezTo>
                <a:cubicBezTo>
                  <a:pt x="0" y="13"/>
                  <a:pt x="14" y="0"/>
                  <a:pt x="31" y="0"/>
                </a:cubicBezTo>
                <a:cubicBezTo>
                  <a:pt x="31" y="0"/>
                  <a:pt x="31" y="0"/>
                  <a:pt x="31" y="0"/>
                </a:cubicBezTo>
                <a:cubicBezTo>
                  <a:pt x="702" y="0"/>
                  <a:pt x="702" y="0"/>
                  <a:pt x="702" y="0"/>
                </a:cubicBezTo>
                <a:cubicBezTo>
                  <a:pt x="719" y="0"/>
                  <a:pt x="733" y="13"/>
                  <a:pt x="733" y="30"/>
                </a:cubicBezTo>
                <a:cubicBezTo>
                  <a:pt x="733" y="30"/>
                  <a:pt x="733" y="30"/>
                  <a:pt x="733" y="30"/>
                </a:cubicBezTo>
                <a:cubicBezTo>
                  <a:pt x="733" y="52"/>
                  <a:pt x="733" y="52"/>
                  <a:pt x="733" y="52"/>
                </a:cubicBezTo>
                <a:cubicBezTo>
                  <a:pt x="733" y="57"/>
                  <a:pt x="729" y="60"/>
                  <a:pt x="725" y="60"/>
                </a:cubicBezTo>
                <a:cubicBezTo>
                  <a:pt x="725" y="60"/>
                  <a:pt x="725" y="60"/>
                  <a:pt x="725" y="60"/>
                </a:cubicBezTo>
                <a:cubicBezTo>
                  <a:pt x="720" y="60"/>
                  <a:pt x="717" y="57"/>
                  <a:pt x="717" y="52"/>
                </a:cubicBezTo>
                <a:cubicBezTo>
                  <a:pt x="717" y="52"/>
                  <a:pt x="717" y="52"/>
                  <a:pt x="717" y="52"/>
                </a:cubicBezTo>
                <a:cubicBezTo>
                  <a:pt x="717" y="30"/>
                  <a:pt x="717" y="30"/>
                  <a:pt x="717" y="30"/>
                </a:cubicBezTo>
                <a:cubicBezTo>
                  <a:pt x="717" y="22"/>
                  <a:pt x="710" y="16"/>
                  <a:pt x="702" y="16"/>
                </a:cubicBezTo>
                <a:cubicBezTo>
                  <a:pt x="702" y="16"/>
                  <a:pt x="702" y="16"/>
                  <a:pt x="702" y="16"/>
                </a:cubicBezTo>
                <a:cubicBezTo>
                  <a:pt x="31" y="16"/>
                  <a:pt x="31" y="16"/>
                  <a:pt x="31" y="16"/>
                </a:cubicBezTo>
                <a:cubicBezTo>
                  <a:pt x="22" y="16"/>
                  <a:pt x="16" y="22"/>
                  <a:pt x="16" y="30"/>
                </a:cubicBezTo>
                <a:cubicBezTo>
                  <a:pt x="16" y="30"/>
                  <a:pt x="16" y="30"/>
                  <a:pt x="16" y="30"/>
                </a:cubicBezTo>
                <a:cubicBezTo>
                  <a:pt x="16" y="416"/>
                  <a:pt x="16" y="416"/>
                  <a:pt x="16" y="416"/>
                </a:cubicBezTo>
                <a:cubicBezTo>
                  <a:pt x="16" y="424"/>
                  <a:pt x="22" y="431"/>
                  <a:pt x="31" y="431"/>
                </a:cubicBezTo>
                <a:cubicBezTo>
                  <a:pt x="31" y="431"/>
                  <a:pt x="31" y="431"/>
                  <a:pt x="31" y="431"/>
                </a:cubicBezTo>
                <a:cubicBezTo>
                  <a:pt x="702" y="431"/>
                  <a:pt x="702" y="431"/>
                  <a:pt x="702" y="431"/>
                </a:cubicBezTo>
                <a:cubicBezTo>
                  <a:pt x="710" y="431"/>
                  <a:pt x="717" y="424"/>
                  <a:pt x="717" y="416"/>
                </a:cubicBezTo>
                <a:cubicBezTo>
                  <a:pt x="717" y="416"/>
                  <a:pt x="717" y="416"/>
                  <a:pt x="717" y="416"/>
                </a:cubicBezTo>
                <a:cubicBezTo>
                  <a:pt x="717" y="82"/>
                  <a:pt x="717" y="82"/>
                  <a:pt x="717" y="82"/>
                </a:cubicBezTo>
                <a:cubicBezTo>
                  <a:pt x="717" y="82"/>
                  <a:pt x="717" y="82"/>
                  <a:pt x="717" y="82"/>
                </a:cubicBezTo>
                <a:cubicBezTo>
                  <a:pt x="717" y="77"/>
                  <a:pt x="720" y="74"/>
                  <a:pt x="725" y="74"/>
                </a:cubicBezTo>
                <a:cubicBezTo>
                  <a:pt x="725" y="74"/>
                  <a:pt x="725" y="74"/>
                  <a:pt x="725" y="74"/>
                </a:cubicBezTo>
                <a:cubicBezTo>
                  <a:pt x="729" y="74"/>
                  <a:pt x="733" y="77"/>
                  <a:pt x="733" y="82"/>
                </a:cubicBezTo>
                <a:cubicBezTo>
                  <a:pt x="733" y="82"/>
                  <a:pt x="733" y="82"/>
                  <a:pt x="733" y="82"/>
                </a:cubicBezTo>
                <a:cubicBezTo>
                  <a:pt x="733" y="416"/>
                  <a:pt x="733" y="416"/>
                  <a:pt x="733" y="416"/>
                </a:cubicBezTo>
                <a:cubicBezTo>
                  <a:pt x="733" y="433"/>
                  <a:pt x="719" y="447"/>
                  <a:pt x="702" y="447"/>
                </a:cubicBezTo>
                <a:cubicBezTo>
                  <a:pt x="702" y="447"/>
                  <a:pt x="702" y="447"/>
                  <a:pt x="702" y="447"/>
                </a:cubicBezTo>
                <a:cubicBezTo>
                  <a:pt x="31" y="447"/>
                  <a:pt x="31" y="447"/>
                  <a:pt x="31" y="44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26000" tIns="82800" rIns="126000"/>
          <a:lstStyle/>
          <a:p>
            <a:pPr>
              <a:spcBef>
                <a:spcPct val="0"/>
              </a:spcBef>
            </a:pPr>
            <a:endParaRPr lang="en-US">
              <a:solidFill>
                <a:srgbClr val="58585A"/>
              </a:solidFill>
              <a:latin typeface="Arial" pitchFamily="34" charset="0"/>
              <a:cs typeface="Arial" pitchFamily="34" charset="0"/>
            </a:endParaRPr>
          </a:p>
        </p:txBody>
      </p:sp>
    </p:spTree>
    <p:extLst>
      <p:ext uri="{BB962C8B-B14F-4D97-AF65-F5344CB8AC3E}">
        <p14:creationId xmlns:p14="http://schemas.microsoft.com/office/powerpoint/2010/main" val="35106771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1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2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2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2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2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3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3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3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4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 grpId="0" animBg="1"/>
      <p:bldP spid="393" grpId="0"/>
      <p:bldP spid="394" grpId="0"/>
      <p:bldP spid="395" grpId="0" animBg="1"/>
      <p:bldP spid="396" grpId="0"/>
      <p:bldP spid="397" grpId="0" animBg="1"/>
      <p:bldP spid="399" grpId="0"/>
      <p:bldP spid="401" grpId="0"/>
      <p:bldP spid="402" grpId="0"/>
      <p:bldP spid="407" grpId="0"/>
      <p:bldP spid="412" grpId="0"/>
      <p:bldP spid="413" grpId="0"/>
      <p:bldP spid="414" grpId="0"/>
      <p:bldP spid="419" grpId="0"/>
      <p:bldP spid="420" grpId="0"/>
      <p:bldP spid="421" grpId="0"/>
      <p:bldP spid="422" grpId="0"/>
      <p:bldP spid="423" grpId="0"/>
      <p:bldP spid="424" grpId="0"/>
      <p:bldP spid="425" grpId="0"/>
      <p:bldP spid="426" grpId="0"/>
      <p:bldP spid="427" grpId="0"/>
      <p:bldP spid="432" grpId="0"/>
      <p:bldP spid="433" grpId="0"/>
      <p:bldP spid="434" grpId="0" animBg="1"/>
      <p:bldP spid="435" grpId="0" animBg="1"/>
      <p:bldP spid="436" grpId="0" animBg="1"/>
      <p:bldP spid="44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29070" y="1428752"/>
            <a:ext cx="11132885" cy="4829175"/>
          </a:xfrm>
        </p:spPr>
        <p:txBody>
          <a:bodyPr/>
          <a:lstStyle/>
          <a:p>
            <a:pPr marL="0" indent="0">
              <a:buNone/>
            </a:pPr>
            <a:r>
              <a:rPr lang="en-US" dirty="0"/>
              <a:t>Reference 1: System Description, 1/1551-FAV 101 72/4</a:t>
            </a:r>
          </a:p>
          <a:p>
            <a:pPr marL="0" indent="0">
              <a:buNone/>
            </a:pPr>
            <a:r>
              <a:rPr lang="en-US" kern="1200" dirty="0">
                <a:latin typeface="Arial" charset="0"/>
              </a:rPr>
              <a:t>Reference 2: CS Commercial presentation, </a:t>
            </a:r>
            <a:r>
              <a:rPr lang="en-AU" kern="1200" dirty="0">
                <a:latin typeface="Arial" charset="0"/>
              </a:rPr>
              <a:t>221 09-FGC 101 2700</a:t>
            </a:r>
            <a:endParaRPr lang="en-IN" kern="1200" dirty="0">
              <a:latin typeface="Arial" charset="0"/>
            </a:endParaRPr>
          </a:p>
          <a:p>
            <a:pPr marL="0" indent="0">
              <a:buNone/>
            </a:pPr>
            <a:r>
              <a:rPr lang="en-US" dirty="0"/>
              <a:t>Reference 3: </a:t>
            </a:r>
            <a:r>
              <a:rPr lang="en-US"/>
              <a:t>technical Product, EAB/K-11:1529</a:t>
            </a:r>
            <a:endParaRPr lang="en-US" dirty="0"/>
          </a:p>
        </p:txBody>
      </p:sp>
      <p:sp>
        <p:nvSpPr>
          <p:cNvPr id="4" name="Title 3"/>
          <p:cNvSpPr>
            <a:spLocks noGrp="1"/>
          </p:cNvSpPr>
          <p:nvPr>
            <p:ph type="title"/>
          </p:nvPr>
        </p:nvSpPr>
        <p:spPr/>
        <p:txBody>
          <a:bodyPr/>
          <a:lstStyle/>
          <a:p>
            <a:r>
              <a:rPr lang="en-US" dirty="0">
                <a:solidFill>
                  <a:schemeClr val="tx2">
                    <a:lumMod val="25000"/>
                    <a:lumOff val="75000"/>
                  </a:schemeClr>
                </a:solidFill>
              </a:rPr>
              <a:t>references</a:t>
            </a:r>
          </a:p>
        </p:txBody>
      </p:sp>
    </p:spTree>
    <p:extLst>
      <p:ext uri="{BB962C8B-B14F-4D97-AF65-F5344CB8AC3E}">
        <p14:creationId xmlns:p14="http://schemas.microsoft.com/office/powerpoint/2010/main" val="1137836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Econ20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27052" y="381008"/>
            <a:ext cx="444384"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 y="0"/>
            <a:ext cx="1226997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908432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reeform 17"/>
          <p:cNvSpPr>
            <a:spLocks noChangeAspect="1"/>
          </p:cNvSpPr>
          <p:nvPr/>
        </p:nvSpPr>
        <p:spPr bwMode="auto">
          <a:xfrm>
            <a:off x="7040356" y="4883223"/>
            <a:ext cx="2840885" cy="373063"/>
          </a:xfrm>
          <a:custGeom>
            <a:avLst/>
            <a:gdLst>
              <a:gd name="T0" fmla="*/ 2147483647 w 831"/>
              <a:gd name="T1" fmla="*/ 2147483647 h 109"/>
              <a:gd name="T2" fmla="*/ 2147483647 w 831"/>
              <a:gd name="T3" fmla="*/ 2147483647 h 109"/>
              <a:gd name="T4" fmla="*/ 2147483647 w 831"/>
              <a:gd name="T5" fmla="*/ 2147483647 h 109"/>
              <a:gd name="T6" fmla="*/ 2147483647 w 831"/>
              <a:gd name="T7" fmla="*/ 2147483647 h 109"/>
              <a:gd name="T8" fmla="*/ 0 w 831"/>
              <a:gd name="T9" fmla="*/ 2147483647 h 109"/>
              <a:gd name="T10" fmla="*/ 0 w 831"/>
              <a:gd name="T11" fmla="*/ 2147483647 h 109"/>
              <a:gd name="T12" fmla="*/ 2147483647 w 831"/>
              <a:gd name="T13" fmla="*/ 2147483647 h 109"/>
              <a:gd name="T14" fmla="*/ 2147483647 w 831"/>
              <a:gd name="T15" fmla="*/ 2147483647 h 109"/>
              <a:gd name="T16" fmla="*/ 2147483647 w 831"/>
              <a:gd name="T17" fmla="*/ 2147483647 h 109"/>
              <a:gd name="T18" fmla="*/ 2147483647 w 831"/>
              <a:gd name="T19" fmla="*/ 2147483647 h 109"/>
              <a:gd name="T20" fmla="*/ 2147483647 w 831"/>
              <a:gd name="T21" fmla="*/ 2147483647 h 109"/>
              <a:gd name="T22" fmla="*/ 2147483647 w 831"/>
              <a:gd name="T23" fmla="*/ 2147483647 h 109"/>
              <a:gd name="T24" fmla="*/ 2147483647 w 831"/>
              <a:gd name="T25" fmla="*/ 2147483647 h 109"/>
              <a:gd name="T26" fmla="*/ 2147483647 w 831"/>
              <a:gd name="T27" fmla="*/ 2147483647 h 10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31"/>
              <a:gd name="T43" fmla="*/ 0 h 109"/>
              <a:gd name="T44" fmla="*/ 831 w 831"/>
              <a:gd name="T45" fmla="*/ 109 h 10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31" h="109">
                <a:moveTo>
                  <a:pt x="775" y="4"/>
                </a:moveTo>
                <a:cubicBezTo>
                  <a:pt x="768" y="0"/>
                  <a:pt x="762" y="1"/>
                  <a:pt x="762" y="11"/>
                </a:cubicBezTo>
                <a:cubicBezTo>
                  <a:pt x="762" y="13"/>
                  <a:pt x="762" y="16"/>
                  <a:pt x="762" y="19"/>
                </a:cubicBezTo>
                <a:cubicBezTo>
                  <a:pt x="7" y="19"/>
                  <a:pt x="7" y="19"/>
                  <a:pt x="7" y="19"/>
                </a:cubicBezTo>
                <a:cubicBezTo>
                  <a:pt x="3" y="19"/>
                  <a:pt x="0" y="22"/>
                  <a:pt x="0" y="26"/>
                </a:cubicBezTo>
                <a:cubicBezTo>
                  <a:pt x="0" y="82"/>
                  <a:pt x="0" y="82"/>
                  <a:pt x="0" y="82"/>
                </a:cubicBezTo>
                <a:cubicBezTo>
                  <a:pt x="0" y="86"/>
                  <a:pt x="3" y="89"/>
                  <a:pt x="7" y="89"/>
                </a:cubicBezTo>
                <a:cubicBezTo>
                  <a:pt x="762" y="89"/>
                  <a:pt x="762" y="89"/>
                  <a:pt x="762" y="89"/>
                </a:cubicBezTo>
                <a:cubicBezTo>
                  <a:pt x="762" y="92"/>
                  <a:pt x="762" y="95"/>
                  <a:pt x="762" y="97"/>
                </a:cubicBezTo>
                <a:cubicBezTo>
                  <a:pt x="762" y="107"/>
                  <a:pt x="769" y="109"/>
                  <a:pt x="775" y="104"/>
                </a:cubicBezTo>
                <a:cubicBezTo>
                  <a:pt x="781" y="99"/>
                  <a:pt x="821" y="67"/>
                  <a:pt x="827" y="62"/>
                </a:cubicBezTo>
                <a:cubicBezTo>
                  <a:pt x="830" y="60"/>
                  <a:pt x="831" y="57"/>
                  <a:pt x="831" y="54"/>
                </a:cubicBezTo>
                <a:cubicBezTo>
                  <a:pt x="831" y="51"/>
                  <a:pt x="830" y="48"/>
                  <a:pt x="827" y="46"/>
                </a:cubicBezTo>
                <a:cubicBezTo>
                  <a:pt x="821" y="41"/>
                  <a:pt x="779" y="7"/>
                  <a:pt x="775" y="4"/>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spcBef>
                <a:spcPct val="0"/>
              </a:spcBef>
            </a:pPr>
            <a:endParaRPr lang="en-US">
              <a:solidFill>
                <a:srgbClr val="58585A"/>
              </a:solidFill>
              <a:latin typeface="Arial" pitchFamily="34" charset="0"/>
              <a:cs typeface="Arial" pitchFamily="34" charset="0"/>
            </a:endParaRPr>
          </a:p>
        </p:txBody>
      </p:sp>
      <p:sp>
        <p:nvSpPr>
          <p:cNvPr id="13315" name="Rectangle 119"/>
          <p:cNvSpPr>
            <a:spLocks noChangeArrowheads="1"/>
          </p:cNvSpPr>
          <p:nvPr/>
        </p:nvSpPr>
        <p:spPr bwMode="auto">
          <a:xfrm>
            <a:off x="8276657" y="4711773"/>
            <a:ext cx="863375" cy="733425"/>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wrap="none" lIns="72000" rIns="72000"/>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endParaRPr lang="en-US" altLang="en-US">
              <a:solidFill>
                <a:srgbClr val="58585A"/>
              </a:solidFill>
            </a:endParaRPr>
          </a:p>
        </p:txBody>
      </p:sp>
      <p:cxnSp>
        <p:nvCxnSpPr>
          <p:cNvPr id="13316" name="Straight Connector 54"/>
          <p:cNvCxnSpPr>
            <a:cxnSpLocks noChangeShapeType="1"/>
          </p:cNvCxnSpPr>
          <p:nvPr/>
        </p:nvCxnSpPr>
        <p:spPr bwMode="auto">
          <a:xfrm>
            <a:off x="8032246" y="3170238"/>
            <a:ext cx="253934" cy="0"/>
          </a:xfrm>
          <a:prstGeom prst="line">
            <a:avLst/>
          </a:prstGeom>
          <a:noFill/>
          <a:ln w="38100" cap="rnd">
            <a:solidFill>
              <a:srgbClr val="7F7F7F"/>
            </a:solidFill>
            <a:round/>
            <a:headEnd type="none" w="lg" len="med"/>
            <a:tailEnd type="none" w="lg" len="med"/>
          </a:ln>
          <a:extLst>
            <a:ext uri="{909E8E84-426E-40DD-AFC4-6F175D3DCCD1}">
              <a14:hiddenFill xmlns:a14="http://schemas.microsoft.com/office/drawing/2010/main">
                <a:noFill/>
              </a14:hiddenFill>
            </a:ext>
          </a:extLst>
        </p:spPr>
      </p:cxnSp>
      <p:cxnSp>
        <p:nvCxnSpPr>
          <p:cNvPr id="13317" name="Straight Connector 4"/>
          <p:cNvCxnSpPr>
            <a:cxnSpLocks noChangeShapeType="1"/>
          </p:cNvCxnSpPr>
          <p:nvPr/>
        </p:nvCxnSpPr>
        <p:spPr bwMode="auto">
          <a:xfrm rot="5400000" flipH="1" flipV="1">
            <a:off x="8379730" y="4108458"/>
            <a:ext cx="668338" cy="1588"/>
          </a:xfrm>
          <a:prstGeom prst="line">
            <a:avLst/>
          </a:prstGeom>
          <a:noFill/>
          <a:ln w="38100" cap="rnd">
            <a:solidFill>
              <a:srgbClr val="7F7F7F"/>
            </a:solidFill>
            <a:round/>
            <a:headEnd type="none" w="lg" len="med"/>
            <a:tailEnd type="none" w="lg" len="med"/>
          </a:ln>
          <a:extLst>
            <a:ext uri="{909E8E84-426E-40DD-AFC4-6F175D3DCCD1}">
              <a14:hiddenFill xmlns:a14="http://schemas.microsoft.com/office/drawing/2010/main">
                <a:noFill/>
              </a14:hiddenFill>
            </a:ext>
          </a:extLst>
        </p:spPr>
      </p:cxnSp>
      <p:cxnSp>
        <p:nvCxnSpPr>
          <p:cNvPr id="13318" name="Straight Connector 6"/>
          <p:cNvCxnSpPr>
            <a:cxnSpLocks noChangeShapeType="1"/>
          </p:cNvCxnSpPr>
          <p:nvPr/>
        </p:nvCxnSpPr>
        <p:spPr bwMode="auto">
          <a:xfrm rot="5400000" flipH="1" flipV="1">
            <a:off x="8747968" y="3768814"/>
            <a:ext cx="709613" cy="645945"/>
          </a:xfrm>
          <a:prstGeom prst="line">
            <a:avLst/>
          </a:prstGeom>
          <a:noFill/>
          <a:ln w="38100" cap="rnd">
            <a:solidFill>
              <a:srgbClr val="7F7F7F"/>
            </a:solidFill>
            <a:round/>
            <a:headEnd type="none" w="lg" len="med"/>
            <a:tailEnd type="none" w="lg" len="med"/>
          </a:ln>
          <a:extLst>
            <a:ext uri="{909E8E84-426E-40DD-AFC4-6F175D3DCCD1}">
              <a14:hiddenFill xmlns:a14="http://schemas.microsoft.com/office/drawing/2010/main">
                <a:noFill/>
              </a14:hiddenFill>
            </a:ext>
          </a:extLst>
        </p:spPr>
      </p:cxnSp>
      <p:sp>
        <p:nvSpPr>
          <p:cNvPr id="15367" name="Title 2"/>
          <p:cNvSpPr>
            <a:spLocks noGrp="1"/>
          </p:cNvSpPr>
          <p:nvPr>
            <p:ph type="title"/>
          </p:nvPr>
        </p:nvSpPr>
        <p:spPr>
          <a:xfrm>
            <a:off x="525354" y="239713"/>
            <a:ext cx="9989123" cy="1085850"/>
          </a:xfrm>
        </p:spPr>
        <p:txBody>
          <a:bodyPr/>
          <a:lstStyle/>
          <a:p>
            <a:r>
              <a:rPr lang="en-US" altLang="en-US" dirty="0">
                <a:latin typeface="Ericsson Capital TT" pitchFamily="2" charset="0"/>
              </a:rPr>
              <a:t>Ericsson charging system </a:t>
            </a:r>
            <a:br>
              <a:rPr lang="en-US" altLang="en-US" dirty="0">
                <a:latin typeface="Ericsson Capital TT" pitchFamily="2" charset="0"/>
              </a:rPr>
            </a:br>
            <a:r>
              <a:rPr lang="en-US" altLang="en-US" sz="2800" dirty="0">
                <a:latin typeface="Ericsson Capital TT" pitchFamily="2" charset="0"/>
              </a:rPr>
              <a:t>pre-integrated </a:t>
            </a:r>
            <a:r>
              <a:rPr lang="en-US" altLang="en-US" sz="2800" dirty="0" err="1">
                <a:latin typeface="Ericsson Capital TT" pitchFamily="2" charset="0"/>
              </a:rPr>
              <a:t>ocs</a:t>
            </a:r>
            <a:r>
              <a:rPr lang="en-US" altLang="en-US" sz="2800" dirty="0">
                <a:latin typeface="Ericsson Capital TT" pitchFamily="2" charset="0"/>
              </a:rPr>
              <a:t> for true end-2-end</a:t>
            </a:r>
            <a:endParaRPr lang="en-US" altLang="en-US" sz="2800" dirty="0">
              <a:solidFill>
                <a:srgbClr val="89BA17"/>
              </a:solidFill>
              <a:latin typeface="Ericsson Capital TT" pitchFamily="2" charset="0"/>
            </a:endParaRPr>
          </a:p>
        </p:txBody>
      </p:sp>
      <p:grpSp>
        <p:nvGrpSpPr>
          <p:cNvPr id="13325" name="Group 33"/>
          <p:cNvGrpSpPr>
            <a:grpSpLocks noChangeAspect="1"/>
          </p:cNvGrpSpPr>
          <p:nvPr/>
        </p:nvGrpSpPr>
        <p:grpSpPr bwMode="auto">
          <a:xfrm>
            <a:off x="8338553" y="2635323"/>
            <a:ext cx="750692" cy="1069975"/>
            <a:chOff x="183" y="860"/>
            <a:chExt cx="969" cy="1392"/>
          </a:xfrm>
        </p:grpSpPr>
        <p:grpSp>
          <p:nvGrpSpPr>
            <p:cNvPr id="15400" name="Group 3"/>
            <p:cNvGrpSpPr>
              <a:grpSpLocks noChangeAspect="1"/>
            </p:cNvGrpSpPr>
            <p:nvPr/>
          </p:nvGrpSpPr>
          <p:grpSpPr bwMode="auto">
            <a:xfrm>
              <a:off x="186" y="860"/>
              <a:ext cx="966" cy="1391"/>
              <a:chOff x="186" y="860"/>
              <a:chExt cx="966" cy="1391"/>
            </a:xfrm>
          </p:grpSpPr>
          <p:sp>
            <p:nvSpPr>
              <p:cNvPr id="15402" name="Freeform 5"/>
              <p:cNvSpPr>
                <a:spLocks noChangeAspect="1" noEditPoints="1"/>
              </p:cNvSpPr>
              <p:nvPr/>
            </p:nvSpPr>
            <p:spPr bwMode="auto">
              <a:xfrm>
                <a:off x="186" y="860"/>
                <a:ext cx="966" cy="1391"/>
              </a:xfrm>
              <a:custGeom>
                <a:avLst/>
                <a:gdLst>
                  <a:gd name="T0" fmla="*/ 2147483647 w 409"/>
                  <a:gd name="T1" fmla="*/ 2147483647 h 589"/>
                  <a:gd name="T2" fmla="*/ 2147483647 w 409"/>
                  <a:gd name="T3" fmla="*/ 0 h 589"/>
                  <a:gd name="T4" fmla="*/ 0 w 409"/>
                  <a:gd name="T5" fmla="*/ 2147483647 h 589"/>
                  <a:gd name="T6" fmla="*/ 2147483647 w 409"/>
                  <a:gd name="T7" fmla="*/ 2147483647 h 589"/>
                  <a:gd name="T8" fmla="*/ 2147483647 w 409"/>
                  <a:gd name="T9" fmla="*/ 2147483647 h 589"/>
                  <a:gd name="T10" fmla="*/ 2147483647 w 409"/>
                  <a:gd name="T11" fmla="*/ 2147483647 h 589"/>
                  <a:gd name="T12" fmla="*/ 2147483647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2147483647 w 409"/>
                  <a:gd name="T75" fmla="*/ 2147483647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rgbClr val="89BA1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endParaRPr lang="en-US">
                  <a:solidFill>
                    <a:srgbClr val="58585A"/>
                  </a:solidFill>
                  <a:latin typeface="Arial" pitchFamily="34" charset="0"/>
                  <a:cs typeface="Arial" pitchFamily="34" charset="0"/>
                </a:endParaRPr>
              </a:p>
            </p:txBody>
          </p:sp>
          <p:sp>
            <p:nvSpPr>
              <p:cNvPr id="15403" name="Text Box 6"/>
              <p:cNvSpPr txBox="1">
                <a:spLocks noChangeAspect="1" noChangeArrowheads="1"/>
              </p:cNvSpPr>
              <p:nvPr/>
            </p:nvSpPr>
            <p:spPr bwMode="auto">
              <a:xfrm>
                <a:off x="252" y="1883"/>
                <a:ext cx="81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lnSpc>
                    <a:spcPct val="80000"/>
                  </a:lnSpc>
                </a:pPr>
                <a:r>
                  <a:rPr lang="en-US" altLang="en-US" sz="1200" b="1">
                    <a:solidFill>
                      <a:srgbClr val="89BA17"/>
                    </a:solidFill>
                    <a:ea typeface="MS PGothic" pitchFamily="34" charset="-128"/>
                  </a:rPr>
                  <a:t>OCS</a:t>
                </a:r>
                <a:endParaRPr lang="sv-SE" altLang="en-US" sz="1200" b="1">
                  <a:solidFill>
                    <a:srgbClr val="89BA17"/>
                  </a:solidFill>
                  <a:ea typeface="MS PGothic" pitchFamily="34" charset="-128"/>
                </a:endParaRPr>
              </a:p>
            </p:txBody>
          </p:sp>
        </p:grpSp>
        <p:sp>
          <p:nvSpPr>
            <p:cNvPr id="15401" name="Rectangle 23"/>
            <p:cNvSpPr>
              <a:spLocks noChangeAspect="1" noChangeArrowheads="1"/>
            </p:cNvSpPr>
            <p:nvPr/>
          </p:nvSpPr>
          <p:spPr bwMode="auto">
            <a:xfrm>
              <a:off x="183" y="860"/>
              <a:ext cx="969"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endParaRPr lang="sv-SE" altLang="en-US" sz="1100">
                <a:solidFill>
                  <a:srgbClr val="58585A"/>
                </a:solidFill>
              </a:endParaRPr>
            </a:p>
          </p:txBody>
        </p:sp>
      </p:grpSp>
      <p:sp>
        <p:nvSpPr>
          <p:cNvPr id="13326" name="Freeform 4"/>
          <p:cNvSpPr>
            <a:spLocks noChangeAspect="1" noEditPoints="1"/>
          </p:cNvSpPr>
          <p:nvPr/>
        </p:nvSpPr>
        <p:spPr bwMode="auto">
          <a:xfrm>
            <a:off x="10027226" y="4548261"/>
            <a:ext cx="1017323" cy="1012825"/>
          </a:xfrm>
          <a:custGeom>
            <a:avLst/>
            <a:gdLst>
              <a:gd name="T0" fmla="*/ 2147483647 w 385"/>
              <a:gd name="T1" fmla="*/ 2147483647 h 385"/>
              <a:gd name="T2" fmla="*/ 2147483647 w 385"/>
              <a:gd name="T3" fmla="*/ 2147483647 h 385"/>
              <a:gd name="T4" fmla="*/ 2147483647 w 385"/>
              <a:gd name="T5" fmla="*/ 2147483647 h 385"/>
              <a:gd name="T6" fmla="*/ 2147483647 w 385"/>
              <a:gd name="T7" fmla="*/ 2147483647 h 385"/>
              <a:gd name="T8" fmla="*/ 2147483647 w 385"/>
              <a:gd name="T9" fmla="*/ 2147483647 h 385"/>
              <a:gd name="T10" fmla="*/ 2147483647 w 385"/>
              <a:gd name="T11" fmla="*/ 2147483647 h 385"/>
              <a:gd name="T12" fmla="*/ 2147483647 w 385"/>
              <a:gd name="T13" fmla="*/ 2147483647 h 385"/>
              <a:gd name="T14" fmla="*/ 2147483647 w 385"/>
              <a:gd name="T15" fmla="*/ 2147483647 h 385"/>
              <a:gd name="T16" fmla="*/ 2147483647 w 385"/>
              <a:gd name="T17" fmla="*/ 2147483647 h 385"/>
              <a:gd name="T18" fmla="*/ 2147483647 w 385"/>
              <a:gd name="T19" fmla="*/ 2147483647 h 385"/>
              <a:gd name="T20" fmla="*/ 2147483647 w 385"/>
              <a:gd name="T21" fmla="*/ 2147483647 h 385"/>
              <a:gd name="T22" fmla="*/ 2147483647 w 385"/>
              <a:gd name="T23" fmla="*/ 2147483647 h 385"/>
              <a:gd name="T24" fmla="*/ 2147483647 w 385"/>
              <a:gd name="T25" fmla="*/ 2147483647 h 385"/>
              <a:gd name="T26" fmla="*/ 2147483647 w 385"/>
              <a:gd name="T27" fmla="*/ 2147483647 h 385"/>
              <a:gd name="T28" fmla="*/ 2147483647 w 385"/>
              <a:gd name="T29" fmla="*/ 2147483647 h 385"/>
              <a:gd name="T30" fmla="*/ 2147483647 w 385"/>
              <a:gd name="T31" fmla="*/ 2147483647 h 385"/>
              <a:gd name="T32" fmla="*/ 2147483647 w 385"/>
              <a:gd name="T33" fmla="*/ 2147483647 h 385"/>
              <a:gd name="T34" fmla="*/ 2147483647 w 385"/>
              <a:gd name="T35" fmla="*/ 2147483647 h 385"/>
              <a:gd name="T36" fmla="*/ 2147483647 w 385"/>
              <a:gd name="T37" fmla="*/ 2147483647 h 385"/>
              <a:gd name="T38" fmla="*/ 2147483647 w 385"/>
              <a:gd name="T39" fmla="*/ 2147483647 h 385"/>
              <a:gd name="T40" fmla="*/ 2147483647 w 385"/>
              <a:gd name="T41" fmla="*/ 2147483647 h 385"/>
              <a:gd name="T42" fmla="*/ 2147483647 w 385"/>
              <a:gd name="T43" fmla="*/ 2147483647 h 385"/>
              <a:gd name="T44" fmla="*/ 2147483647 w 385"/>
              <a:gd name="T45" fmla="*/ 2147483647 h 385"/>
              <a:gd name="T46" fmla="*/ 2147483647 w 385"/>
              <a:gd name="T47" fmla="*/ 2147483647 h 385"/>
              <a:gd name="T48" fmla="*/ 2147483647 w 385"/>
              <a:gd name="T49" fmla="*/ 2147483647 h 385"/>
              <a:gd name="T50" fmla="*/ 2147483647 w 385"/>
              <a:gd name="T51" fmla="*/ 2147483647 h 385"/>
              <a:gd name="T52" fmla="*/ 2147483647 w 385"/>
              <a:gd name="T53" fmla="*/ 2147483647 h 385"/>
              <a:gd name="T54" fmla="*/ 2147483647 w 385"/>
              <a:gd name="T55" fmla="*/ 2147483647 h 385"/>
              <a:gd name="T56" fmla="*/ 2147483647 w 385"/>
              <a:gd name="T57" fmla="*/ 2147483647 h 385"/>
              <a:gd name="T58" fmla="*/ 2147483647 w 385"/>
              <a:gd name="T59" fmla="*/ 2147483647 h 385"/>
              <a:gd name="T60" fmla="*/ 2147483647 w 385"/>
              <a:gd name="T61" fmla="*/ 2147483647 h 385"/>
              <a:gd name="T62" fmla="*/ 2147483647 w 385"/>
              <a:gd name="T63" fmla="*/ 2147483647 h 385"/>
              <a:gd name="T64" fmla="*/ 2147483647 w 385"/>
              <a:gd name="T65" fmla="*/ 2147483647 h 385"/>
              <a:gd name="T66" fmla="*/ 2147483647 w 385"/>
              <a:gd name="T67" fmla="*/ 2147483647 h 385"/>
              <a:gd name="T68" fmla="*/ 2147483647 w 385"/>
              <a:gd name="T69" fmla="*/ 2147483647 h 385"/>
              <a:gd name="T70" fmla="*/ 2147483647 w 385"/>
              <a:gd name="T71" fmla="*/ 2147483647 h 385"/>
              <a:gd name="T72" fmla="*/ 2147483647 w 385"/>
              <a:gd name="T73" fmla="*/ 2147483647 h 385"/>
              <a:gd name="T74" fmla="*/ 2147483647 w 385"/>
              <a:gd name="T75" fmla="*/ 2147483647 h 385"/>
              <a:gd name="T76" fmla="*/ 2147483647 w 385"/>
              <a:gd name="T77" fmla="*/ 2147483647 h 385"/>
              <a:gd name="T78" fmla="*/ 2147483647 w 385"/>
              <a:gd name="T79" fmla="*/ 2147483647 h 385"/>
              <a:gd name="T80" fmla="*/ 2147483647 w 385"/>
              <a:gd name="T81" fmla="*/ 2147483647 h 385"/>
              <a:gd name="T82" fmla="*/ 2147483647 w 385"/>
              <a:gd name="T83" fmla="*/ 2147483647 h 385"/>
              <a:gd name="T84" fmla="*/ 2147483647 w 385"/>
              <a:gd name="T85" fmla="*/ 2147483647 h 385"/>
              <a:gd name="T86" fmla="*/ 2147483647 w 385"/>
              <a:gd name="T87" fmla="*/ 2147483647 h 385"/>
              <a:gd name="T88" fmla="*/ 2147483647 w 385"/>
              <a:gd name="T89" fmla="*/ 2147483647 h 385"/>
              <a:gd name="T90" fmla="*/ 2147483647 w 385"/>
              <a:gd name="T91" fmla="*/ 2147483647 h 385"/>
              <a:gd name="T92" fmla="*/ 2147483647 w 385"/>
              <a:gd name="T93" fmla="*/ 2147483647 h 385"/>
              <a:gd name="T94" fmla="*/ 2147483647 w 385"/>
              <a:gd name="T95" fmla="*/ 2147483647 h 38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85"/>
              <a:gd name="T145" fmla="*/ 0 h 385"/>
              <a:gd name="T146" fmla="*/ 385 w 385"/>
              <a:gd name="T147" fmla="*/ 385 h 38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85" h="385">
                <a:moveTo>
                  <a:pt x="168" y="233"/>
                </a:moveTo>
                <a:cubicBezTo>
                  <a:pt x="168" y="233"/>
                  <a:pt x="168" y="233"/>
                  <a:pt x="168" y="233"/>
                </a:cubicBezTo>
                <a:cubicBezTo>
                  <a:pt x="168" y="234"/>
                  <a:pt x="168" y="233"/>
                  <a:pt x="168" y="234"/>
                </a:cubicBezTo>
                <a:lnTo>
                  <a:pt x="168" y="233"/>
                </a:lnTo>
                <a:close/>
                <a:moveTo>
                  <a:pt x="286" y="135"/>
                </a:moveTo>
                <a:cubicBezTo>
                  <a:pt x="285" y="137"/>
                  <a:pt x="286" y="138"/>
                  <a:pt x="285" y="141"/>
                </a:cubicBezTo>
                <a:cubicBezTo>
                  <a:pt x="284" y="145"/>
                  <a:pt x="280" y="142"/>
                  <a:pt x="277" y="145"/>
                </a:cubicBezTo>
                <a:cubicBezTo>
                  <a:pt x="274" y="149"/>
                  <a:pt x="279" y="152"/>
                  <a:pt x="282" y="153"/>
                </a:cubicBezTo>
                <a:cubicBezTo>
                  <a:pt x="287" y="154"/>
                  <a:pt x="290" y="150"/>
                  <a:pt x="293" y="147"/>
                </a:cubicBezTo>
                <a:cubicBezTo>
                  <a:pt x="294" y="146"/>
                  <a:pt x="296" y="144"/>
                  <a:pt x="298" y="144"/>
                </a:cubicBezTo>
                <a:cubicBezTo>
                  <a:pt x="300" y="144"/>
                  <a:pt x="301" y="146"/>
                  <a:pt x="303" y="146"/>
                </a:cubicBezTo>
                <a:cubicBezTo>
                  <a:pt x="308" y="146"/>
                  <a:pt x="308" y="141"/>
                  <a:pt x="306" y="138"/>
                </a:cubicBezTo>
                <a:cubicBezTo>
                  <a:pt x="305" y="135"/>
                  <a:pt x="301" y="133"/>
                  <a:pt x="299" y="130"/>
                </a:cubicBezTo>
                <a:cubicBezTo>
                  <a:pt x="298" y="129"/>
                  <a:pt x="297" y="127"/>
                  <a:pt x="296" y="126"/>
                </a:cubicBezTo>
                <a:cubicBezTo>
                  <a:pt x="296" y="124"/>
                  <a:pt x="293" y="124"/>
                  <a:pt x="292" y="125"/>
                </a:cubicBezTo>
                <a:cubicBezTo>
                  <a:pt x="290" y="127"/>
                  <a:pt x="292" y="129"/>
                  <a:pt x="291" y="131"/>
                </a:cubicBezTo>
                <a:cubicBezTo>
                  <a:pt x="291" y="133"/>
                  <a:pt x="288" y="133"/>
                  <a:pt x="286" y="135"/>
                </a:cubicBezTo>
                <a:close/>
                <a:moveTo>
                  <a:pt x="339" y="68"/>
                </a:moveTo>
                <a:cubicBezTo>
                  <a:pt x="336" y="64"/>
                  <a:pt x="331" y="64"/>
                  <a:pt x="327" y="67"/>
                </a:cubicBezTo>
                <a:cubicBezTo>
                  <a:pt x="324" y="70"/>
                  <a:pt x="323" y="75"/>
                  <a:pt x="326" y="78"/>
                </a:cubicBezTo>
                <a:cubicBezTo>
                  <a:pt x="328" y="79"/>
                  <a:pt x="329" y="81"/>
                  <a:pt x="330" y="82"/>
                </a:cubicBezTo>
                <a:cubicBezTo>
                  <a:pt x="320" y="87"/>
                  <a:pt x="315" y="97"/>
                  <a:pt x="314" y="98"/>
                </a:cubicBezTo>
                <a:cubicBezTo>
                  <a:pt x="310" y="103"/>
                  <a:pt x="311" y="111"/>
                  <a:pt x="311" y="117"/>
                </a:cubicBezTo>
                <a:cubicBezTo>
                  <a:pt x="312" y="122"/>
                  <a:pt x="313" y="129"/>
                  <a:pt x="317" y="133"/>
                </a:cubicBezTo>
                <a:cubicBezTo>
                  <a:pt x="322" y="139"/>
                  <a:pt x="326" y="151"/>
                  <a:pt x="318" y="157"/>
                </a:cubicBezTo>
                <a:cubicBezTo>
                  <a:pt x="309" y="162"/>
                  <a:pt x="306" y="147"/>
                  <a:pt x="298" y="153"/>
                </a:cubicBezTo>
                <a:cubicBezTo>
                  <a:pt x="294" y="156"/>
                  <a:pt x="292" y="159"/>
                  <a:pt x="289" y="163"/>
                </a:cubicBezTo>
                <a:cubicBezTo>
                  <a:pt x="286" y="167"/>
                  <a:pt x="286" y="168"/>
                  <a:pt x="290" y="171"/>
                </a:cubicBezTo>
                <a:cubicBezTo>
                  <a:pt x="302" y="177"/>
                  <a:pt x="283" y="180"/>
                  <a:pt x="283" y="186"/>
                </a:cubicBezTo>
                <a:cubicBezTo>
                  <a:pt x="281" y="196"/>
                  <a:pt x="299" y="185"/>
                  <a:pt x="301" y="184"/>
                </a:cubicBezTo>
                <a:cubicBezTo>
                  <a:pt x="311" y="176"/>
                  <a:pt x="325" y="178"/>
                  <a:pt x="335" y="184"/>
                </a:cubicBezTo>
                <a:cubicBezTo>
                  <a:pt x="338" y="186"/>
                  <a:pt x="341" y="188"/>
                  <a:pt x="344" y="190"/>
                </a:cubicBezTo>
                <a:cubicBezTo>
                  <a:pt x="347" y="191"/>
                  <a:pt x="349" y="193"/>
                  <a:pt x="352" y="194"/>
                </a:cubicBezTo>
                <a:cubicBezTo>
                  <a:pt x="355" y="197"/>
                  <a:pt x="357" y="202"/>
                  <a:pt x="360" y="205"/>
                </a:cubicBezTo>
                <a:cubicBezTo>
                  <a:pt x="363" y="209"/>
                  <a:pt x="364" y="226"/>
                  <a:pt x="359" y="222"/>
                </a:cubicBezTo>
                <a:cubicBezTo>
                  <a:pt x="356" y="219"/>
                  <a:pt x="354" y="216"/>
                  <a:pt x="352" y="212"/>
                </a:cubicBezTo>
                <a:cubicBezTo>
                  <a:pt x="347" y="207"/>
                  <a:pt x="345" y="213"/>
                  <a:pt x="340" y="213"/>
                </a:cubicBezTo>
                <a:cubicBezTo>
                  <a:pt x="337" y="213"/>
                  <a:pt x="338" y="212"/>
                  <a:pt x="337" y="210"/>
                </a:cubicBezTo>
                <a:cubicBezTo>
                  <a:pt x="335" y="205"/>
                  <a:pt x="333" y="202"/>
                  <a:pt x="329" y="199"/>
                </a:cubicBezTo>
                <a:cubicBezTo>
                  <a:pt x="325" y="196"/>
                  <a:pt x="319" y="194"/>
                  <a:pt x="314" y="194"/>
                </a:cubicBezTo>
                <a:cubicBezTo>
                  <a:pt x="309" y="193"/>
                  <a:pt x="305" y="195"/>
                  <a:pt x="301" y="196"/>
                </a:cubicBezTo>
                <a:cubicBezTo>
                  <a:pt x="290" y="198"/>
                  <a:pt x="283" y="198"/>
                  <a:pt x="277" y="207"/>
                </a:cubicBezTo>
                <a:cubicBezTo>
                  <a:pt x="273" y="214"/>
                  <a:pt x="267" y="222"/>
                  <a:pt x="268" y="230"/>
                </a:cubicBezTo>
                <a:cubicBezTo>
                  <a:pt x="268" y="233"/>
                  <a:pt x="269" y="235"/>
                  <a:pt x="270" y="238"/>
                </a:cubicBezTo>
                <a:cubicBezTo>
                  <a:pt x="271" y="242"/>
                  <a:pt x="271" y="246"/>
                  <a:pt x="273" y="250"/>
                </a:cubicBezTo>
                <a:cubicBezTo>
                  <a:pt x="275" y="256"/>
                  <a:pt x="281" y="262"/>
                  <a:pt x="287" y="262"/>
                </a:cubicBezTo>
                <a:cubicBezTo>
                  <a:pt x="289" y="262"/>
                  <a:pt x="291" y="262"/>
                  <a:pt x="293" y="261"/>
                </a:cubicBezTo>
                <a:cubicBezTo>
                  <a:pt x="295" y="260"/>
                  <a:pt x="296" y="257"/>
                  <a:pt x="298" y="257"/>
                </a:cubicBezTo>
                <a:cubicBezTo>
                  <a:pt x="303" y="257"/>
                  <a:pt x="304" y="264"/>
                  <a:pt x="307" y="267"/>
                </a:cubicBezTo>
                <a:cubicBezTo>
                  <a:pt x="311" y="270"/>
                  <a:pt x="315" y="269"/>
                  <a:pt x="319" y="273"/>
                </a:cubicBezTo>
                <a:cubicBezTo>
                  <a:pt x="322" y="276"/>
                  <a:pt x="326" y="284"/>
                  <a:pt x="324" y="289"/>
                </a:cubicBezTo>
                <a:cubicBezTo>
                  <a:pt x="323" y="294"/>
                  <a:pt x="315" y="295"/>
                  <a:pt x="312" y="300"/>
                </a:cubicBezTo>
                <a:cubicBezTo>
                  <a:pt x="308" y="308"/>
                  <a:pt x="320" y="305"/>
                  <a:pt x="322" y="312"/>
                </a:cubicBezTo>
                <a:cubicBezTo>
                  <a:pt x="321" y="314"/>
                  <a:pt x="319" y="315"/>
                  <a:pt x="317" y="317"/>
                </a:cubicBezTo>
                <a:cubicBezTo>
                  <a:pt x="285" y="349"/>
                  <a:pt x="241" y="369"/>
                  <a:pt x="192" y="369"/>
                </a:cubicBezTo>
                <a:cubicBezTo>
                  <a:pt x="185" y="369"/>
                  <a:pt x="177" y="369"/>
                  <a:pt x="170" y="368"/>
                </a:cubicBezTo>
                <a:cubicBezTo>
                  <a:pt x="171" y="366"/>
                  <a:pt x="171" y="365"/>
                  <a:pt x="171" y="364"/>
                </a:cubicBezTo>
                <a:cubicBezTo>
                  <a:pt x="174" y="358"/>
                  <a:pt x="176" y="355"/>
                  <a:pt x="181" y="351"/>
                </a:cubicBezTo>
                <a:cubicBezTo>
                  <a:pt x="192" y="341"/>
                  <a:pt x="201" y="330"/>
                  <a:pt x="209" y="318"/>
                </a:cubicBezTo>
                <a:cubicBezTo>
                  <a:pt x="213" y="313"/>
                  <a:pt x="220" y="311"/>
                  <a:pt x="224" y="306"/>
                </a:cubicBezTo>
                <a:cubicBezTo>
                  <a:pt x="226" y="303"/>
                  <a:pt x="226" y="298"/>
                  <a:pt x="227" y="294"/>
                </a:cubicBezTo>
                <a:cubicBezTo>
                  <a:pt x="227" y="290"/>
                  <a:pt x="228" y="288"/>
                  <a:pt x="230" y="285"/>
                </a:cubicBezTo>
                <a:cubicBezTo>
                  <a:pt x="232" y="282"/>
                  <a:pt x="237" y="279"/>
                  <a:pt x="237" y="276"/>
                </a:cubicBezTo>
                <a:cubicBezTo>
                  <a:pt x="240" y="269"/>
                  <a:pt x="229" y="261"/>
                  <a:pt x="224" y="259"/>
                </a:cubicBezTo>
                <a:cubicBezTo>
                  <a:pt x="220" y="257"/>
                  <a:pt x="215" y="257"/>
                  <a:pt x="211" y="255"/>
                </a:cubicBezTo>
                <a:cubicBezTo>
                  <a:pt x="207" y="254"/>
                  <a:pt x="205" y="251"/>
                  <a:pt x="203" y="248"/>
                </a:cubicBezTo>
                <a:cubicBezTo>
                  <a:pt x="200" y="246"/>
                  <a:pt x="196" y="244"/>
                  <a:pt x="192" y="242"/>
                </a:cubicBezTo>
                <a:cubicBezTo>
                  <a:pt x="188" y="240"/>
                  <a:pt x="184" y="241"/>
                  <a:pt x="180" y="240"/>
                </a:cubicBezTo>
                <a:cubicBezTo>
                  <a:pt x="178" y="239"/>
                  <a:pt x="176" y="236"/>
                  <a:pt x="173" y="235"/>
                </a:cubicBezTo>
                <a:cubicBezTo>
                  <a:pt x="172" y="235"/>
                  <a:pt x="170" y="235"/>
                  <a:pt x="168" y="233"/>
                </a:cubicBezTo>
                <a:cubicBezTo>
                  <a:pt x="166" y="233"/>
                  <a:pt x="163" y="235"/>
                  <a:pt x="162" y="237"/>
                </a:cubicBezTo>
                <a:cubicBezTo>
                  <a:pt x="160" y="240"/>
                  <a:pt x="160" y="243"/>
                  <a:pt x="160" y="246"/>
                </a:cubicBezTo>
                <a:cubicBezTo>
                  <a:pt x="160" y="247"/>
                  <a:pt x="160" y="247"/>
                  <a:pt x="160" y="247"/>
                </a:cubicBezTo>
                <a:cubicBezTo>
                  <a:pt x="160" y="247"/>
                  <a:pt x="160" y="247"/>
                  <a:pt x="159" y="247"/>
                </a:cubicBezTo>
                <a:cubicBezTo>
                  <a:pt x="155" y="246"/>
                  <a:pt x="153" y="243"/>
                  <a:pt x="151" y="240"/>
                </a:cubicBezTo>
                <a:cubicBezTo>
                  <a:pt x="149" y="237"/>
                  <a:pt x="148" y="235"/>
                  <a:pt x="146" y="234"/>
                </a:cubicBezTo>
                <a:cubicBezTo>
                  <a:pt x="144" y="233"/>
                  <a:pt x="143" y="233"/>
                  <a:pt x="141" y="232"/>
                </a:cubicBezTo>
                <a:cubicBezTo>
                  <a:pt x="137" y="229"/>
                  <a:pt x="136" y="223"/>
                  <a:pt x="131" y="221"/>
                </a:cubicBezTo>
                <a:cubicBezTo>
                  <a:pt x="128" y="219"/>
                  <a:pt x="125" y="221"/>
                  <a:pt x="122" y="220"/>
                </a:cubicBezTo>
                <a:cubicBezTo>
                  <a:pt x="116" y="217"/>
                  <a:pt x="122" y="208"/>
                  <a:pt x="125" y="205"/>
                </a:cubicBezTo>
                <a:cubicBezTo>
                  <a:pt x="127" y="204"/>
                  <a:pt x="128" y="204"/>
                  <a:pt x="130" y="204"/>
                </a:cubicBezTo>
                <a:cubicBezTo>
                  <a:pt x="132" y="203"/>
                  <a:pt x="134" y="201"/>
                  <a:pt x="136" y="201"/>
                </a:cubicBezTo>
                <a:cubicBezTo>
                  <a:pt x="140" y="200"/>
                  <a:pt x="143" y="202"/>
                  <a:pt x="145" y="204"/>
                </a:cubicBezTo>
                <a:cubicBezTo>
                  <a:pt x="149" y="207"/>
                  <a:pt x="152" y="212"/>
                  <a:pt x="156" y="214"/>
                </a:cubicBezTo>
                <a:cubicBezTo>
                  <a:pt x="158" y="216"/>
                  <a:pt x="164" y="216"/>
                  <a:pt x="163" y="212"/>
                </a:cubicBezTo>
                <a:cubicBezTo>
                  <a:pt x="163" y="207"/>
                  <a:pt x="153" y="207"/>
                  <a:pt x="153" y="202"/>
                </a:cubicBezTo>
                <a:cubicBezTo>
                  <a:pt x="153" y="200"/>
                  <a:pt x="157" y="193"/>
                  <a:pt x="158" y="190"/>
                </a:cubicBezTo>
                <a:cubicBezTo>
                  <a:pt x="161" y="185"/>
                  <a:pt x="168" y="185"/>
                  <a:pt x="171" y="180"/>
                </a:cubicBezTo>
                <a:cubicBezTo>
                  <a:pt x="174" y="177"/>
                  <a:pt x="172" y="172"/>
                  <a:pt x="176" y="169"/>
                </a:cubicBezTo>
                <a:cubicBezTo>
                  <a:pt x="179" y="166"/>
                  <a:pt x="185" y="167"/>
                  <a:pt x="188" y="165"/>
                </a:cubicBezTo>
                <a:cubicBezTo>
                  <a:pt x="193" y="162"/>
                  <a:pt x="197" y="156"/>
                  <a:pt x="198" y="151"/>
                </a:cubicBezTo>
                <a:cubicBezTo>
                  <a:pt x="200" y="144"/>
                  <a:pt x="199" y="141"/>
                  <a:pt x="193" y="138"/>
                </a:cubicBezTo>
                <a:cubicBezTo>
                  <a:pt x="189" y="136"/>
                  <a:pt x="185" y="134"/>
                  <a:pt x="181" y="132"/>
                </a:cubicBezTo>
                <a:cubicBezTo>
                  <a:pt x="178" y="131"/>
                  <a:pt x="176" y="129"/>
                  <a:pt x="174" y="127"/>
                </a:cubicBezTo>
                <a:cubicBezTo>
                  <a:pt x="172" y="126"/>
                  <a:pt x="171" y="124"/>
                  <a:pt x="169" y="122"/>
                </a:cubicBezTo>
                <a:cubicBezTo>
                  <a:pt x="167" y="121"/>
                  <a:pt x="166" y="122"/>
                  <a:pt x="164" y="122"/>
                </a:cubicBezTo>
                <a:cubicBezTo>
                  <a:pt x="161" y="122"/>
                  <a:pt x="162" y="123"/>
                  <a:pt x="160" y="121"/>
                </a:cubicBezTo>
                <a:cubicBezTo>
                  <a:pt x="159" y="120"/>
                  <a:pt x="159" y="118"/>
                  <a:pt x="158" y="117"/>
                </a:cubicBezTo>
                <a:cubicBezTo>
                  <a:pt x="155" y="113"/>
                  <a:pt x="147" y="113"/>
                  <a:pt x="145" y="117"/>
                </a:cubicBezTo>
                <a:cubicBezTo>
                  <a:pt x="142" y="121"/>
                  <a:pt x="147" y="130"/>
                  <a:pt x="140" y="133"/>
                </a:cubicBezTo>
                <a:cubicBezTo>
                  <a:pt x="137" y="134"/>
                  <a:pt x="130" y="131"/>
                  <a:pt x="126" y="129"/>
                </a:cubicBezTo>
                <a:cubicBezTo>
                  <a:pt x="120" y="126"/>
                  <a:pt x="118" y="118"/>
                  <a:pt x="123" y="113"/>
                </a:cubicBezTo>
                <a:cubicBezTo>
                  <a:pt x="129" y="106"/>
                  <a:pt x="141" y="105"/>
                  <a:pt x="147" y="97"/>
                </a:cubicBezTo>
                <a:cubicBezTo>
                  <a:pt x="148" y="96"/>
                  <a:pt x="149" y="94"/>
                  <a:pt x="149" y="91"/>
                </a:cubicBezTo>
                <a:cubicBezTo>
                  <a:pt x="149" y="89"/>
                  <a:pt x="146" y="83"/>
                  <a:pt x="144" y="82"/>
                </a:cubicBezTo>
                <a:cubicBezTo>
                  <a:pt x="139" y="76"/>
                  <a:pt x="131" y="83"/>
                  <a:pt x="127" y="75"/>
                </a:cubicBezTo>
                <a:cubicBezTo>
                  <a:pt x="126" y="73"/>
                  <a:pt x="126" y="72"/>
                  <a:pt x="126" y="70"/>
                </a:cubicBezTo>
                <a:cubicBezTo>
                  <a:pt x="125" y="66"/>
                  <a:pt x="125" y="67"/>
                  <a:pt x="121" y="66"/>
                </a:cubicBezTo>
                <a:cubicBezTo>
                  <a:pt x="114" y="63"/>
                  <a:pt x="103" y="62"/>
                  <a:pt x="96" y="66"/>
                </a:cubicBezTo>
                <a:cubicBezTo>
                  <a:pt x="93" y="68"/>
                  <a:pt x="88" y="74"/>
                  <a:pt x="87" y="78"/>
                </a:cubicBezTo>
                <a:cubicBezTo>
                  <a:pt x="86" y="83"/>
                  <a:pt x="89" y="84"/>
                  <a:pt x="93" y="86"/>
                </a:cubicBezTo>
                <a:cubicBezTo>
                  <a:pt x="99" y="90"/>
                  <a:pt x="94" y="93"/>
                  <a:pt x="89" y="95"/>
                </a:cubicBezTo>
                <a:cubicBezTo>
                  <a:pt x="82" y="99"/>
                  <a:pt x="83" y="95"/>
                  <a:pt x="78" y="90"/>
                </a:cubicBezTo>
                <a:cubicBezTo>
                  <a:pt x="75" y="87"/>
                  <a:pt x="72" y="86"/>
                  <a:pt x="70" y="83"/>
                </a:cubicBezTo>
                <a:cubicBezTo>
                  <a:pt x="69" y="81"/>
                  <a:pt x="68" y="79"/>
                  <a:pt x="66" y="78"/>
                </a:cubicBezTo>
                <a:cubicBezTo>
                  <a:pt x="66" y="77"/>
                  <a:pt x="67" y="71"/>
                  <a:pt x="67" y="68"/>
                </a:cubicBezTo>
                <a:cubicBezTo>
                  <a:pt x="67" y="68"/>
                  <a:pt x="67" y="68"/>
                  <a:pt x="67" y="68"/>
                </a:cubicBezTo>
                <a:cubicBezTo>
                  <a:pt x="81" y="54"/>
                  <a:pt x="98" y="42"/>
                  <a:pt x="116" y="33"/>
                </a:cubicBezTo>
                <a:cubicBezTo>
                  <a:pt x="123" y="37"/>
                  <a:pt x="131" y="41"/>
                  <a:pt x="134" y="43"/>
                </a:cubicBezTo>
                <a:cubicBezTo>
                  <a:pt x="137" y="45"/>
                  <a:pt x="134" y="48"/>
                  <a:pt x="136" y="51"/>
                </a:cubicBezTo>
                <a:cubicBezTo>
                  <a:pt x="138" y="53"/>
                  <a:pt x="142" y="53"/>
                  <a:pt x="145" y="54"/>
                </a:cubicBezTo>
                <a:cubicBezTo>
                  <a:pt x="151" y="56"/>
                  <a:pt x="157" y="62"/>
                  <a:pt x="161" y="67"/>
                </a:cubicBezTo>
                <a:cubicBezTo>
                  <a:pt x="162" y="68"/>
                  <a:pt x="163" y="66"/>
                  <a:pt x="163" y="69"/>
                </a:cubicBezTo>
                <a:cubicBezTo>
                  <a:pt x="163" y="71"/>
                  <a:pt x="160" y="74"/>
                  <a:pt x="159" y="76"/>
                </a:cubicBezTo>
                <a:cubicBezTo>
                  <a:pt x="157" y="81"/>
                  <a:pt x="160" y="86"/>
                  <a:pt x="164" y="90"/>
                </a:cubicBezTo>
                <a:cubicBezTo>
                  <a:pt x="169" y="94"/>
                  <a:pt x="173" y="99"/>
                  <a:pt x="179" y="101"/>
                </a:cubicBezTo>
                <a:cubicBezTo>
                  <a:pt x="184" y="102"/>
                  <a:pt x="188" y="98"/>
                  <a:pt x="191" y="93"/>
                </a:cubicBezTo>
                <a:cubicBezTo>
                  <a:pt x="196" y="82"/>
                  <a:pt x="181" y="75"/>
                  <a:pt x="173" y="70"/>
                </a:cubicBezTo>
                <a:cubicBezTo>
                  <a:pt x="169" y="68"/>
                  <a:pt x="170" y="65"/>
                  <a:pt x="171" y="60"/>
                </a:cubicBezTo>
                <a:cubicBezTo>
                  <a:pt x="172" y="55"/>
                  <a:pt x="175" y="51"/>
                  <a:pt x="180" y="49"/>
                </a:cubicBezTo>
                <a:cubicBezTo>
                  <a:pt x="184" y="48"/>
                  <a:pt x="190" y="50"/>
                  <a:pt x="186" y="55"/>
                </a:cubicBezTo>
                <a:cubicBezTo>
                  <a:pt x="184" y="59"/>
                  <a:pt x="178" y="60"/>
                  <a:pt x="179" y="66"/>
                </a:cubicBezTo>
                <a:cubicBezTo>
                  <a:pt x="180" y="70"/>
                  <a:pt x="185" y="71"/>
                  <a:pt x="189" y="71"/>
                </a:cubicBezTo>
                <a:cubicBezTo>
                  <a:pt x="192" y="70"/>
                  <a:pt x="194" y="68"/>
                  <a:pt x="196" y="72"/>
                </a:cubicBezTo>
                <a:cubicBezTo>
                  <a:pt x="199" y="77"/>
                  <a:pt x="197" y="81"/>
                  <a:pt x="201" y="85"/>
                </a:cubicBezTo>
                <a:cubicBezTo>
                  <a:pt x="204" y="89"/>
                  <a:pt x="207" y="91"/>
                  <a:pt x="208" y="95"/>
                </a:cubicBezTo>
                <a:cubicBezTo>
                  <a:pt x="209" y="97"/>
                  <a:pt x="209" y="99"/>
                  <a:pt x="209" y="100"/>
                </a:cubicBezTo>
                <a:cubicBezTo>
                  <a:pt x="211" y="104"/>
                  <a:pt x="214" y="107"/>
                  <a:pt x="216" y="110"/>
                </a:cubicBezTo>
                <a:cubicBezTo>
                  <a:pt x="218" y="112"/>
                  <a:pt x="219" y="116"/>
                  <a:pt x="221" y="118"/>
                </a:cubicBezTo>
                <a:cubicBezTo>
                  <a:pt x="224" y="122"/>
                  <a:pt x="228" y="120"/>
                  <a:pt x="232" y="116"/>
                </a:cubicBezTo>
                <a:cubicBezTo>
                  <a:pt x="237" y="112"/>
                  <a:pt x="234" y="103"/>
                  <a:pt x="239" y="99"/>
                </a:cubicBezTo>
                <a:cubicBezTo>
                  <a:pt x="241" y="97"/>
                  <a:pt x="244" y="97"/>
                  <a:pt x="246" y="98"/>
                </a:cubicBezTo>
                <a:cubicBezTo>
                  <a:pt x="248" y="98"/>
                  <a:pt x="249" y="100"/>
                  <a:pt x="250" y="100"/>
                </a:cubicBezTo>
                <a:cubicBezTo>
                  <a:pt x="252" y="101"/>
                  <a:pt x="254" y="101"/>
                  <a:pt x="255" y="102"/>
                </a:cubicBezTo>
                <a:cubicBezTo>
                  <a:pt x="258" y="105"/>
                  <a:pt x="257" y="107"/>
                  <a:pt x="259" y="109"/>
                </a:cubicBezTo>
                <a:cubicBezTo>
                  <a:pt x="260" y="112"/>
                  <a:pt x="264" y="113"/>
                  <a:pt x="268" y="113"/>
                </a:cubicBezTo>
                <a:cubicBezTo>
                  <a:pt x="279" y="113"/>
                  <a:pt x="287" y="105"/>
                  <a:pt x="282" y="94"/>
                </a:cubicBezTo>
                <a:cubicBezTo>
                  <a:pt x="281" y="91"/>
                  <a:pt x="278" y="88"/>
                  <a:pt x="275" y="86"/>
                </a:cubicBezTo>
                <a:cubicBezTo>
                  <a:pt x="273" y="85"/>
                  <a:pt x="270" y="85"/>
                  <a:pt x="269" y="82"/>
                </a:cubicBezTo>
                <a:cubicBezTo>
                  <a:pt x="266" y="77"/>
                  <a:pt x="269" y="66"/>
                  <a:pt x="271" y="61"/>
                </a:cubicBezTo>
                <a:cubicBezTo>
                  <a:pt x="271" y="58"/>
                  <a:pt x="274" y="51"/>
                  <a:pt x="273" y="47"/>
                </a:cubicBezTo>
                <a:cubicBezTo>
                  <a:pt x="273" y="45"/>
                  <a:pt x="270" y="43"/>
                  <a:pt x="268" y="41"/>
                </a:cubicBezTo>
                <a:cubicBezTo>
                  <a:pt x="267" y="39"/>
                  <a:pt x="263" y="34"/>
                  <a:pt x="259" y="29"/>
                </a:cubicBezTo>
                <a:cubicBezTo>
                  <a:pt x="276" y="36"/>
                  <a:pt x="290" y="45"/>
                  <a:pt x="304" y="56"/>
                </a:cubicBezTo>
                <a:cubicBezTo>
                  <a:pt x="307" y="59"/>
                  <a:pt x="312" y="58"/>
                  <a:pt x="315" y="55"/>
                </a:cubicBezTo>
                <a:cubicBezTo>
                  <a:pt x="318" y="51"/>
                  <a:pt x="317" y="46"/>
                  <a:pt x="314" y="43"/>
                </a:cubicBezTo>
                <a:cubicBezTo>
                  <a:pt x="314" y="43"/>
                  <a:pt x="314" y="43"/>
                  <a:pt x="314" y="43"/>
                </a:cubicBezTo>
                <a:cubicBezTo>
                  <a:pt x="281" y="16"/>
                  <a:pt x="238" y="0"/>
                  <a:pt x="192" y="0"/>
                </a:cubicBezTo>
                <a:cubicBezTo>
                  <a:pt x="86" y="0"/>
                  <a:pt x="0" y="86"/>
                  <a:pt x="0" y="193"/>
                </a:cubicBezTo>
                <a:cubicBezTo>
                  <a:pt x="0" y="299"/>
                  <a:pt x="86" y="385"/>
                  <a:pt x="192" y="385"/>
                </a:cubicBezTo>
                <a:cubicBezTo>
                  <a:pt x="298" y="385"/>
                  <a:pt x="385" y="299"/>
                  <a:pt x="385" y="193"/>
                </a:cubicBezTo>
                <a:cubicBezTo>
                  <a:pt x="385" y="145"/>
                  <a:pt x="367" y="101"/>
                  <a:pt x="339" y="68"/>
                </a:cubicBezTo>
                <a:close/>
                <a:moveTo>
                  <a:pt x="340" y="133"/>
                </a:moveTo>
                <a:cubicBezTo>
                  <a:pt x="338" y="133"/>
                  <a:pt x="331" y="130"/>
                  <a:pt x="331" y="128"/>
                </a:cubicBezTo>
                <a:cubicBezTo>
                  <a:pt x="331" y="124"/>
                  <a:pt x="337" y="121"/>
                  <a:pt x="338" y="118"/>
                </a:cubicBezTo>
                <a:cubicBezTo>
                  <a:pt x="339" y="116"/>
                  <a:pt x="338" y="115"/>
                  <a:pt x="339" y="114"/>
                </a:cubicBezTo>
                <a:cubicBezTo>
                  <a:pt x="340" y="113"/>
                  <a:pt x="342" y="113"/>
                  <a:pt x="343" y="112"/>
                </a:cubicBezTo>
                <a:cubicBezTo>
                  <a:pt x="344" y="110"/>
                  <a:pt x="344" y="106"/>
                  <a:pt x="344" y="103"/>
                </a:cubicBezTo>
                <a:cubicBezTo>
                  <a:pt x="348" y="109"/>
                  <a:pt x="351" y="115"/>
                  <a:pt x="353" y="121"/>
                </a:cubicBezTo>
                <a:cubicBezTo>
                  <a:pt x="350" y="127"/>
                  <a:pt x="345" y="133"/>
                  <a:pt x="340" y="133"/>
                </a:cubicBezTo>
                <a:close/>
                <a:moveTo>
                  <a:pt x="169" y="306"/>
                </a:moveTo>
                <a:cubicBezTo>
                  <a:pt x="167" y="315"/>
                  <a:pt x="163" y="323"/>
                  <a:pt x="161" y="331"/>
                </a:cubicBezTo>
                <a:cubicBezTo>
                  <a:pt x="159" y="336"/>
                  <a:pt x="158" y="340"/>
                  <a:pt x="161" y="345"/>
                </a:cubicBezTo>
                <a:cubicBezTo>
                  <a:pt x="165" y="352"/>
                  <a:pt x="163" y="354"/>
                  <a:pt x="162" y="361"/>
                </a:cubicBezTo>
                <a:cubicBezTo>
                  <a:pt x="162" y="362"/>
                  <a:pt x="162" y="364"/>
                  <a:pt x="162" y="366"/>
                </a:cubicBezTo>
                <a:cubicBezTo>
                  <a:pt x="125" y="360"/>
                  <a:pt x="92" y="343"/>
                  <a:pt x="67" y="317"/>
                </a:cubicBezTo>
                <a:cubicBezTo>
                  <a:pt x="35" y="285"/>
                  <a:pt x="16" y="241"/>
                  <a:pt x="16" y="193"/>
                </a:cubicBezTo>
                <a:cubicBezTo>
                  <a:pt x="16" y="165"/>
                  <a:pt x="22" y="138"/>
                  <a:pt x="33" y="115"/>
                </a:cubicBezTo>
                <a:cubicBezTo>
                  <a:pt x="37" y="120"/>
                  <a:pt x="41" y="126"/>
                  <a:pt x="41" y="128"/>
                </a:cubicBezTo>
                <a:cubicBezTo>
                  <a:pt x="44" y="135"/>
                  <a:pt x="49" y="140"/>
                  <a:pt x="53" y="145"/>
                </a:cubicBezTo>
                <a:cubicBezTo>
                  <a:pt x="59" y="150"/>
                  <a:pt x="70" y="156"/>
                  <a:pt x="72" y="163"/>
                </a:cubicBezTo>
                <a:cubicBezTo>
                  <a:pt x="73" y="166"/>
                  <a:pt x="72" y="168"/>
                  <a:pt x="72" y="171"/>
                </a:cubicBezTo>
                <a:cubicBezTo>
                  <a:pt x="71" y="174"/>
                  <a:pt x="72" y="178"/>
                  <a:pt x="72" y="182"/>
                </a:cubicBezTo>
                <a:cubicBezTo>
                  <a:pt x="73" y="187"/>
                  <a:pt x="73" y="192"/>
                  <a:pt x="75" y="197"/>
                </a:cubicBezTo>
                <a:cubicBezTo>
                  <a:pt x="78" y="214"/>
                  <a:pt x="99" y="220"/>
                  <a:pt x="111" y="229"/>
                </a:cubicBezTo>
                <a:cubicBezTo>
                  <a:pt x="115" y="231"/>
                  <a:pt x="119" y="233"/>
                  <a:pt x="123" y="235"/>
                </a:cubicBezTo>
                <a:cubicBezTo>
                  <a:pt x="127" y="238"/>
                  <a:pt x="130" y="241"/>
                  <a:pt x="135" y="243"/>
                </a:cubicBezTo>
                <a:cubicBezTo>
                  <a:pt x="140" y="245"/>
                  <a:pt x="145" y="246"/>
                  <a:pt x="150" y="250"/>
                </a:cubicBezTo>
                <a:cubicBezTo>
                  <a:pt x="151" y="251"/>
                  <a:pt x="154" y="253"/>
                  <a:pt x="156" y="255"/>
                </a:cubicBezTo>
                <a:cubicBezTo>
                  <a:pt x="155" y="256"/>
                  <a:pt x="154" y="257"/>
                  <a:pt x="153" y="258"/>
                </a:cubicBezTo>
                <a:cubicBezTo>
                  <a:pt x="151" y="261"/>
                  <a:pt x="151" y="263"/>
                  <a:pt x="151" y="266"/>
                </a:cubicBezTo>
                <a:cubicBezTo>
                  <a:pt x="151" y="268"/>
                  <a:pt x="151" y="269"/>
                  <a:pt x="151" y="270"/>
                </a:cubicBezTo>
                <a:cubicBezTo>
                  <a:pt x="150" y="271"/>
                  <a:pt x="149" y="272"/>
                  <a:pt x="149" y="273"/>
                </a:cubicBezTo>
                <a:cubicBezTo>
                  <a:pt x="148" y="280"/>
                  <a:pt x="158" y="285"/>
                  <a:pt x="162" y="289"/>
                </a:cubicBezTo>
                <a:cubicBezTo>
                  <a:pt x="168" y="293"/>
                  <a:pt x="170" y="299"/>
                  <a:pt x="169" y="306"/>
                </a:cubicBezTo>
                <a:close/>
              </a:path>
            </a:pathLst>
          </a:custGeom>
          <a:solidFill>
            <a:srgbClr val="0062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spcBef>
                <a:spcPct val="0"/>
              </a:spcBef>
            </a:pPr>
            <a:endParaRPr lang="en-US">
              <a:solidFill>
                <a:srgbClr val="58585A"/>
              </a:solidFill>
              <a:latin typeface="Arial" pitchFamily="34" charset="0"/>
              <a:cs typeface="Arial" pitchFamily="34" charset="0"/>
            </a:endParaRPr>
          </a:p>
        </p:txBody>
      </p:sp>
      <p:sp>
        <p:nvSpPr>
          <p:cNvPr id="13327" name="TextBox 34"/>
          <p:cNvSpPr txBox="1">
            <a:spLocks noChangeArrowheads="1"/>
          </p:cNvSpPr>
          <p:nvPr/>
        </p:nvSpPr>
        <p:spPr bwMode="auto">
          <a:xfrm>
            <a:off x="5148510" y="3989388"/>
            <a:ext cx="183149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buFont typeface="Arial" pitchFamily="34" charset="0"/>
              <a:buNone/>
            </a:pPr>
            <a:r>
              <a:rPr lang="en-US" altLang="en-US" sz="1400" b="1">
                <a:solidFill>
                  <a:srgbClr val="00625F"/>
                </a:solidFill>
                <a:ea typeface="MS PGothic" pitchFamily="34" charset="-128"/>
              </a:rPr>
              <a:t>NETWORK</a:t>
            </a:r>
          </a:p>
        </p:txBody>
      </p:sp>
      <p:grpSp>
        <p:nvGrpSpPr>
          <p:cNvPr id="13328" name="Group 11"/>
          <p:cNvGrpSpPr>
            <a:grpSpLocks/>
          </p:cNvGrpSpPr>
          <p:nvPr/>
        </p:nvGrpSpPr>
        <p:grpSpPr bwMode="auto">
          <a:xfrm>
            <a:off x="8338592" y="4526036"/>
            <a:ext cx="747519" cy="1044575"/>
            <a:chOff x="2937" y="2542"/>
            <a:chExt cx="245" cy="352"/>
          </a:xfrm>
        </p:grpSpPr>
        <p:grpSp>
          <p:nvGrpSpPr>
            <p:cNvPr id="15393" name="Group 119"/>
            <p:cNvGrpSpPr>
              <a:grpSpLocks noChangeAspect="1"/>
            </p:cNvGrpSpPr>
            <p:nvPr/>
          </p:nvGrpSpPr>
          <p:grpSpPr bwMode="auto">
            <a:xfrm>
              <a:off x="2937" y="2542"/>
              <a:ext cx="245" cy="352"/>
              <a:chOff x="1275" y="860"/>
              <a:chExt cx="966" cy="1391"/>
            </a:xfrm>
          </p:grpSpPr>
          <p:grpSp>
            <p:nvGrpSpPr>
              <p:cNvPr id="15396" name="Group 120"/>
              <p:cNvGrpSpPr>
                <a:grpSpLocks noChangeAspect="1"/>
              </p:cNvGrpSpPr>
              <p:nvPr/>
            </p:nvGrpSpPr>
            <p:grpSpPr bwMode="auto">
              <a:xfrm>
                <a:off x="1275" y="861"/>
                <a:ext cx="966" cy="1390"/>
                <a:chOff x="1275" y="861"/>
                <a:chExt cx="966" cy="1390"/>
              </a:xfrm>
            </p:grpSpPr>
            <p:sp>
              <p:nvSpPr>
                <p:cNvPr id="15398" name="Freeform 122"/>
                <p:cNvSpPr>
                  <a:spLocks noChangeAspect="1" noEditPoints="1"/>
                </p:cNvSpPr>
                <p:nvPr/>
              </p:nvSpPr>
              <p:spPr bwMode="auto">
                <a:xfrm>
                  <a:off x="1275" y="861"/>
                  <a:ext cx="966" cy="1390"/>
                </a:xfrm>
                <a:custGeom>
                  <a:avLst/>
                  <a:gdLst>
                    <a:gd name="T0" fmla="*/ 2147483647 w 409"/>
                    <a:gd name="T1" fmla="*/ 2147483647 h 589"/>
                    <a:gd name="T2" fmla="*/ 0 w 409"/>
                    <a:gd name="T3" fmla="*/ 2147483647 h 589"/>
                    <a:gd name="T4" fmla="*/ 2147483647 w 409"/>
                    <a:gd name="T5" fmla="*/ 2147483647 h 589"/>
                    <a:gd name="T6" fmla="*/ 2147483647 w 409"/>
                    <a:gd name="T7" fmla="*/ 2147483647 h 589"/>
                    <a:gd name="T8" fmla="*/ 2147483647 w 409"/>
                    <a:gd name="T9" fmla="*/ 2147483647 h 589"/>
                    <a:gd name="T10" fmla="*/ 2147483647 w 409"/>
                    <a:gd name="T11" fmla="*/ 2147483647 h 589"/>
                    <a:gd name="T12" fmla="*/ 2147483647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2147483647 w 409"/>
                    <a:gd name="T75" fmla="*/ 2147483647 h 589"/>
                    <a:gd name="T76" fmla="*/ 2147483647 w 409"/>
                    <a:gd name="T77" fmla="*/ 2147483647 h 589"/>
                    <a:gd name="T78" fmla="*/ 2147483647 w 409"/>
                    <a:gd name="T79" fmla="*/ 2147483647 h 589"/>
                    <a:gd name="T80" fmla="*/ 2147483647 w 409"/>
                    <a:gd name="T81" fmla="*/ 2147483647 h 589"/>
                    <a:gd name="T82" fmla="*/ 2147483647 w 409"/>
                    <a:gd name="T83" fmla="*/ 2147483647 h 589"/>
                    <a:gd name="T84" fmla="*/ 2147483647 w 409"/>
                    <a:gd name="T85" fmla="*/ 2147483647 h 589"/>
                    <a:gd name="T86" fmla="*/ 2147483647 w 409"/>
                    <a:gd name="T87" fmla="*/ 2147483647 h 589"/>
                    <a:gd name="T88" fmla="*/ 2147483647 w 409"/>
                    <a:gd name="T89" fmla="*/ 2147483647 h 589"/>
                    <a:gd name="T90" fmla="*/ 2147483647 w 409"/>
                    <a:gd name="T91" fmla="*/ 2147483647 h 589"/>
                    <a:gd name="T92" fmla="*/ 2147483647 w 409"/>
                    <a:gd name="T93" fmla="*/ 2147483647 h 589"/>
                    <a:gd name="T94" fmla="*/ 2147483647 w 409"/>
                    <a:gd name="T95" fmla="*/ 2147483647 h 589"/>
                    <a:gd name="T96" fmla="*/ 2147483647 w 409"/>
                    <a:gd name="T97" fmla="*/ 2147483647 h 589"/>
                    <a:gd name="T98" fmla="*/ 2147483647 w 409"/>
                    <a:gd name="T99" fmla="*/ 2147483647 h 589"/>
                    <a:gd name="T100" fmla="*/ 2147483647 w 409"/>
                    <a:gd name="T101" fmla="*/ 2147483647 h 5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09"/>
                    <a:gd name="T154" fmla="*/ 0 h 589"/>
                    <a:gd name="T155" fmla="*/ 409 w 409"/>
                    <a:gd name="T156" fmla="*/ 589 h 58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09" h="589">
                      <a:moveTo>
                        <a:pt x="401" y="67"/>
                      </a:moveTo>
                      <a:cubicBezTo>
                        <a:pt x="406" y="67"/>
                        <a:pt x="409" y="64"/>
                        <a:pt x="409" y="59"/>
                      </a:cubicBezTo>
                      <a:cubicBezTo>
                        <a:pt x="409" y="40"/>
                        <a:pt x="409" y="40"/>
                        <a:pt x="409" y="40"/>
                      </a:cubicBezTo>
                      <a:cubicBezTo>
                        <a:pt x="409" y="18"/>
                        <a:pt x="392"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2" y="589"/>
                        <a:pt x="409" y="571"/>
                        <a:pt x="409" y="549"/>
                      </a:cubicBezTo>
                      <a:cubicBezTo>
                        <a:pt x="409" y="91"/>
                        <a:pt x="409" y="91"/>
                        <a:pt x="409" y="91"/>
                      </a:cubicBezTo>
                      <a:cubicBezTo>
                        <a:pt x="409" y="87"/>
                        <a:pt x="406" y="83"/>
                        <a:pt x="401" y="83"/>
                      </a:cubicBezTo>
                      <a:cubicBezTo>
                        <a:pt x="397" y="83"/>
                        <a:pt x="393" y="87"/>
                        <a:pt x="393" y="91"/>
                      </a:cubicBezTo>
                      <a:cubicBezTo>
                        <a:pt x="393" y="549"/>
                        <a:pt x="393" y="549"/>
                        <a:pt x="393" y="549"/>
                      </a:cubicBezTo>
                      <a:cubicBezTo>
                        <a:pt x="393" y="562"/>
                        <a:pt x="383" y="573"/>
                        <a:pt x="369" y="573"/>
                      </a:cubicBezTo>
                      <a:cubicBezTo>
                        <a:pt x="40" y="573"/>
                        <a:pt x="40" y="573"/>
                        <a:pt x="40" y="573"/>
                      </a:cubicBezTo>
                      <a:cubicBezTo>
                        <a:pt x="27" y="573"/>
                        <a:pt x="16" y="562"/>
                        <a:pt x="16" y="549"/>
                      </a:cubicBezTo>
                      <a:cubicBezTo>
                        <a:pt x="16" y="40"/>
                        <a:pt x="16" y="40"/>
                        <a:pt x="16" y="40"/>
                      </a:cubicBezTo>
                      <a:cubicBezTo>
                        <a:pt x="16" y="27"/>
                        <a:pt x="27" y="16"/>
                        <a:pt x="40" y="16"/>
                      </a:cubicBezTo>
                      <a:cubicBezTo>
                        <a:pt x="369" y="16"/>
                        <a:pt x="369" y="16"/>
                        <a:pt x="369" y="16"/>
                      </a:cubicBezTo>
                      <a:cubicBezTo>
                        <a:pt x="383" y="16"/>
                        <a:pt x="393" y="27"/>
                        <a:pt x="393" y="40"/>
                      </a:cubicBezTo>
                      <a:cubicBezTo>
                        <a:pt x="393" y="59"/>
                        <a:pt x="393" y="59"/>
                        <a:pt x="393" y="59"/>
                      </a:cubicBezTo>
                      <a:cubicBezTo>
                        <a:pt x="393" y="64"/>
                        <a:pt x="397" y="67"/>
                        <a:pt x="401" y="67"/>
                      </a:cubicBezTo>
                      <a:close/>
                      <a:moveTo>
                        <a:pt x="148" y="171"/>
                      </a:moveTo>
                      <a:cubicBezTo>
                        <a:pt x="262" y="171"/>
                        <a:pt x="262" y="171"/>
                        <a:pt x="262" y="171"/>
                      </a:cubicBezTo>
                      <a:cubicBezTo>
                        <a:pt x="265" y="171"/>
                        <a:pt x="267" y="170"/>
                        <a:pt x="269" y="167"/>
                      </a:cubicBezTo>
                      <a:cubicBezTo>
                        <a:pt x="270" y="165"/>
                        <a:pt x="270" y="162"/>
                        <a:pt x="269" y="160"/>
                      </a:cubicBezTo>
                      <a:cubicBezTo>
                        <a:pt x="212" y="46"/>
                        <a:pt x="212" y="46"/>
                        <a:pt x="212" y="46"/>
                      </a:cubicBezTo>
                      <a:cubicBezTo>
                        <a:pt x="211" y="43"/>
                        <a:pt x="208" y="41"/>
                        <a:pt x="205" y="41"/>
                      </a:cubicBezTo>
                      <a:cubicBezTo>
                        <a:pt x="202" y="41"/>
                        <a:pt x="199" y="43"/>
                        <a:pt x="198" y="46"/>
                      </a:cubicBezTo>
                      <a:cubicBezTo>
                        <a:pt x="141" y="160"/>
                        <a:pt x="141" y="160"/>
                        <a:pt x="141" y="160"/>
                      </a:cubicBezTo>
                      <a:cubicBezTo>
                        <a:pt x="139" y="162"/>
                        <a:pt x="140" y="165"/>
                        <a:pt x="141" y="167"/>
                      </a:cubicBezTo>
                      <a:cubicBezTo>
                        <a:pt x="142" y="170"/>
                        <a:pt x="145" y="171"/>
                        <a:pt x="148" y="171"/>
                      </a:cubicBezTo>
                      <a:close/>
                      <a:moveTo>
                        <a:pt x="205" y="67"/>
                      </a:moveTo>
                      <a:cubicBezTo>
                        <a:pt x="249" y="155"/>
                        <a:pt x="249" y="155"/>
                        <a:pt x="249" y="155"/>
                      </a:cubicBezTo>
                      <a:cubicBezTo>
                        <a:pt x="161" y="155"/>
                        <a:pt x="161" y="155"/>
                        <a:pt x="161" y="155"/>
                      </a:cubicBezTo>
                      <a:lnTo>
                        <a:pt x="205" y="67"/>
                      </a:lnTo>
                      <a:close/>
                      <a:moveTo>
                        <a:pt x="309" y="333"/>
                      </a:moveTo>
                      <a:cubicBezTo>
                        <a:pt x="311" y="334"/>
                        <a:pt x="313" y="335"/>
                        <a:pt x="315" y="335"/>
                      </a:cubicBezTo>
                      <a:cubicBezTo>
                        <a:pt x="317" y="335"/>
                        <a:pt x="319" y="334"/>
                        <a:pt x="320" y="333"/>
                      </a:cubicBezTo>
                      <a:cubicBezTo>
                        <a:pt x="352" y="302"/>
                        <a:pt x="352" y="302"/>
                        <a:pt x="352" y="302"/>
                      </a:cubicBezTo>
                      <a:cubicBezTo>
                        <a:pt x="352" y="302"/>
                        <a:pt x="352" y="301"/>
                        <a:pt x="352" y="301"/>
                      </a:cubicBezTo>
                      <a:cubicBezTo>
                        <a:pt x="352" y="301"/>
                        <a:pt x="352" y="301"/>
                        <a:pt x="353" y="300"/>
                      </a:cubicBezTo>
                      <a:cubicBezTo>
                        <a:pt x="353" y="300"/>
                        <a:pt x="353" y="300"/>
                        <a:pt x="353" y="300"/>
                      </a:cubicBezTo>
                      <a:cubicBezTo>
                        <a:pt x="353" y="300"/>
                        <a:pt x="353" y="299"/>
                        <a:pt x="353" y="299"/>
                      </a:cubicBezTo>
                      <a:cubicBezTo>
                        <a:pt x="354" y="299"/>
                        <a:pt x="354" y="298"/>
                        <a:pt x="354" y="298"/>
                      </a:cubicBezTo>
                      <a:cubicBezTo>
                        <a:pt x="354" y="298"/>
                        <a:pt x="354" y="298"/>
                        <a:pt x="354" y="297"/>
                      </a:cubicBezTo>
                      <a:cubicBezTo>
                        <a:pt x="354" y="297"/>
                        <a:pt x="354" y="297"/>
                        <a:pt x="354" y="296"/>
                      </a:cubicBezTo>
                      <a:cubicBezTo>
                        <a:pt x="354" y="296"/>
                        <a:pt x="354" y="296"/>
                        <a:pt x="354" y="296"/>
                      </a:cubicBezTo>
                      <a:cubicBezTo>
                        <a:pt x="354" y="296"/>
                        <a:pt x="354" y="296"/>
                        <a:pt x="354" y="296"/>
                      </a:cubicBezTo>
                      <a:cubicBezTo>
                        <a:pt x="354" y="295"/>
                        <a:pt x="354" y="295"/>
                        <a:pt x="354" y="294"/>
                      </a:cubicBezTo>
                      <a:cubicBezTo>
                        <a:pt x="354" y="294"/>
                        <a:pt x="354" y="294"/>
                        <a:pt x="354" y="294"/>
                      </a:cubicBezTo>
                      <a:cubicBezTo>
                        <a:pt x="354" y="293"/>
                        <a:pt x="354" y="293"/>
                        <a:pt x="353" y="293"/>
                      </a:cubicBezTo>
                      <a:cubicBezTo>
                        <a:pt x="353" y="293"/>
                        <a:pt x="353" y="292"/>
                        <a:pt x="353" y="292"/>
                      </a:cubicBezTo>
                      <a:cubicBezTo>
                        <a:pt x="353" y="292"/>
                        <a:pt x="353" y="292"/>
                        <a:pt x="353" y="291"/>
                      </a:cubicBezTo>
                      <a:cubicBezTo>
                        <a:pt x="352" y="291"/>
                        <a:pt x="352" y="291"/>
                        <a:pt x="352" y="290"/>
                      </a:cubicBezTo>
                      <a:cubicBezTo>
                        <a:pt x="320" y="259"/>
                        <a:pt x="320" y="259"/>
                        <a:pt x="320" y="259"/>
                      </a:cubicBezTo>
                      <a:cubicBezTo>
                        <a:pt x="317" y="256"/>
                        <a:pt x="312" y="256"/>
                        <a:pt x="309" y="259"/>
                      </a:cubicBezTo>
                      <a:cubicBezTo>
                        <a:pt x="306" y="262"/>
                        <a:pt x="306" y="267"/>
                        <a:pt x="309" y="270"/>
                      </a:cubicBezTo>
                      <a:cubicBezTo>
                        <a:pt x="327" y="288"/>
                        <a:pt x="327" y="288"/>
                        <a:pt x="327" y="288"/>
                      </a:cubicBezTo>
                      <a:cubicBezTo>
                        <a:pt x="148" y="288"/>
                        <a:pt x="148" y="288"/>
                        <a:pt x="148" y="288"/>
                      </a:cubicBezTo>
                      <a:cubicBezTo>
                        <a:pt x="143" y="288"/>
                        <a:pt x="140" y="291"/>
                        <a:pt x="140" y="296"/>
                      </a:cubicBezTo>
                      <a:cubicBezTo>
                        <a:pt x="140" y="300"/>
                        <a:pt x="143" y="304"/>
                        <a:pt x="148" y="304"/>
                      </a:cubicBezTo>
                      <a:cubicBezTo>
                        <a:pt x="327" y="304"/>
                        <a:pt x="327" y="304"/>
                        <a:pt x="327" y="304"/>
                      </a:cubicBezTo>
                      <a:cubicBezTo>
                        <a:pt x="309" y="322"/>
                        <a:pt x="309" y="322"/>
                        <a:pt x="309" y="322"/>
                      </a:cubicBezTo>
                      <a:cubicBezTo>
                        <a:pt x="306" y="325"/>
                        <a:pt x="306" y="330"/>
                        <a:pt x="309" y="333"/>
                      </a:cubicBezTo>
                      <a:close/>
                      <a:moveTo>
                        <a:pt x="354" y="208"/>
                      </a:moveTo>
                      <a:cubicBezTo>
                        <a:pt x="354" y="208"/>
                        <a:pt x="354" y="207"/>
                        <a:pt x="354" y="207"/>
                      </a:cubicBezTo>
                      <a:cubicBezTo>
                        <a:pt x="354" y="207"/>
                        <a:pt x="354" y="206"/>
                        <a:pt x="354" y="206"/>
                      </a:cubicBezTo>
                      <a:cubicBezTo>
                        <a:pt x="354" y="206"/>
                        <a:pt x="354" y="206"/>
                        <a:pt x="353" y="205"/>
                      </a:cubicBezTo>
                      <a:cubicBezTo>
                        <a:pt x="353" y="205"/>
                        <a:pt x="353" y="205"/>
                        <a:pt x="353" y="204"/>
                      </a:cubicBezTo>
                      <a:cubicBezTo>
                        <a:pt x="353" y="204"/>
                        <a:pt x="353" y="204"/>
                        <a:pt x="353" y="204"/>
                      </a:cubicBezTo>
                      <a:cubicBezTo>
                        <a:pt x="352" y="204"/>
                        <a:pt x="352" y="203"/>
                        <a:pt x="352" y="203"/>
                      </a:cubicBezTo>
                      <a:cubicBezTo>
                        <a:pt x="320" y="172"/>
                        <a:pt x="320" y="172"/>
                        <a:pt x="320" y="172"/>
                      </a:cubicBezTo>
                      <a:cubicBezTo>
                        <a:pt x="317" y="168"/>
                        <a:pt x="312" y="168"/>
                        <a:pt x="309" y="172"/>
                      </a:cubicBezTo>
                      <a:cubicBezTo>
                        <a:pt x="306" y="175"/>
                        <a:pt x="306" y="180"/>
                        <a:pt x="309" y="183"/>
                      </a:cubicBezTo>
                      <a:cubicBezTo>
                        <a:pt x="327" y="201"/>
                        <a:pt x="327" y="201"/>
                        <a:pt x="327" y="201"/>
                      </a:cubicBezTo>
                      <a:cubicBezTo>
                        <a:pt x="148" y="201"/>
                        <a:pt x="148" y="201"/>
                        <a:pt x="148" y="201"/>
                      </a:cubicBezTo>
                      <a:cubicBezTo>
                        <a:pt x="143" y="201"/>
                        <a:pt x="140" y="204"/>
                        <a:pt x="140" y="209"/>
                      </a:cubicBezTo>
                      <a:cubicBezTo>
                        <a:pt x="140" y="213"/>
                        <a:pt x="143" y="217"/>
                        <a:pt x="148" y="217"/>
                      </a:cubicBezTo>
                      <a:cubicBezTo>
                        <a:pt x="327" y="217"/>
                        <a:pt x="327" y="217"/>
                        <a:pt x="327" y="217"/>
                      </a:cubicBezTo>
                      <a:cubicBezTo>
                        <a:pt x="309" y="234"/>
                        <a:pt x="309" y="234"/>
                        <a:pt x="309" y="234"/>
                      </a:cubicBezTo>
                      <a:cubicBezTo>
                        <a:pt x="309" y="234"/>
                        <a:pt x="309" y="234"/>
                        <a:pt x="309" y="234"/>
                      </a:cubicBezTo>
                      <a:cubicBezTo>
                        <a:pt x="306" y="237"/>
                        <a:pt x="306" y="242"/>
                        <a:pt x="309" y="245"/>
                      </a:cubicBezTo>
                      <a:cubicBezTo>
                        <a:pt x="311" y="247"/>
                        <a:pt x="313" y="248"/>
                        <a:pt x="315" y="248"/>
                      </a:cubicBezTo>
                      <a:cubicBezTo>
                        <a:pt x="317" y="248"/>
                        <a:pt x="319" y="247"/>
                        <a:pt x="320" y="245"/>
                      </a:cubicBezTo>
                      <a:cubicBezTo>
                        <a:pt x="352" y="214"/>
                        <a:pt x="352" y="214"/>
                        <a:pt x="352" y="214"/>
                      </a:cubicBezTo>
                      <a:cubicBezTo>
                        <a:pt x="352" y="214"/>
                        <a:pt x="352" y="213"/>
                        <a:pt x="353" y="213"/>
                      </a:cubicBezTo>
                      <a:cubicBezTo>
                        <a:pt x="353" y="213"/>
                        <a:pt x="353" y="213"/>
                        <a:pt x="353" y="213"/>
                      </a:cubicBezTo>
                      <a:cubicBezTo>
                        <a:pt x="353" y="212"/>
                        <a:pt x="353" y="212"/>
                        <a:pt x="353" y="212"/>
                      </a:cubicBezTo>
                      <a:cubicBezTo>
                        <a:pt x="354" y="211"/>
                        <a:pt x="354" y="211"/>
                        <a:pt x="354" y="211"/>
                      </a:cubicBezTo>
                      <a:cubicBezTo>
                        <a:pt x="354" y="211"/>
                        <a:pt x="354" y="210"/>
                        <a:pt x="354" y="210"/>
                      </a:cubicBezTo>
                      <a:cubicBezTo>
                        <a:pt x="354" y="210"/>
                        <a:pt x="354" y="209"/>
                        <a:pt x="354" y="209"/>
                      </a:cubicBezTo>
                      <a:cubicBezTo>
                        <a:pt x="354" y="209"/>
                        <a:pt x="354" y="209"/>
                        <a:pt x="354" y="209"/>
                      </a:cubicBezTo>
                      <a:cubicBezTo>
                        <a:pt x="354" y="208"/>
                        <a:pt x="354" y="208"/>
                        <a:pt x="354" y="208"/>
                      </a:cubicBezTo>
                      <a:close/>
                      <a:moveTo>
                        <a:pt x="270" y="340"/>
                      </a:moveTo>
                      <a:cubicBezTo>
                        <a:pt x="270" y="335"/>
                        <a:pt x="266" y="332"/>
                        <a:pt x="262" y="332"/>
                      </a:cubicBezTo>
                      <a:cubicBezTo>
                        <a:pt x="83" y="332"/>
                        <a:pt x="83" y="332"/>
                        <a:pt x="83" y="332"/>
                      </a:cubicBezTo>
                      <a:cubicBezTo>
                        <a:pt x="100" y="314"/>
                        <a:pt x="100" y="314"/>
                        <a:pt x="100" y="314"/>
                      </a:cubicBezTo>
                      <a:cubicBezTo>
                        <a:pt x="104" y="311"/>
                        <a:pt x="104" y="306"/>
                        <a:pt x="100" y="303"/>
                      </a:cubicBezTo>
                      <a:cubicBezTo>
                        <a:pt x="97" y="300"/>
                        <a:pt x="92" y="300"/>
                        <a:pt x="89" y="303"/>
                      </a:cubicBezTo>
                      <a:cubicBezTo>
                        <a:pt x="58" y="334"/>
                        <a:pt x="58" y="334"/>
                        <a:pt x="58" y="334"/>
                      </a:cubicBezTo>
                      <a:cubicBezTo>
                        <a:pt x="57" y="334"/>
                        <a:pt x="57" y="335"/>
                        <a:pt x="57" y="335"/>
                      </a:cubicBezTo>
                      <a:cubicBezTo>
                        <a:pt x="57" y="335"/>
                        <a:pt x="57" y="336"/>
                        <a:pt x="57" y="336"/>
                      </a:cubicBezTo>
                      <a:cubicBezTo>
                        <a:pt x="56" y="336"/>
                        <a:pt x="56" y="336"/>
                        <a:pt x="56" y="337"/>
                      </a:cubicBezTo>
                      <a:cubicBezTo>
                        <a:pt x="56" y="337"/>
                        <a:pt x="56" y="337"/>
                        <a:pt x="56" y="337"/>
                      </a:cubicBezTo>
                      <a:cubicBezTo>
                        <a:pt x="56" y="338"/>
                        <a:pt x="56" y="338"/>
                        <a:pt x="56" y="338"/>
                      </a:cubicBezTo>
                      <a:cubicBezTo>
                        <a:pt x="56" y="339"/>
                        <a:pt x="56" y="339"/>
                        <a:pt x="56" y="339"/>
                      </a:cubicBezTo>
                      <a:cubicBezTo>
                        <a:pt x="56" y="339"/>
                        <a:pt x="55" y="340"/>
                        <a:pt x="55" y="340"/>
                      </a:cubicBezTo>
                      <a:cubicBezTo>
                        <a:pt x="55" y="340"/>
                        <a:pt x="56" y="340"/>
                        <a:pt x="56" y="340"/>
                      </a:cubicBezTo>
                      <a:cubicBezTo>
                        <a:pt x="56" y="340"/>
                        <a:pt x="56" y="341"/>
                        <a:pt x="56" y="341"/>
                      </a:cubicBezTo>
                      <a:cubicBezTo>
                        <a:pt x="56" y="341"/>
                        <a:pt x="56" y="342"/>
                        <a:pt x="56" y="342"/>
                      </a:cubicBezTo>
                      <a:cubicBezTo>
                        <a:pt x="56" y="342"/>
                        <a:pt x="56" y="342"/>
                        <a:pt x="56" y="343"/>
                      </a:cubicBezTo>
                      <a:cubicBezTo>
                        <a:pt x="56" y="343"/>
                        <a:pt x="56" y="343"/>
                        <a:pt x="57" y="343"/>
                      </a:cubicBezTo>
                      <a:cubicBezTo>
                        <a:pt x="57" y="344"/>
                        <a:pt x="57" y="344"/>
                        <a:pt x="57" y="344"/>
                      </a:cubicBezTo>
                      <a:cubicBezTo>
                        <a:pt x="57" y="344"/>
                        <a:pt x="57" y="345"/>
                        <a:pt x="58" y="345"/>
                      </a:cubicBezTo>
                      <a:cubicBezTo>
                        <a:pt x="58" y="345"/>
                        <a:pt x="58" y="345"/>
                        <a:pt x="58" y="345"/>
                      </a:cubicBezTo>
                      <a:cubicBezTo>
                        <a:pt x="89" y="377"/>
                        <a:pt x="89" y="377"/>
                        <a:pt x="89" y="377"/>
                      </a:cubicBezTo>
                      <a:cubicBezTo>
                        <a:pt x="91" y="378"/>
                        <a:pt x="93" y="379"/>
                        <a:pt x="95" y="379"/>
                      </a:cubicBezTo>
                      <a:cubicBezTo>
                        <a:pt x="97" y="379"/>
                        <a:pt x="99" y="378"/>
                        <a:pt x="100" y="377"/>
                      </a:cubicBezTo>
                      <a:cubicBezTo>
                        <a:pt x="104" y="373"/>
                        <a:pt x="104" y="368"/>
                        <a:pt x="100" y="365"/>
                      </a:cubicBezTo>
                      <a:cubicBezTo>
                        <a:pt x="83" y="348"/>
                        <a:pt x="83" y="348"/>
                        <a:pt x="83" y="348"/>
                      </a:cubicBezTo>
                      <a:cubicBezTo>
                        <a:pt x="262" y="348"/>
                        <a:pt x="262" y="348"/>
                        <a:pt x="262" y="348"/>
                      </a:cubicBezTo>
                      <a:cubicBezTo>
                        <a:pt x="266" y="348"/>
                        <a:pt x="270" y="344"/>
                        <a:pt x="270" y="340"/>
                      </a:cubicBezTo>
                      <a:close/>
                      <a:moveTo>
                        <a:pt x="100" y="215"/>
                      </a:moveTo>
                      <a:cubicBezTo>
                        <a:pt x="97" y="212"/>
                        <a:pt x="92" y="212"/>
                        <a:pt x="89" y="215"/>
                      </a:cubicBezTo>
                      <a:cubicBezTo>
                        <a:pt x="58" y="246"/>
                        <a:pt x="58" y="246"/>
                        <a:pt x="58" y="246"/>
                      </a:cubicBezTo>
                      <a:cubicBezTo>
                        <a:pt x="57" y="247"/>
                        <a:pt x="57" y="247"/>
                        <a:pt x="57" y="248"/>
                      </a:cubicBezTo>
                      <a:cubicBezTo>
                        <a:pt x="57" y="248"/>
                        <a:pt x="57" y="248"/>
                        <a:pt x="57" y="248"/>
                      </a:cubicBezTo>
                      <a:cubicBezTo>
                        <a:pt x="56" y="248"/>
                        <a:pt x="56" y="249"/>
                        <a:pt x="56" y="249"/>
                      </a:cubicBezTo>
                      <a:cubicBezTo>
                        <a:pt x="56" y="249"/>
                        <a:pt x="56" y="249"/>
                        <a:pt x="56" y="250"/>
                      </a:cubicBezTo>
                      <a:cubicBezTo>
                        <a:pt x="56" y="250"/>
                        <a:pt x="56" y="250"/>
                        <a:pt x="56" y="251"/>
                      </a:cubicBezTo>
                      <a:cubicBezTo>
                        <a:pt x="56" y="251"/>
                        <a:pt x="56" y="251"/>
                        <a:pt x="56" y="252"/>
                      </a:cubicBezTo>
                      <a:cubicBezTo>
                        <a:pt x="56" y="252"/>
                        <a:pt x="55" y="252"/>
                        <a:pt x="55" y="252"/>
                      </a:cubicBezTo>
                      <a:cubicBezTo>
                        <a:pt x="55" y="252"/>
                        <a:pt x="56" y="253"/>
                        <a:pt x="56" y="253"/>
                      </a:cubicBezTo>
                      <a:cubicBezTo>
                        <a:pt x="56" y="253"/>
                        <a:pt x="56" y="253"/>
                        <a:pt x="56" y="254"/>
                      </a:cubicBezTo>
                      <a:cubicBezTo>
                        <a:pt x="56" y="254"/>
                        <a:pt x="56" y="254"/>
                        <a:pt x="56" y="255"/>
                      </a:cubicBezTo>
                      <a:cubicBezTo>
                        <a:pt x="56" y="255"/>
                        <a:pt x="56" y="255"/>
                        <a:pt x="56" y="255"/>
                      </a:cubicBezTo>
                      <a:cubicBezTo>
                        <a:pt x="56" y="256"/>
                        <a:pt x="56" y="256"/>
                        <a:pt x="57" y="256"/>
                      </a:cubicBezTo>
                      <a:cubicBezTo>
                        <a:pt x="57" y="256"/>
                        <a:pt x="57" y="257"/>
                        <a:pt x="57" y="257"/>
                      </a:cubicBezTo>
                      <a:cubicBezTo>
                        <a:pt x="57" y="257"/>
                        <a:pt x="57" y="258"/>
                        <a:pt x="58" y="258"/>
                      </a:cubicBezTo>
                      <a:cubicBezTo>
                        <a:pt x="89" y="289"/>
                        <a:pt x="89" y="289"/>
                        <a:pt x="89" y="289"/>
                      </a:cubicBezTo>
                      <a:cubicBezTo>
                        <a:pt x="91" y="291"/>
                        <a:pt x="93" y="291"/>
                        <a:pt x="95" y="291"/>
                      </a:cubicBezTo>
                      <a:cubicBezTo>
                        <a:pt x="97" y="291"/>
                        <a:pt x="99" y="291"/>
                        <a:pt x="100" y="289"/>
                      </a:cubicBezTo>
                      <a:cubicBezTo>
                        <a:pt x="104" y="286"/>
                        <a:pt x="104" y="281"/>
                        <a:pt x="100" y="278"/>
                      </a:cubicBezTo>
                      <a:cubicBezTo>
                        <a:pt x="100" y="278"/>
                        <a:pt x="100" y="278"/>
                        <a:pt x="100" y="278"/>
                      </a:cubicBezTo>
                      <a:cubicBezTo>
                        <a:pt x="83" y="260"/>
                        <a:pt x="83" y="260"/>
                        <a:pt x="83" y="260"/>
                      </a:cubicBezTo>
                      <a:cubicBezTo>
                        <a:pt x="262" y="260"/>
                        <a:pt x="262" y="260"/>
                        <a:pt x="262" y="260"/>
                      </a:cubicBezTo>
                      <a:cubicBezTo>
                        <a:pt x="266" y="260"/>
                        <a:pt x="270" y="257"/>
                        <a:pt x="270" y="252"/>
                      </a:cubicBezTo>
                      <a:cubicBezTo>
                        <a:pt x="270" y="248"/>
                        <a:pt x="266" y="244"/>
                        <a:pt x="262" y="244"/>
                      </a:cubicBezTo>
                      <a:cubicBezTo>
                        <a:pt x="83" y="244"/>
                        <a:pt x="83" y="244"/>
                        <a:pt x="83" y="244"/>
                      </a:cubicBezTo>
                      <a:cubicBezTo>
                        <a:pt x="100" y="227"/>
                        <a:pt x="100" y="227"/>
                        <a:pt x="100" y="227"/>
                      </a:cubicBezTo>
                      <a:cubicBezTo>
                        <a:pt x="104" y="223"/>
                        <a:pt x="104" y="218"/>
                        <a:pt x="100" y="215"/>
                      </a:cubicBezTo>
                      <a:close/>
                    </a:path>
                  </a:pathLst>
                </a:custGeom>
                <a:solidFill>
                  <a:srgbClr val="89B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solidFill>
                      <a:srgbClr val="58585A"/>
                    </a:solidFill>
                    <a:latin typeface="Arial" pitchFamily="34" charset="0"/>
                    <a:cs typeface="Arial" pitchFamily="34" charset="0"/>
                  </a:endParaRPr>
                </a:p>
              </p:txBody>
            </p:sp>
            <p:sp>
              <p:nvSpPr>
                <p:cNvPr id="15399" name="Text Box 5"/>
                <p:cNvSpPr txBox="1">
                  <a:spLocks noChangeAspect="1" noChangeArrowheads="1"/>
                </p:cNvSpPr>
                <p:nvPr/>
              </p:nvSpPr>
              <p:spPr bwMode="auto">
                <a:xfrm>
                  <a:off x="1353" y="1884"/>
                  <a:ext cx="81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lnSpc>
                      <a:spcPct val="80000"/>
                    </a:lnSpc>
                  </a:pPr>
                  <a:r>
                    <a:rPr lang="en-US" altLang="en-US" sz="1200" b="1">
                      <a:solidFill>
                        <a:srgbClr val="89BA17"/>
                      </a:solidFill>
                      <a:ea typeface="MS PGothic" pitchFamily="34" charset="-128"/>
                    </a:rPr>
                    <a:t>PCEF</a:t>
                  </a:r>
                  <a:endParaRPr lang="sv-SE" altLang="en-US" sz="1200" b="1">
                    <a:solidFill>
                      <a:srgbClr val="89BA17"/>
                    </a:solidFill>
                    <a:ea typeface="MS PGothic" pitchFamily="34" charset="-128"/>
                  </a:endParaRPr>
                </a:p>
              </p:txBody>
            </p:sp>
          </p:grpSp>
          <p:sp>
            <p:nvSpPr>
              <p:cNvPr id="15397" name="AutoShape 124"/>
              <p:cNvSpPr>
                <a:spLocks noChangeAspect="1" noChangeArrowheads="1"/>
              </p:cNvSpPr>
              <p:nvPr/>
            </p:nvSpPr>
            <p:spPr bwMode="auto">
              <a:xfrm>
                <a:off x="1275" y="860"/>
                <a:ext cx="966" cy="1389"/>
              </a:xfrm>
              <a:prstGeom prst="roundRect">
                <a:avLst>
                  <a:gd name="adj" fmla="val 954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rIns="0" anchor="ct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endParaRPr lang="sv-SE" altLang="en-US" sz="1200">
                  <a:solidFill>
                    <a:srgbClr val="58585A"/>
                  </a:solidFill>
                </a:endParaRPr>
              </a:p>
            </p:txBody>
          </p:sp>
        </p:grpSp>
        <p:sp>
          <p:nvSpPr>
            <p:cNvPr id="15394" name="Rectangle 18"/>
            <p:cNvSpPr>
              <a:spLocks noChangeArrowheads="1"/>
            </p:cNvSpPr>
            <p:nvPr/>
          </p:nvSpPr>
          <p:spPr bwMode="auto">
            <a:xfrm>
              <a:off x="2937" y="2784"/>
              <a:ext cx="85"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rIns="72000" anchor="ct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endParaRPr lang="en-US" altLang="en-US" sz="1200">
                <a:solidFill>
                  <a:srgbClr val="58585A"/>
                </a:solidFill>
              </a:endParaRPr>
            </a:p>
          </p:txBody>
        </p:sp>
        <p:sp>
          <p:nvSpPr>
            <p:cNvPr id="15395" name="Rectangle 19"/>
            <p:cNvSpPr>
              <a:spLocks noChangeArrowheads="1"/>
            </p:cNvSpPr>
            <p:nvPr/>
          </p:nvSpPr>
          <p:spPr bwMode="auto">
            <a:xfrm>
              <a:off x="3097" y="2784"/>
              <a:ext cx="85" cy="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rIns="72000" anchor="ct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endParaRPr lang="en-US" altLang="en-US" sz="1200">
                <a:solidFill>
                  <a:srgbClr val="58585A"/>
                </a:solidFill>
              </a:endParaRPr>
            </a:p>
          </p:txBody>
        </p:sp>
      </p:grpSp>
      <p:grpSp>
        <p:nvGrpSpPr>
          <p:cNvPr id="13329" name="Group 33"/>
          <p:cNvGrpSpPr>
            <a:grpSpLocks noChangeAspect="1"/>
          </p:cNvGrpSpPr>
          <p:nvPr/>
        </p:nvGrpSpPr>
        <p:grpSpPr bwMode="auto">
          <a:xfrm>
            <a:off x="9452690" y="2635323"/>
            <a:ext cx="737996" cy="1069975"/>
            <a:chOff x="183" y="860"/>
            <a:chExt cx="969" cy="1392"/>
          </a:xfrm>
        </p:grpSpPr>
        <p:grpSp>
          <p:nvGrpSpPr>
            <p:cNvPr id="15389" name="Group 3"/>
            <p:cNvGrpSpPr>
              <a:grpSpLocks noChangeAspect="1"/>
            </p:cNvGrpSpPr>
            <p:nvPr/>
          </p:nvGrpSpPr>
          <p:grpSpPr bwMode="auto">
            <a:xfrm>
              <a:off x="186" y="860"/>
              <a:ext cx="966" cy="1391"/>
              <a:chOff x="186" y="860"/>
              <a:chExt cx="966" cy="1391"/>
            </a:xfrm>
          </p:grpSpPr>
          <p:sp>
            <p:nvSpPr>
              <p:cNvPr id="15391" name="Freeform 5"/>
              <p:cNvSpPr>
                <a:spLocks noChangeAspect="1" noEditPoints="1"/>
              </p:cNvSpPr>
              <p:nvPr/>
            </p:nvSpPr>
            <p:spPr bwMode="auto">
              <a:xfrm>
                <a:off x="186" y="860"/>
                <a:ext cx="966" cy="1391"/>
              </a:xfrm>
              <a:custGeom>
                <a:avLst/>
                <a:gdLst>
                  <a:gd name="T0" fmla="*/ 2147483647 w 409"/>
                  <a:gd name="T1" fmla="*/ 2147483647 h 589"/>
                  <a:gd name="T2" fmla="*/ 2147483647 w 409"/>
                  <a:gd name="T3" fmla="*/ 0 h 589"/>
                  <a:gd name="T4" fmla="*/ 0 w 409"/>
                  <a:gd name="T5" fmla="*/ 2147483647 h 589"/>
                  <a:gd name="T6" fmla="*/ 2147483647 w 409"/>
                  <a:gd name="T7" fmla="*/ 2147483647 h 589"/>
                  <a:gd name="T8" fmla="*/ 2147483647 w 409"/>
                  <a:gd name="T9" fmla="*/ 2147483647 h 589"/>
                  <a:gd name="T10" fmla="*/ 2147483647 w 409"/>
                  <a:gd name="T11" fmla="*/ 2147483647 h 589"/>
                  <a:gd name="T12" fmla="*/ 2147483647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2147483647 w 409"/>
                  <a:gd name="T75" fmla="*/ 2147483647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rgbClr val="89BA1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endParaRPr lang="en-US">
                  <a:solidFill>
                    <a:srgbClr val="58585A"/>
                  </a:solidFill>
                  <a:latin typeface="Arial" pitchFamily="34" charset="0"/>
                  <a:cs typeface="Arial" pitchFamily="34" charset="0"/>
                </a:endParaRPr>
              </a:p>
            </p:txBody>
          </p:sp>
          <p:sp>
            <p:nvSpPr>
              <p:cNvPr id="15392" name="Text Box 6"/>
              <p:cNvSpPr txBox="1">
                <a:spLocks noChangeAspect="1" noChangeArrowheads="1"/>
              </p:cNvSpPr>
              <p:nvPr/>
            </p:nvSpPr>
            <p:spPr bwMode="auto">
              <a:xfrm>
                <a:off x="252" y="1883"/>
                <a:ext cx="81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lnSpc>
                    <a:spcPct val="80000"/>
                  </a:lnSpc>
                </a:pPr>
                <a:r>
                  <a:rPr lang="en-US" altLang="en-US" sz="1200" b="1">
                    <a:solidFill>
                      <a:srgbClr val="89BA17"/>
                    </a:solidFill>
                    <a:ea typeface="MS PGothic" pitchFamily="34" charset="-128"/>
                  </a:rPr>
                  <a:t>PCRF</a:t>
                </a:r>
                <a:endParaRPr lang="sv-SE" altLang="en-US" sz="1200" b="1">
                  <a:solidFill>
                    <a:srgbClr val="89BA17"/>
                  </a:solidFill>
                  <a:ea typeface="MS PGothic" pitchFamily="34" charset="-128"/>
                </a:endParaRPr>
              </a:p>
            </p:txBody>
          </p:sp>
        </p:grpSp>
        <p:sp>
          <p:nvSpPr>
            <p:cNvPr id="15390" name="Rectangle 23"/>
            <p:cNvSpPr>
              <a:spLocks noChangeAspect="1" noChangeArrowheads="1"/>
            </p:cNvSpPr>
            <p:nvPr/>
          </p:nvSpPr>
          <p:spPr bwMode="auto">
            <a:xfrm>
              <a:off x="183" y="860"/>
              <a:ext cx="969"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endParaRPr lang="sv-SE" altLang="en-US" sz="1100">
                <a:solidFill>
                  <a:srgbClr val="58585A"/>
                </a:solidFill>
              </a:endParaRPr>
            </a:p>
          </p:txBody>
        </p:sp>
      </p:grpSp>
      <p:grpSp>
        <p:nvGrpSpPr>
          <p:cNvPr id="13330" name="Group 33"/>
          <p:cNvGrpSpPr>
            <a:grpSpLocks noChangeAspect="1"/>
          </p:cNvGrpSpPr>
          <p:nvPr/>
        </p:nvGrpSpPr>
        <p:grpSpPr bwMode="auto">
          <a:xfrm>
            <a:off x="7238715" y="2633663"/>
            <a:ext cx="749105" cy="1071562"/>
            <a:chOff x="183" y="860"/>
            <a:chExt cx="969" cy="1392"/>
          </a:xfrm>
        </p:grpSpPr>
        <p:grpSp>
          <p:nvGrpSpPr>
            <p:cNvPr id="15385" name="Group 3"/>
            <p:cNvGrpSpPr>
              <a:grpSpLocks noChangeAspect="1"/>
            </p:cNvGrpSpPr>
            <p:nvPr/>
          </p:nvGrpSpPr>
          <p:grpSpPr bwMode="auto">
            <a:xfrm>
              <a:off x="186" y="860"/>
              <a:ext cx="966" cy="1391"/>
              <a:chOff x="186" y="860"/>
              <a:chExt cx="966" cy="1391"/>
            </a:xfrm>
          </p:grpSpPr>
          <p:sp>
            <p:nvSpPr>
              <p:cNvPr id="15387" name="Freeform 5"/>
              <p:cNvSpPr>
                <a:spLocks noChangeAspect="1" noEditPoints="1"/>
              </p:cNvSpPr>
              <p:nvPr/>
            </p:nvSpPr>
            <p:spPr bwMode="auto">
              <a:xfrm>
                <a:off x="186" y="860"/>
                <a:ext cx="966" cy="1391"/>
              </a:xfrm>
              <a:custGeom>
                <a:avLst/>
                <a:gdLst>
                  <a:gd name="T0" fmla="*/ 2147483647 w 409"/>
                  <a:gd name="T1" fmla="*/ 2147483647 h 589"/>
                  <a:gd name="T2" fmla="*/ 2147483647 w 409"/>
                  <a:gd name="T3" fmla="*/ 0 h 589"/>
                  <a:gd name="T4" fmla="*/ 0 w 409"/>
                  <a:gd name="T5" fmla="*/ 2147483647 h 589"/>
                  <a:gd name="T6" fmla="*/ 2147483647 w 409"/>
                  <a:gd name="T7" fmla="*/ 2147483647 h 589"/>
                  <a:gd name="T8" fmla="*/ 2147483647 w 409"/>
                  <a:gd name="T9" fmla="*/ 2147483647 h 589"/>
                  <a:gd name="T10" fmla="*/ 2147483647 w 409"/>
                  <a:gd name="T11" fmla="*/ 2147483647 h 589"/>
                  <a:gd name="T12" fmla="*/ 2147483647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2147483647 w 409"/>
                  <a:gd name="T75" fmla="*/ 2147483647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rgbClr val="89BA1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endParaRPr lang="en-US">
                  <a:solidFill>
                    <a:srgbClr val="58585A"/>
                  </a:solidFill>
                  <a:latin typeface="Arial" pitchFamily="34" charset="0"/>
                  <a:cs typeface="Arial" pitchFamily="34" charset="0"/>
                </a:endParaRPr>
              </a:p>
            </p:txBody>
          </p:sp>
          <p:sp>
            <p:nvSpPr>
              <p:cNvPr id="15388" name="Text Box 6"/>
              <p:cNvSpPr txBox="1">
                <a:spLocks noChangeAspect="1" noChangeArrowheads="1"/>
              </p:cNvSpPr>
              <p:nvPr/>
            </p:nvSpPr>
            <p:spPr bwMode="auto">
              <a:xfrm>
                <a:off x="252" y="1859"/>
                <a:ext cx="81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lnSpc>
                    <a:spcPct val="80000"/>
                  </a:lnSpc>
                </a:pPr>
                <a:r>
                  <a:rPr lang="en-US" altLang="en-US" sz="800" b="1">
                    <a:solidFill>
                      <a:srgbClr val="89BA17"/>
                    </a:solidFill>
                    <a:ea typeface="MS PGothic" pitchFamily="34" charset="-128"/>
                  </a:rPr>
                  <a:t>Service</a:t>
                </a:r>
                <a:br>
                  <a:rPr lang="en-US" altLang="en-US" sz="800" b="1">
                    <a:solidFill>
                      <a:srgbClr val="89BA17"/>
                    </a:solidFill>
                    <a:ea typeface="MS PGothic" pitchFamily="34" charset="-128"/>
                  </a:rPr>
                </a:br>
                <a:r>
                  <a:rPr lang="en-US" altLang="en-US" sz="800" b="1">
                    <a:solidFill>
                      <a:srgbClr val="89BA17"/>
                    </a:solidFill>
                    <a:ea typeface="MS PGothic" pitchFamily="34" charset="-128"/>
                  </a:rPr>
                  <a:t>Enablement</a:t>
                </a:r>
                <a:endParaRPr lang="sv-SE" altLang="en-US" sz="800" b="1">
                  <a:solidFill>
                    <a:srgbClr val="89BA17"/>
                  </a:solidFill>
                  <a:ea typeface="MS PGothic" pitchFamily="34" charset="-128"/>
                </a:endParaRPr>
              </a:p>
            </p:txBody>
          </p:sp>
        </p:grpSp>
        <p:sp>
          <p:nvSpPr>
            <p:cNvPr id="15386" name="Rectangle 23"/>
            <p:cNvSpPr>
              <a:spLocks noChangeAspect="1" noChangeArrowheads="1"/>
            </p:cNvSpPr>
            <p:nvPr/>
          </p:nvSpPr>
          <p:spPr bwMode="auto">
            <a:xfrm>
              <a:off x="183" y="860"/>
              <a:ext cx="969"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endParaRPr lang="sv-SE" altLang="en-US" sz="1100">
                <a:solidFill>
                  <a:srgbClr val="58585A"/>
                </a:solidFill>
              </a:endParaRPr>
            </a:p>
          </p:txBody>
        </p:sp>
      </p:grpSp>
      <p:grpSp>
        <p:nvGrpSpPr>
          <p:cNvPr id="38936" name="Group 101"/>
          <p:cNvGrpSpPr>
            <a:grpSpLocks/>
          </p:cNvGrpSpPr>
          <p:nvPr/>
        </p:nvGrpSpPr>
        <p:grpSpPr bwMode="auto">
          <a:xfrm>
            <a:off x="1269696" y="1971866"/>
            <a:ext cx="2123522" cy="574675"/>
            <a:chOff x="1528801" y="1913557"/>
            <a:chExt cx="2123998" cy="573385"/>
          </a:xfrm>
          <a:solidFill>
            <a:srgbClr val="89BA17"/>
          </a:solidFill>
        </p:grpSpPr>
        <p:sp>
          <p:nvSpPr>
            <p:cNvPr id="38953" name="Rounded Rectangle 90"/>
            <p:cNvSpPr>
              <a:spLocks noChangeArrowheads="1"/>
            </p:cNvSpPr>
            <p:nvPr/>
          </p:nvSpPr>
          <p:spPr bwMode="auto">
            <a:xfrm>
              <a:off x="1528801" y="1913557"/>
              <a:ext cx="2123998" cy="573385"/>
            </a:xfrm>
            <a:prstGeom prst="roundRect">
              <a:avLst>
                <a:gd name="adj" fmla="val 9662"/>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lIns="72000" rIns="72000"/>
            <a:lstStyle/>
            <a:p>
              <a:pPr>
                <a:defRPr/>
              </a:pPr>
              <a:endParaRPr lang="en-US" dirty="0">
                <a:solidFill>
                  <a:srgbClr val="58585A"/>
                </a:solidFill>
                <a:ea typeface="ＭＳ Ｐゴシック" charset="0"/>
                <a:cs typeface="ＭＳ Ｐゴシック" charset="0"/>
              </a:endParaRPr>
            </a:p>
          </p:txBody>
        </p:sp>
        <p:sp>
          <p:nvSpPr>
            <p:cNvPr id="92" name="textruta 2"/>
            <p:cNvSpPr txBox="1">
              <a:spLocks noChangeArrowheads="1"/>
            </p:cNvSpPr>
            <p:nvPr/>
          </p:nvSpPr>
          <p:spPr bwMode="auto">
            <a:xfrm>
              <a:off x="1697070" y="1946819"/>
              <a:ext cx="1836671" cy="522045"/>
            </a:xfrm>
            <a:prstGeom prst="rect">
              <a:avLst/>
            </a:prstGeom>
            <a:grpFill/>
            <a:ln w="9525">
              <a:noFill/>
              <a:miter lim="800000"/>
              <a:headEnd/>
              <a:tailEnd/>
            </a:ln>
          </p:spPr>
          <p:txBody>
            <a:bodyPr>
              <a:spAutoFit/>
            </a:bodyPr>
            <a:lstStyle>
              <a:lvl1pPr eaLnBrk="0" hangingPunct="0">
                <a:defRPr sz="2000">
                  <a:solidFill>
                    <a:schemeClr val="tx1"/>
                  </a:solidFill>
                  <a:latin typeface="Arial" charset="0"/>
                  <a:ea typeface="ＭＳ Ｐゴシック" charset="0"/>
                  <a:cs typeface="ＭＳ Ｐゴシック" charset="0"/>
                </a:defRPr>
              </a:lvl1pPr>
              <a:lvl2pPr marL="37931725" indent="-37474525" eaLnBrk="0" hangingPunct="0">
                <a:defRPr sz="2000">
                  <a:solidFill>
                    <a:schemeClr val="tx1"/>
                  </a:solidFill>
                  <a:latin typeface="Arial" charset="0"/>
                  <a:ea typeface="ＭＳ Ｐゴシック" charset="0"/>
                </a:defRPr>
              </a:lvl2pPr>
              <a:lvl3pPr eaLnBrk="0" hangingPunct="0">
                <a:defRPr sz="2000">
                  <a:solidFill>
                    <a:schemeClr val="tx1"/>
                  </a:solidFill>
                  <a:latin typeface="Arial" charset="0"/>
                  <a:ea typeface="ＭＳ Ｐゴシック" charset="0"/>
                </a:defRPr>
              </a:lvl3pPr>
              <a:lvl4pPr eaLnBrk="0" hangingPunct="0">
                <a:defRPr sz="2000">
                  <a:solidFill>
                    <a:schemeClr val="tx1"/>
                  </a:solidFill>
                  <a:latin typeface="Arial" charset="0"/>
                  <a:ea typeface="ＭＳ Ｐゴシック" charset="0"/>
                </a:defRPr>
              </a:lvl4pPr>
              <a:lvl5pPr eaLnBrk="0" hangingPunct="0">
                <a:defRPr sz="2000">
                  <a:solidFill>
                    <a:schemeClr val="tx1"/>
                  </a:solidFill>
                  <a:latin typeface="Arial" charset="0"/>
                  <a:ea typeface="ＭＳ Ｐゴシック" charset="0"/>
                </a:defRPr>
              </a:lvl5pPr>
              <a:lvl6pPr marL="457200" eaLnBrk="0" fontAlgn="base" hangingPunct="0">
                <a:spcBef>
                  <a:spcPct val="0"/>
                </a:spcBef>
                <a:spcAft>
                  <a:spcPct val="0"/>
                </a:spcAft>
                <a:defRPr sz="2000">
                  <a:solidFill>
                    <a:schemeClr val="tx1"/>
                  </a:solidFill>
                  <a:latin typeface="Arial" charset="0"/>
                  <a:ea typeface="ＭＳ Ｐゴシック" charset="0"/>
                </a:defRPr>
              </a:lvl6pPr>
              <a:lvl7pPr marL="914400" eaLnBrk="0" fontAlgn="base" hangingPunct="0">
                <a:spcBef>
                  <a:spcPct val="0"/>
                </a:spcBef>
                <a:spcAft>
                  <a:spcPct val="0"/>
                </a:spcAft>
                <a:defRPr sz="2000">
                  <a:solidFill>
                    <a:schemeClr val="tx1"/>
                  </a:solidFill>
                  <a:latin typeface="Arial" charset="0"/>
                  <a:ea typeface="ＭＳ Ｐゴシック" charset="0"/>
                </a:defRPr>
              </a:lvl7pPr>
              <a:lvl8pPr marL="1371600" eaLnBrk="0" fontAlgn="base" hangingPunct="0">
                <a:spcBef>
                  <a:spcPct val="0"/>
                </a:spcBef>
                <a:spcAft>
                  <a:spcPct val="0"/>
                </a:spcAft>
                <a:defRPr sz="2000">
                  <a:solidFill>
                    <a:schemeClr val="tx1"/>
                  </a:solidFill>
                  <a:latin typeface="Arial" charset="0"/>
                  <a:ea typeface="ＭＳ Ｐゴシック" charset="0"/>
                </a:defRPr>
              </a:lvl8pPr>
              <a:lvl9pPr marL="1828800" eaLnBrk="0" fontAlgn="base" hangingPunct="0">
                <a:spcBef>
                  <a:spcPct val="0"/>
                </a:spcBef>
                <a:spcAft>
                  <a:spcPct val="0"/>
                </a:spcAft>
                <a:defRPr sz="2000">
                  <a:solidFill>
                    <a:schemeClr val="tx1"/>
                  </a:solidFill>
                  <a:latin typeface="Arial" charset="0"/>
                  <a:ea typeface="ＭＳ Ｐゴシック" charset="0"/>
                </a:defRPr>
              </a:lvl9pPr>
            </a:lstStyle>
            <a:p>
              <a:pPr algn="ctr" eaLnBrk="1" hangingPunct="1">
                <a:spcBef>
                  <a:spcPct val="0"/>
                </a:spcBef>
                <a:defRPr/>
              </a:pPr>
              <a:r>
                <a:rPr lang="sv-SE" sz="1400">
                  <a:solidFill>
                    <a:srgbClr val="FFFFFF"/>
                  </a:solidFill>
                  <a:ea typeface="MS PGothic" charset="0"/>
                  <a:cs typeface="MS PGothic" charset="0"/>
                </a:rPr>
                <a:t>CUSTOMER INTERACTION</a:t>
              </a:r>
            </a:p>
          </p:txBody>
        </p:sp>
      </p:grpSp>
      <p:grpSp>
        <p:nvGrpSpPr>
          <p:cNvPr id="38937" name="Group 102"/>
          <p:cNvGrpSpPr>
            <a:grpSpLocks/>
          </p:cNvGrpSpPr>
          <p:nvPr/>
        </p:nvGrpSpPr>
        <p:grpSpPr bwMode="auto">
          <a:xfrm>
            <a:off x="1269696" y="2637081"/>
            <a:ext cx="2123522" cy="576263"/>
            <a:chOff x="1528801" y="2717452"/>
            <a:chExt cx="2123998" cy="576000"/>
          </a:xfrm>
          <a:solidFill>
            <a:srgbClr val="89BA17"/>
          </a:solidFill>
        </p:grpSpPr>
        <p:sp>
          <p:nvSpPr>
            <p:cNvPr id="38951" name="Rounded Rectangle 92"/>
            <p:cNvSpPr>
              <a:spLocks noChangeArrowheads="1"/>
            </p:cNvSpPr>
            <p:nvPr/>
          </p:nvSpPr>
          <p:spPr bwMode="auto">
            <a:xfrm>
              <a:off x="1528801" y="2717452"/>
              <a:ext cx="2123998" cy="576000"/>
            </a:xfrm>
            <a:prstGeom prst="roundRect">
              <a:avLst>
                <a:gd name="adj" fmla="val 9662"/>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lIns="72000" rIns="72000"/>
            <a:lstStyle/>
            <a:p>
              <a:pPr>
                <a:defRPr/>
              </a:pPr>
              <a:endParaRPr lang="en-US" dirty="0">
                <a:solidFill>
                  <a:srgbClr val="58585A"/>
                </a:solidFill>
                <a:ea typeface="ＭＳ Ｐゴシック" charset="0"/>
                <a:cs typeface="ＭＳ Ｐゴシック" charset="0"/>
              </a:endParaRPr>
            </a:p>
          </p:txBody>
        </p:sp>
        <p:sp>
          <p:nvSpPr>
            <p:cNvPr id="94" name="textruta 2"/>
            <p:cNvSpPr txBox="1">
              <a:spLocks noChangeArrowheads="1"/>
            </p:cNvSpPr>
            <p:nvPr/>
          </p:nvSpPr>
          <p:spPr bwMode="auto">
            <a:xfrm>
              <a:off x="1697070" y="2858676"/>
              <a:ext cx="1836671" cy="307834"/>
            </a:xfrm>
            <a:prstGeom prst="rect">
              <a:avLst/>
            </a:prstGeom>
            <a:grpFill/>
            <a:ln w="9525">
              <a:noFill/>
              <a:miter lim="800000"/>
              <a:headEnd/>
              <a:tailEnd/>
            </a:ln>
          </p:spPr>
          <p:txBody>
            <a:bodyPr>
              <a:spAutoFit/>
            </a:bodyPr>
            <a:lstStyle>
              <a:lvl1pPr eaLnBrk="0" hangingPunct="0">
                <a:defRPr sz="2000">
                  <a:solidFill>
                    <a:schemeClr val="tx1"/>
                  </a:solidFill>
                  <a:latin typeface="Arial" charset="0"/>
                  <a:ea typeface="ＭＳ Ｐゴシック" charset="0"/>
                  <a:cs typeface="ＭＳ Ｐゴシック" charset="0"/>
                </a:defRPr>
              </a:lvl1pPr>
              <a:lvl2pPr marL="37931725" indent="-37474525" eaLnBrk="0" hangingPunct="0">
                <a:defRPr sz="2000">
                  <a:solidFill>
                    <a:schemeClr val="tx1"/>
                  </a:solidFill>
                  <a:latin typeface="Arial" charset="0"/>
                  <a:ea typeface="ＭＳ Ｐゴシック" charset="0"/>
                </a:defRPr>
              </a:lvl2pPr>
              <a:lvl3pPr eaLnBrk="0" hangingPunct="0">
                <a:defRPr sz="2000">
                  <a:solidFill>
                    <a:schemeClr val="tx1"/>
                  </a:solidFill>
                  <a:latin typeface="Arial" charset="0"/>
                  <a:ea typeface="ＭＳ Ｐゴシック" charset="0"/>
                </a:defRPr>
              </a:lvl3pPr>
              <a:lvl4pPr eaLnBrk="0" hangingPunct="0">
                <a:defRPr sz="2000">
                  <a:solidFill>
                    <a:schemeClr val="tx1"/>
                  </a:solidFill>
                  <a:latin typeface="Arial" charset="0"/>
                  <a:ea typeface="ＭＳ Ｐゴシック" charset="0"/>
                </a:defRPr>
              </a:lvl4pPr>
              <a:lvl5pPr eaLnBrk="0" hangingPunct="0">
                <a:defRPr sz="2000">
                  <a:solidFill>
                    <a:schemeClr val="tx1"/>
                  </a:solidFill>
                  <a:latin typeface="Arial" charset="0"/>
                  <a:ea typeface="ＭＳ Ｐゴシック" charset="0"/>
                </a:defRPr>
              </a:lvl5pPr>
              <a:lvl6pPr marL="457200" eaLnBrk="0" fontAlgn="base" hangingPunct="0">
                <a:spcBef>
                  <a:spcPct val="0"/>
                </a:spcBef>
                <a:spcAft>
                  <a:spcPct val="0"/>
                </a:spcAft>
                <a:defRPr sz="2000">
                  <a:solidFill>
                    <a:schemeClr val="tx1"/>
                  </a:solidFill>
                  <a:latin typeface="Arial" charset="0"/>
                  <a:ea typeface="ＭＳ Ｐゴシック" charset="0"/>
                </a:defRPr>
              </a:lvl6pPr>
              <a:lvl7pPr marL="914400" eaLnBrk="0" fontAlgn="base" hangingPunct="0">
                <a:spcBef>
                  <a:spcPct val="0"/>
                </a:spcBef>
                <a:spcAft>
                  <a:spcPct val="0"/>
                </a:spcAft>
                <a:defRPr sz="2000">
                  <a:solidFill>
                    <a:schemeClr val="tx1"/>
                  </a:solidFill>
                  <a:latin typeface="Arial" charset="0"/>
                  <a:ea typeface="ＭＳ Ｐゴシック" charset="0"/>
                </a:defRPr>
              </a:lvl7pPr>
              <a:lvl8pPr marL="1371600" eaLnBrk="0" fontAlgn="base" hangingPunct="0">
                <a:spcBef>
                  <a:spcPct val="0"/>
                </a:spcBef>
                <a:spcAft>
                  <a:spcPct val="0"/>
                </a:spcAft>
                <a:defRPr sz="2000">
                  <a:solidFill>
                    <a:schemeClr val="tx1"/>
                  </a:solidFill>
                  <a:latin typeface="Arial" charset="0"/>
                  <a:ea typeface="ＭＳ Ｐゴシック" charset="0"/>
                </a:defRPr>
              </a:lvl8pPr>
              <a:lvl9pPr marL="1828800" eaLnBrk="0" fontAlgn="base" hangingPunct="0">
                <a:spcBef>
                  <a:spcPct val="0"/>
                </a:spcBef>
                <a:spcAft>
                  <a:spcPct val="0"/>
                </a:spcAft>
                <a:defRPr sz="2000">
                  <a:solidFill>
                    <a:schemeClr val="tx1"/>
                  </a:solidFill>
                  <a:latin typeface="Arial" charset="0"/>
                  <a:ea typeface="ＭＳ Ｐゴシック" charset="0"/>
                </a:defRPr>
              </a:lvl9pPr>
            </a:lstStyle>
            <a:p>
              <a:pPr algn="ctr" eaLnBrk="1" hangingPunct="1">
                <a:spcBef>
                  <a:spcPct val="0"/>
                </a:spcBef>
                <a:defRPr/>
              </a:pPr>
              <a:r>
                <a:rPr lang="sv-SE" sz="1400">
                  <a:solidFill>
                    <a:srgbClr val="FFFFFF"/>
                  </a:solidFill>
                  <a:ea typeface="MS PGothic" charset="0"/>
                  <a:cs typeface="MS PGothic" charset="0"/>
                </a:rPr>
                <a:t>CHARGING</a:t>
              </a:r>
            </a:p>
          </p:txBody>
        </p:sp>
      </p:grpSp>
      <p:grpSp>
        <p:nvGrpSpPr>
          <p:cNvPr id="38938" name="Group 103"/>
          <p:cNvGrpSpPr>
            <a:grpSpLocks/>
          </p:cNvGrpSpPr>
          <p:nvPr/>
        </p:nvGrpSpPr>
        <p:grpSpPr bwMode="auto">
          <a:xfrm>
            <a:off x="1269696" y="3305351"/>
            <a:ext cx="2123522" cy="573087"/>
            <a:chOff x="1528801" y="3471691"/>
            <a:chExt cx="2123998" cy="573385"/>
          </a:xfrm>
          <a:solidFill>
            <a:srgbClr val="89BA17"/>
          </a:solidFill>
        </p:grpSpPr>
        <p:sp>
          <p:nvSpPr>
            <p:cNvPr id="38949" name="Rounded Rectangle 94"/>
            <p:cNvSpPr>
              <a:spLocks noChangeArrowheads="1"/>
            </p:cNvSpPr>
            <p:nvPr/>
          </p:nvSpPr>
          <p:spPr bwMode="auto">
            <a:xfrm>
              <a:off x="1528801" y="3471691"/>
              <a:ext cx="2123998" cy="573385"/>
            </a:xfrm>
            <a:prstGeom prst="roundRect">
              <a:avLst>
                <a:gd name="adj" fmla="val 9662"/>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lIns="72000" rIns="72000"/>
            <a:lstStyle/>
            <a:p>
              <a:pPr>
                <a:defRPr/>
              </a:pPr>
              <a:endParaRPr lang="en-US" dirty="0">
                <a:solidFill>
                  <a:srgbClr val="58585A"/>
                </a:solidFill>
                <a:ea typeface="ＭＳ Ｐゴシック" charset="0"/>
                <a:cs typeface="ＭＳ Ｐゴシック" charset="0"/>
              </a:endParaRPr>
            </a:p>
          </p:txBody>
        </p:sp>
        <p:sp>
          <p:nvSpPr>
            <p:cNvPr id="96" name="textruta 2"/>
            <p:cNvSpPr txBox="1">
              <a:spLocks noChangeArrowheads="1"/>
            </p:cNvSpPr>
            <p:nvPr/>
          </p:nvSpPr>
          <p:spPr bwMode="auto">
            <a:xfrm>
              <a:off x="1697070" y="3603522"/>
              <a:ext cx="1836671" cy="306547"/>
            </a:xfrm>
            <a:prstGeom prst="rect">
              <a:avLst/>
            </a:prstGeom>
            <a:grpFill/>
            <a:ln w="9525">
              <a:noFill/>
              <a:miter lim="800000"/>
              <a:headEnd/>
              <a:tailEnd/>
            </a:ln>
          </p:spPr>
          <p:txBody>
            <a:bodyPr>
              <a:spAutoFit/>
            </a:bodyPr>
            <a:lstStyle>
              <a:lvl1pPr eaLnBrk="0" hangingPunct="0">
                <a:defRPr sz="2000">
                  <a:solidFill>
                    <a:schemeClr val="tx1"/>
                  </a:solidFill>
                  <a:latin typeface="Arial" charset="0"/>
                  <a:ea typeface="ＭＳ Ｐゴシック" charset="0"/>
                  <a:cs typeface="ＭＳ Ｐゴシック" charset="0"/>
                </a:defRPr>
              </a:lvl1pPr>
              <a:lvl2pPr marL="37931725" indent="-37474525" eaLnBrk="0" hangingPunct="0">
                <a:defRPr sz="2000">
                  <a:solidFill>
                    <a:schemeClr val="tx1"/>
                  </a:solidFill>
                  <a:latin typeface="Arial" charset="0"/>
                  <a:ea typeface="ＭＳ Ｐゴシック" charset="0"/>
                </a:defRPr>
              </a:lvl2pPr>
              <a:lvl3pPr eaLnBrk="0" hangingPunct="0">
                <a:defRPr sz="2000">
                  <a:solidFill>
                    <a:schemeClr val="tx1"/>
                  </a:solidFill>
                  <a:latin typeface="Arial" charset="0"/>
                  <a:ea typeface="ＭＳ Ｐゴシック" charset="0"/>
                </a:defRPr>
              </a:lvl3pPr>
              <a:lvl4pPr eaLnBrk="0" hangingPunct="0">
                <a:defRPr sz="2000">
                  <a:solidFill>
                    <a:schemeClr val="tx1"/>
                  </a:solidFill>
                  <a:latin typeface="Arial" charset="0"/>
                  <a:ea typeface="ＭＳ Ｐゴシック" charset="0"/>
                </a:defRPr>
              </a:lvl4pPr>
              <a:lvl5pPr eaLnBrk="0" hangingPunct="0">
                <a:defRPr sz="2000">
                  <a:solidFill>
                    <a:schemeClr val="tx1"/>
                  </a:solidFill>
                  <a:latin typeface="Arial" charset="0"/>
                  <a:ea typeface="ＭＳ Ｐゴシック" charset="0"/>
                </a:defRPr>
              </a:lvl5pPr>
              <a:lvl6pPr marL="457200" eaLnBrk="0" fontAlgn="base" hangingPunct="0">
                <a:spcBef>
                  <a:spcPct val="0"/>
                </a:spcBef>
                <a:spcAft>
                  <a:spcPct val="0"/>
                </a:spcAft>
                <a:defRPr sz="2000">
                  <a:solidFill>
                    <a:schemeClr val="tx1"/>
                  </a:solidFill>
                  <a:latin typeface="Arial" charset="0"/>
                  <a:ea typeface="ＭＳ Ｐゴシック" charset="0"/>
                </a:defRPr>
              </a:lvl6pPr>
              <a:lvl7pPr marL="914400" eaLnBrk="0" fontAlgn="base" hangingPunct="0">
                <a:spcBef>
                  <a:spcPct val="0"/>
                </a:spcBef>
                <a:spcAft>
                  <a:spcPct val="0"/>
                </a:spcAft>
                <a:defRPr sz="2000">
                  <a:solidFill>
                    <a:schemeClr val="tx1"/>
                  </a:solidFill>
                  <a:latin typeface="Arial" charset="0"/>
                  <a:ea typeface="ＭＳ Ｐゴシック" charset="0"/>
                </a:defRPr>
              </a:lvl7pPr>
              <a:lvl8pPr marL="1371600" eaLnBrk="0" fontAlgn="base" hangingPunct="0">
                <a:spcBef>
                  <a:spcPct val="0"/>
                </a:spcBef>
                <a:spcAft>
                  <a:spcPct val="0"/>
                </a:spcAft>
                <a:defRPr sz="2000">
                  <a:solidFill>
                    <a:schemeClr val="tx1"/>
                  </a:solidFill>
                  <a:latin typeface="Arial" charset="0"/>
                  <a:ea typeface="ＭＳ Ｐゴシック" charset="0"/>
                </a:defRPr>
              </a:lvl8pPr>
              <a:lvl9pPr marL="1828800" eaLnBrk="0" fontAlgn="base" hangingPunct="0">
                <a:spcBef>
                  <a:spcPct val="0"/>
                </a:spcBef>
                <a:spcAft>
                  <a:spcPct val="0"/>
                </a:spcAft>
                <a:defRPr sz="2000">
                  <a:solidFill>
                    <a:schemeClr val="tx1"/>
                  </a:solidFill>
                  <a:latin typeface="Arial" charset="0"/>
                  <a:ea typeface="ＭＳ Ｐゴシック" charset="0"/>
                </a:defRPr>
              </a:lvl9pPr>
            </a:lstStyle>
            <a:p>
              <a:pPr algn="ctr" eaLnBrk="1" hangingPunct="1">
                <a:spcBef>
                  <a:spcPct val="0"/>
                </a:spcBef>
                <a:defRPr/>
              </a:pPr>
              <a:r>
                <a:rPr lang="sv-SE" sz="1400">
                  <a:solidFill>
                    <a:srgbClr val="FFFFFF"/>
                  </a:solidFill>
                  <a:ea typeface="MS PGothic" charset="0"/>
                  <a:cs typeface="MS PGothic" charset="0"/>
                </a:rPr>
                <a:t>POLICY</a:t>
              </a:r>
            </a:p>
          </p:txBody>
        </p:sp>
      </p:grpSp>
      <p:grpSp>
        <p:nvGrpSpPr>
          <p:cNvPr id="38939" name="Group 104"/>
          <p:cNvGrpSpPr>
            <a:grpSpLocks/>
          </p:cNvGrpSpPr>
          <p:nvPr/>
        </p:nvGrpSpPr>
        <p:grpSpPr bwMode="auto">
          <a:xfrm>
            <a:off x="1269696" y="3970508"/>
            <a:ext cx="2123522" cy="573088"/>
            <a:chOff x="1528801" y="4275587"/>
            <a:chExt cx="2123998" cy="573385"/>
          </a:xfrm>
          <a:solidFill>
            <a:srgbClr val="89BA17"/>
          </a:solidFill>
        </p:grpSpPr>
        <p:sp>
          <p:nvSpPr>
            <p:cNvPr id="38947" name="Rounded Rectangle 96"/>
            <p:cNvSpPr>
              <a:spLocks noChangeArrowheads="1"/>
            </p:cNvSpPr>
            <p:nvPr/>
          </p:nvSpPr>
          <p:spPr bwMode="auto">
            <a:xfrm>
              <a:off x="1528801" y="4275587"/>
              <a:ext cx="2123998" cy="573385"/>
            </a:xfrm>
            <a:prstGeom prst="roundRect">
              <a:avLst>
                <a:gd name="adj" fmla="val 9662"/>
              </a:avLst>
            </a:prstGeom>
            <a:grpFill/>
            <a:ln>
              <a:noFill/>
            </a:ln>
            <a:extLst>
              <a:ext uri="{91240B29-F687-4F45-9708-019B960494DF}">
                <a14:hiddenLine xmlns:a14="http://schemas.microsoft.com/office/drawing/2010/main" w="12700">
                  <a:solidFill>
                    <a:srgbClr val="000000"/>
                  </a:solidFill>
                  <a:round/>
                  <a:headEnd/>
                  <a:tailEnd/>
                </a14:hiddenLine>
              </a:ext>
            </a:extLst>
          </p:spPr>
          <p:txBody>
            <a:bodyPr wrap="none" lIns="72000" rIns="72000"/>
            <a:lstStyle/>
            <a:p>
              <a:pPr>
                <a:defRPr/>
              </a:pPr>
              <a:endParaRPr lang="en-US" dirty="0">
                <a:solidFill>
                  <a:srgbClr val="58585A"/>
                </a:solidFill>
                <a:ea typeface="ＭＳ Ｐゴシック" charset="0"/>
                <a:cs typeface="ＭＳ Ｐゴシック" charset="0"/>
              </a:endParaRPr>
            </a:p>
          </p:txBody>
        </p:sp>
        <p:sp>
          <p:nvSpPr>
            <p:cNvPr id="98" name="textruta 2"/>
            <p:cNvSpPr txBox="1">
              <a:spLocks noChangeArrowheads="1"/>
            </p:cNvSpPr>
            <p:nvPr/>
          </p:nvSpPr>
          <p:spPr bwMode="auto">
            <a:xfrm>
              <a:off x="1697070" y="4404242"/>
              <a:ext cx="1836671" cy="307937"/>
            </a:xfrm>
            <a:prstGeom prst="rect">
              <a:avLst/>
            </a:prstGeom>
            <a:grpFill/>
            <a:ln w="9525">
              <a:noFill/>
              <a:miter lim="800000"/>
              <a:headEnd/>
              <a:tailEnd/>
            </a:ln>
          </p:spPr>
          <p:txBody>
            <a:bodyPr>
              <a:spAutoFit/>
            </a:bodyPr>
            <a:lstStyle>
              <a:lvl1pPr eaLnBrk="0" hangingPunct="0">
                <a:defRPr sz="2000">
                  <a:solidFill>
                    <a:schemeClr val="tx1"/>
                  </a:solidFill>
                  <a:latin typeface="Arial" charset="0"/>
                  <a:ea typeface="ＭＳ Ｐゴシック" charset="0"/>
                  <a:cs typeface="ＭＳ Ｐゴシック" charset="0"/>
                </a:defRPr>
              </a:lvl1pPr>
              <a:lvl2pPr marL="37931725" indent="-37474525" eaLnBrk="0" hangingPunct="0">
                <a:defRPr sz="2000">
                  <a:solidFill>
                    <a:schemeClr val="tx1"/>
                  </a:solidFill>
                  <a:latin typeface="Arial" charset="0"/>
                  <a:ea typeface="ＭＳ Ｐゴシック" charset="0"/>
                </a:defRPr>
              </a:lvl2pPr>
              <a:lvl3pPr eaLnBrk="0" hangingPunct="0">
                <a:defRPr sz="2000">
                  <a:solidFill>
                    <a:schemeClr val="tx1"/>
                  </a:solidFill>
                  <a:latin typeface="Arial" charset="0"/>
                  <a:ea typeface="ＭＳ Ｐゴシック" charset="0"/>
                </a:defRPr>
              </a:lvl3pPr>
              <a:lvl4pPr eaLnBrk="0" hangingPunct="0">
                <a:defRPr sz="2000">
                  <a:solidFill>
                    <a:schemeClr val="tx1"/>
                  </a:solidFill>
                  <a:latin typeface="Arial" charset="0"/>
                  <a:ea typeface="ＭＳ Ｐゴシック" charset="0"/>
                </a:defRPr>
              </a:lvl4pPr>
              <a:lvl5pPr eaLnBrk="0" hangingPunct="0">
                <a:defRPr sz="2000">
                  <a:solidFill>
                    <a:schemeClr val="tx1"/>
                  </a:solidFill>
                  <a:latin typeface="Arial" charset="0"/>
                  <a:ea typeface="ＭＳ Ｐゴシック" charset="0"/>
                </a:defRPr>
              </a:lvl5pPr>
              <a:lvl6pPr marL="457200" eaLnBrk="0" fontAlgn="base" hangingPunct="0">
                <a:spcBef>
                  <a:spcPct val="0"/>
                </a:spcBef>
                <a:spcAft>
                  <a:spcPct val="0"/>
                </a:spcAft>
                <a:defRPr sz="2000">
                  <a:solidFill>
                    <a:schemeClr val="tx1"/>
                  </a:solidFill>
                  <a:latin typeface="Arial" charset="0"/>
                  <a:ea typeface="ＭＳ Ｐゴシック" charset="0"/>
                </a:defRPr>
              </a:lvl6pPr>
              <a:lvl7pPr marL="914400" eaLnBrk="0" fontAlgn="base" hangingPunct="0">
                <a:spcBef>
                  <a:spcPct val="0"/>
                </a:spcBef>
                <a:spcAft>
                  <a:spcPct val="0"/>
                </a:spcAft>
                <a:defRPr sz="2000">
                  <a:solidFill>
                    <a:schemeClr val="tx1"/>
                  </a:solidFill>
                  <a:latin typeface="Arial" charset="0"/>
                  <a:ea typeface="ＭＳ Ｐゴシック" charset="0"/>
                </a:defRPr>
              </a:lvl7pPr>
              <a:lvl8pPr marL="1371600" eaLnBrk="0" fontAlgn="base" hangingPunct="0">
                <a:spcBef>
                  <a:spcPct val="0"/>
                </a:spcBef>
                <a:spcAft>
                  <a:spcPct val="0"/>
                </a:spcAft>
                <a:defRPr sz="2000">
                  <a:solidFill>
                    <a:schemeClr val="tx1"/>
                  </a:solidFill>
                  <a:latin typeface="Arial" charset="0"/>
                  <a:ea typeface="ＭＳ Ｐゴシック" charset="0"/>
                </a:defRPr>
              </a:lvl8pPr>
              <a:lvl9pPr marL="1828800" eaLnBrk="0" fontAlgn="base" hangingPunct="0">
                <a:spcBef>
                  <a:spcPct val="0"/>
                </a:spcBef>
                <a:spcAft>
                  <a:spcPct val="0"/>
                </a:spcAft>
                <a:defRPr sz="2000">
                  <a:solidFill>
                    <a:schemeClr val="tx1"/>
                  </a:solidFill>
                  <a:latin typeface="Arial" charset="0"/>
                  <a:ea typeface="ＭＳ Ｐゴシック" charset="0"/>
                </a:defRPr>
              </a:lvl9pPr>
            </a:lstStyle>
            <a:p>
              <a:pPr algn="ctr" eaLnBrk="1" hangingPunct="1">
                <a:spcBef>
                  <a:spcPct val="0"/>
                </a:spcBef>
                <a:defRPr/>
              </a:pPr>
              <a:r>
                <a:rPr lang="sv-SE" sz="1400">
                  <a:solidFill>
                    <a:srgbClr val="FFFFFF"/>
                  </a:solidFill>
                  <a:ea typeface="MS PGothic" charset="0"/>
                  <a:cs typeface="MS PGothic" charset="0"/>
                </a:rPr>
                <a:t>ENFORCEMENT</a:t>
              </a:r>
            </a:p>
          </p:txBody>
        </p:sp>
      </p:grpSp>
      <p:sp>
        <p:nvSpPr>
          <p:cNvPr id="15378" name="Rounded Rectangle 98"/>
          <p:cNvSpPr>
            <a:spLocks noChangeArrowheads="1"/>
          </p:cNvSpPr>
          <p:nvPr/>
        </p:nvSpPr>
        <p:spPr bwMode="auto">
          <a:xfrm rot="-5400000">
            <a:off x="-394724" y="2971127"/>
            <a:ext cx="2571750" cy="572937"/>
          </a:xfrm>
          <a:prstGeom prst="roundRect">
            <a:avLst>
              <a:gd name="adj" fmla="val 9662"/>
            </a:avLst>
          </a:prstGeom>
          <a:solidFill>
            <a:srgbClr val="00625F"/>
          </a:solidFill>
          <a:ln>
            <a:noFill/>
          </a:ln>
          <a:extLst>
            <a:ext uri="{91240B29-F687-4F45-9708-019B960494DF}">
              <a14:hiddenLine xmlns:a14="http://schemas.microsoft.com/office/drawing/2010/main" w="9525">
                <a:solidFill>
                  <a:srgbClr val="000000"/>
                </a:solidFill>
                <a:round/>
                <a:headEnd/>
                <a:tailEnd/>
              </a14:hiddenLine>
            </a:ext>
          </a:extLst>
        </p:spPr>
        <p:txBody>
          <a:bodyPr wrap="none" lIns="72000" rIns="72000"/>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endParaRPr lang="en-US" altLang="en-US">
              <a:solidFill>
                <a:srgbClr val="58585A"/>
              </a:solidFill>
            </a:endParaRPr>
          </a:p>
        </p:txBody>
      </p:sp>
      <p:sp>
        <p:nvSpPr>
          <p:cNvPr id="15379" name="textruta 2"/>
          <p:cNvSpPr txBox="1">
            <a:spLocks noChangeArrowheads="1"/>
          </p:cNvSpPr>
          <p:nvPr/>
        </p:nvSpPr>
        <p:spPr bwMode="auto">
          <a:xfrm rot="-5400000">
            <a:off x="-351031" y="3092612"/>
            <a:ext cx="24923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ctr" eaLnBrk="1" hangingPunct="1">
              <a:spcBef>
                <a:spcPct val="0"/>
              </a:spcBef>
            </a:pPr>
            <a:r>
              <a:rPr lang="sv-SE" altLang="en-US" sz="1400">
                <a:solidFill>
                  <a:srgbClr val="FFFFFF"/>
                </a:solidFill>
                <a:ea typeface="MS PGothic" pitchFamily="34" charset="-128"/>
              </a:rPr>
              <a:t>CUSTOMER EXPERIENCE</a:t>
            </a:r>
          </a:p>
        </p:txBody>
      </p:sp>
      <p:sp>
        <p:nvSpPr>
          <p:cNvPr id="15380" name="Freeform 24"/>
          <p:cNvSpPr>
            <a:spLocks noChangeAspect="1"/>
          </p:cNvSpPr>
          <p:nvPr/>
        </p:nvSpPr>
        <p:spPr bwMode="auto">
          <a:xfrm>
            <a:off x="3507502" y="1979618"/>
            <a:ext cx="942729" cy="2573337"/>
          </a:xfrm>
          <a:custGeom>
            <a:avLst/>
            <a:gdLst>
              <a:gd name="T0" fmla="*/ 2147483647 w 161"/>
              <a:gd name="T1" fmla="*/ 2147483647 h 439"/>
              <a:gd name="T2" fmla="*/ 2147483647 w 161"/>
              <a:gd name="T3" fmla="*/ 2147483647 h 439"/>
              <a:gd name="T4" fmla="*/ 2147483647 w 161"/>
              <a:gd name="T5" fmla="*/ 0 h 439"/>
              <a:gd name="T6" fmla="*/ 2147483647 w 161"/>
              <a:gd name="T7" fmla="*/ 0 h 439"/>
              <a:gd name="T8" fmla="*/ 0 w 161"/>
              <a:gd name="T9" fmla="*/ 2147483647 h 439"/>
              <a:gd name="T10" fmla="*/ 0 w 161"/>
              <a:gd name="T11" fmla="*/ 2147483647 h 439"/>
              <a:gd name="T12" fmla="*/ 2147483647 w 161"/>
              <a:gd name="T13" fmla="*/ 2147483647 h 439"/>
              <a:gd name="T14" fmla="*/ 2147483647 w 161"/>
              <a:gd name="T15" fmla="*/ 2147483647 h 439"/>
              <a:gd name="T16" fmla="*/ 2147483647 w 161"/>
              <a:gd name="T17" fmla="*/ 2147483647 h 439"/>
              <a:gd name="T18" fmla="*/ 2147483647 w 161"/>
              <a:gd name="T19" fmla="*/ 2147483647 h 439"/>
              <a:gd name="T20" fmla="*/ 2147483647 w 161"/>
              <a:gd name="T21" fmla="*/ 2147483647 h 4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1"/>
              <a:gd name="T34" fmla="*/ 0 h 439"/>
              <a:gd name="T35" fmla="*/ 161 w 161"/>
              <a:gd name="T36" fmla="*/ 439 h 4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1" h="439">
                <a:moveTo>
                  <a:pt x="149" y="197"/>
                </a:moveTo>
                <a:cubicBezTo>
                  <a:pt x="65" y="21"/>
                  <a:pt x="65" y="21"/>
                  <a:pt x="65" y="21"/>
                </a:cubicBezTo>
                <a:cubicBezTo>
                  <a:pt x="65" y="21"/>
                  <a:pt x="55" y="0"/>
                  <a:pt x="38" y="0"/>
                </a:cubicBezTo>
                <a:cubicBezTo>
                  <a:pt x="21" y="0"/>
                  <a:pt x="21" y="0"/>
                  <a:pt x="21" y="0"/>
                </a:cubicBezTo>
                <a:cubicBezTo>
                  <a:pt x="9" y="0"/>
                  <a:pt x="0" y="9"/>
                  <a:pt x="0" y="21"/>
                </a:cubicBezTo>
                <a:cubicBezTo>
                  <a:pt x="0" y="418"/>
                  <a:pt x="0" y="418"/>
                  <a:pt x="0" y="418"/>
                </a:cubicBezTo>
                <a:cubicBezTo>
                  <a:pt x="0" y="430"/>
                  <a:pt x="9" y="439"/>
                  <a:pt x="21" y="439"/>
                </a:cubicBezTo>
                <a:cubicBezTo>
                  <a:pt x="38" y="439"/>
                  <a:pt x="38" y="439"/>
                  <a:pt x="38" y="439"/>
                </a:cubicBezTo>
                <a:cubicBezTo>
                  <a:pt x="53" y="439"/>
                  <a:pt x="65" y="418"/>
                  <a:pt x="65" y="418"/>
                </a:cubicBezTo>
                <a:cubicBezTo>
                  <a:pt x="65" y="418"/>
                  <a:pt x="138" y="266"/>
                  <a:pt x="149" y="242"/>
                </a:cubicBezTo>
                <a:cubicBezTo>
                  <a:pt x="161" y="218"/>
                  <a:pt x="149" y="197"/>
                  <a:pt x="149" y="197"/>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spcBef>
                <a:spcPct val="0"/>
              </a:spcBef>
            </a:pPr>
            <a:endParaRPr lang="en-US">
              <a:solidFill>
                <a:srgbClr val="58585A"/>
              </a:solidFill>
              <a:latin typeface="Arial" pitchFamily="34" charset="0"/>
              <a:cs typeface="Arial" pitchFamily="34" charset="0"/>
            </a:endParaRPr>
          </a:p>
        </p:txBody>
      </p:sp>
      <p:sp>
        <p:nvSpPr>
          <p:cNvPr id="13343" name="Freeform 3"/>
          <p:cNvSpPr>
            <a:spLocks noChangeAspect="1"/>
          </p:cNvSpPr>
          <p:nvPr/>
        </p:nvSpPr>
        <p:spPr bwMode="auto">
          <a:xfrm>
            <a:off x="5186599" y="3538538"/>
            <a:ext cx="1731512" cy="1098550"/>
          </a:xfrm>
          <a:custGeom>
            <a:avLst/>
            <a:gdLst>
              <a:gd name="T0" fmla="*/ 2147483647 w 462"/>
              <a:gd name="T1" fmla="*/ 2147483647 h 293"/>
              <a:gd name="T2" fmla="*/ 2147483647 w 462"/>
              <a:gd name="T3" fmla="*/ 2147483647 h 293"/>
              <a:gd name="T4" fmla="*/ 2147483647 w 462"/>
              <a:gd name="T5" fmla="*/ 2147483647 h 293"/>
              <a:gd name="T6" fmla="*/ 2147483647 w 462"/>
              <a:gd name="T7" fmla="*/ 2147483647 h 293"/>
              <a:gd name="T8" fmla="*/ 2147483647 w 462"/>
              <a:gd name="T9" fmla="*/ 2147483647 h 293"/>
              <a:gd name="T10" fmla="*/ 2147483647 w 462"/>
              <a:gd name="T11" fmla="*/ 2147483647 h 293"/>
              <a:gd name="T12" fmla="*/ 2147483647 w 462"/>
              <a:gd name="T13" fmla="*/ 2147483647 h 293"/>
              <a:gd name="T14" fmla="*/ 2147483647 w 462"/>
              <a:gd name="T15" fmla="*/ 2147483647 h 293"/>
              <a:gd name="T16" fmla="*/ 2147483647 w 462"/>
              <a:gd name="T17" fmla="*/ 2147483647 h 293"/>
              <a:gd name="T18" fmla="*/ 2147483647 w 462"/>
              <a:gd name="T19" fmla="*/ 2147483647 h 293"/>
              <a:gd name="T20" fmla="*/ 2147483647 w 462"/>
              <a:gd name="T21" fmla="*/ 2147483647 h 293"/>
              <a:gd name="T22" fmla="*/ 2147483647 w 462"/>
              <a:gd name="T23" fmla="*/ 2147483647 h 293"/>
              <a:gd name="T24" fmla="*/ 2147483647 w 462"/>
              <a:gd name="T25" fmla="*/ 2147483647 h 293"/>
              <a:gd name="T26" fmla="*/ 2147483647 w 462"/>
              <a:gd name="T27" fmla="*/ 2147483647 h 293"/>
              <a:gd name="T28" fmla="*/ 2147483647 w 462"/>
              <a:gd name="T29" fmla="*/ 2147483647 h 293"/>
              <a:gd name="T30" fmla="*/ 2147483647 w 462"/>
              <a:gd name="T31" fmla="*/ 2147483647 h 293"/>
              <a:gd name="T32" fmla="*/ 2147483647 w 462"/>
              <a:gd name="T33" fmla="*/ 2147483647 h 293"/>
              <a:gd name="T34" fmla="*/ 2147483647 w 462"/>
              <a:gd name="T35" fmla="*/ 2147483647 h 293"/>
              <a:gd name="T36" fmla="*/ 2147483647 w 462"/>
              <a:gd name="T37" fmla="*/ 2147483647 h 293"/>
              <a:gd name="T38" fmla="*/ 2147483647 w 462"/>
              <a:gd name="T39" fmla="*/ 2147483647 h 293"/>
              <a:gd name="T40" fmla="*/ 2147483647 w 462"/>
              <a:gd name="T41" fmla="*/ 2147483647 h 293"/>
              <a:gd name="T42" fmla="*/ 2147483647 w 462"/>
              <a:gd name="T43" fmla="*/ 2147483647 h 293"/>
              <a:gd name="T44" fmla="*/ 2147483647 w 462"/>
              <a:gd name="T45" fmla="*/ 2147483647 h 293"/>
              <a:gd name="T46" fmla="*/ 2147483647 w 462"/>
              <a:gd name="T47" fmla="*/ 2147483647 h 293"/>
              <a:gd name="T48" fmla="*/ 2147483647 w 462"/>
              <a:gd name="T49" fmla="*/ 2147483647 h 293"/>
              <a:gd name="T50" fmla="*/ 2147483647 w 462"/>
              <a:gd name="T51" fmla="*/ 2147483647 h 293"/>
              <a:gd name="T52" fmla="*/ 2147483647 w 462"/>
              <a:gd name="T53" fmla="*/ 0 h 293"/>
              <a:gd name="T54" fmla="*/ 2147483647 w 462"/>
              <a:gd name="T55" fmla="*/ 2147483647 h 293"/>
              <a:gd name="T56" fmla="*/ 0 w 462"/>
              <a:gd name="T57" fmla="*/ 2147483647 h 293"/>
              <a:gd name="T58" fmla="*/ 2147483647 w 462"/>
              <a:gd name="T59" fmla="*/ 2147483647 h 293"/>
              <a:gd name="T60" fmla="*/ 2147483647 w 462"/>
              <a:gd name="T61" fmla="*/ 2147483647 h 293"/>
              <a:gd name="T62" fmla="*/ 2147483647 w 462"/>
              <a:gd name="T63" fmla="*/ 2147483647 h 293"/>
              <a:gd name="T64" fmla="*/ 2147483647 w 462"/>
              <a:gd name="T65" fmla="*/ 2147483647 h 2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2"/>
              <a:gd name="T100" fmla="*/ 0 h 293"/>
              <a:gd name="T101" fmla="*/ 462 w 462"/>
              <a:gd name="T102" fmla="*/ 293 h 29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2" h="293">
                <a:moveTo>
                  <a:pt x="435" y="148"/>
                </a:moveTo>
                <a:cubicBezTo>
                  <a:pt x="437" y="140"/>
                  <a:pt x="439" y="132"/>
                  <a:pt x="439" y="123"/>
                </a:cubicBezTo>
                <a:cubicBezTo>
                  <a:pt x="439" y="104"/>
                  <a:pt x="433" y="86"/>
                  <a:pt x="422" y="70"/>
                </a:cubicBezTo>
                <a:cubicBezTo>
                  <a:pt x="420" y="67"/>
                  <a:pt x="415" y="66"/>
                  <a:pt x="411" y="68"/>
                </a:cubicBezTo>
                <a:cubicBezTo>
                  <a:pt x="407" y="71"/>
                  <a:pt x="406" y="76"/>
                  <a:pt x="409" y="79"/>
                </a:cubicBezTo>
                <a:cubicBezTo>
                  <a:pt x="418" y="92"/>
                  <a:pt x="423" y="108"/>
                  <a:pt x="423" y="123"/>
                </a:cubicBezTo>
                <a:cubicBezTo>
                  <a:pt x="423" y="132"/>
                  <a:pt x="421" y="140"/>
                  <a:pt x="419" y="148"/>
                </a:cubicBezTo>
                <a:cubicBezTo>
                  <a:pt x="418" y="151"/>
                  <a:pt x="419" y="154"/>
                  <a:pt x="421" y="156"/>
                </a:cubicBezTo>
                <a:cubicBezTo>
                  <a:pt x="437" y="170"/>
                  <a:pt x="446" y="189"/>
                  <a:pt x="446" y="209"/>
                </a:cubicBezTo>
                <a:cubicBezTo>
                  <a:pt x="446" y="247"/>
                  <a:pt x="415" y="277"/>
                  <a:pt x="378" y="277"/>
                </a:cubicBezTo>
                <a:cubicBezTo>
                  <a:pt x="88" y="277"/>
                  <a:pt x="88" y="277"/>
                  <a:pt x="88" y="277"/>
                </a:cubicBezTo>
                <a:cubicBezTo>
                  <a:pt x="48" y="277"/>
                  <a:pt x="16" y="245"/>
                  <a:pt x="16" y="206"/>
                </a:cubicBezTo>
                <a:cubicBezTo>
                  <a:pt x="16" y="178"/>
                  <a:pt x="31" y="154"/>
                  <a:pt x="56" y="141"/>
                </a:cubicBezTo>
                <a:cubicBezTo>
                  <a:pt x="59" y="140"/>
                  <a:pt x="60" y="137"/>
                  <a:pt x="60" y="134"/>
                </a:cubicBezTo>
                <a:cubicBezTo>
                  <a:pt x="60" y="134"/>
                  <a:pt x="60" y="133"/>
                  <a:pt x="60" y="133"/>
                </a:cubicBezTo>
                <a:cubicBezTo>
                  <a:pt x="60" y="69"/>
                  <a:pt x="113" y="16"/>
                  <a:pt x="178" y="16"/>
                </a:cubicBezTo>
                <a:cubicBezTo>
                  <a:pt x="217" y="16"/>
                  <a:pt x="254" y="36"/>
                  <a:pt x="276" y="68"/>
                </a:cubicBezTo>
                <a:cubicBezTo>
                  <a:pt x="277" y="70"/>
                  <a:pt x="279" y="72"/>
                  <a:pt x="282" y="72"/>
                </a:cubicBezTo>
                <a:cubicBezTo>
                  <a:pt x="284" y="72"/>
                  <a:pt x="287" y="71"/>
                  <a:pt x="288" y="70"/>
                </a:cubicBezTo>
                <a:cubicBezTo>
                  <a:pt x="288" y="70"/>
                  <a:pt x="289" y="69"/>
                  <a:pt x="289" y="69"/>
                </a:cubicBezTo>
                <a:cubicBezTo>
                  <a:pt x="290" y="68"/>
                  <a:pt x="309" y="45"/>
                  <a:pt x="344" y="45"/>
                </a:cubicBezTo>
                <a:cubicBezTo>
                  <a:pt x="360" y="45"/>
                  <a:pt x="375" y="50"/>
                  <a:pt x="388" y="59"/>
                </a:cubicBezTo>
                <a:cubicBezTo>
                  <a:pt x="392" y="61"/>
                  <a:pt x="397" y="60"/>
                  <a:pt x="399" y="56"/>
                </a:cubicBezTo>
                <a:cubicBezTo>
                  <a:pt x="402" y="53"/>
                  <a:pt x="401" y="48"/>
                  <a:pt x="397" y="45"/>
                </a:cubicBezTo>
                <a:cubicBezTo>
                  <a:pt x="381" y="35"/>
                  <a:pt x="363" y="29"/>
                  <a:pt x="344" y="29"/>
                </a:cubicBezTo>
                <a:cubicBezTo>
                  <a:pt x="314" y="29"/>
                  <a:pt x="294" y="43"/>
                  <a:pt x="284" y="52"/>
                </a:cubicBezTo>
                <a:cubicBezTo>
                  <a:pt x="258" y="19"/>
                  <a:pt x="220" y="0"/>
                  <a:pt x="178" y="0"/>
                </a:cubicBezTo>
                <a:cubicBezTo>
                  <a:pt x="106" y="0"/>
                  <a:pt x="47" y="58"/>
                  <a:pt x="44" y="129"/>
                </a:cubicBezTo>
                <a:cubicBezTo>
                  <a:pt x="17" y="145"/>
                  <a:pt x="0" y="174"/>
                  <a:pt x="0" y="206"/>
                </a:cubicBezTo>
                <a:cubicBezTo>
                  <a:pt x="0" y="254"/>
                  <a:pt x="39" y="293"/>
                  <a:pt x="88" y="293"/>
                </a:cubicBezTo>
                <a:cubicBezTo>
                  <a:pt x="378" y="293"/>
                  <a:pt x="378" y="293"/>
                  <a:pt x="378" y="293"/>
                </a:cubicBezTo>
                <a:cubicBezTo>
                  <a:pt x="424" y="293"/>
                  <a:pt x="462" y="256"/>
                  <a:pt x="462" y="209"/>
                </a:cubicBezTo>
                <a:cubicBezTo>
                  <a:pt x="462" y="186"/>
                  <a:pt x="452" y="164"/>
                  <a:pt x="435" y="148"/>
                </a:cubicBezTo>
                <a:close/>
              </a:path>
            </a:pathLst>
          </a:custGeom>
          <a:solidFill>
            <a:srgbClr val="0062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spcBef>
                <a:spcPct val="0"/>
              </a:spcBef>
            </a:pPr>
            <a:endParaRPr lang="en-US">
              <a:solidFill>
                <a:srgbClr val="58585A"/>
              </a:solidFill>
              <a:latin typeface="Arial" pitchFamily="34" charset="0"/>
              <a:cs typeface="Arial" pitchFamily="34" charset="0"/>
            </a:endParaRPr>
          </a:p>
        </p:txBody>
      </p:sp>
      <p:grpSp>
        <p:nvGrpSpPr>
          <p:cNvPr id="15" name="Group 107"/>
          <p:cNvGrpSpPr/>
          <p:nvPr/>
        </p:nvGrpSpPr>
        <p:grpSpPr>
          <a:xfrm>
            <a:off x="5140193" y="4788335"/>
            <a:ext cx="1839587" cy="573385"/>
            <a:chOff x="1528801" y="1913557"/>
            <a:chExt cx="2123998" cy="573385"/>
          </a:xfrm>
          <a:solidFill>
            <a:srgbClr val="00625F"/>
          </a:solidFill>
        </p:grpSpPr>
        <p:sp>
          <p:nvSpPr>
            <p:cNvPr id="109" name="Rounded Rectangle 108"/>
            <p:cNvSpPr/>
            <p:nvPr/>
          </p:nvSpPr>
          <p:spPr bwMode="auto">
            <a:xfrm>
              <a:off x="1528801" y="1913557"/>
              <a:ext cx="2123998" cy="573385"/>
            </a:xfrm>
            <a:prstGeom prst="roundRect">
              <a:avLst>
                <a:gd name="adj" fmla="val 9663"/>
              </a:avLst>
            </a:prstGeom>
            <a:grpFill/>
            <a:ln w="12700" cap="flat" cmpd="sng" algn="ctr">
              <a:noFill/>
              <a:prstDash val="solid"/>
              <a:round/>
              <a:headEnd type="none" w="med" len="med"/>
              <a:tailEnd type="none" w="med" len="med"/>
            </a:ln>
            <a:effectLst/>
          </p:spPr>
          <p:txBody>
            <a:bodyPr wrap="none" lIns="72000" rIns="72000"/>
            <a:lstStyle/>
            <a:p>
              <a:pPr>
                <a:defRPr/>
              </a:pPr>
              <a:endParaRPr lang="en-US" dirty="0">
                <a:solidFill>
                  <a:srgbClr val="58585A"/>
                </a:solidFill>
                <a:ea typeface="ＭＳ Ｐゴシック" charset="0"/>
                <a:cs typeface="ＭＳ Ｐゴシック" charset="0"/>
              </a:endParaRPr>
            </a:p>
          </p:txBody>
        </p:sp>
        <p:sp>
          <p:nvSpPr>
            <p:cNvPr id="110" name="textruta 2"/>
            <p:cNvSpPr txBox="1">
              <a:spLocks noChangeArrowheads="1"/>
            </p:cNvSpPr>
            <p:nvPr/>
          </p:nvSpPr>
          <p:spPr bwMode="auto">
            <a:xfrm>
              <a:off x="1696301" y="1946239"/>
              <a:ext cx="1837640" cy="523220"/>
            </a:xfrm>
            <a:prstGeom prst="rect">
              <a:avLst/>
            </a:prstGeom>
            <a:grpFill/>
            <a:ln w="9525">
              <a:noFill/>
              <a:miter lim="800000"/>
              <a:headEnd/>
              <a:tailEnd/>
            </a:ln>
          </p:spPr>
          <p:txBody>
            <a:bodyPr anchor="ctr">
              <a:spAutoFit/>
            </a:bodyPr>
            <a:lstStyle/>
            <a:p>
              <a:pPr algn="ctr">
                <a:spcBef>
                  <a:spcPct val="0"/>
                </a:spcBef>
                <a:defRPr/>
              </a:pPr>
              <a:r>
                <a:rPr lang="sv-SE" altLang="en-US" sz="1400" cap="all" dirty="0">
                  <a:solidFill>
                    <a:srgbClr val="FFFFFF"/>
                  </a:solidFill>
                  <a:ea typeface="ＭＳ Ｐゴシック" pitchFamily="-84" charset="-128"/>
                  <a:cs typeface="MS PGothic" pitchFamily="34" charset="-128"/>
                </a:rPr>
                <a:t>2G   LTE   Fixed</a:t>
              </a:r>
              <a:br>
                <a:rPr lang="sv-SE" altLang="en-US" sz="1400" cap="all" dirty="0">
                  <a:solidFill>
                    <a:srgbClr val="FFFFFF"/>
                  </a:solidFill>
                  <a:ea typeface="ＭＳ Ｐゴシック" pitchFamily="-84" charset="-128"/>
                  <a:cs typeface="MS PGothic" pitchFamily="34" charset="-128"/>
                </a:rPr>
              </a:br>
              <a:r>
                <a:rPr lang="sv-SE" altLang="en-US" sz="1400" cap="all" dirty="0">
                  <a:solidFill>
                    <a:srgbClr val="FFFFFF"/>
                  </a:solidFill>
                  <a:ea typeface="ＭＳ Ｐゴシック" pitchFamily="-84" charset="-128"/>
                  <a:cs typeface="MS PGothic" pitchFamily="34" charset="-128"/>
                </a:rPr>
                <a:t>3G   WI-FI</a:t>
              </a:r>
            </a:p>
          </p:txBody>
        </p:sp>
      </p:grpSp>
      <p:grpSp>
        <p:nvGrpSpPr>
          <p:cNvPr id="16" name="Group 113"/>
          <p:cNvGrpSpPr/>
          <p:nvPr/>
        </p:nvGrpSpPr>
        <p:grpSpPr>
          <a:xfrm>
            <a:off x="7217284" y="1985089"/>
            <a:ext cx="2988969" cy="573385"/>
            <a:chOff x="1528801" y="1913557"/>
            <a:chExt cx="2123998" cy="573385"/>
          </a:xfrm>
          <a:solidFill>
            <a:srgbClr val="00625F"/>
          </a:solidFill>
        </p:grpSpPr>
        <p:sp>
          <p:nvSpPr>
            <p:cNvPr id="115" name="Rounded Rectangle 114"/>
            <p:cNvSpPr/>
            <p:nvPr/>
          </p:nvSpPr>
          <p:spPr bwMode="auto">
            <a:xfrm>
              <a:off x="1528801" y="1913557"/>
              <a:ext cx="2123998" cy="573385"/>
            </a:xfrm>
            <a:prstGeom prst="roundRect">
              <a:avLst>
                <a:gd name="adj" fmla="val 9663"/>
              </a:avLst>
            </a:prstGeom>
            <a:grpFill/>
            <a:ln w="12700" cap="flat" cmpd="sng" algn="ctr">
              <a:noFill/>
              <a:prstDash val="solid"/>
              <a:round/>
              <a:headEnd type="none" w="med" len="med"/>
              <a:tailEnd type="none" w="med" len="med"/>
            </a:ln>
            <a:effectLst/>
          </p:spPr>
          <p:txBody>
            <a:bodyPr wrap="none" lIns="72000" rIns="72000"/>
            <a:lstStyle/>
            <a:p>
              <a:pPr>
                <a:defRPr/>
              </a:pPr>
              <a:endParaRPr lang="en-US" dirty="0">
                <a:solidFill>
                  <a:srgbClr val="58585A"/>
                </a:solidFill>
                <a:ea typeface="ＭＳ Ｐゴシック" charset="0"/>
                <a:cs typeface="ＭＳ Ｐゴシック" charset="0"/>
              </a:endParaRPr>
            </a:p>
          </p:txBody>
        </p:sp>
        <p:sp>
          <p:nvSpPr>
            <p:cNvPr id="116" name="textruta 2"/>
            <p:cNvSpPr txBox="1">
              <a:spLocks noChangeArrowheads="1"/>
            </p:cNvSpPr>
            <p:nvPr/>
          </p:nvSpPr>
          <p:spPr bwMode="auto">
            <a:xfrm>
              <a:off x="1556455" y="1946239"/>
              <a:ext cx="2075344" cy="523220"/>
            </a:xfrm>
            <a:prstGeom prst="rect">
              <a:avLst/>
            </a:prstGeom>
            <a:grpFill/>
            <a:ln w="9525">
              <a:noFill/>
              <a:miter lim="800000"/>
              <a:headEnd/>
              <a:tailEnd/>
            </a:ln>
          </p:spPr>
          <p:txBody>
            <a:bodyPr>
              <a:spAutoFit/>
            </a:bodyPr>
            <a:lstStyle/>
            <a:p>
              <a:pPr algn="ctr">
                <a:spcBef>
                  <a:spcPct val="0"/>
                </a:spcBef>
                <a:defRPr/>
              </a:pPr>
              <a:r>
                <a:rPr lang="sv-SE" altLang="en-US" sz="1400" cap="all" dirty="0" err="1">
                  <a:solidFill>
                    <a:srgbClr val="FFFFFF"/>
                  </a:solidFill>
                  <a:ea typeface="ＭＳ Ｐゴシック" pitchFamily="-84" charset="-128"/>
                  <a:cs typeface="MS PGothic" pitchFamily="34" charset="-128"/>
                </a:rPr>
                <a:t>Product</a:t>
              </a:r>
              <a:r>
                <a:rPr lang="sv-SE" altLang="en-US" sz="1400" cap="all" dirty="0">
                  <a:solidFill>
                    <a:srgbClr val="FFFFFF"/>
                  </a:solidFill>
                  <a:ea typeface="ＭＳ Ｐゴシック" pitchFamily="-84" charset="-128"/>
                  <a:cs typeface="MS PGothic" pitchFamily="34" charset="-128"/>
                </a:rPr>
                <a:t> and order management</a:t>
              </a:r>
            </a:p>
          </p:txBody>
        </p:sp>
      </p:grpSp>
      <p:cxnSp>
        <p:nvCxnSpPr>
          <p:cNvPr id="13346" name="Straight Connector 54"/>
          <p:cNvCxnSpPr>
            <a:cxnSpLocks noChangeShapeType="1"/>
          </p:cNvCxnSpPr>
          <p:nvPr/>
        </p:nvCxnSpPr>
        <p:spPr bwMode="auto">
          <a:xfrm>
            <a:off x="9140032" y="3170238"/>
            <a:ext cx="253934" cy="0"/>
          </a:xfrm>
          <a:prstGeom prst="line">
            <a:avLst/>
          </a:prstGeom>
          <a:noFill/>
          <a:ln w="38100" cap="rnd">
            <a:solidFill>
              <a:srgbClr val="7F7F7F"/>
            </a:solidFill>
            <a:round/>
            <a:headEnd type="none" w="lg" len="med"/>
            <a:tailEnd type="none" w="lg"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18769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500"/>
                                        <p:tgtEl>
                                          <p:spTgt spid="133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315"/>
                                        </p:tgtEl>
                                        <p:attrNameLst>
                                          <p:attrName>style.visibility</p:attrName>
                                        </p:attrNameLst>
                                      </p:cBhvr>
                                      <p:to>
                                        <p:strVal val="visible"/>
                                      </p:to>
                                    </p:set>
                                    <p:animEffect transition="in" filter="fade">
                                      <p:cBhvr>
                                        <p:cTn id="10" dur="500"/>
                                        <p:tgtEl>
                                          <p:spTgt spid="13315"/>
                                        </p:tgtEl>
                                      </p:cBhvr>
                                    </p:animEffect>
                                  </p:childTnLst>
                                </p:cTn>
                              </p:par>
                              <p:par>
                                <p:cTn id="11" presetID="10" presetClass="entr" presetSubtype="0" fill="hold" nodeType="withEffect">
                                  <p:stCondLst>
                                    <p:cond delay="0"/>
                                  </p:stCondLst>
                                  <p:childTnLst>
                                    <p:set>
                                      <p:cBhvr>
                                        <p:cTn id="12" dur="1" fill="hold">
                                          <p:stCondLst>
                                            <p:cond delay="0"/>
                                          </p:stCondLst>
                                        </p:cTn>
                                        <p:tgtEl>
                                          <p:spTgt spid="13316"/>
                                        </p:tgtEl>
                                        <p:attrNameLst>
                                          <p:attrName>style.visibility</p:attrName>
                                        </p:attrNameLst>
                                      </p:cBhvr>
                                      <p:to>
                                        <p:strVal val="visible"/>
                                      </p:to>
                                    </p:set>
                                    <p:animEffect transition="in" filter="fade">
                                      <p:cBhvr>
                                        <p:cTn id="13" dur="500"/>
                                        <p:tgtEl>
                                          <p:spTgt spid="13316"/>
                                        </p:tgtEl>
                                      </p:cBhvr>
                                    </p:animEffect>
                                  </p:childTnLst>
                                </p:cTn>
                              </p:par>
                              <p:par>
                                <p:cTn id="14" presetID="10" presetClass="entr" presetSubtype="0" fill="hold" nodeType="withEffect">
                                  <p:stCondLst>
                                    <p:cond delay="0"/>
                                  </p:stCondLst>
                                  <p:childTnLst>
                                    <p:set>
                                      <p:cBhvr>
                                        <p:cTn id="15" dur="1" fill="hold">
                                          <p:stCondLst>
                                            <p:cond delay="0"/>
                                          </p:stCondLst>
                                        </p:cTn>
                                        <p:tgtEl>
                                          <p:spTgt spid="13317"/>
                                        </p:tgtEl>
                                        <p:attrNameLst>
                                          <p:attrName>style.visibility</p:attrName>
                                        </p:attrNameLst>
                                      </p:cBhvr>
                                      <p:to>
                                        <p:strVal val="visible"/>
                                      </p:to>
                                    </p:set>
                                    <p:animEffect transition="in" filter="fade">
                                      <p:cBhvr>
                                        <p:cTn id="16" dur="500"/>
                                        <p:tgtEl>
                                          <p:spTgt spid="13317"/>
                                        </p:tgtEl>
                                      </p:cBhvr>
                                    </p:animEffect>
                                  </p:childTnLst>
                                </p:cTn>
                              </p:par>
                              <p:par>
                                <p:cTn id="17" presetID="10" presetClass="entr" presetSubtype="0" fill="hold" nodeType="withEffect">
                                  <p:stCondLst>
                                    <p:cond delay="0"/>
                                  </p:stCondLst>
                                  <p:childTnLst>
                                    <p:set>
                                      <p:cBhvr>
                                        <p:cTn id="18" dur="1" fill="hold">
                                          <p:stCondLst>
                                            <p:cond delay="0"/>
                                          </p:stCondLst>
                                        </p:cTn>
                                        <p:tgtEl>
                                          <p:spTgt spid="13318"/>
                                        </p:tgtEl>
                                        <p:attrNameLst>
                                          <p:attrName>style.visibility</p:attrName>
                                        </p:attrNameLst>
                                      </p:cBhvr>
                                      <p:to>
                                        <p:strVal val="visible"/>
                                      </p:to>
                                    </p:set>
                                    <p:animEffect transition="in" filter="fade">
                                      <p:cBhvr>
                                        <p:cTn id="19" dur="500"/>
                                        <p:tgtEl>
                                          <p:spTgt spid="13318"/>
                                        </p:tgtEl>
                                      </p:cBhvr>
                                    </p:animEffect>
                                  </p:childTnLst>
                                </p:cTn>
                              </p:par>
                              <p:par>
                                <p:cTn id="20" presetID="10" presetClass="entr" presetSubtype="0" fill="hold" nodeType="withEffect">
                                  <p:stCondLst>
                                    <p:cond delay="0"/>
                                  </p:stCondLst>
                                  <p:childTnLst>
                                    <p:set>
                                      <p:cBhvr>
                                        <p:cTn id="21" dur="1" fill="hold">
                                          <p:stCondLst>
                                            <p:cond delay="0"/>
                                          </p:stCondLst>
                                        </p:cTn>
                                        <p:tgtEl>
                                          <p:spTgt spid="13325"/>
                                        </p:tgtEl>
                                        <p:attrNameLst>
                                          <p:attrName>style.visibility</p:attrName>
                                        </p:attrNameLst>
                                      </p:cBhvr>
                                      <p:to>
                                        <p:strVal val="visible"/>
                                      </p:to>
                                    </p:set>
                                    <p:animEffect transition="in" filter="fade">
                                      <p:cBhvr>
                                        <p:cTn id="22" dur="500"/>
                                        <p:tgtEl>
                                          <p:spTgt spid="133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326"/>
                                        </p:tgtEl>
                                        <p:attrNameLst>
                                          <p:attrName>style.visibility</p:attrName>
                                        </p:attrNameLst>
                                      </p:cBhvr>
                                      <p:to>
                                        <p:strVal val="visible"/>
                                      </p:to>
                                    </p:set>
                                    <p:animEffect transition="in" filter="fade">
                                      <p:cBhvr>
                                        <p:cTn id="25" dur="500"/>
                                        <p:tgtEl>
                                          <p:spTgt spid="133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327"/>
                                        </p:tgtEl>
                                        <p:attrNameLst>
                                          <p:attrName>style.visibility</p:attrName>
                                        </p:attrNameLst>
                                      </p:cBhvr>
                                      <p:to>
                                        <p:strVal val="visible"/>
                                      </p:to>
                                    </p:set>
                                    <p:animEffect transition="in" filter="fade">
                                      <p:cBhvr>
                                        <p:cTn id="28" dur="500"/>
                                        <p:tgtEl>
                                          <p:spTgt spid="13327"/>
                                        </p:tgtEl>
                                      </p:cBhvr>
                                    </p:animEffect>
                                  </p:childTnLst>
                                </p:cTn>
                              </p:par>
                              <p:par>
                                <p:cTn id="29" presetID="10" presetClass="entr" presetSubtype="0" fill="hold" nodeType="withEffect">
                                  <p:stCondLst>
                                    <p:cond delay="0"/>
                                  </p:stCondLst>
                                  <p:childTnLst>
                                    <p:set>
                                      <p:cBhvr>
                                        <p:cTn id="30" dur="1" fill="hold">
                                          <p:stCondLst>
                                            <p:cond delay="0"/>
                                          </p:stCondLst>
                                        </p:cTn>
                                        <p:tgtEl>
                                          <p:spTgt spid="13328"/>
                                        </p:tgtEl>
                                        <p:attrNameLst>
                                          <p:attrName>style.visibility</p:attrName>
                                        </p:attrNameLst>
                                      </p:cBhvr>
                                      <p:to>
                                        <p:strVal val="visible"/>
                                      </p:to>
                                    </p:set>
                                    <p:animEffect transition="in" filter="fade">
                                      <p:cBhvr>
                                        <p:cTn id="31" dur="500"/>
                                        <p:tgtEl>
                                          <p:spTgt spid="13328"/>
                                        </p:tgtEl>
                                      </p:cBhvr>
                                    </p:animEffect>
                                  </p:childTnLst>
                                </p:cTn>
                              </p:par>
                              <p:par>
                                <p:cTn id="32" presetID="10" presetClass="entr" presetSubtype="0" fill="hold" nodeType="withEffect">
                                  <p:stCondLst>
                                    <p:cond delay="0"/>
                                  </p:stCondLst>
                                  <p:childTnLst>
                                    <p:set>
                                      <p:cBhvr>
                                        <p:cTn id="33" dur="1" fill="hold">
                                          <p:stCondLst>
                                            <p:cond delay="0"/>
                                          </p:stCondLst>
                                        </p:cTn>
                                        <p:tgtEl>
                                          <p:spTgt spid="13329"/>
                                        </p:tgtEl>
                                        <p:attrNameLst>
                                          <p:attrName>style.visibility</p:attrName>
                                        </p:attrNameLst>
                                      </p:cBhvr>
                                      <p:to>
                                        <p:strVal val="visible"/>
                                      </p:to>
                                    </p:set>
                                    <p:animEffect transition="in" filter="fade">
                                      <p:cBhvr>
                                        <p:cTn id="34" dur="500"/>
                                        <p:tgtEl>
                                          <p:spTgt spid="13329"/>
                                        </p:tgtEl>
                                      </p:cBhvr>
                                    </p:animEffect>
                                  </p:childTnLst>
                                </p:cTn>
                              </p:par>
                              <p:par>
                                <p:cTn id="35" presetID="10" presetClass="entr" presetSubtype="0" fill="hold" nodeType="withEffect">
                                  <p:stCondLst>
                                    <p:cond delay="0"/>
                                  </p:stCondLst>
                                  <p:childTnLst>
                                    <p:set>
                                      <p:cBhvr>
                                        <p:cTn id="36" dur="1" fill="hold">
                                          <p:stCondLst>
                                            <p:cond delay="0"/>
                                          </p:stCondLst>
                                        </p:cTn>
                                        <p:tgtEl>
                                          <p:spTgt spid="13330"/>
                                        </p:tgtEl>
                                        <p:attrNameLst>
                                          <p:attrName>style.visibility</p:attrName>
                                        </p:attrNameLst>
                                      </p:cBhvr>
                                      <p:to>
                                        <p:strVal val="visible"/>
                                      </p:to>
                                    </p:set>
                                    <p:animEffect transition="in" filter="fade">
                                      <p:cBhvr>
                                        <p:cTn id="37" dur="500"/>
                                        <p:tgtEl>
                                          <p:spTgt spid="133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343"/>
                                        </p:tgtEl>
                                        <p:attrNameLst>
                                          <p:attrName>style.visibility</p:attrName>
                                        </p:attrNameLst>
                                      </p:cBhvr>
                                      <p:to>
                                        <p:strVal val="visible"/>
                                      </p:to>
                                    </p:set>
                                    <p:animEffect transition="in" filter="fade">
                                      <p:cBhvr>
                                        <p:cTn id="40" dur="500"/>
                                        <p:tgtEl>
                                          <p:spTgt spid="13343"/>
                                        </p:tgtEl>
                                      </p:cBhvr>
                                    </p:animEffect>
                                  </p:childTnLst>
                                </p:cTn>
                              </p:par>
                              <p:par>
                                <p:cTn id="41" presetID="10"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nodeType="withEffect">
                                  <p:stCondLst>
                                    <p:cond delay="0"/>
                                  </p:stCondLst>
                                  <p:childTnLst>
                                    <p:set>
                                      <p:cBhvr>
                                        <p:cTn id="48" dur="1" fill="hold">
                                          <p:stCondLst>
                                            <p:cond delay="0"/>
                                          </p:stCondLst>
                                        </p:cTn>
                                        <p:tgtEl>
                                          <p:spTgt spid="13346"/>
                                        </p:tgtEl>
                                        <p:attrNameLst>
                                          <p:attrName>style.visibility</p:attrName>
                                        </p:attrNameLst>
                                      </p:cBhvr>
                                      <p:to>
                                        <p:strVal val="visible"/>
                                      </p:to>
                                    </p:set>
                                    <p:animEffect transition="in" filter="fade">
                                      <p:cBhvr>
                                        <p:cTn id="49" dur="500"/>
                                        <p:tgtEl>
                                          <p:spTgt spid="13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nimBg="1"/>
      <p:bldP spid="13315" grpId="0" animBg="1"/>
      <p:bldP spid="13326" grpId="0" animBg="1"/>
      <p:bldP spid="13327" grpId="0"/>
      <p:bldP spid="133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2"/>
          <p:cNvSpPr>
            <a:spLocks noGrp="1"/>
          </p:cNvSpPr>
          <p:nvPr>
            <p:ph type="title"/>
          </p:nvPr>
        </p:nvSpPr>
        <p:spPr>
          <a:xfrm>
            <a:off x="525330" y="239713"/>
            <a:ext cx="9989123" cy="1085850"/>
          </a:xfrm>
        </p:spPr>
        <p:txBody>
          <a:bodyPr>
            <a:normAutofit/>
          </a:bodyPr>
          <a:lstStyle/>
          <a:p>
            <a:r>
              <a:rPr lang="en-US" altLang="en-US" dirty="0">
                <a:solidFill>
                  <a:schemeClr val="tx2">
                    <a:lumMod val="25000"/>
                    <a:lumOff val="75000"/>
                  </a:schemeClr>
                </a:solidFill>
              </a:rPr>
              <a:t>Charging System ARCHITECTURE</a:t>
            </a:r>
          </a:p>
        </p:txBody>
      </p:sp>
      <p:pic>
        <p:nvPicPr>
          <p:cNvPr id="921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340" y="1325565"/>
            <a:ext cx="9002110" cy="4936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6611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29070" y="1428752"/>
            <a:ext cx="11132885" cy="4829175"/>
          </a:xfrm>
        </p:spPr>
        <p:txBody>
          <a:bodyPr anchor="ctr"/>
          <a:lstStyle/>
          <a:p>
            <a:pPr marL="0" indent="0">
              <a:buNone/>
            </a:pPr>
            <a:r>
              <a:rPr lang="en-US" dirty="0"/>
              <a:t>The SDP network element contains the database with subscribers and account information.</a:t>
            </a:r>
          </a:p>
          <a:p>
            <a:pPr marL="0" indent="0">
              <a:buNone/>
            </a:pPr>
            <a:br>
              <a:rPr lang="en-US" dirty="0"/>
            </a:br>
            <a:r>
              <a:rPr lang="en-US" dirty="0"/>
              <a:t> Example functionality in SDP:</a:t>
            </a:r>
          </a:p>
          <a:p>
            <a:pPr>
              <a:buFont typeface="Arial" panose="020B0604020202020204" pitchFamily="34" charset="0"/>
              <a:buChar char="•"/>
            </a:pPr>
            <a:r>
              <a:rPr lang="en-US" dirty="0"/>
              <a:t>Provides rating of calls, events, and sessions.</a:t>
            </a:r>
          </a:p>
          <a:p>
            <a:pPr>
              <a:buFont typeface="Arial" panose="020B0604020202020204" pitchFamily="34" charset="0"/>
              <a:buChar char="•"/>
            </a:pPr>
            <a:r>
              <a:rPr lang="en-US" dirty="0"/>
              <a:t>Provides policy decisions</a:t>
            </a:r>
          </a:p>
          <a:p>
            <a:pPr>
              <a:buFont typeface="Arial" panose="020B0604020202020204" pitchFamily="34" charset="0"/>
              <a:buChar char="•"/>
            </a:pPr>
            <a:r>
              <a:rPr lang="en-US" dirty="0"/>
              <a:t>Post processing of Charging Data Records (CDRs)</a:t>
            </a:r>
          </a:p>
          <a:p>
            <a:pPr>
              <a:buFont typeface="Arial" panose="020B0604020202020204" pitchFamily="34" charset="0"/>
              <a:buChar char="•"/>
            </a:pPr>
            <a:r>
              <a:rPr lang="en-US" dirty="0"/>
              <a:t>Initiation of Unstructured Supplementary Service Data (USSD) notifications and SMS notifications</a:t>
            </a:r>
          </a:p>
          <a:p>
            <a:pPr>
              <a:buFont typeface="Arial" panose="020B0604020202020204" pitchFamily="34" charset="0"/>
              <a:buChar char="•"/>
            </a:pPr>
            <a:r>
              <a:rPr lang="en-US" dirty="0"/>
              <a:t>Maintains subscription life cycle</a:t>
            </a:r>
          </a:p>
          <a:p>
            <a:pPr>
              <a:buNone/>
            </a:pPr>
            <a:endParaRPr lang="en-US" dirty="0"/>
          </a:p>
          <a:p>
            <a:pPr marL="0" indent="0">
              <a:buNone/>
            </a:pPr>
            <a:endParaRPr lang="en-US" dirty="0"/>
          </a:p>
          <a:p>
            <a:pPr marL="0" indent="0">
              <a:buNone/>
            </a:pPr>
            <a:endParaRPr lang="en-US" dirty="0"/>
          </a:p>
        </p:txBody>
      </p:sp>
      <p:sp>
        <p:nvSpPr>
          <p:cNvPr id="4" name="Title 3"/>
          <p:cNvSpPr>
            <a:spLocks noGrp="1"/>
          </p:cNvSpPr>
          <p:nvPr>
            <p:ph type="title"/>
          </p:nvPr>
        </p:nvSpPr>
        <p:spPr>
          <a:xfrm>
            <a:off x="524798" y="239716"/>
            <a:ext cx="9990182" cy="848105"/>
          </a:xfrm>
        </p:spPr>
        <p:txBody>
          <a:bodyPr/>
          <a:lstStyle/>
          <a:p>
            <a:r>
              <a:rPr lang="en-US" dirty="0">
                <a:solidFill>
                  <a:schemeClr val="tx2">
                    <a:lumMod val="25000"/>
                    <a:lumOff val="75000"/>
                  </a:schemeClr>
                </a:solidFill>
              </a:rPr>
              <a:t>SDP</a:t>
            </a:r>
          </a:p>
        </p:txBody>
      </p:sp>
    </p:spTree>
    <p:extLst>
      <p:ext uri="{BB962C8B-B14F-4D97-AF65-F5344CB8AC3E}">
        <p14:creationId xmlns:p14="http://schemas.microsoft.com/office/powerpoint/2010/main" val="2611728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29070" y="1428752"/>
            <a:ext cx="11132885" cy="4829175"/>
          </a:xfrm>
        </p:spPr>
        <p:txBody>
          <a:bodyPr/>
          <a:lstStyle/>
          <a:p>
            <a:pPr marL="0" indent="0">
              <a:buNone/>
            </a:pPr>
            <a:r>
              <a:rPr lang="en-US" dirty="0"/>
              <a:t>The AIR server handles messages from both traffic and administrative network elements, inside Charging System.</a:t>
            </a:r>
          </a:p>
          <a:p>
            <a:pPr marL="0" indent="0">
              <a:buNone/>
            </a:pPr>
            <a:br>
              <a:rPr lang="en-US" dirty="0"/>
            </a:br>
            <a:r>
              <a:rPr lang="en-US" dirty="0"/>
              <a:t>Examples of functionality in AIR:</a:t>
            </a:r>
          </a:p>
          <a:p>
            <a:pPr>
              <a:buFont typeface="Arial" panose="020B0604020202020204" pitchFamily="34" charset="0"/>
              <a:buChar char="•"/>
            </a:pPr>
            <a:r>
              <a:rPr lang="en-US" dirty="0"/>
              <a:t>Contains the function groups refill function, adjustment function, and the enquiry and update function</a:t>
            </a:r>
          </a:p>
          <a:p>
            <a:pPr>
              <a:buFont typeface="Arial" panose="020B0604020202020204" pitchFamily="34" charset="0"/>
              <a:buChar char="•"/>
            </a:pPr>
            <a:r>
              <a:rPr lang="en-US" dirty="0"/>
              <a:t>Handles account information in the form of enquiries and account administration</a:t>
            </a:r>
          </a:p>
          <a:p>
            <a:pPr>
              <a:buFont typeface="Arial" panose="020B0604020202020204" pitchFamily="34" charset="0"/>
              <a:buChar char="•"/>
            </a:pPr>
            <a:r>
              <a:rPr lang="en-US" dirty="0"/>
              <a:t>Supports a number of file-based batch jobs for making bulk adjustments, promotions, and refills</a:t>
            </a:r>
          </a:p>
          <a:p>
            <a:pPr>
              <a:buFont typeface="Arial" panose="020B0604020202020204" pitchFamily="34" charset="0"/>
              <a:buChar char="•"/>
            </a:pPr>
            <a:r>
              <a:rPr lang="en-US" dirty="0"/>
              <a:t>AIR can handle multiple Voucher Servers (VSs).</a:t>
            </a:r>
          </a:p>
          <a:p>
            <a:pPr>
              <a:buNone/>
            </a:pPr>
            <a:endParaRPr lang="en-US" dirty="0"/>
          </a:p>
          <a:p>
            <a:pPr marL="0" indent="0">
              <a:buNone/>
            </a:pPr>
            <a:endParaRPr lang="en-US" dirty="0"/>
          </a:p>
          <a:p>
            <a:pPr marL="0" indent="0">
              <a:buNone/>
            </a:pPr>
            <a:endParaRPr lang="en-US" dirty="0"/>
          </a:p>
        </p:txBody>
      </p:sp>
      <p:sp>
        <p:nvSpPr>
          <p:cNvPr id="4" name="Title 3"/>
          <p:cNvSpPr>
            <a:spLocks noGrp="1"/>
          </p:cNvSpPr>
          <p:nvPr>
            <p:ph type="title"/>
          </p:nvPr>
        </p:nvSpPr>
        <p:spPr/>
        <p:txBody>
          <a:bodyPr>
            <a:normAutofit fontScale="90000"/>
          </a:bodyPr>
          <a:lstStyle/>
          <a:p>
            <a:br>
              <a:rPr lang="en-US" sz="4900" dirty="0">
                <a:solidFill>
                  <a:schemeClr val="tx2">
                    <a:lumMod val="25000"/>
                    <a:lumOff val="75000"/>
                  </a:schemeClr>
                </a:solidFill>
              </a:rPr>
            </a:br>
            <a:r>
              <a:rPr lang="en-US" sz="4900" dirty="0">
                <a:solidFill>
                  <a:schemeClr val="tx2">
                    <a:lumMod val="25000"/>
                    <a:lumOff val="75000"/>
                  </a:schemeClr>
                </a:solidFill>
              </a:rPr>
              <a:t>Account Information and Refill System (AIR)</a:t>
            </a:r>
            <a:br>
              <a:rPr lang="en-US" dirty="0"/>
            </a:br>
            <a:endParaRPr lang="en-US" dirty="0">
              <a:solidFill>
                <a:schemeClr val="tx2">
                  <a:lumMod val="25000"/>
                  <a:lumOff val="75000"/>
                </a:schemeClr>
              </a:solidFill>
            </a:endParaRPr>
          </a:p>
        </p:txBody>
      </p:sp>
    </p:spTree>
    <p:extLst>
      <p:ext uri="{BB962C8B-B14F-4D97-AF65-F5344CB8AC3E}">
        <p14:creationId xmlns:p14="http://schemas.microsoft.com/office/powerpoint/2010/main" val="3792016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29070" y="2254469"/>
            <a:ext cx="11132885" cy="4003458"/>
          </a:xfrm>
        </p:spPr>
        <p:txBody>
          <a:bodyPr anchor="ctr"/>
          <a:lstStyle/>
          <a:p>
            <a:pPr>
              <a:buFont typeface="Arial" panose="020B0604020202020204" pitchFamily="34" charset="0"/>
              <a:buChar char="•"/>
            </a:pPr>
            <a:r>
              <a:rPr lang="en-US" dirty="0"/>
              <a:t>AF is a network element that provides SDP information for subscriber accounts in the system.</a:t>
            </a:r>
          </a:p>
          <a:p>
            <a:pPr>
              <a:buFont typeface="Arial" panose="020B0604020202020204" pitchFamily="34" charset="0"/>
              <a:buChar char="•"/>
            </a:pPr>
            <a:r>
              <a:rPr lang="en-US" dirty="0"/>
              <a:t>AF enables the centralized management of multiple SDPs.</a:t>
            </a:r>
          </a:p>
          <a:p>
            <a:pPr>
              <a:buFont typeface="Arial" panose="020B0604020202020204" pitchFamily="34" charset="0"/>
              <a:buChar char="•"/>
            </a:pPr>
            <a:r>
              <a:rPr lang="en-US" dirty="0"/>
              <a:t>AF is always collocated with AIR.</a:t>
            </a:r>
          </a:p>
          <a:p>
            <a:pPr marL="0" indent="0">
              <a:buNone/>
            </a:pPr>
            <a:endParaRPr lang="en-US" dirty="0"/>
          </a:p>
        </p:txBody>
      </p:sp>
      <p:sp>
        <p:nvSpPr>
          <p:cNvPr id="4" name="Title 3"/>
          <p:cNvSpPr>
            <a:spLocks noGrp="1"/>
          </p:cNvSpPr>
          <p:nvPr>
            <p:ph type="title"/>
          </p:nvPr>
        </p:nvSpPr>
        <p:spPr>
          <a:xfrm>
            <a:off x="524798" y="239716"/>
            <a:ext cx="9990182" cy="1194946"/>
          </a:xfrm>
        </p:spPr>
        <p:txBody>
          <a:bodyPr>
            <a:normAutofit fontScale="90000"/>
          </a:bodyPr>
          <a:lstStyle/>
          <a:p>
            <a:br>
              <a:rPr lang="en-US" dirty="0"/>
            </a:br>
            <a:br>
              <a:rPr lang="en-US" dirty="0"/>
            </a:br>
            <a:br>
              <a:rPr lang="en-US" dirty="0"/>
            </a:br>
            <a:br>
              <a:rPr lang="en-US" dirty="0"/>
            </a:br>
            <a:br>
              <a:rPr lang="en-US" dirty="0"/>
            </a:br>
            <a:r>
              <a:rPr lang="en-US" sz="4900" dirty="0">
                <a:solidFill>
                  <a:schemeClr val="tx2">
                    <a:lumMod val="25000"/>
                    <a:lumOff val="75000"/>
                  </a:schemeClr>
                </a:solidFill>
              </a:rPr>
              <a:t>Account Finder (AF)</a:t>
            </a:r>
            <a:br>
              <a:rPr lang="en-US" sz="4900" dirty="0">
                <a:solidFill>
                  <a:schemeClr val="tx2">
                    <a:lumMod val="25000"/>
                    <a:lumOff val="75000"/>
                  </a:schemeClr>
                </a:solidFill>
              </a:rPr>
            </a:br>
            <a:br>
              <a:rPr lang="en-US" sz="4900" dirty="0">
                <a:solidFill>
                  <a:schemeClr val="tx2">
                    <a:lumMod val="25000"/>
                    <a:lumOff val="75000"/>
                  </a:schemeClr>
                </a:solidFill>
              </a:rPr>
            </a:br>
            <a:br>
              <a:rPr lang="en-US" sz="4800" dirty="0"/>
            </a:br>
            <a:br>
              <a:rPr lang="en-US" sz="4900" dirty="0">
                <a:solidFill>
                  <a:schemeClr val="tx2">
                    <a:lumMod val="25000"/>
                    <a:lumOff val="75000"/>
                  </a:schemeClr>
                </a:solidFill>
              </a:rPr>
            </a:br>
            <a:br>
              <a:rPr lang="en-US" dirty="0"/>
            </a:br>
            <a:endParaRPr lang="en-US" dirty="0">
              <a:solidFill>
                <a:schemeClr val="tx2">
                  <a:lumMod val="25000"/>
                  <a:lumOff val="75000"/>
                </a:schemeClr>
              </a:solidFill>
            </a:endParaRPr>
          </a:p>
        </p:txBody>
      </p:sp>
    </p:spTree>
    <p:extLst>
      <p:ext uri="{BB962C8B-B14F-4D97-AF65-F5344CB8AC3E}">
        <p14:creationId xmlns:p14="http://schemas.microsoft.com/office/powerpoint/2010/main" val="1653455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29070" y="1198180"/>
            <a:ext cx="11132885" cy="5059748"/>
          </a:xfrm>
        </p:spPr>
        <p:txBody>
          <a:bodyPr/>
          <a:lstStyle/>
          <a:p>
            <a:pPr marL="0" indent="0">
              <a:buNone/>
            </a:pPr>
            <a:r>
              <a:rPr lang="en-US" sz="2000" dirty="0"/>
              <a:t>CCN is responsible for protocol translation, session control, and coordination with other network elements. To perform this task, CCN supports a number of protocols, both towards the MSC and towards the different network elements.</a:t>
            </a:r>
          </a:p>
          <a:p>
            <a:pPr marL="0" indent="0">
              <a:buNone/>
            </a:pPr>
            <a:endParaRPr lang="en-US" sz="2000" dirty="0"/>
          </a:p>
          <a:p>
            <a:pPr marL="0" indent="0">
              <a:buNone/>
            </a:pPr>
            <a:r>
              <a:rPr lang="en-US" sz="2000" dirty="0"/>
              <a:t>Examples of more functionality in CCN:</a:t>
            </a:r>
          </a:p>
          <a:p>
            <a:pPr>
              <a:buFont typeface="Arial" panose="020B0604020202020204" pitchFamily="34" charset="0"/>
              <a:buChar char="•"/>
            </a:pPr>
            <a:r>
              <a:rPr lang="en-US" sz="2000" dirty="0"/>
              <a:t>Creates CDRs for handled charging sessions</a:t>
            </a:r>
          </a:p>
          <a:p>
            <a:pPr>
              <a:buFont typeface="Arial" panose="020B0604020202020204" pitchFamily="34" charset="0"/>
              <a:buChar char="•"/>
            </a:pPr>
            <a:r>
              <a:rPr lang="en-US" sz="2000" dirty="0"/>
              <a:t>Terminates the DCCA for Charging System</a:t>
            </a:r>
          </a:p>
          <a:p>
            <a:pPr>
              <a:buFont typeface="Arial" panose="020B0604020202020204" pitchFamily="34" charset="0"/>
              <a:buChar char="•"/>
            </a:pPr>
            <a:r>
              <a:rPr lang="en-US" sz="2000" dirty="0"/>
              <a:t>Contains service logic for the Diameter service charging application to support content-based services</a:t>
            </a:r>
          </a:p>
          <a:p>
            <a:pPr>
              <a:buFont typeface="Arial" panose="020B0604020202020204" pitchFamily="34" charset="0"/>
              <a:buChar char="•"/>
            </a:pPr>
            <a:r>
              <a:rPr lang="en-US" sz="2000" dirty="0"/>
              <a:t>Contains proxy logic and acts as a proxy agent for policy management.</a:t>
            </a:r>
          </a:p>
          <a:p>
            <a:pPr>
              <a:buFont typeface="Arial" panose="020B0604020202020204" pitchFamily="34" charset="0"/>
              <a:buChar char="•"/>
            </a:pPr>
            <a:r>
              <a:rPr lang="en-US" sz="2000" dirty="0"/>
              <a:t>Relay of Online Charging of GPRS and SMS using CAPv3</a:t>
            </a:r>
          </a:p>
          <a:p>
            <a:pPr>
              <a:buFont typeface="Arial" panose="020B0604020202020204" pitchFamily="34" charset="0"/>
              <a:buChar char="•"/>
            </a:pPr>
            <a:r>
              <a:rPr lang="en-US" sz="2000" dirty="0"/>
              <a:t>Relay of Voice Charging Control using Capability Set 1 with Ericsson Extensions (CS1+), USSD Callback, CAPv1, and CAPv2.</a:t>
            </a:r>
          </a:p>
          <a:p>
            <a:pPr>
              <a:buFont typeface="Arial" panose="020B0604020202020204" pitchFamily="34" charset="0"/>
              <a:buChar char="•"/>
            </a:pPr>
            <a:r>
              <a:rPr lang="en-US" sz="2000" dirty="0"/>
              <a:t>Relay of Online Charging of GPRS and SMS using CAPv3</a:t>
            </a:r>
          </a:p>
          <a:p>
            <a:pPr marL="0" indent="0">
              <a:buNone/>
            </a:pPr>
            <a:endParaRPr lang="en-US" dirty="0"/>
          </a:p>
          <a:p>
            <a:pPr marL="0" indent="0">
              <a:buNone/>
            </a:pPr>
            <a:endParaRPr lang="en-US" dirty="0"/>
          </a:p>
        </p:txBody>
      </p:sp>
      <p:sp>
        <p:nvSpPr>
          <p:cNvPr id="4" name="Title 3"/>
          <p:cNvSpPr>
            <a:spLocks noGrp="1"/>
          </p:cNvSpPr>
          <p:nvPr>
            <p:ph type="title"/>
          </p:nvPr>
        </p:nvSpPr>
        <p:spPr>
          <a:xfrm>
            <a:off x="524798" y="239718"/>
            <a:ext cx="9990182" cy="958463"/>
          </a:xfrm>
        </p:spPr>
        <p:txBody>
          <a:bodyPr>
            <a:normAutofit fontScale="90000"/>
          </a:bodyPr>
          <a:lstStyle/>
          <a:p>
            <a:br>
              <a:rPr lang="en-US" sz="4900" dirty="0">
                <a:solidFill>
                  <a:schemeClr val="tx2">
                    <a:lumMod val="25000"/>
                    <a:lumOff val="75000"/>
                  </a:schemeClr>
                </a:solidFill>
              </a:rPr>
            </a:br>
            <a:br>
              <a:rPr lang="en-US" sz="4900" dirty="0">
                <a:solidFill>
                  <a:schemeClr val="tx2">
                    <a:lumMod val="25000"/>
                    <a:lumOff val="75000"/>
                  </a:schemeClr>
                </a:solidFill>
              </a:rPr>
            </a:br>
            <a:r>
              <a:rPr lang="en-US" sz="4900" dirty="0">
                <a:solidFill>
                  <a:schemeClr val="tx2">
                    <a:lumMod val="25000"/>
                    <a:lumOff val="75000"/>
                  </a:schemeClr>
                </a:solidFill>
              </a:rPr>
              <a:t>Charging Control Node (CCN)</a:t>
            </a:r>
            <a:br>
              <a:rPr lang="en-US" sz="4900" dirty="0">
                <a:solidFill>
                  <a:schemeClr val="tx2">
                    <a:lumMod val="25000"/>
                    <a:lumOff val="75000"/>
                  </a:schemeClr>
                </a:solidFill>
              </a:rPr>
            </a:br>
            <a:br>
              <a:rPr lang="en-US" dirty="0"/>
            </a:br>
            <a:endParaRPr lang="en-US" dirty="0">
              <a:solidFill>
                <a:schemeClr val="tx2">
                  <a:lumMod val="25000"/>
                  <a:lumOff val="75000"/>
                </a:schemeClr>
              </a:solidFill>
            </a:endParaRPr>
          </a:p>
        </p:txBody>
      </p:sp>
    </p:spTree>
    <p:extLst>
      <p:ext uri="{BB962C8B-B14F-4D97-AF65-F5344CB8AC3E}">
        <p14:creationId xmlns:p14="http://schemas.microsoft.com/office/powerpoint/2010/main" val="2148410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92587" y="1418897"/>
            <a:ext cx="11132885" cy="4934606"/>
          </a:xfrm>
        </p:spPr>
        <p:txBody>
          <a:bodyPr/>
          <a:lstStyle/>
          <a:p>
            <a:pPr marL="0" indent="0">
              <a:buNone/>
            </a:pPr>
            <a:r>
              <a:rPr lang="en-US" sz="2200" dirty="0"/>
              <a:t>OCC is responsible for protocol translation, session control, and coordination with other network elements. To perform this task, OCC supports a number of protocols, both towards the core network and towards the different network elements.</a:t>
            </a:r>
          </a:p>
          <a:p>
            <a:pPr marL="0" indent="0">
              <a:buNone/>
            </a:pPr>
            <a:br>
              <a:rPr lang="en-US" sz="2200" dirty="0"/>
            </a:br>
            <a:r>
              <a:rPr lang="en-US" sz="2200" dirty="0"/>
              <a:t>Examples of more functionality in OCC:</a:t>
            </a:r>
          </a:p>
          <a:p>
            <a:pPr>
              <a:buFont typeface="Arial" panose="020B0604020202020204" pitchFamily="34" charset="0"/>
              <a:buChar char="•"/>
            </a:pPr>
            <a:r>
              <a:rPr lang="en-US" sz="2200" dirty="0"/>
              <a:t>Creates CDRs for handled charging sessions</a:t>
            </a:r>
          </a:p>
          <a:p>
            <a:pPr>
              <a:buFont typeface="Arial" panose="020B0604020202020204" pitchFamily="34" charset="0"/>
              <a:buChar char="•"/>
            </a:pPr>
            <a:r>
              <a:rPr lang="en-US" sz="2200" dirty="0"/>
              <a:t>Terminates the Diameter Credit Control Application (DCCA) for Charging System</a:t>
            </a:r>
          </a:p>
          <a:p>
            <a:pPr>
              <a:buFont typeface="Arial" panose="020B0604020202020204" pitchFamily="34" charset="0"/>
              <a:buChar char="•"/>
            </a:pPr>
            <a:r>
              <a:rPr lang="en-US" sz="2200" dirty="0"/>
              <a:t>Contains service logic for the Diameter service charging application to support content-based services</a:t>
            </a:r>
          </a:p>
          <a:p>
            <a:pPr>
              <a:buFont typeface="Arial" panose="020B0604020202020204" pitchFamily="34" charset="0"/>
              <a:buChar char="•"/>
            </a:pPr>
            <a:r>
              <a:rPr lang="en-US" sz="2200" dirty="0"/>
              <a:t>Contains proxy logic and acts as a proxy agent for policy management</a:t>
            </a:r>
          </a:p>
          <a:p>
            <a:pPr>
              <a:buFont typeface="Arial" panose="020B0604020202020204" pitchFamily="34" charset="0"/>
              <a:buChar char="•"/>
            </a:pPr>
            <a:r>
              <a:rPr lang="en-US" sz="2200" dirty="0"/>
              <a:t>Contains service logic for integration with Multimedia Telephony Application Server (MTAS) to support multimedia telephony services.</a:t>
            </a:r>
          </a:p>
          <a:p>
            <a:pPr marL="0" indent="0">
              <a:buNone/>
            </a:pPr>
            <a:endParaRPr lang="en-US" dirty="0"/>
          </a:p>
        </p:txBody>
      </p:sp>
      <p:sp>
        <p:nvSpPr>
          <p:cNvPr id="4" name="Title 3"/>
          <p:cNvSpPr>
            <a:spLocks noGrp="1"/>
          </p:cNvSpPr>
          <p:nvPr>
            <p:ph type="title"/>
          </p:nvPr>
        </p:nvSpPr>
        <p:spPr>
          <a:xfrm>
            <a:off x="524798" y="239716"/>
            <a:ext cx="9990182" cy="1131884"/>
          </a:xfrm>
        </p:spPr>
        <p:txBody>
          <a:bodyPr>
            <a:normAutofit fontScale="90000"/>
          </a:bodyPr>
          <a:lstStyle/>
          <a:p>
            <a:br>
              <a:rPr lang="en-US" dirty="0"/>
            </a:br>
            <a:br>
              <a:rPr lang="en-US" dirty="0"/>
            </a:br>
            <a:r>
              <a:rPr lang="en-US" sz="4900" dirty="0">
                <a:solidFill>
                  <a:schemeClr val="tx2">
                    <a:lumMod val="25000"/>
                    <a:lumOff val="75000"/>
                  </a:schemeClr>
                </a:solidFill>
              </a:rPr>
              <a:t>Online Charging Control (OCC)</a:t>
            </a:r>
            <a:br>
              <a:rPr lang="en-US" sz="4900" dirty="0">
                <a:solidFill>
                  <a:schemeClr val="tx2">
                    <a:lumMod val="25000"/>
                    <a:lumOff val="75000"/>
                  </a:schemeClr>
                </a:solidFill>
              </a:rPr>
            </a:br>
            <a:br>
              <a:rPr lang="en-US" dirty="0"/>
            </a:br>
            <a:endParaRPr lang="en-US" dirty="0">
              <a:solidFill>
                <a:schemeClr val="tx2">
                  <a:lumMod val="25000"/>
                  <a:lumOff val="75000"/>
                </a:schemeClr>
              </a:solidFill>
            </a:endParaRPr>
          </a:p>
        </p:txBody>
      </p:sp>
    </p:spTree>
    <p:extLst>
      <p:ext uri="{BB962C8B-B14F-4D97-AF65-F5344CB8AC3E}">
        <p14:creationId xmlns:p14="http://schemas.microsoft.com/office/powerpoint/2010/main" val="15745401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YPE" val="TitlePage"/>
</p:tagLst>
</file>

<file path=ppt/theme/theme1.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6_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0e710d51-58b4-4530-836b-fce5679fe049" ContentTypeId="0x010100BB337192E63E44A7A744CE7393F41F4E" PreviousValue="false"/>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EriCOLL Docs" ma:contentTypeID="0x010100BB337192E63E44A7A744CE7393F41F4E00ED507DF49772154FB6AF304423410AD8" ma:contentTypeVersion="6" ma:contentTypeDescription="EriCOLL Document Content Type" ma:contentTypeScope="" ma:versionID="ccc05ab4adf8358a6dd91b0f672c3014">
  <xsd:schema xmlns:xsd="http://www.w3.org/2001/XMLSchema" xmlns:xs="http://www.w3.org/2001/XMLSchema" xmlns:p="http://schemas.microsoft.com/office/2006/metadata/properties" xmlns:ns2="08b2df90-05d3-4030-90d4-c9feeb4a1cd9" xmlns:ns3="d059d511-5257-40ed-8844-d51633c0be9a" targetNamespace="http://schemas.microsoft.com/office/2006/metadata/properties" ma:root="true" ma:fieldsID="acf5500146d6764cabc58fce8eae6b7f" ns2:_="" ns3:_="">
    <xsd:import namespace="08b2df90-05d3-4030-90d4-c9feeb4a1cd9"/>
    <xsd:import namespace="d059d511-5257-40ed-8844-d51633c0be9a"/>
    <xsd:element name="properties">
      <xsd:complexType>
        <xsd:sequence>
          <xsd:element name="documentManagement">
            <xsd:complexType>
              <xsd:all>
                <xsd:element ref="ns2:_dlc_DocId" minOccurs="0"/>
                <xsd:element ref="ns2:_dlc_DocIdUrl" minOccurs="0"/>
                <xsd:element ref="ns2:_dlc_DocIdPersistId" minOccurs="0"/>
                <xsd:element ref="ns3:Prepared." minOccurs="0"/>
                <xsd:element ref="ns3:EriCOLLDate." minOccurs="0"/>
                <xsd:element ref="ns3:AbstractOrSummary." minOccurs="0"/>
                <xsd:element ref="ns2:TaxKeywordTaxHTField" minOccurs="0"/>
                <xsd:element ref="ns2:TaxCatchAll" minOccurs="0"/>
                <xsd:element ref="ns2:TaxCatchAllLabel" minOccurs="0"/>
                <xsd:element ref="ns3:EriCOLLCategoryTaxHTField0" minOccurs="0"/>
                <xsd:element ref="ns3:EriCOLLOrganizationUnitTaxHTField0" minOccurs="0"/>
                <xsd:element ref="ns3:EriCOLLCompetenceTaxHTField0" minOccurs="0"/>
                <xsd:element ref="ns3:EriCOLLCountryTaxHTField0" minOccurs="0"/>
                <xsd:element ref="ns2:EriCOLLCustomerTaxHTField0" minOccurs="0"/>
                <xsd:element ref="ns3:EriCOLLProcessTaxHTField0" minOccurs="0"/>
                <xsd:element ref="ns3:EriCOLLProductsTaxHTField0" minOccurs="0"/>
                <xsd:element ref="ns3:EriCOLLProjects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b2df90-05d3-4030-90d4-c9feeb4a1cd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KeywordTaxHTField" ma:index="14" nillable="true" ma:taxonomy="true" ma:internalName="TaxKeywordTaxHTField" ma:taxonomyFieldName="TaxKeyword" ma:displayName="Keywords." ma:readOnly="false" ma:fieldId="{23f27201-bee3-471e-b2e7-b64fd8b7ca38}" ma:taxonomyMulti="true" ma:sspId="0e710d51-58b4-4530-836b-fce5679fe049" ma:termSetId="00000000-0000-0000-0000-000000000000" ma:anchorId="00000000-0000-0000-0000-000000000000" ma:open="true" ma:isKeyword="true">
      <xsd:complexType>
        <xsd:sequence>
          <xsd:element ref="pc:Terms" minOccurs="0" maxOccurs="1"/>
        </xsd:sequence>
      </xsd:complexType>
    </xsd:element>
    <xsd:element name="TaxCatchAll" ma:index="15" nillable="true" ma:displayName="Taxonomy Catch All Column" ma:hidden="true" ma:list="{c761c373-64b3-4c22-b8f5-ce97f9be9e61}" ma:internalName="TaxCatchAll" ma:showField="CatchAllData" ma:web="d059d511-5257-40ed-8844-d51633c0be9a">
      <xsd:complexType>
        <xsd:complexContent>
          <xsd:extension base="dms:MultiChoiceLookup">
            <xsd:sequence>
              <xsd:element name="Value" type="dms:Lookup" maxOccurs="unbounded" minOccurs="0" nillable="true"/>
            </xsd:sequence>
          </xsd:extension>
        </xsd:complexContent>
      </xsd:complexType>
    </xsd:element>
    <xsd:element name="TaxCatchAllLabel" ma:index="16" nillable="true" ma:displayName="Taxonomy Catch All Column1" ma:hidden="true" ma:list="{c761c373-64b3-4c22-b8f5-ce97f9be9e61}" ma:internalName="TaxCatchAllLabel" ma:readOnly="true" ma:showField="CatchAllDataLabel" ma:web="d059d511-5257-40ed-8844-d51633c0be9a">
      <xsd:complexType>
        <xsd:complexContent>
          <xsd:extension base="dms:MultiChoiceLookup">
            <xsd:sequence>
              <xsd:element name="Value" type="dms:Lookup" maxOccurs="unbounded" minOccurs="0" nillable="true"/>
            </xsd:sequence>
          </xsd:extension>
        </xsd:complexContent>
      </xsd:complexType>
    </xsd:element>
    <xsd:element name="EriCOLLCustomerTaxHTField0" ma:index="26" nillable="true" ma:taxonomy="true" ma:internalName="EriCOLLCustomerTaxHTField0" ma:taxonomyFieldName="EriCOLLCustomer" ma:displayName="Customer." ma:readOnly="false" ma:default="" ma:fieldId="{8480f48b-f8b7-4c77-be55-63d41a1fdb0d}" ma:taxonomyMulti="true" ma:sspId="0e710d51-58b4-4530-836b-fce5679fe049" ma:termSetId="4e0bb0d4-0179-488a-a161-abd655dda2e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059d511-5257-40ed-8844-d51633c0be9a" elementFormDefault="qualified">
    <xsd:import namespace="http://schemas.microsoft.com/office/2006/documentManagement/types"/>
    <xsd:import namespace="http://schemas.microsoft.com/office/infopath/2007/PartnerControls"/>
    <xsd:element name="Prepared." ma:index="11" nillable="true" ma:displayName="Prepared." ma:internalName="Prepared_x002e_" ma:readOnly="false">
      <xsd:simpleType>
        <xsd:restriction base="dms:Text">
          <xsd:maxLength value="255"/>
        </xsd:restriction>
      </xsd:simpleType>
    </xsd:element>
    <xsd:element name="EriCOLLDate." ma:index="12" nillable="true" ma:displayName="Date." ma:internalName="EriCOLLDate_x002e_" ma:readOnly="false">
      <xsd:simpleType>
        <xsd:restriction base="dms:Text">
          <xsd:maxLength value="255"/>
        </xsd:restriction>
      </xsd:simpleType>
    </xsd:element>
    <xsd:element name="AbstractOrSummary." ma:index="13" nillable="true" ma:displayName="Abstract/Summary." ma:internalName="AbstractOrSummary_x002e_" ma:readOnly="false">
      <xsd:simpleType>
        <xsd:restriction base="dms:Note"/>
      </xsd:simpleType>
    </xsd:element>
    <xsd:element name="EriCOLLCategoryTaxHTField0" ma:index="18" nillable="true" ma:taxonomy="true" ma:internalName="EriCOLLCategoryTaxHTField0" ma:taxonomyFieldName="EriCOLLCategory" ma:displayName="Category." ma:readOnly="false" ma:default="1;#Development|053fcc88-ab49-4f69-87df-fc64cb0bf305" ma:fieldId="{e72cc46e-70aa-41d8-b11d-9bbfd769c5eb}" ma:taxonomyMulti="true" ma:sspId="0e710d51-58b4-4530-836b-fce5679fe049" ma:termSetId="f35c1d4c-78ac-4f40-bb38-8d71ec401e64" ma:anchorId="00000000-0000-0000-0000-000000000000" ma:open="false" ma:isKeyword="false">
      <xsd:complexType>
        <xsd:sequence>
          <xsd:element ref="pc:Terms" minOccurs="0" maxOccurs="1"/>
        </xsd:sequence>
      </xsd:complexType>
    </xsd:element>
    <xsd:element name="EriCOLLOrganizationUnitTaxHTField0" ma:index="20" nillable="true" ma:taxonomy="true" ma:internalName="EriCOLLOrganizationUnitTaxHTField0" ma:taxonomyFieldName="EriCOLLOrganizationUnit" ma:displayName="Organization Unit." ma:readOnly="false" ma:default="2;#BUSS BSS PL Charg Bill ＆ CRM Off Dev|ba8516bf-9ba3-4764-895c-7809760e2974" ma:fieldId="{7588c015-b936-47f7-bb64-663949dc467e}" ma:taxonomyMulti="true" ma:sspId="0e710d51-58b4-4530-836b-fce5679fe049" ma:termSetId="67f5b04f-38bf-47c9-889f-003f3bcd1395" ma:anchorId="00000000-0000-0000-0000-000000000000" ma:open="false" ma:isKeyword="false">
      <xsd:complexType>
        <xsd:sequence>
          <xsd:element ref="pc:Terms" minOccurs="0" maxOccurs="1"/>
        </xsd:sequence>
      </xsd:complexType>
    </xsd:element>
    <xsd:element name="EriCOLLCompetenceTaxHTField0" ma:index="22" nillable="true" ma:taxonomy="true" ma:internalName="EriCOLLCompetenceTaxHTField0" ma:taxonomyFieldName="EriCOLLCompetence" ma:displayName="Competence." ma:readOnly="false" ma:default="" ma:fieldId="{ff7cf505-5048-4f7f-991c-4d426a4ce272}" ma:taxonomyMulti="true" ma:sspId="0e710d51-58b4-4530-836b-fce5679fe049" ma:termSetId="3b0c01a2-44af-4012-bd1f-a99c2b798efa" ma:anchorId="00000000-0000-0000-0000-000000000000" ma:open="false" ma:isKeyword="false">
      <xsd:complexType>
        <xsd:sequence>
          <xsd:element ref="pc:Terms" minOccurs="0" maxOccurs="1"/>
        </xsd:sequence>
      </xsd:complexType>
    </xsd:element>
    <xsd:element name="EriCOLLCountryTaxHTField0" ma:index="24" nillable="true" ma:taxonomy="true" ma:internalName="EriCOLLCountryTaxHTField0" ma:taxonomyFieldName="EriCOLLCountry" ma:displayName="Country." ma:readOnly="false" ma:default="" ma:fieldId="{a6c34b01-f2c2-4f05-b9ad-d4935bafeeb2}" ma:taxonomyMulti="true" ma:sspId="0e710d51-58b4-4530-836b-fce5679fe049" ma:termSetId="d4bcc4ed-3121-4db4-a523-83f3d1018798" ma:anchorId="00000000-0000-0000-0000-000000000000" ma:open="false" ma:isKeyword="false">
      <xsd:complexType>
        <xsd:sequence>
          <xsd:element ref="pc:Terms" minOccurs="0" maxOccurs="1"/>
        </xsd:sequence>
      </xsd:complexType>
    </xsd:element>
    <xsd:element name="EriCOLLProcessTaxHTField0" ma:index="28" nillable="true" ma:taxonomy="true" ma:internalName="EriCOLLProcessTaxHTField0" ma:taxonomyFieldName="EriCOLLProcess" ma:displayName="Process." ma:readOnly="false" ma:default="" ma:fieldId="{69b1f811-b392-4734-aa69-0125c68961bd}" ma:taxonomyMulti="true" ma:sspId="0e710d51-58b4-4530-836b-fce5679fe049" ma:termSetId="3d5773de-e402-4858-b471-2c5969a51f0d" ma:anchorId="00000000-0000-0000-0000-000000000000" ma:open="false" ma:isKeyword="false">
      <xsd:complexType>
        <xsd:sequence>
          <xsd:element ref="pc:Terms" minOccurs="0" maxOccurs="1"/>
        </xsd:sequence>
      </xsd:complexType>
    </xsd:element>
    <xsd:element name="EriCOLLProductsTaxHTField0" ma:index="30" nillable="true" ma:taxonomy="true" ma:internalName="EriCOLLProductsTaxHTField0" ma:taxonomyFieldName="EriCOLLProducts" ma:displayName="Products." ma:readOnly="false" ma:default="" ma:fieldId="{e7fe205b-2114-43c4-bcb7-1bbbbd16d461}" ma:taxonomyMulti="true" ma:sspId="0e710d51-58b4-4530-836b-fce5679fe049" ma:termSetId="943c8fbd-8b50-4b6a-b4b8-9342be84b8f7" ma:anchorId="00000000-0000-0000-0000-000000000000" ma:open="false" ma:isKeyword="false">
      <xsd:complexType>
        <xsd:sequence>
          <xsd:element ref="pc:Terms" minOccurs="0" maxOccurs="1"/>
        </xsd:sequence>
      </xsd:complexType>
    </xsd:element>
    <xsd:element name="EriCOLLProjectsTaxHTField0" ma:index="32" nillable="true" ma:taxonomy="true" ma:internalName="EriCOLLProjectsTaxHTField0" ma:taxonomyFieldName="EriCOLLProjects" ma:displayName="Projects." ma:readOnly="false" ma:default="" ma:fieldId="{6d690e96-80d8-4550-9bd4-922d740a55ff}" ma:taxonomyMulti="true" ma:sspId="0e710d51-58b4-4530-836b-fce5679fe049" ma:termSetId="66ed0c52-5b15-42c7-a9e7-77fbdfe62b34"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xmlns:pc="http://schemas.microsoft.com/office/infopath/2007/PartnerControls">
  <documentManagement>
    <EriCOLLCountryTaxHTField0 xmlns="d059d511-5257-40ed-8844-d51633c0be9a">
      <Terms xmlns="http://schemas.microsoft.com/office/infopath/2007/PartnerControls"/>
    </EriCOLLCountryTaxHTField0>
    <Prepared. xmlns="d059d511-5257-40ed-8844-d51633c0be9a" xsi:nil="true"/>
    <EriCOLLOrganizationUnitTaxHTField0 xmlns="d059d511-5257-40ed-8844-d51633c0be9a">
      <Terms xmlns="http://schemas.microsoft.com/office/infopath/2007/PartnerControls">
        <TermInfo xmlns="http://schemas.microsoft.com/office/infopath/2007/PartnerControls">
          <TermName xmlns="http://schemas.microsoft.com/office/infopath/2007/PartnerControls">BUSS BSS PL Charging ＆ Billing SPM</TermName>
          <TermId xmlns="http://schemas.microsoft.com/office/infopath/2007/PartnerControls">ba8516bf-9ba3-4764-895c-7809760e2974</TermId>
        </TermInfo>
      </Terms>
    </EriCOLLOrganizationUnitTaxHTField0>
    <EriCOLLProductsTaxHTField0 xmlns="d059d511-5257-40ed-8844-d51633c0be9a">
      <Terms xmlns="http://schemas.microsoft.com/office/infopath/2007/PartnerControls"/>
    </EriCOLLProductsTaxHTField0>
    <TaxCatchAll xmlns="08b2df90-05d3-4030-90d4-c9feeb4a1cd9">
      <Value>2</Value>
      <Value>1</Value>
    </TaxCatchAll>
    <TaxKeywordTaxHTField xmlns="08b2df90-05d3-4030-90d4-c9feeb4a1cd9">
      <Terms xmlns="http://schemas.microsoft.com/office/infopath/2007/PartnerControls"/>
    </TaxKeywordTaxHTField>
    <EriCOLLProjectsTaxHTField0 xmlns="d059d511-5257-40ed-8844-d51633c0be9a">
      <Terms xmlns="http://schemas.microsoft.com/office/infopath/2007/PartnerControls"/>
    </EriCOLLProjectsTaxHTField0>
    <EriCOLLProcessTaxHTField0 xmlns="d059d511-5257-40ed-8844-d51633c0be9a">
      <Terms xmlns="http://schemas.microsoft.com/office/infopath/2007/PartnerControls"/>
    </EriCOLLProcessTaxHTField0>
    <EriCOLLCategoryTaxHTField0 xmlns="d059d511-5257-40ed-8844-d51633c0be9a">
      <Terms xmlns="http://schemas.microsoft.com/office/infopath/2007/PartnerControls">
        <TermInfo xmlns="http://schemas.microsoft.com/office/infopath/2007/PartnerControls">
          <TermName xmlns="http://schemas.microsoft.com/office/infopath/2007/PartnerControls">Development</TermName>
          <TermId xmlns="http://schemas.microsoft.com/office/infopath/2007/PartnerControls">053fcc88-ab49-4f69-87df-fc64cb0bf305</TermId>
        </TermInfo>
      </Terms>
    </EriCOLLCategoryTaxHTField0>
    <AbstractOrSummary. xmlns="d059d511-5257-40ed-8844-d51633c0be9a" xsi:nil="true"/>
    <EriCOLLCompetenceTaxHTField0 xmlns="d059d511-5257-40ed-8844-d51633c0be9a">
      <Terms xmlns="http://schemas.microsoft.com/office/infopath/2007/PartnerControls"/>
    </EriCOLLCompetenceTaxHTField0>
    <EriCOLLDate. xmlns="d059d511-5257-40ed-8844-d51633c0be9a" xsi:nil="true"/>
    <EriCOLLCustomerTaxHTField0 xmlns="08b2df90-05d3-4030-90d4-c9feeb4a1cd9">
      <Terms xmlns="http://schemas.microsoft.com/office/infopath/2007/PartnerControls"/>
    </EriCOLLCustomerTaxHTField0>
    <_dlc_DocId xmlns="08b2df90-05d3-4030-90d4-c9feeb4a1cd9">2JUEMCFU63DC-46-36</_dlc_DocId>
    <_dlc_DocIdUrl xmlns="08b2df90-05d3-4030-90d4-c9feeb4a1cd9">
      <Url>https://ericoll.internal.ericsson.com/sites/BUSS_DU_CoE_CBM_DC_Chennai/TSM/_layouts/DocIdRedir.aspx?ID=2JUEMCFU63DC-46-36</Url>
      <Description>2JUEMCFU63DC-46-36</Description>
    </_dlc_DocIdUrl>
  </documentManagement>
</p:properties>
</file>

<file path=customXml/itemProps1.xml><?xml version="1.0" encoding="utf-8"?>
<ds:datastoreItem xmlns:ds="http://schemas.openxmlformats.org/officeDocument/2006/customXml" ds:itemID="{B95FB338-B2C5-4597-B9E4-BFFF3C2548AA}">
  <ds:schemaRefs>
    <ds:schemaRef ds:uri="Microsoft.SharePoint.Taxonomy.ContentTypeSync"/>
  </ds:schemaRefs>
</ds:datastoreItem>
</file>

<file path=customXml/itemProps2.xml><?xml version="1.0" encoding="utf-8"?>
<ds:datastoreItem xmlns:ds="http://schemas.openxmlformats.org/officeDocument/2006/customXml" ds:itemID="{238DC926-5D4B-457E-A9A8-DF24C9C098AB}">
  <ds:schemaRefs>
    <ds:schemaRef ds:uri="http://schemas.microsoft.com/sharepoint/events"/>
  </ds:schemaRefs>
</ds:datastoreItem>
</file>

<file path=customXml/itemProps3.xml><?xml version="1.0" encoding="utf-8"?>
<ds:datastoreItem xmlns:ds="http://schemas.openxmlformats.org/officeDocument/2006/customXml" ds:itemID="{B81DD0C6-ADB0-4916-A649-D48EAF2C3F38}">
  <ds:schemaRefs>
    <ds:schemaRef ds:uri="http://schemas.microsoft.com/sharepoint/v3/contenttype/forms"/>
  </ds:schemaRefs>
</ds:datastoreItem>
</file>

<file path=customXml/itemProps4.xml><?xml version="1.0" encoding="utf-8"?>
<ds:datastoreItem xmlns:ds="http://schemas.openxmlformats.org/officeDocument/2006/customXml" ds:itemID="{CD0C3103-64DC-44B9-AE5B-A4C394EE18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b2df90-05d3-4030-90d4-c9feeb4a1cd9"/>
    <ds:schemaRef ds:uri="d059d511-5257-40ed-8844-d51633c0be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E2F44C3E-B483-450D-94FE-9C21C8B25F3E}">
  <ds:schemaRefs>
    <ds:schemaRef ds:uri="http://purl.org/dc/terms/"/>
    <ds:schemaRef ds:uri="http://purl.org/dc/elements/1.1/"/>
    <ds:schemaRef ds:uri="http://www.w3.org/XML/1998/namespace"/>
    <ds:schemaRef ds:uri="http://purl.org/dc/dcmitype/"/>
    <ds:schemaRef ds:uri="http://schemas.microsoft.com/office/2006/documentManagement/types"/>
    <ds:schemaRef ds:uri="http://schemas.microsoft.com/office/2006/metadata/properties"/>
    <ds:schemaRef ds:uri="http://schemas.microsoft.com/office/infopath/2007/PartnerControls"/>
    <ds:schemaRef ds:uri="d059d511-5257-40ed-8844-d51633c0be9a"/>
    <ds:schemaRef ds:uri="http://schemas.openxmlformats.org/package/2006/metadata/core-properties"/>
    <ds:schemaRef ds:uri="08b2df90-05d3-4030-90d4-c9feeb4a1cd9"/>
  </ds:schemaRefs>
</ds:datastoreItem>
</file>

<file path=docProps/app.xml><?xml version="1.0" encoding="utf-8"?>
<Properties xmlns="http://schemas.openxmlformats.org/officeDocument/2006/extended-properties" xmlns:vt="http://schemas.openxmlformats.org/officeDocument/2006/docPropsVTypes">
  <Template/>
  <TotalTime>24185</TotalTime>
  <Words>4670</Words>
  <Application>Microsoft Office PowerPoint</Application>
  <PresentationFormat>Custom</PresentationFormat>
  <Paragraphs>638</Paragraphs>
  <Slides>26</Slides>
  <Notes>26</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26</vt:i4>
      </vt:variant>
    </vt:vector>
  </HeadingPairs>
  <TitlesOfParts>
    <vt:vector size="37" baseType="lpstr">
      <vt:lpstr>Calibri</vt:lpstr>
      <vt:lpstr>Courier New</vt:lpstr>
      <vt:lpstr>Arial</vt:lpstr>
      <vt:lpstr>Wingdings</vt:lpstr>
      <vt:lpstr>Ericsson Capital TT</vt:lpstr>
      <vt:lpstr>Ericsson Sans</vt:lpstr>
      <vt:lpstr>PresentationTemplate2011</vt:lpstr>
      <vt:lpstr>3_PresentationTemplate2011</vt:lpstr>
      <vt:lpstr>6_PresentationTemplate2011</vt:lpstr>
      <vt:lpstr>1_PresentationTemplate2011</vt:lpstr>
      <vt:lpstr>2_PresentationTemplate2011</vt:lpstr>
      <vt:lpstr>“gyan”</vt:lpstr>
      <vt:lpstr>agenda</vt:lpstr>
      <vt:lpstr>Ericsson charging system  pre-integrated ocs for true end-2-end</vt:lpstr>
      <vt:lpstr>Charging System ARCHITECTURE</vt:lpstr>
      <vt:lpstr>SDP</vt:lpstr>
      <vt:lpstr> Account Information and Refill System (AIR) </vt:lpstr>
      <vt:lpstr>     Account Finder (AF)     </vt:lpstr>
      <vt:lpstr>  Charging Control Node (CCN)  </vt:lpstr>
      <vt:lpstr>  Online Charging Control (OCC)  </vt:lpstr>
      <vt:lpstr>   Voice Extensible Markup Language Interactive Voice Response System (VXML-IVR)   </vt:lpstr>
      <vt:lpstr>    Voucher Server (VS)   </vt:lpstr>
      <vt:lpstr>    Mobile IN Service Administration Tool (MINSAT)   </vt:lpstr>
      <vt:lpstr>    Ericsson Customer Management System (ECMS)    </vt:lpstr>
      <vt:lpstr>    Charging data Reporting System (CRS)    </vt:lpstr>
      <vt:lpstr>     Charging System - Network Management Toolkit (CS-NMT)     </vt:lpstr>
      <vt:lpstr>Refill through IVR</vt:lpstr>
      <vt:lpstr>Originating Charged Call with CAPv2</vt:lpstr>
      <vt:lpstr>Tech. Product Charging System Architecture,  Charging Compound 1.8</vt:lpstr>
      <vt:lpstr>Charging System evolution</vt:lpstr>
      <vt:lpstr>ERICSSON CATALOG MANAGER INTEGRATION</vt:lpstr>
      <vt:lpstr>Ericsson Catalog Manager (ECM)</vt:lpstr>
      <vt:lpstr> Ericsson Order Care (EOC) and Ericsson Order Management (EOM)</vt:lpstr>
      <vt:lpstr>Ericsson Charging System</vt:lpstr>
      <vt:lpstr>Personalized services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Gyan - A Learning Initiative of CoE CBM Chennai</dc:title>
  <dc:creator>ulaganathan.a@ericsson.com</dc:creator>
  <dc:description>Rev PA1</dc:description>
  <cp:lastModifiedBy>Bhavana</cp:lastModifiedBy>
  <cp:revision>353</cp:revision>
  <dcterms:created xsi:type="dcterms:W3CDTF">2011-05-24T09:22:48Z</dcterms:created>
  <dcterms:modified xsi:type="dcterms:W3CDTF">2023-09-24T19:26:09Z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PackageNo">
    <vt:lpwstr>LXA 119 603</vt:lpwstr>
  </property>
  <property fmtid="{D5CDD505-2E9C-101B-9397-08002B2CF9AE}" pid="7" name="PackageVersion">
    <vt:lpwstr>R4A</vt:lpwstr>
  </property>
  <property fmtid="{D5CDD505-2E9C-101B-9397-08002B2CF9AE}" pid="8" name="FooterType">
    <vt:lpwstr>PresTemp</vt:lpwstr>
  </property>
  <property fmtid="{D5CDD505-2E9C-101B-9397-08002B2CF9AE}" pid="9" name="UsedFont">
    <vt:lpwstr>Ericsson Capital TT</vt:lpwstr>
  </property>
  <property fmtid="{D5CDD505-2E9C-101B-9397-08002B2CF9AE}" pid="10" name="x">
    <vt:lpwstr>1</vt:lpwstr>
  </property>
  <property fmtid="{D5CDD505-2E9C-101B-9397-08002B2CF9AE}" pid="11" name="White">
    <vt:bool>true</vt:bool>
  </property>
  <property fmtid="{D5CDD505-2E9C-101B-9397-08002B2CF9AE}" pid="12" name="chkMetaData">
    <vt:bool>false</vt:bool>
  </property>
  <property fmtid="{D5CDD505-2E9C-101B-9397-08002B2CF9AE}" pid="13" name="chkTaglines">
    <vt:bool>false</vt:bool>
  </property>
  <property fmtid="{D5CDD505-2E9C-101B-9397-08002B2CF9AE}" pid="14" name="SecurityClass">
    <vt:lpwstr>Ericsson Internal</vt:lpwstr>
  </property>
  <property fmtid="{D5CDD505-2E9C-101B-9397-08002B2CF9AE}" pid="15" name="txtConfLabel">
    <vt:lpwstr>Ericsson Internal</vt:lpwstr>
  </property>
  <property fmtid="{D5CDD505-2E9C-101B-9397-08002B2CF9AE}" pid="16" name="optUseConfClass">
    <vt:bool>true</vt:bool>
  </property>
  <property fmtid="{D5CDD505-2E9C-101B-9397-08002B2CF9AE}" pid="17" name="optUseConfLabel">
    <vt:bool>false</vt:bool>
  </property>
  <property fmtid="{D5CDD505-2E9C-101B-9397-08002B2CF9AE}" pid="18" name="optFooterCVLDocNo">
    <vt:bool>true</vt:bool>
  </property>
  <property fmtid="{D5CDD505-2E9C-101B-9397-08002B2CF9AE}" pid="19" name="optFooterCVLCopyright">
    <vt:bool>false</vt:bool>
  </property>
  <property fmtid="{D5CDD505-2E9C-101B-9397-08002B2CF9AE}" pid="20" name="optEnterText1">
    <vt:bool>false</vt:bool>
  </property>
  <property fmtid="{D5CDD505-2E9C-101B-9397-08002B2CF9AE}" pid="21" name="optFooterCVLConfLabel">
    <vt:bool>true</vt:bool>
  </property>
  <property fmtid="{D5CDD505-2E9C-101B-9397-08002B2CF9AE}" pid="22" name="optEnterText2">
    <vt:bool>false</vt:bool>
  </property>
  <property fmtid="{D5CDD505-2E9C-101B-9397-08002B2CF9AE}" pid="23" name="optFooterCVLTitle">
    <vt:bool>true</vt:bool>
  </property>
  <property fmtid="{D5CDD505-2E9C-101B-9397-08002B2CF9AE}" pid="24" name="optFooterCVLPrep">
    <vt:bool>false</vt:bool>
  </property>
  <property fmtid="{D5CDD505-2E9C-101B-9397-08002B2CF9AE}" pid="25" name="optEnterText3">
    <vt:bool>false</vt:bool>
  </property>
  <property fmtid="{D5CDD505-2E9C-101B-9397-08002B2CF9AE}" pid="26" name="optFooterCVLDate">
    <vt:bool>true</vt:bool>
  </property>
  <property fmtid="{D5CDD505-2E9C-101B-9397-08002B2CF9AE}" pid="27" name="optEnterText4">
    <vt:bool>false</vt:bool>
  </property>
  <property fmtid="{D5CDD505-2E9C-101B-9397-08002B2CF9AE}" pid="28" name="LeftFooterField">
    <vt:lpwstr/>
  </property>
  <property fmtid="{D5CDD505-2E9C-101B-9397-08002B2CF9AE}" pid="29" name="MiddleFooterField">
    <vt:lpwstr>Ericsson Internal</vt:lpwstr>
  </property>
  <property fmtid="{D5CDD505-2E9C-101B-9397-08002B2CF9AE}" pid="30" name="RightFooterField">
    <vt:lpwstr>Gyan - A Learning Initiative of CoE CBM Chennai</vt:lpwstr>
  </property>
  <property fmtid="{D5CDD505-2E9C-101B-9397-08002B2CF9AE}" pid="31" name="RightFooterField2">
    <vt:lpwstr>2015-04-27</vt:lpwstr>
  </property>
  <property fmtid="{D5CDD505-2E9C-101B-9397-08002B2CF9AE}" pid="32" name="TotalNumb">
    <vt:bool>false</vt:bool>
  </property>
  <property fmtid="{D5CDD505-2E9C-101B-9397-08002B2CF9AE}" pid="33" name="Pages">
    <vt:bool>true</vt:bool>
  </property>
  <property fmtid="{D5CDD505-2E9C-101B-9397-08002B2CF9AE}" pid="34" name="DocumentType2">
    <vt:lpwstr>Presentation2011</vt:lpwstr>
  </property>
  <property fmtid="{D5CDD505-2E9C-101B-9397-08002B2CF9AE}" pid="35" name="TemplateName2">
    <vt:lpwstr>CXC 173 2731/1</vt:lpwstr>
  </property>
  <property fmtid="{D5CDD505-2E9C-101B-9397-08002B2CF9AE}" pid="36" name="TemplateVersion2">
    <vt:lpwstr>R1A</vt:lpwstr>
  </property>
  <property fmtid="{D5CDD505-2E9C-101B-9397-08002B2CF9AE}" pid="37" name="Prepared">
    <vt:lpwstr>epvkrav</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PA1</vt:lpwstr>
  </property>
  <property fmtid="{D5CDD505-2E9C-101B-9397-08002B2CF9AE}" pid="42" name="DocName">
    <vt:lpwstr/>
  </property>
  <property fmtid="{D5CDD505-2E9C-101B-9397-08002B2CF9AE}" pid="43" name="Title">
    <vt:lpwstr>Gyan - A Learning Initiative of CoE CBM Chennai</vt:lpwstr>
  </property>
  <property fmtid="{D5CDD505-2E9C-101B-9397-08002B2CF9AE}" pid="44" name="Date">
    <vt:lpwstr>2015-04-27</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ContentTypeId">
    <vt:lpwstr>0x010100BB337192E63E44A7A744CE7393F41F4E00ED507DF49772154FB6AF304423410AD8</vt:lpwstr>
  </property>
  <property fmtid="{D5CDD505-2E9C-101B-9397-08002B2CF9AE}" pid="49" name="_dlc_DocIdItemGuid">
    <vt:lpwstr>aacc4fd2-361e-4829-bb18-6aeb35ee93f9</vt:lpwstr>
  </property>
  <property fmtid="{D5CDD505-2E9C-101B-9397-08002B2CF9AE}" pid="50" name="EriCOLLCategory">
    <vt:lpwstr>1;#Development|053fcc88-ab49-4f69-87df-fc64cb0bf305</vt:lpwstr>
  </property>
  <property fmtid="{D5CDD505-2E9C-101B-9397-08002B2CF9AE}" pid="51" name="TaxKeyword">
    <vt:lpwstr/>
  </property>
  <property fmtid="{D5CDD505-2E9C-101B-9397-08002B2CF9AE}" pid="52" name="EriCOLLCountry">
    <vt:lpwstr/>
  </property>
  <property fmtid="{D5CDD505-2E9C-101B-9397-08002B2CF9AE}" pid="53" name="EriCOLLCompetence">
    <vt:lpwstr/>
  </property>
  <property fmtid="{D5CDD505-2E9C-101B-9397-08002B2CF9AE}" pid="54" name="EriCOLLOrganizationUnit">
    <vt:lpwstr>2;#BUSS BSS PL Charging ＆ Billing SPM|ba8516bf-9ba3-4764-895c-7809760e2974</vt:lpwstr>
  </property>
  <property fmtid="{D5CDD505-2E9C-101B-9397-08002B2CF9AE}" pid="55" name="EriCOLLCustomer">
    <vt:lpwstr/>
  </property>
  <property fmtid="{D5CDD505-2E9C-101B-9397-08002B2CF9AE}" pid="56" name="EriCOLLProducts">
    <vt:lpwstr/>
  </property>
  <property fmtid="{D5CDD505-2E9C-101B-9397-08002B2CF9AE}" pid="57" name="EriCOLLProjects">
    <vt:lpwstr/>
  </property>
  <property fmtid="{D5CDD505-2E9C-101B-9397-08002B2CF9AE}" pid="58" name="EriCOLLProcess">
    <vt:lpwstr/>
  </property>
</Properties>
</file>