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3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78" d="100"/>
          <a:sy n="78" d="100"/>
        </p:scale>
        <p:origin x="7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9C828-CDCE-D668-7FD7-95912FF7BA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086AE9-915F-8A55-E709-184DCF4109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3CD83F-4A1D-00CC-5003-5AFFDB65E405}"/>
              </a:ext>
            </a:extLst>
          </p:cNvPr>
          <p:cNvSpPr>
            <a:spLocks noGrp="1"/>
          </p:cNvSpPr>
          <p:nvPr>
            <p:ph type="dt" sz="half" idx="10"/>
          </p:nvPr>
        </p:nvSpPr>
        <p:spPr/>
        <p:txBody>
          <a:bodyPr/>
          <a:lstStyle/>
          <a:p>
            <a:fld id="{BE2209D4-09AF-450E-99E6-1222A42F2624}" type="datetimeFigureOut">
              <a:rPr lang="en-IN" smtClean="0"/>
              <a:t>28-04-2024</a:t>
            </a:fld>
            <a:endParaRPr lang="en-IN"/>
          </a:p>
        </p:txBody>
      </p:sp>
      <p:sp>
        <p:nvSpPr>
          <p:cNvPr id="5" name="Footer Placeholder 4">
            <a:extLst>
              <a:ext uri="{FF2B5EF4-FFF2-40B4-BE49-F238E27FC236}">
                <a16:creationId xmlns:a16="http://schemas.microsoft.com/office/drawing/2014/main" id="{3B3436AE-292E-DE56-36C8-DB4125FB72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201840-8B53-81A4-0C9E-47B88833D427}"/>
              </a:ext>
            </a:extLst>
          </p:cNvPr>
          <p:cNvSpPr>
            <a:spLocks noGrp="1"/>
          </p:cNvSpPr>
          <p:nvPr>
            <p:ph type="sldNum" sz="quarter" idx="12"/>
          </p:nvPr>
        </p:nvSpPr>
        <p:spPr/>
        <p:txBody>
          <a:bodyPr/>
          <a:lstStyle/>
          <a:p>
            <a:fld id="{493A1091-96AB-407A-B285-33CFC9E1EA71}" type="slidenum">
              <a:rPr lang="en-IN" smtClean="0"/>
              <a:t>‹#›</a:t>
            </a:fld>
            <a:endParaRPr lang="en-IN"/>
          </a:p>
        </p:txBody>
      </p:sp>
    </p:spTree>
    <p:extLst>
      <p:ext uri="{BB962C8B-B14F-4D97-AF65-F5344CB8AC3E}">
        <p14:creationId xmlns:p14="http://schemas.microsoft.com/office/powerpoint/2010/main" val="4278674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A5CC-D258-3248-CEF1-26E5F1C3DE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E012FA-28F2-6142-C290-FE443BAC82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8E9CA5-41AA-04BB-57D5-CB784B7DA82F}"/>
              </a:ext>
            </a:extLst>
          </p:cNvPr>
          <p:cNvSpPr>
            <a:spLocks noGrp="1"/>
          </p:cNvSpPr>
          <p:nvPr>
            <p:ph type="dt" sz="half" idx="10"/>
          </p:nvPr>
        </p:nvSpPr>
        <p:spPr/>
        <p:txBody>
          <a:bodyPr/>
          <a:lstStyle/>
          <a:p>
            <a:fld id="{BE2209D4-09AF-450E-99E6-1222A42F2624}" type="datetimeFigureOut">
              <a:rPr lang="en-IN" smtClean="0"/>
              <a:t>28-04-2024</a:t>
            </a:fld>
            <a:endParaRPr lang="en-IN"/>
          </a:p>
        </p:txBody>
      </p:sp>
      <p:sp>
        <p:nvSpPr>
          <p:cNvPr id="5" name="Footer Placeholder 4">
            <a:extLst>
              <a:ext uri="{FF2B5EF4-FFF2-40B4-BE49-F238E27FC236}">
                <a16:creationId xmlns:a16="http://schemas.microsoft.com/office/drawing/2014/main" id="{A66E083F-524B-02B9-9FBF-102E5FFB81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27189E-5858-84B1-19B8-274ABB690D0A}"/>
              </a:ext>
            </a:extLst>
          </p:cNvPr>
          <p:cNvSpPr>
            <a:spLocks noGrp="1"/>
          </p:cNvSpPr>
          <p:nvPr>
            <p:ph type="sldNum" sz="quarter" idx="12"/>
          </p:nvPr>
        </p:nvSpPr>
        <p:spPr/>
        <p:txBody>
          <a:bodyPr/>
          <a:lstStyle/>
          <a:p>
            <a:fld id="{493A1091-96AB-407A-B285-33CFC9E1EA71}" type="slidenum">
              <a:rPr lang="en-IN" smtClean="0"/>
              <a:t>‹#›</a:t>
            </a:fld>
            <a:endParaRPr lang="en-IN"/>
          </a:p>
        </p:txBody>
      </p:sp>
    </p:spTree>
    <p:extLst>
      <p:ext uri="{BB962C8B-B14F-4D97-AF65-F5344CB8AC3E}">
        <p14:creationId xmlns:p14="http://schemas.microsoft.com/office/powerpoint/2010/main" val="1617194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79B3B7-0A5D-6D18-4D91-0A937085CB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6A1290-E240-EA8F-5048-07F04C40C1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55D9E-DAD5-D562-FCF6-A248B1D45FA7}"/>
              </a:ext>
            </a:extLst>
          </p:cNvPr>
          <p:cNvSpPr>
            <a:spLocks noGrp="1"/>
          </p:cNvSpPr>
          <p:nvPr>
            <p:ph type="dt" sz="half" idx="10"/>
          </p:nvPr>
        </p:nvSpPr>
        <p:spPr/>
        <p:txBody>
          <a:bodyPr/>
          <a:lstStyle/>
          <a:p>
            <a:fld id="{BE2209D4-09AF-450E-99E6-1222A42F2624}" type="datetimeFigureOut">
              <a:rPr lang="en-IN" smtClean="0"/>
              <a:t>28-04-2024</a:t>
            </a:fld>
            <a:endParaRPr lang="en-IN"/>
          </a:p>
        </p:txBody>
      </p:sp>
      <p:sp>
        <p:nvSpPr>
          <p:cNvPr id="5" name="Footer Placeholder 4">
            <a:extLst>
              <a:ext uri="{FF2B5EF4-FFF2-40B4-BE49-F238E27FC236}">
                <a16:creationId xmlns:a16="http://schemas.microsoft.com/office/drawing/2014/main" id="{2A5FBA87-AE3F-BD22-8657-20A376A34F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AAF07C-86DD-7F97-B9A0-C107A39EA868}"/>
              </a:ext>
            </a:extLst>
          </p:cNvPr>
          <p:cNvSpPr>
            <a:spLocks noGrp="1"/>
          </p:cNvSpPr>
          <p:nvPr>
            <p:ph type="sldNum" sz="quarter" idx="12"/>
          </p:nvPr>
        </p:nvSpPr>
        <p:spPr/>
        <p:txBody>
          <a:bodyPr/>
          <a:lstStyle/>
          <a:p>
            <a:fld id="{493A1091-96AB-407A-B285-33CFC9E1EA71}" type="slidenum">
              <a:rPr lang="en-IN" smtClean="0"/>
              <a:t>‹#›</a:t>
            </a:fld>
            <a:endParaRPr lang="en-IN"/>
          </a:p>
        </p:txBody>
      </p:sp>
    </p:spTree>
    <p:extLst>
      <p:ext uri="{BB962C8B-B14F-4D97-AF65-F5344CB8AC3E}">
        <p14:creationId xmlns:p14="http://schemas.microsoft.com/office/powerpoint/2010/main" val="542707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88C9-43B0-074D-8E60-6450B73CCD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31F81D-3E46-8B19-55EE-1AB480F916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AD80B2-34A6-02DC-8F66-1F7F834A0972}"/>
              </a:ext>
            </a:extLst>
          </p:cNvPr>
          <p:cNvSpPr>
            <a:spLocks noGrp="1"/>
          </p:cNvSpPr>
          <p:nvPr>
            <p:ph type="dt" sz="half" idx="10"/>
          </p:nvPr>
        </p:nvSpPr>
        <p:spPr/>
        <p:txBody>
          <a:bodyPr/>
          <a:lstStyle/>
          <a:p>
            <a:fld id="{BE2209D4-09AF-450E-99E6-1222A42F2624}" type="datetimeFigureOut">
              <a:rPr lang="en-IN" smtClean="0"/>
              <a:t>28-04-2024</a:t>
            </a:fld>
            <a:endParaRPr lang="en-IN"/>
          </a:p>
        </p:txBody>
      </p:sp>
      <p:sp>
        <p:nvSpPr>
          <p:cNvPr id="5" name="Footer Placeholder 4">
            <a:extLst>
              <a:ext uri="{FF2B5EF4-FFF2-40B4-BE49-F238E27FC236}">
                <a16:creationId xmlns:a16="http://schemas.microsoft.com/office/drawing/2014/main" id="{7DDFFEAF-EF5A-7BB3-1737-CBB94762C3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1C4F66-7EFA-94B1-EE8A-3B6B7D8A61E1}"/>
              </a:ext>
            </a:extLst>
          </p:cNvPr>
          <p:cNvSpPr>
            <a:spLocks noGrp="1"/>
          </p:cNvSpPr>
          <p:nvPr>
            <p:ph type="sldNum" sz="quarter" idx="12"/>
          </p:nvPr>
        </p:nvSpPr>
        <p:spPr/>
        <p:txBody>
          <a:bodyPr/>
          <a:lstStyle/>
          <a:p>
            <a:fld id="{493A1091-96AB-407A-B285-33CFC9E1EA71}" type="slidenum">
              <a:rPr lang="en-IN" smtClean="0"/>
              <a:t>‹#›</a:t>
            </a:fld>
            <a:endParaRPr lang="en-IN"/>
          </a:p>
        </p:txBody>
      </p:sp>
    </p:spTree>
    <p:extLst>
      <p:ext uri="{BB962C8B-B14F-4D97-AF65-F5344CB8AC3E}">
        <p14:creationId xmlns:p14="http://schemas.microsoft.com/office/powerpoint/2010/main" val="326339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16D0C-48A4-2EB1-C23D-7F6FD4BF8F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10C40A-8428-6159-BBBB-E3EB8465CD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C4D9B6-D428-608E-ADC8-B718A25E570F}"/>
              </a:ext>
            </a:extLst>
          </p:cNvPr>
          <p:cNvSpPr>
            <a:spLocks noGrp="1"/>
          </p:cNvSpPr>
          <p:nvPr>
            <p:ph type="dt" sz="half" idx="10"/>
          </p:nvPr>
        </p:nvSpPr>
        <p:spPr/>
        <p:txBody>
          <a:bodyPr/>
          <a:lstStyle/>
          <a:p>
            <a:fld id="{BE2209D4-09AF-450E-99E6-1222A42F2624}" type="datetimeFigureOut">
              <a:rPr lang="en-IN" smtClean="0"/>
              <a:t>28-04-2024</a:t>
            </a:fld>
            <a:endParaRPr lang="en-IN"/>
          </a:p>
        </p:txBody>
      </p:sp>
      <p:sp>
        <p:nvSpPr>
          <p:cNvPr id="5" name="Footer Placeholder 4">
            <a:extLst>
              <a:ext uri="{FF2B5EF4-FFF2-40B4-BE49-F238E27FC236}">
                <a16:creationId xmlns:a16="http://schemas.microsoft.com/office/drawing/2014/main" id="{0EA55081-CF9C-620D-0698-85E12DF205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863039-F0EA-730C-88A6-5696C6EC6E1E}"/>
              </a:ext>
            </a:extLst>
          </p:cNvPr>
          <p:cNvSpPr>
            <a:spLocks noGrp="1"/>
          </p:cNvSpPr>
          <p:nvPr>
            <p:ph type="sldNum" sz="quarter" idx="12"/>
          </p:nvPr>
        </p:nvSpPr>
        <p:spPr/>
        <p:txBody>
          <a:bodyPr/>
          <a:lstStyle/>
          <a:p>
            <a:fld id="{493A1091-96AB-407A-B285-33CFC9E1EA71}" type="slidenum">
              <a:rPr lang="en-IN" smtClean="0"/>
              <a:t>‹#›</a:t>
            </a:fld>
            <a:endParaRPr lang="en-IN"/>
          </a:p>
        </p:txBody>
      </p:sp>
    </p:spTree>
    <p:extLst>
      <p:ext uri="{BB962C8B-B14F-4D97-AF65-F5344CB8AC3E}">
        <p14:creationId xmlns:p14="http://schemas.microsoft.com/office/powerpoint/2010/main" val="2929468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98F83-D999-BE3C-0211-62DA9A3DBF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B3D882-D1D7-D1BB-63AB-902FB50B43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1BC13A-FEAF-BF0D-EB32-CA7061EE65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88CDE07-9EB2-26A0-04EF-651DACFFD342}"/>
              </a:ext>
            </a:extLst>
          </p:cNvPr>
          <p:cNvSpPr>
            <a:spLocks noGrp="1"/>
          </p:cNvSpPr>
          <p:nvPr>
            <p:ph type="dt" sz="half" idx="10"/>
          </p:nvPr>
        </p:nvSpPr>
        <p:spPr/>
        <p:txBody>
          <a:bodyPr/>
          <a:lstStyle/>
          <a:p>
            <a:fld id="{BE2209D4-09AF-450E-99E6-1222A42F2624}" type="datetimeFigureOut">
              <a:rPr lang="en-IN" smtClean="0"/>
              <a:t>28-04-2024</a:t>
            </a:fld>
            <a:endParaRPr lang="en-IN"/>
          </a:p>
        </p:txBody>
      </p:sp>
      <p:sp>
        <p:nvSpPr>
          <p:cNvPr id="6" name="Footer Placeholder 5">
            <a:extLst>
              <a:ext uri="{FF2B5EF4-FFF2-40B4-BE49-F238E27FC236}">
                <a16:creationId xmlns:a16="http://schemas.microsoft.com/office/drawing/2014/main" id="{A271D7C3-17BA-C683-D691-E318629727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F23C53-2D14-1AE4-1BBF-7EC643A7CBC2}"/>
              </a:ext>
            </a:extLst>
          </p:cNvPr>
          <p:cNvSpPr>
            <a:spLocks noGrp="1"/>
          </p:cNvSpPr>
          <p:nvPr>
            <p:ph type="sldNum" sz="quarter" idx="12"/>
          </p:nvPr>
        </p:nvSpPr>
        <p:spPr/>
        <p:txBody>
          <a:bodyPr/>
          <a:lstStyle/>
          <a:p>
            <a:fld id="{493A1091-96AB-407A-B285-33CFC9E1EA71}" type="slidenum">
              <a:rPr lang="en-IN" smtClean="0"/>
              <a:t>‹#›</a:t>
            </a:fld>
            <a:endParaRPr lang="en-IN"/>
          </a:p>
        </p:txBody>
      </p:sp>
    </p:spTree>
    <p:extLst>
      <p:ext uri="{BB962C8B-B14F-4D97-AF65-F5344CB8AC3E}">
        <p14:creationId xmlns:p14="http://schemas.microsoft.com/office/powerpoint/2010/main" val="1679522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1EE5E-65F0-10D2-FFA7-D7431BF202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1150AA-F186-ED75-E654-F64A0CF019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E24306-9745-1647-1406-C89ECC9D99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B135EA-C20C-CF43-0B70-E3D513BBC8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CC215D-7909-A9D3-83A9-0844F2ECC0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D92A14-8F4A-A690-1833-9CDB0124DF71}"/>
              </a:ext>
            </a:extLst>
          </p:cNvPr>
          <p:cNvSpPr>
            <a:spLocks noGrp="1"/>
          </p:cNvSpPr>
          <p:nvPr>
            <p:ph type="dt" sz="half" idx="10"/>
          </p:nvPr>
        </p:nvSpPr>
        <p:spPr/>
        <p:txBody>
          <a:bodyPr/>
          <a:lstStyle/>
          <a:p>
            <a:fld id="{BE2209D4-09AF-450E-99E6-1222A42F2624}" type="datetimeFigureOut">
              <a:rPr lang="en-IN" smtClean="0"/>
              <a:t>28-04-2024</a:t>
            </a:fld>
            <a:endParaRPr lang="en-IN"/>
          </a:p>
        </p:txBody>
      </p:sp>
      <p:sp>
        <p:nvSpPr>
          <p:cNvPr id="8" name="Footer Placeholder 7">
            <a:extLst>
              <a:ext uri="{FF2B5EF4-FFF2-40B4-BE49-F238E27FC236}">
                <a16:creationId xmlns:a16="http://schemas.microsoft.com/office/drawing/2014/main" id="{6F33A24A-851C-FA0B-8AC4-012EDB4E60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6AC9FE-7A1F-B189-33F2-8694F9CC4691}"/>
              </a:ext>
            </a:extLst>
          </p:cNvPr>
          <p:cNvSpPr>
            <a:spLocks noGrp="1"/>
          </p:cNvSpPr>
          <p:nvPr>
            <p:ph type="sldNum" sz="quarter" idx="12"/>
          </p:nvPr>
        </p:nvSpPr>
        <p:spPr/>
        <p:txBody>
          <a:bodyPr/>
          <a:lstStyle/>
          <a:p>
            <a:fld id="{493A1091-96AB-407A-B285-33CFC9E1EA71}" type="slidenum">
              <a:rPr lang="en-IN" smtClean="0"/>
              <a:t>‹#›</a:t>
            </a:fld>
            <a:endParaRPr lang="en-IN"/>
          </a:p>
        </p:txBody>
      </p:sp>
    </p:spTree>
    <p:extLst>
      <p:ext uri="{BB962C8B-B14F-4D97-AF65-F5344CB8AC3E}">
        <p14:creationId xmlns:p14="http://schemas.microsoft.com/office/powerpoint/2010/main" val="215605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2876A-AFBA-42BE-6F60-C018651853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F2C72B-92C2-7FF1-36F6-DD25F87792A9}"/>
              </a:ext>
            </a:extLst>
          </p:cNvPr>
          <p:cNvSpPr>
            <a:spLocks noGrp="1"/>
          </p:cNvSpPr>
          <p:nvPr>
            <p:ph type="dt" sz="half" idx="10"/>
          </p:nvPr>
        </p:nvSpPr>
        <p:spPr/>
        <p:txBody>
          <a:bodyPr/>
          <a:lstStyle/>
          <a:p>
            <a:fld id="{BE2209D4-09AF-450E-99E6-1222A42F2624}" type="datetimeFigureOut">
              <a:rPr lang="en-IN" smtClean="0"/>
              <a:t>28-04-2024</a:t>
            </a:fld>
            <a:endParaRPr lang="en-IN"/>
          </a:p>
        </p:txBody>
      </p:sp>
      <p:sp>
        <p:nvSpPr>
          <p:cNvPr id="4" name="Footer Placeholder 3">
            <a:extLst>
              <a:ext uri="{FF2B5EF4-FFF2-40B4-BE49-F238E27FC236}">
                <a16:creationId xmlns:a16="http://schemas.microsoft.com/office/drawing/2014/main" id="{18F3C3BF-B76D-1798-2223-4D44CE0931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460349-6F36-5342-146B-BDE6AB7FCC7D}"/>
              </a:ext>
            </a:extLst>
          </p:cNvPr>
          <p:cNvSpPr>
            <a:spLocks noGrp="1"/>
          </p:cNvSpPr>
          <p:nvPr>
            <p:ph type="sldNum" sz="quarter" idx="12"/>
          </p:nvPr>
        </p:nvSpPr>
        <p:spPr/>
        <p:txBody>
          <a:bodyPr/>
          <a:lstStyle/>
          <a:p>
            <a:fld id="{493A1091-96AB-407A-B285-33CFC9E1EA71}" type="slidenum">
              <a:rPr lang="en-IN" smtClean="0"/>
              <a:t>‹#›</a:t>
            </a:fld>
            <a:endParaRPr lang="en-IN"/>
          </a:p>
        </p:txBody>
      </p:sp>
    </p:spTree>
    <p:extLst>
      <p:ext uri="{BB962C8B-B14F-4D97-AF65-F5344CB8AC3E}">
        <p14:creationId xmlns:p14="http://schemas.microsoft.com/office/powerpoint/2010/main" val="1866111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89CED3-11B2-A6D7-735E-35D1CB4926E8}"/>
              </a:ext>
            </a:extLst>
          </p:cNvPr>
          <p:cNvSpPr>
            <a:spLocks noGrp="1"/>
          </p:cNvSpPr>
          <p:nvPr>
            <p:ph type="dt" sz="half" idx="10"/>
          </p:nvPr>
        </p:nvSpPr>
        <p:spPr/>
        <p:txBody>
          <a:bodyPr/>
          <a:lstStyle/>
          <a:p>
            <a:fld id="{BE2209D4-09AF-450E-99E6-1222A42F2624}" type="datetimeFigureOut">
              <a:rPr lang="en-IN" smtClean="0"/>
              <a:t>28-04-2024</a:t>
            </a:fld>
            <a:endParaRPr lang="en-IN"/>
          </a:p>
        </p:txBody>
      </p:sp>
      <p:sp>
        <p:nvSpPr>
          <p:cNvPr id="3" name="Footer Placeholder 2">
            <a:extLst>
              <a:ext uri="{FF2B5EF4-FFF2-40B4-BE49-F238E27FC236}">
                <a16:creationId xmlns:a16="http://schemas.microsoft.com/office/drawing/2014/main" id="{024E795B-2625-6096-4AB1-4787C84F95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940BAD-94C8-D6F4-6F3A-78343D4C81C1}"/>
              </a:ext>
            </a:extLst>
          </p:cNvPr>
          <p:cNvSpPr>
            <a:spLocks noGrp="1"/>
          </p:cNvSpPr>
          <p:nvPr>
            <p:ph type="sldNum" sz="quarter" idx="12"/>
          </p:nvPr>
        </p:nvSpPr>
        <p:spPr/>
        <p:txBody>
          <a:bodyPr/>
          <a:lstStyle/>
          <a:p>
            <a:fld id="{493A1091-96AB-407A-B285-33CFC9E1EA71}" type="slidenum">
              <a:rPr lang="en-IN" smtClean="0"/>
              <a:t>‹#›</a:t>
            </a:fld>
            <a:endParaRPr lang="en-IN"/>
          </a:p>
        </p:txBody>
      </p:sp>
    </p:spTree>
    <p:extLst>
      <p:ext uri="{BB962C8B-B14F-4D97-AF65-F5344CB8AC3E}">
        <p14:creationId xmlns:p14="http://schemas.microsoft.com/office/powerpoint/2010/main" val="477797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7409-E638-D3B3-73F2-ED0AB70678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969D37-74C6-5E55-34C5-8839518BAC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D4C0CB-DBCF-BF55-7C89-486F2B737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F7D285-E3E8-BE7F-2352-709A958165FA}"/>
              </a:ext>
            </a:extLst>
          </p:cNvPr>
          <p:cNvSpPr>
            <a:spLocks noGrp="1"/>
          </p:cNvSpPr>
          <p:nvPr>
            <p:ph type="dt" sz="half" idx="10"/>
          </p:nvPr>
        </p:nvSpPr>
        <p:spPr/>
        <p:txBody>
          <a:bodyPr/>
          <a:lstStyle/>
          <a:p>
            <a:fld id="{BE2209D4-09AF-450E-99E6-1222A42F2624}" type="datetimeFigureOut">
              <a:rPr lang="en-IN" smtClean="0"/>
              <a:t>28-04-2024</a:t>
            </a:fld>
            <a:endParaRPr lang="en-IN"/>
          </a:p>
        </p:txBody>
      </p:sp>
      <p:sp>
        <p:nvSpPr>
          <p:cNvPr id="6" name="Footer Placeholder 5">
            <a:extLst>
              <a:ext uri="{FF2B5EF4-FFF2-40B4-BE49-F238E27FC236}">
                <a16:creationId xmlns:a16="http://schemas.microsoft.com/office/drawing/2014/main" id="{B4F829F0-25AC-3D56-2ADA-49AAE4F8C3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C56083-D545-C055-9F59-39457A5021E6}"/>
              </a:ext>
            </a:extLst>
          </p:cNvPr>
          <p:cNvSpPr>
            <a:spLocks noGrp="1"/>
          </p:cNvSpPr>
          <p:nvPr>
            <p:ph type="sldNum" sz="quarter" idx="12"/>
          </p:nvPr>
        </p:nvSpPr>
        <p:spPr/>
        <p:txBody>
          <a:bodyPr/>
          <a:lstStyle/>
          <a:p>
            <a:fld id="{493A1091-96AB-407A-B285-33CFC9E1EA71}" type="slidenum">
              <a:rPr lang="en-IN" smtClean="0"/>
              <a:t>‹#›</a:t>
            </a:fld>
            <a:endParaRPr lang="en-IN"/>
          </a:p>
        </p:txBody>
      </p:sp>
    </p:spTree>
    <p:extLst>
      <p:ext uri="{BB962C8B-B14F-4D97-AF65-F5344CB8AC3E}">
        <p14:creationId xmlns:p14="http://schemas.microsoft.com/office/powerpoint/2010/main" val="2083989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7EB4A-784B-C04C-6F8F-26BDB9470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BAE6A5-5212-90C5-45DA-C4A8AE3E9A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8D12E7-B5D4-AB60-36CC-9A68317C82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4C5DE4-5050-E91F-403A-25F0B217C515}"/>
              </a:ext>
            </a:extLst>
          </p:cNvPr>
          <p:cNvSpPr>
            <a:spLocks noGrp="1"/>
          </p:cNvSpPr>
          <p:nvPr>
            <p:ph type="dt" sz="half" idx="10"/>
          </p:nvPr>
        </p:nvSpPr>
        <p:spPr/>
        <p:txBody>
          <a:bodyPr/>
          <a:lstStyle/>
          <a:p>
            <a:fld id="{BE2209D4-09AF-450E-99E6-1222A42F2624}" type="datetimeFigureOut">
              <a:rPr lang="en-IN" smtClean="0"/>
              <a:t>28-04-2024</a:t>
            </a:fld>
            <a:endParaRPr lang="en-IN"/>
          </a:p>
        </p:txBody>
      </p:sp>
      <p:sp>
        <p:nvSpPr>
          <p:cNvPr id="6" name="Footer Placeholder 5">
            <a:extLst>
              <a:ext uri="{FF2B5EF4-FFF2-40B4-BE49-F238E27FC236}">
                <a16:creationId xmlns:a16="http://schemas.microsoft.com/office/drawing/2014/main" id="{5267ABF1-3A75-3B68-CC05-DEAD15FEB3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A806EB-12D0-66A3-E1CF-9B091126ACDB}"/>
              </a:ext>
            </a:extLst>
          </p:cNvPr>
          <p:cNvSpPr>
            <a:spLocks noGrp="1"/>
          </p:cNvSpPr>
          <p:nvPr>
            <p:ph type="sldNum" sz="quarter" idx="12"/>
          </p:nvPr>
        </p:nvSpPr>
        <p:spPr/>
        <p:txBody>
          <a:bodyPr/>
          <a:lstStyle/>
          <a:p>
            <a:fld id="{493A1091-96AB-407A-B285-33CFC9E1EA71}" type="slidenum">
              <a:rPr lang="en-IN" smtClean="0"/>
              <a:t>‹#›</a:t>
            </a:fld>
            <a:endParaRPr lang="en-IN"/>
          </a:p>
        </p:txBody>
      </p:sp>
    </p:spTree>
    <p:extLst>
      <p:ext uri="{BB962C8B-B14F-4D97-AF65-F5344CB8AC3E}">
        <p14:creationId xmlns:p14="http://schemas.microsoft.com/office/powerpoint/2010/main" val="1962483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28EF9-4AA3-83D2-41BB-5D7814894F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029534-EB83-0BD9-645D-41739DFB30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2DE881-40F9-F427-95E9-376D9CED1B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2209D4-09AF-450E-99E6-1222A42F2624}" type="datetimeFigureOut">
              <a:rPr lang="en-IN" smtClean="0"/>
              <a:t>28-04-2024</a:t>
            </a:fld>
            <a:endParaRPr lang="en-IN"/>
          </a:p>
        </p:txBody>
      </p:sp>
      <p:sp>
        <p:nvSpPr>
          <p:cNvPr id="5" name="Footer Placeholder 4">
            <a:extLst>
              <a:ext uri="{FF2B5EF4-FFF2-40B4-BE49-F238E27FC236}">
                <a16:creationId xmlns:a16="http://schemas.microsoft.com/office/drawing/2014/main" id="{87292874-B2A6-A7CB-7E76-F3D2092FB3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D68F64-91E8-51C8-23E9-E37FA3F42D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3A1091-96AB-407A-B285-33CFC9E1EA71}" type="slidenum">
              <a:rPr lang="en-IN" smtClean="0"/>
              <a:t>‹#›</a:t>
            </a:fld>
            <a:endParaRPr lang="en-IN"/>
          </a:p>
        </p:txBody>
      </p:sp>
    </p:spTree>
    <p:extLst>
      <p:ext uri="{BB962C8B-B14F-4D97-AF65-F5344CB8AC3E}">
        <p14:creationId xmlns:p14="http://schemas.microsoft.com/office/powerpoint/2010/main" val="21435944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2F17-3946-B96D-F007-3B93C7FDAB43}"/>
              </a:ext>
            </a:extLst>
          </p:cNvPr>
          <p:cNvSpPr>
            <a:spLocks noGrp="1"/>
          </p:cNvSpPr>
          <p:nvPr>
            <p:ph type="ctrTitle"/>
          </p:nvPr>
        </p:nvSpPr>
        <p:spPr>
          <a:xfrm>
            <a:off x="5378243" y="973836"/>
            <a:ext cx="6517627" cy="3566160"/>
          </a:xfrm>
        </p:spPr>
        <p:txBody>
          <a:bodyPr>
            <a:normAutofit/>
          </a:bodyPr>
          <a:lstStyle/>
          <a:p>
            <a:pPr algn="ctr"/>
            <a:r>
              <a:rPr lang="en-IN" b="1" dirty="0">
                <a:solidFill>
                  <a:srgbClr val="6C3600"/>
                </a:solidFill>
              </a:rPr>
              <a:t>COFFEE SHOP SALES DASHBOARD IN EXCEL </a:t>
            </a:r>
          </a:p>
        </p:txBody>
      </p:sp>
      <p:sp>
        <p:nvSpPr>
          <p:cNvPr id="3" name="Subtitle 2">
            <a:extLst>
              <a:ext uri="{FF2B5EF4-FFF2-40B4-BE49-F238E27FC236}">
                <a16:creationId xmlns:a16="http://schemas.microsoft.com/office/drawing/2014/main" id="{3B962F66-7D67-6EB6-4102-20AE5764728E}"/>
              </a:ext>
            </a:extLst>
          </p:cNvPr>
          <p:cNvSpPr>
            <a:spLocks noGrp="1"/>
          </p:cNvSpPr>
          <p:nvPr>
            <p:ph type="subTitle" idx="1"/>
          </p:nvPr>
        </p:nvSpPr>
        <p:spPr>
          <a:xfrm>
            <a:off x="1837471" y="4645152"/>
            <a:ext cx="10058400" cy="1143000"/>
          </a:xfrm>
        </p:spPr>
        <p:txBody>
          <a:bodyPr/>
          <a:lstStyle/>
          <a:p>
            <a:r>
              <a:rPr lang="en-IN" dirty="0">
                <a:solidFill>
                  <a:srgbClr val="6C3600"/>
                </a:solidFill>
              </a:rPr>
              <a:t>						BY – BHAVANA TIWARI</a:t>
            </a:r>
          </a:p>
        </p:txBody>
      </p:sp>
      <p:pic>
        <p:nvPicPr>
          <p:cNvPr id="5" name="Graphic 4" descr="Coffee with solid fill">
            <a:extLst>
              <a:ext uri="{FF2B5EF4-FFF2-40B4-BE49-F238E27FC236}">
                <a16:creationId xmlns:a16="http://schemas.microsoft.com/office/drawing/2014/main" id="{DC9766C5-CCFD-650C-508E-1B4F2DF6B9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9681">
            <a:off x="9661292" y="3466937"/>
            <a:ext cx="999842" cy="999842"/>
          </a:xfrm>
          <a:prstGeom prst="rect">
            <a:avLst/>
          </a:prstGeom>
        </p:spPr>
      </p:pic>
      <p:pic>
        <p:nvPicPr>
          <p:cNvPr id="1026" name="Picture 2" descr="15 Different Ways To Make Coffee Only Real Connoisseurs Have Tried -  Cultura Colectiva | Fotos café da manhã, Imagens de café, Arte com café">
            <a:extLst>
              <a:ext uri="{FF2B5EF4-FFF2-40B4-BE49-F238E27FC236}">
                <a16:creationId xmlns:a16="http://schemas.microsoft.com/office/drawing/2014/main" id="{33637B7B-6CBF-9FF4-977D-C684DCA07B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37824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69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8E45-FB82-179F-AC62-FBDE4267ABD0}"/>
              </a:ext>
            </a:extLst>
          </p:cNvPr>
          <p:cNvSpPr>
            <a:spLocks noGrp="1"/>
          </p:cNvSpPr>
          <p:nvPr>
            <p:ph type="title"/>
          </p:nvPr>
        </p:nvSpPr>
        <p:spPr/>
        <p:txBody>
          <a:bodyPr>
            <a:normAutofit/>
          </a:bodyPr>
          <a:lstStyle/>
          <a:p>
            <a:r>
              <a:rPr lang="en-IN" sz="4800" b="1" dirty="0">
                <a:solidFill>
                  <a:srgbClr val="6C3600"/>
                </a:solidFill>
              </a:rPr>
              <a:t>Project Brief</a:t>
            </a:r>
          </a:p>
        </p:txBody>
      </p:sp>
      <p:sp>
        <p:nvSpPr>
          <p:cNvPr id="3" name="Content Placeholder 2">
            <a:extLst>
              <a:ext uri="{FF2B5EF4-FFF2-40B4-BE49-F238E27FC236}">
                <a16:creationId xmlns:a16="http://schemas.microsoft.com/office/drawing/2014/main" id="{BB7401C4-8851-558A-795E-5B63AF3D5E83}"/>
              </a:ext>
            </a:extLst>
          </p:cNvPr>
          <p:cNvSpPr>
            <a:spLocks noGrp="1"/>
          </p:cNvSpPr>
          <p:nvPr>
            <p:ph idx="1"/>
          </p:nvPr>
        </p:nvSpPr>
        <p:spPr>
          <a:xfrm>
            <a:off x="838200" y="1825625"/>
            <a:ext cx="5896897" cy="4351338"/>
          </a:xfrm>
        </p:spPr>
        <p:txBody>
          <a:bodyPr/>
          <a:lstStyle/>
          <a:p>
            <a:pPr marL="0" indent="0">
              <a:buNone/>
            </a:pPr>
            <a:r>
              <a:rPr lang="en-US" dirty="0"/>
              <a:t>As the newly appointed franchise owner of Maven Roasters, a prominent coffee shop chain with three locations in New York City, the goal of enhancing understanding of purchase behavior and optimizing operational efficiency is pursued. To achieve this, transactional data from the first half of 2023 has been gathered.</a:t>
            </a:r>
            <a:endParaRPr lang="en-IN" dirty="0"/>
          </a:p>
        </p:txBody>
      </p:sp>
      <p:pic>
        <p:nvPicPr>
          <p:cNvPr id="2050" name="Picture 2" descr="Pinterest | Good morning coffee, Coffee time, Coffee cafe">
            <a:extLst>
              <a:ext uri="{FF2B5EF4-FFF2-40B4-BE49-F238E27FC236}">
                <a16:creationId xmlns:a16="http://schemas.microsoft.com/office/drawing/2014/main" id="{25E59B14-DC98-8FC2-F975-BE71FB018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3832" y="546019"/>
            <a:ext cx="3038168" cy="5765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89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8E45-FB82-179F-AC62-FBDE4267ABD0}"/>
              </a:ext>
            </a:extLst>
          </p:cNvPr>
          <p:cNvSpPr>
            <a:spLocks noGrp="1"/>
          </p:cNvSpPr>
          <p:nvPr>
            <p:ph type="title"/>
          </p:nvPr>
        </p:nvSpPr>
        <p:spPr>
          <a:xfrm>
            <a:off x="3785418" y="365125"/>
            <a:ext cx="7568381" cy="1325563"/>
          </a:xfrm>
        </p:spPr>
        <p:txBody>
          <a:bodyPr/>
          <a:lstStyle/>
          <a:p>
            <a:r>
              <a:rPr lang="en-IN" b="1" dirty="0">
                <a:solidFill>
                  <a:srgbClr val="6C3600"/>
                </a:solidFill>
              </a:rPr>
              <a:t>Project Goals</a:t>
            </a:r>
          </a:p>
        </p:txBody>
      </p:sp>
      <p:sp>
        <p:nvSpPr>
          <p:cNvPr id="3" name="Content Placeholder 2">
            <a:extLst>
              <a:ext uri="{FF2B5EF4-FFF2-40B4-BE49-F238E27FC236}">
                <a16:creationId xmlns:a16="http://schemas.microsoft.com/office/drawing/2014/main" id="{BB7401C4-8851-558A-795E-5B63AF3D5E83}"/>
              </a:ext>
            </a:extLst>
          </p:cNvPr>
          <p:cNvSpPr>
            <a:spLocks noGrp="1"/>
          </p:cNvSpPr>
          <p:nvPr>
            <p:ph idx="1"/>
          </p:nvPr>
        </p:nvSpPr>
        <p:spPr>
          <a:xfrm>
            <a:off x="3785418" y="1825625"/>
            <a:ext cx="5899356" cy="4351338"/>
          </a:xfrm>
        </p:spPr>
        <p:txBody>
          <a:bodyPr/>
          <a:lstStyle/>
          <a:p>
            <a:pPr marL="0" indent="0">
              <a:buNone/>
            </a:pPr>
            <a:r>
              <a:rPr lang="en-US" dirty="0"/>
              <a:t>The goal is to transform the collected transactional data from Maven Roasters into a dynamic and interactive dashboard that visually represents comprehensive data from the first half of 2023, in order to assist franchise owners in identifying patterns, trends, and opportunities for the business.</a:t>
            </a:r>
            <a:endParaRPr lang="en-IN" dirty="0"/>
          </a:p>
        </p:txBody>
      </p:sp>
      <p:pic>
        <p:nvPicPr>
          <p:cNvPr id="3074" name="Picture 2" descr="La meilleure tasse à café! Beaucoup d'inspiration en 45 super photos, qui  portent la magie du matin! en 2024 | Tasse café, Boissons au café, Photos  de café">
            <a:extLst>
              <a:ext uri="{FF2B5EF4-FFF2-40B4-BE49-F238E27FC236}">
                <a16:creationId xmlns:a16="http://schemas.microsoft.com/office/drawing/2014/main" id="{24001EB3-D23A-589D-317D-8100F4D159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1037"/>
            <a:ext cx="3264310" cy="549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260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8E45-FB82-179F-AC62-FBDE4267ABD0}"/>
              </a:ext>
            </a:extLst>
          </p:cNvPr>
          <p:cNvSpPr>
            <a:spLocks noGrp="1"/>
          </p:cNvSpPr>
          <p:nvPr>
            <p:ph type="title"/>
          </p:nvPr>
        </p:nvSpPr>
        <p:spPr/>
        <p:txBody>
          <a:bodyPr/>
          <a:lstStyle/>
          <a:p>
            <a:r>
              <a:rPr lang="en-IN" b="1" dirty="0">
                <a:solidFill>
                  <a:srgbClr val="6C3600"/>
                </a:solidFill>
              </a:rPr>
              <a:t>Project Objectives</a:t>
            </a:r>
          </a:p>
        </p:txBody>
      </p:sp>
      <p:sp>
        <p:nvSpPr>
          <p:cNvPr id="3" name="Content Placeholder 2">
            <a:extLst>
              <a:ext uri="{FF2B5EF4-FFF2-40B4-BE49-F238E27FC236}">
                <a16:creationId xmlns:a16="http://schemas.microsoft.com/office/drawing/2014/main" id="{BB7401C4-8851-558A-795E-5B63AF3D5E83}"/>
              </a:ext>
            </a:extLst>
          </p:cNvPr>
          <p:cNvSpPr>
            <a:spLocks noGrp="1"/>
          </p:cNvSpPr>
          <p:nvPr>
            <p:ph idx="1"/>
          </p:nvPr>
        </p:nvSpPr>
        <p:spPr>
          <a:xfrm>
            <a:off x="7069394" y="1825625"/>
            <a:ext cx="4284406" cy="4351338"/>
          </a:xfrm>
        </p:spPr>
        <p:txBody>
          <a:bodyPr/>
          <a:lstStyle/>
          <a:p>
            <a:r>
              <a:rPr lang="en-US" dirty="0"/>
              <a:t>Profile and prepare the raw data for analysis.</a:t>
            </a:r>
          </a:p>
          <a:p>
            <a:r>
              <a:rPr lang="en-US" dirty="0"/>
              <a:t> Explore the data with Pivot Tables.</a:t>
            </a:r>
          </a:p>
          <a:p>
            <a:r>
              <a:rPr lang="en-US" dirty="0"/>
              <a:t> Build a dynamic dashboard to visualize patterns and trends </a:t>
            </a:r>
            <a:endParaRPr lang="en-IN" dirty="0"/>
          </a:p>
        </p:txBody>
      </p:sp>
      <p:pic>
        <p:nvPicPr>
          <p:cNvPr id="4098" name="Picture 2" descr="62,700+ Black Coffee Stock Photos, Pictures &amp; Royalty-Free Images - iStock  | Black coffee mug, Black coffee cup, Cup of black coffee">
            <a:extLst>
              <a:ext uri="{FF2B5EF4-FFF2-40B4-BE49-F238E27FC236}">
                <a16:creationId xmlns:a16="http://schemas.microsoft.com/office/drawing/2014/main" id="{A20EA50C-416A-9829-13C8-BBD72EA6B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5625"/>
            <a:ext cx="7069394" cy="503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751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8E45-FB82-179F-AC62-FBDE4267ABD0}"/>
              </a:ext>
            </a:extLst>
          </p:cNvPr>
          <p:cNvSpPr>
            <a:spLocks noGrp="1"/>
          </p:cNvSpPr>
          <p:nvPr>
            <p:ph type="title"/>
          </p:nvPr>
        </p:nvSpPr>
        <p:spPr/>
        <p:txBody>
          <a:bodyPr/>
          <a:lstStyle/>
          <a:p>
            <a:r>
              <a:rPr lang="en-IN" b="1" dirty="0">
                <a:solidFill>
                  <a:srgbClr val="6C3600"/>
                </a:solidFill>
              </a:rPr>
              <a:t>Objective ONE : </a:t>
            </a:r>
            <a:r>
              <a:rPr lang="en-IN" sz="2800" dirty="0">
                <a:solidFill>
                  <a:srgbClr val="6C3600"/>
                </a:solidFill>
              </a:rPr>
              <a:t>PREPARE DATA FOR ANALYSIS</a:t>
            </a:r>
            <a:endParaRPr lang="en-IN" b="1" dirty="0">
              <a:solidFill>
                <a:srgbClr val="6C3600"/>
              </a:solidFill>
            </a:endParaRPr>
          </a:p>
        </p:txBody>
      </p:sp>
      <p:sp>
        <p:nvSpPr>
          <p:cNvPr id="3" name="Content Placeholder 2">
            <a:extLst>
              <a:ext uri="{FF2B5EF4-FFF2-40B4-BE49-F238E27FC236}">
                <a16:creationId xmlns:a16="http://schemas.microsoft.com/office/drawing/2014/main" id="{BB7401C4-8851-558A-795E-5B63AF3D5E83}"/>
              </a:ext>
            </a:extLst>
          </p:cNvPr>
          <p:cNvSpPr>
            <a:spLocks noGrp="1"/>
          </p:cNvSpPr>
          <p:nvPr>
            <p:ph idx="1"/>
          </p:nvPr>
        </p:nvSpPr>
        <p:spPr>
          <a:xfrm>
            <a:off x="838200" y="1612490"/>
            <a:ext cx="10515600" cy="4564473"/>
          </a:xfrm>
        </p:spPr>
        <p:txBody>
          <a:bodyPr>
            <a:noAutofit/>
          </a:bodyPr>
          <a:lstStyle/>
          <a:p>
            <a:r>
              <a:rPr lang="en-US" sz="2000" dirty="0"/>
              <a:t>The number of records in the dataset is </a:t>
            </a:r>
            <a:r>
              <a:rPr lang="en-US" sz="2000" b="1" dirty="0"/>
              <a:t>149,116</a:t>
            </a:r>
            <a:r>
              <a:rPr lang="en-US" sz="2000" dirty="0"/>
              <a:t>, and the number of fields is 11.</a:t>
            </a:r>
          </a:p>
          <a:p>
            <a:r>
              <a:rPr lang="en-US" sz="2000" dirty="0"/>
              <a:t>Filters were added to the header rows to explore each field. Three store IDs that are mapped to respective store locations were discovered.</a:t>
            </a:r>
          </a:p>
          <a:p>
            <a:r>
              <a:rPr lang="en-US" sz="2000" dirty="0"/>
              <a:t>Additionally, other product data, such as product categories, types, and details, along with product IDs mapped to unit prices, was found. </a:t>
            </a:r>
          </a:p>
          <a:p>
            <a:r>
              <a:rPr lang="en-US" sz="2000" dirty="0"/>
              <a:t>Transaction dates were looked into, revealing dates ranging from January to June 2023. </a:t>
            </a:r>
          </a:p>
          <a:p>
            <a:r>
              <a:rPr lang="en-US" sz="2000" dirty="0"/>
              <a:t>Upon reviewing the data, no instances of unwanted data, </a:t>
            </a:r>
            <a:r>
              <a:rPr lang="en-US" sz="2000" dirty="0" err="1"/>
              <a:t>miscategorization</a:t>
            </a:r>
            <a:r>
              <a:rPr lang="en-US" sz="2000" dirty="0"/>
              <a:t>, or duplicate data were found. </a:t>
            </a:r>
          </a:p>
          <a:p>
            <a:r>
              <a:rPr lang="en-US" sz="2000" dirty="0"/>
              <a:t>A column was added to compute Revenue using the </a:t>
            </a:r>
            <a:r>
              <a:rPr lang="en-US" sz="2000" b="1" dirty="0"/>
              <a:t>PRODUCT</a:t>
            </a:r>
            <a:r>
              <a:rPr lang="en-US" sz="2000" dirty="0"/>
              <a:t> function. </a:t>
            </a:r>
          </a:p>
          <a:p>
            <a:r>
              <a:rPr lang="en-US" sz="2000" dirty="0"/>
              <a:t>Using the </a:t>
            </a:r>
            <a:r>
              <a:rPr lang="en-US" sz="2000" b="1" dirty="0"/>
              <a:t>MONTH</a:t>
            </a:r>
            <a:r>
              <a:rPr lang="en-US" sz="2000" dirty="0"/>
              <a:t> and </a:t>
            </a:r>
            <a:r>
              <a:rPr lang="en-US" sz="2000" b="1" dirty="0"/>
              <a:t>WEEKDAY</a:t>
            </a:r>
            <a:r>
              <a:rPr lang="en-US" sz="2000" dirty="0"/>
              <a:t> functions, new columns were added to determine the Month and Day of the Week, producing numerical values in the process. </a:t>
            </a:r>
          </a:p>
          <a:p>
            <a:r>
              <a:rPr lang="en-US" sz="2000" dirty="0"/>
              <a:t>To display the Month and Day of the Week as texts, the </a:t>
            </a:r>
            <a:r>
              <a:rPr lang="en-US" sz="2000" b="1" dirty="0"/>
              <a:t>TEXT</a:t>
            </a:r>
            <a:r>
              <a:rPr lang="en-US" sz="2000" dirty="0"/>
              <a:t> function was utilized. </a:t>
            </a:r>
          </a:p>
          <a:p>
            <a:r>
              <a:rPr lang="en-US" sz="2000" dirty="0"/>
              <a:t>A new column was added to extract the Hour by using the </a:t>
            </a:r>
            <a:r>
              <a:rPr lang="en-US" sz="2000" b="1" dirty="0"/>
              <a:t>HOUR</a:t>
            </a:r>
            <a:r>
              <a:rPr lang="en-US" sz="2000" dirty="0"/>
              <a:t> function from the transaction time field. </a:t>
            </a:r>
            <a:endParaRPr lang="en-IN" sz="2000" dirty="0"/>
          </a:p>
        </p:txBody>
      </p:sp>
    </p:spTree>
    <p:extLst>
      <p:ext uri="{BB962C8B-B14F-4D97-AF65-F5344CB8AC3E}">
        <p14:creationId xmlns:p14="http://schemas.microsoft.com/office/powerpoint/2010/main" val="3264329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8E45-FB82-179F-AC62-FBDE4267ABD0}"/>
              </a:ext>
            </a:extLst>
          </p:cNvPr>
          <p:cNvSpPr>
            <a:spLocks noGrp="1"/>
          </p:cNvSpPr>
          <p:nvPr>
            <p:ph type="title"/>
          </p:nvPr>
        </p:nvSpPr>
        <p:spPr/>
        <p:txBody>
          <a:bodyPr/>
          <a:lstStyle/>
          <a:p>
            <a:r>
              <a:rPr lang="en-IN" b="1" dirty="0">
                <a:solidFill>
                  <a:srgbClr val="6C3600"/>
                </a:solidFill>
              </a:rPr>
              <a:t>Objective TWO: </a:t>
            </a:r>
            <a:r>
              <a:rPr lang="en-US" sz="2800" dirty="0">
                <a:solidFill>
                  <a:srgbClr val="6C3600"/>
                </a:solidFill>
              </a:rPr>
              <a:t>EXPLORE THE DATA WITH PIVOT TABLES</a:t>
            </a:r>
            <a:endParaRPr lang="en-IN" dirty="0">
              <a:solidFill>
                <a:srgbClr val="6C3600"/>
              </a:solidFill>
            </a:endParaRPr>
          </a:p>
        </p:txBody>
      </p:sp>
      <p:sp>
        <p:nvSpPr>
          <p:cNvPr id="3" name="Content Placeholder 2">
            <a:extLst>
              <a:ext uri="{FF2B5EF4-FFF2-40B4-BE49-F238E27FC236}">
                <a16:creationId xmlns:a16="http://schemas.microsoft.com/office/drawing/2014/main" id="{BB7401C4-8851-558A-795E-5B63AF3D5E83}"/>
              </a:ext>
            </a:extLst>
          </p:cNvPr>
          <p:cNvSpPr>
            <a:spLocks noGrp="1"/>
          </p:cNvSpPr>
          <p:nvPr>
            <p:ph idx="1"/>
          </p:nvPr>
        </p:nvSpPr>
        <p:spPr/>
        <p:txBody>
          <a:bodyPr>
            <a:normAutofit/>
          </a:bodyPr>
          <a:lstStyle/>
          <a:p>
            <a:r>
              <a:rPr lang="en-US" sz="2000" dirty="0"/>
              <a:t>The data was sliced and diced to analyze time series and trends at the product level. </a:t>
            </a:r>
          </a:p>
          <a:p>
            <a:r>
              <a:rPr lang="en-US" sz="2000" dirty="0"/>
              <a:t>A Pivot Table was inserted to display </a:t>
            </a:r>
            <a:r>
              <a:rPr lang="en-US" sz="2000" b="1" dirty="0"/>
              <a:t>Total Revenue </a:t>
            </a:r>
            <a:r>
              <a:rPr lang="en-US" sz="2000" dirty="0"/>
              <a:t>by Month. </a:t>
            </a:r>
          </a:p>
          <a:p>
            <a:r>
              <a:rPr lang="en-US" sz="2000" dirty="0"/>
              <a:t>Two new Pivot Tables were added to display the number of transactions by </a:t>
            </a:r>
            <a:r>
              <a:rPr lang="en-US" sz="2000" b="1" dirty="0"/>
              <a:t>Day of the Week </a:t>
            </a:r>
            <a:r>
              <a:rPr lang="en-US" sz="2000" dirty="0"/>
              <a:t>and </a:t>
            </a:r>
            <a:r>
              <a:rPr lang="en-US" sz="2000" b="1" dirty="0"/>
              <a:t>Hour. </a:t>
            </a:r>
          </a:p>
          <a:p>
            <a:r>
              <a:rPr lang="en-US" sz="2000" dirty="0"/>
              <a:t>Additionally, pivot tables were added to display the number of transactions by </a:t>
            </a:r>
            <a:r>
              <a:rPr lang="en-US" sz="2000" b="1" dirty="0"/>
              <a:t>Product Category </a:t>
            </a:r>
            <a:r>
              <a:rPr lang="en-US" sz="2000" dirty="0"/>
              <a:t>in descending order. </a:t>
            </a:r>
          </a:p>
          <a:p>
            <a:r>
              <a:rPr lang="en-US" sz="2000" dirty="0"/>
              <a:t>To show the number of transactions and revenue by product type, pivot tables were added. The data was then filtered to the top 15 and sorted in descending order. </a:t>
            </a:r>
            <a:endParaRPr lang="en-IN" sz="2000" dirty="0"/>
          </a:p>
        </p:txBody>
      </p:sp>
    </p:spTree>
    <p:extLst>
      <p:ext uri="{BB962C8B-B14F-4D97-AF65-F5344CB8AC3E}">
        <p14:creationId xmlns:p14="http://schemas.microsoft.com/office/powerpoint/2010/main" val="411692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8E45-FB82-179F-AC62-FBDE4267ABD0}"/>
              </a:ext>
            </a:extLst>
          </p:cNvPr>
          <p:cNvSpPr>
            <a:spLocks noGrp="1"/>
          </p:cNvSpPr>
          <p:nvPr>
            <p:ph type="title"/>
          </p:nvPr>
        </p:nvSpPr>
        <p:spPr/>
        <p:txBody>
          <a:bodyPr>
            <a:normAutofit/>
          </a:bodyPr>
          <a:lstStyle/>
          <a:p>
            <a:r>
              <a:rPr lang="en-IN" b="1" dirty="0">
                <a:solidFill>
                  <a:srgbClr val="6C3600"/>
                </a:solidFill>
              </a:rPr>
              <a:t>Objective THREE: </a:t>
            </a:r>
            <a:r>
              <a:rPr lang="en-US" sz="2800" dirty="0">
                <a:solidFill>
                  <a:srgbClr val="6C3600"/>
                </a:solidFill>
              </a:rPr>
              <a:t>BUILD A DYNAMIC DASHBOARD TO VISUALIZE PATTERNS AND TRENDS</a:t>
            </a:r>
            <a:endParaRPr lang="en-IN" dirty="0">
              <a:solidFill>
                <a:srgbClr val="6C3600"/>
              </a:solidFill>
            </a:endParaRPr>
          </a:p>
        </p:txBody>
      </p:sp>
      <p:sp>
        <p:nvSpPr>
          <p:cNvPr id="3" name="Content Placeholder 2">
            <a:extLst>
              <a:ext uri="{FF2B5EF4-FFF2-40B4-BE49-F238E27FC236}">
                <a16:creationId xmlns:a16="http://schemas.microsoft.com/office/drawing/2014/main" id="{BB7401C4-8851-558A-795E-5B63AF3D5E83}"/>
              </a:ext>
            </a:extLst>
          </p:cNvPr>
          <p:cNvSpPr>
            <a:spLocks noGrp="1"/>
          </p:cNvSpPr>
          <p:nvPr>
            <p:ph idx="1"/>
          </p:nvPr>
        </p:nvSpPr>
        <p:spPr/>
        <p:txBody>
          <a:bodyPr>
            <a:normAutofit/>
          </a:bodyPr>
          <a:lstStyle/>
          <a:p>
            <a:r>
              <a:rPr lang="en-US" sz="2000" dirty="0"/>
              <a:t>The final objective was for the data to be visualized with Pivot Charts, an interactive dashboard to be designed, and insights and recommendations for the coffee shop to be identified. </a:t>
            </a:r>
          </a:p>
          <a:p>
            <a:r>
              <a:rPr lang="en-US" sz="2000" dirty="0"/>
              <a:t>Pivot Charts were added to display Revenue by Month as a </a:t>
            </a:r>
            <a:r>
              <a:rPr lang="en-US" sz="2000" b="1" dirty="0"/>
              <a:t>Line Chart</a:t>
            </a:r>
            <a:r>
              <a:rPr lang="en-US" sz="2000" dirty="0"/>
              <a:t>, Transactions by Day of the Week and Hour of the Day as </a:t>
            </a:r>
            <a:r>
              <a:rPr lang="en-US" sz="2000" b="1" dirty="0"/>
              <a:t>Column Charts</a:t>
            </a:r>
            <a:r>
              <a:rPr lang="en-US" sz="2000" dirty="0"/>
              <a:t>, and Transactions by Product Category as a</a:t>
            </a:r>
            <a:r>
              <a:rPr lang="en-US" sz="2000" b="1" dirty="0"/>
              <a:t> Bar Chart. </a:t>
            </a:r>
          </a:p>
          <a:p>
            <a:r>
              <a:rPr lang="en-US" sz="2000" dirty="0"/>
              <a:t>The charts were assembled into a rough dashboard layout. </a:t>
            </a:r>
          </a:p>
          <a:p>
            <a:r>
              <a:rPr lang="en-US" sz="2000" dirty="0"/>
              <a:t>And some space for the Pivot Table showing the Top 15 Product Types was included. </a:t>
            </a:r>
          </a:p>
          <a:p>
            <a:r>
              <a:rPr lang="en-US" sz="2000" dirty="0"/>
              <a:t>A </a:t>
            </a:r>
            <a:r>
              <a:rPr lang="en-US" sz="2000" b="1" dirty="0"/>
              <a:t>slicer</a:t>
            </a:r>
            <a:r>
              <a:rPr lang="en-US" sz="2000" dirty="0"/>
              <a:t> for store location was added and connected to all of the PivotTables on the sheet. </a:t>
            </a:r>
          </a:p>
          <a:p>
            <a:r>
              <a:rPr lang="en-US" sz="2000" dirty="0"/>
              <a:t>The dashboard was finalized by adjusting formatting, alignment, and polishing by removing the worksheet gridlines. </a:t>
            </a:r>
            <a:endParaRPr lang="en-IN" sz="2000" dirty="0"/>
          </a:p>
        </p:txBody>
      </p:sp>
    </p:spTree>
    <p:extLst>
      <p:ext uri="{BB962C8B-B14F-4D97-AF65-F5344CB8AC3E}">
        <p14:creationId xmlns:p14="http://schemas.microsoft.com/office/powerpoint/2010/main" val="138523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B2F626-9C1B-E077-303E-A9F15A564641}"/>
              </a:ext>
            </a:extLst>
          </p:cNvPr>
          <p:cNvSpPr>
            <a:spLocks noGrp="1"/>
          </p:cNvSpPr>
          <p:nvPr>
            <p:ph idx="1"/>
          </p:nvPr>
        </p:nvSpPr>
        <p:spPr>
          <a:xfrm>
            <a:off x="838200" y="0"/>
            <a:ext cx="7902676" cy="6858000"/>
          </a:xfrm>
        </p:spPr>
        <p:txBody>
          <a:bodyPr>
            <a:normAutofit fontScale="92500" lnSpcReduction="10000"/>
          </a:bodyPr>
          <a:lstStyle/>
          <a:p>
            <a:pPr marL="0" indent="0">
              <a:buNone/>
            </a:pPr>
            <a:r>
              <a:rPr lang="en-IN" sz="4800" b="1" dirty="0">
                <a:solidFill>
                  <a:srgbClr val="6C3600"/>
                </a:solidFill>
                <a:latin typeface="+mj-lt"/>
              </a:rPr>
              <a:t>Insights:</a:t>
            </a:r>
          </a:p>
          <a:p>
            <a:pPr marL="0" indent="0">
              <a:buNone/>
            </a:pPr>
            <a:r>
              <a:rPr lang="en-US" sz="1800" b="1" dirty="0">
                <a:solidFill>
                  <a:srgbClr val="6C3600"/>
                </a:solidFill>
              </a:rPr>
              <a:t>Lower Manhattan:</a:t>
            </a:r>
            <a:endParaRPr lang="en-IN" sz="1700" b="1" dirty="0">
              <a:solidFill>
                <a:srgbClr val="6C3600"/>
              </a:solidFill>
            </a:endParaRPr>
          </a:p>
          <a:p>
            <a:r>
              <a:rPr lang="en-US" sz="1800" dirty="0"/>
              <a:t>Some interesting patterns in the charts can be seen by Day of the Week and Hour of the Day. </a:t>
            </a:r>
          </a:p>
          <a:p>
            <a:r>
              <a:rPr lang="en-US" sz="1800" dirty="0"/>
              <a:t>In lower Manhattan, a huge spike is observed, which appears to be during the morning commute, specifically in the 7 to 10 am. </a:t>
            </a:r>
          </a:p>
          <a:p>
            <a:r>
              <a:rPr lang="en-US" sz="1800" dirty="0"/>
              <a:t>A major spike in sales is observed on Monday, and then towards the evening around 7 to 8 pm, not much product is being sold.</a:t>
            </a:r>
          </a:p>
          <a:p>
            <a:r>
              <a:rPr lang="en-US" sz="1800" dirty="0"/>
              <a:t>According to product level trends, espresso seems to be very popular here in Manhattan, with coffee and tea being the top products. </a:t>
            </a:r>
          </a:p>
          <a:p>
            <a:r>
              <a:rPr lang="en-US" sz="1800" b="1" dirty="0">
                <a:solidFill>
                  <a:srgbClr val="6C3600"/>
                </a:solidFill>
              </a:rPr>
              <a:t>Astoria:</a:t>
            </a:r>
          </a:p>
          <a:p>
            <a:r>
              <a:rPr lang="en-US" sz="1800" dirty="0"/>
              <a:t>When compared with Astoria, chai tea is actually the most sold product, and again, coffee and tea are at the top of the list. </a:t>
            </a:r>
          </a:p>
          <a:p>
            <a:r>
              <a:rPr lang="en-US" sz="1800" dirty="0"/>
              <a:t>The same heavy traffic on Monday is not quite seen in Astoria, and there's a pattern there, but not quite as extreme as in Manhattan. </a:t>
            </a:r>
          </a:p>
          <a:p>
            <a:r>
              <a:rPr lang="en-US" sz="1800" dirty="0"/>
              <a:t>It looks like this location stays open till seven, and transactions stay pretty stable throughout the day, all the way down to closing time.</a:t>
            </a:r>
          </a:p>
          <a:p>
            <a:r>
              <a:rPr lang="en-US" sz="1800" b="1" dirty="0">
                <a:solidFill>
                  <a:srgbClr val="6C3600"/>
                </a:solidFill>
              </a:rPr>
              <a:t>Hell’s Kitchen:</a:t>
            </a:r>
          </a:p>
          <a:p>
            <a:r>
              <a:rPr lang="en-IN" sz="1800" dirty="0"/>
              <a:t>In Hell’s Kitchen, a huge spike is observed during the 8 to 10 AM.</a:t>
            </a:r>
          </a:p>
          <a:p>
            <a:r>
              <a:rPr lang="en-IN" sz="1800" dirty="0"/>
              <a:t>Throughout the week, sales is pretty average but it spikes majorly in Tuesday and Friday.</a:t>
            </a:r>
          </a:p>
          <a:p>
            <a:r>
              <a:rPr lang="en-IN" sz="1800" dirty="0"/>
              <a:t>Barista Coffee and Brewed Chai tea capturing the top category for the products sales among all.</a:t>
            </a:r>
          </a:p>
        </p:txBody>
      </p:sp>
      <p:pic>
        <p:nvPicPr>
          <p:cNvPr id="6146" name="Picture 2" descr="Pin em Thedailycoffeebrew.com">
            <a:extLst>
              <a:ext uri="{FF2B5EF4-FFF2-40B4-BE49-F238E27FC236}">
                <a16:creationId xmlns:a16="http://schemas.microsoft.com/office/drawing/2014/main" id="{02E09137-AA99-26A2-BFAA-B82F8A377B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0876" y="0"/>
            <a:ext cx="345112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968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4D70-CA9E-213F-847A-FB03F3E3518D}"/>
              </a:ext>
            </a:extLst>
          </p:cNvPr>
          <p:cNvSpPr>
            <a:spLocks noGrp="1"/>
          </p:cNvSpPr>
          <p:nvPr>
            <p:ph type="title"/>
          </p:nvPr>
        </p:nvSpPr>
        <p:spPr>
          <a:xfrm>
            <a:off x="5466734" y="365125"/>
            <a:ext cx="5887065" cy="1325563"/>
          </a:xfrm>
        </p:spPr>
        <p:txBody>
          <a:bodyPr/>
          <a:lstStyle/>
          <a:p>
            <a:r>
              <a:rPr lang="en-IN" b="1" dirty="0">
                <a:solidFill>
                  <a:srgbClr val="6C3600"/>
                </a:solidFill>
              </a:rPr>
              <a:t>Recommendations:</a:t>
            </a:r>
          </a:p>
        </p:txBody>
      </p:sp>
      <p:sp>
        <p:nvSpPr>
          <p:cNvPr id="3" name="Content Placeholder 2">
            <a:extLst>
              <a:ext uri="{FF2B5EF4-FFF2-40B4-BE49-F238E27FC236}">
                <a16:creationId xmlns:a16="http://schemas.microsoft.com/office/drawing/2014/main" id="{2E5E362C-495F-472D-47FB-8EA4F270BA7F}"/>
              </a:ext>
            </a:extLst>
          </p:cNvPr>
          <p:cNvSpPr>
            <a:spLocks noGrp="1"/>
          </p:cNvSpPr>
          <p:nvPr>
            <p:ph idx="1"/>
          </p:nvPr>
        </p:nvSpPr>
        <p:spPr>
          <a:xfrm>
            <a:off x="5466734" y="1825625"/>
            <a:ext cx="5887066" cy="4351338"/>
          </a:xfrm>
        </p:spPr>
        <p:txBody>
          <a:bodyPr>
            <a:normAutofit/>
          </a:bodyPr>
          <a:lstStyle/>
          <a:p>
            <a:r>
              <a:rPr lang="en-US" sz="2000" b="1" dirty="0">
                <a:solidFill>
                  <a:srgbClr val="6C3600"/>
                </a:solidFill>
              </a:rPr>
              <a:t>Lower Manhattan:</a:t>
            </a:r>
            <a:endParaRPr lang="en-IN" sz="2000" b="1" dirty="0">
              <a:solidFill>
                <a:srgbClr val="6C3600"/>
              </a:solidFill>
            </a:endParaRPr>
          </a:p>
          <a:p>
            <a:r>
              <a:rPr lang="en-US" sz="2000" dirty="0"/>
              <a:t>Maybe an improvement in sales margins can be achieved by changing the operating hours.</a:t>
            </a:r>
          </a:p>
          <a:p>
            <a:r>
              <a:rPr lang="en-US" sz="2000" b="1" dirty="0">
                <a:solidFill>
                  <a:srgbClr val="6C3600"/>
                </a:solidFill>
              </a:rPr>
              <a:t>Astoria:</a:t>
            </a:r>
          </a:p>
          <a:p>
            <a:r>
              <a:rPr lang="en-IN" sz="2000" dirty="0"/>
              <a:t>Stock of Hot Chocolate and Barista Espresso should be remain consistent or even high throughout the week.</a:t>
            </a:r>
          </a:p>
          <a:p>
            <a:r>
              <a:rPr lang="en-US" sz="2000" b="1" dirty="0">
                <a:solidFill>
                  <a:srgbClr val="6C3600"/>
                </a:solidFill>
              </a:rPr>
              <a:t>Hell’s Kitchen:</a:t>
            </a:r>
          </a:p>
          <a:p>
            <a:r>
              <a:rPr lang="en-IN" sz="2000" dirty="0"/>
              <a:t>Operating hours throughout the week should be kept consistent majorly during morning commutes till noon.</a:t>
            </a:r>
          </a:p>
        </p:txBody>
      </p:sp>
      <p:pic>
        <p:nvPicPr>
          <p:cNvPr id="7170" name="Picture 2" descr="2,588,000+ Coffee Pictures">
            <a:extLst>
              <a:ext uri="{FF2B5EF4-FFF2-40B4-BE49-F238E27FC236}">
                <a16:creationId xmlns:a16="http://schemas.microsoft.com/office/drawing/2014/main" id="{27A073CD-3F26-B5C7-E56B-9A68553C04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5329084"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155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TotalTime>
  <Words>898</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COFFEE SHOP SALES DASHBOARD IN EXCEL </vt:lpstr>
      <vt:lpstr>Project Brief</vt:lpstr>
      <vt:lpstr>Project Goals</vt:lpstr>
      <vt:lpstr>Project Objectives</vt:lpstr>
      <vt:lpstr>Objective ONE : PREPARE DATA FOR ANALYSIS</vt:lpstr>
      <vt:lpstr>Objective TWO: EXPLORE THE DATA WITH PIVOT TABLES</vt:lpstr>
      <vt:lpstr>Objective THREE: BUILD A DYNAMIC DASHBOARD TO VISUALIZE PATTERNS AND TRENDS</vt:lpstr>
      <vt:lpstr>PowerPoint Presentation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COFFEE SHOP SALES DASHBOARD IN EXCEL</dc:title>
  <dc:creator>bhavana tiwari</dc:creator>
  <cp:lastModifiedBy>bhavana tiwari</cp:lastModifiedBy>
  <cp:revision>2</cp:revision>
  <dcterms:created xsi:type="dcterms:W3CDTF">2024-04-28T14:41:45Z</dcterms:created>
  <dcterms:modified xsi:type="dcterms:W3CDTF">2024-04-28T19:29:40Z</dcterms:modified>
</cp:coreProperties>
</file>