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Bhavanesh</a:t>
            </a:r>
            <a:r>
              <a:rPr lang="en-US" sz="2000" b="1" dirty="0">
                <a:solidFill>
                  <a:schemeClr val="accent1">
                    <a:lumMod val="75000"/>
                  </a:schemeClr>
                </a:solidFill>
                <a:latin typeface="Arial"/>
                <a:cs typeface="Arial"/>
              </a:rPr>
              <a:t> M</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FontTx/>
              <a:buAutoNum type="arabicPeriod"/>
            </a:pPr>
            <a:r>
              <a:rPr lang="en-US" sz="2000" b="1" dirty="0">
                <a:solidFill>
                  <a:schemeClr val="accent1">
                    <a:lumMod val="75000"/>
                  </a:schemeClr>
                </a:solidFill>
                <a:latin typeface="Arial"/>
                <a:cs typeface="Arial"/>
              </a:rPr>
              <a:t>Department- Information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81908"/>
            <a:ext cx="11029615" cy="3900363"/>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1" name="TextBox 10">
            <a:extLst>
              <a:ext uri="{FF2B5EF4-FFF2-40B4-BE49-F238E27FC236}">
                <a16:creationId xmlns:a16="http://schemas.microsoft.com/office/drawing/2014/main" id="{766426C6-444D-1193-910A-B935C0F97E03}"/>
              </a:ext>
            </a:extLst>
          </p:cNvPr>
          <p:cNvSpPr txBox="1"/>
          <p:nvPr/>
        </p:nvSpPr>
        <p:spPr>
          <a:xfrm>
            <a:off x="535670" y="2528135"/>
            <a:ext cx="11535508" cy="2862322"/>
          </a:xfrm>
          <a:prstGeom prst="rect">
            <a:avLst/>
          </a:prstGeom>
          <a:noFill/>
        </p:spPr>
        <p:txBody>
          <a:bodyPr wrap="square">
            <a:spAutoFit/>
          </a:bodyPr>
          <a:lstStyle/>
          <a:p>
            <a:r>
              <a:rPr lang="en-US" sz="2400" dirty="0"/>
              <a:t>Keyloggers pose significant security threats, but efforts to combat them are ongoing. Future directions include improved detection methods, enhanced user education, stricter regulations, and advancements in privacy-enhancing technologies. Additionally, biometric authentication offers promise in reducing vulnerability to keylogger attacks. These developments aim to create a safer digital environment for all users.</a:t>
            </a:r>
          </a:p>
          <a:p>
            <a:endParaRPr lang="en-US" sz="2400" dirty="0"/>
          </a:p>
          <a:p>
            <a:endParaRPr lang="en-US" dirty="0"/>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0" i="0" dirty="0">
                <a:solidFill>
                  <a:srgbClr val="0D0D0D"/>
                </a:solidFill>
                <a:effectLst/>
                <a:highlight>
                  <a:srgbClr val="FFFFFF"/>
                </a:highlight>
                <a:latin typeface="Söhne"/>
              </a:rPr>
              <a:t>Creating or using keyloggers is illegal and unethical. It's important to prioritize ethical and legal practices in cybersecurity. If you're interested in learning about defensive strategies against keyloggers, consider reputable sources such as cybersecurity organizations, academic research papers, and ethical hacking training courses.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marL="0" indent="0">
              <a:buNone/>
            </a:pPr>
            <a:r>
              <a:rPr lang="en-IN" sz="3200" dirty="0">
                <a:solidFill>
                  <a:srgbClr val="0F0F0F"/>
                </a:solidFill>
                <a:ea typeface="+mn-lt"/>
                <a:cs typeface="+mn-lt"/>
              </a:rPr>
              <a:t>Example: </a:t>
            </a:r>
            <a:r>
              <a:rPr lang="en-US" sz="3200" dirty="0">
                <a:solidFill>
                  <a:srgbClr val="0F0F0F"/>
                </a:solidFill>
                <a:ea typeface="+mn-lt"/>
                <a:cs typeface="+mn-lt"/>
              </a:rPr>
              <a:t>In today's digital age, cybersecurity threats continue to evolve, posing significant risks to individuals and organizations alike. One such threat is the proliferation of key loggers, malicious software designed to covertly record keystrokes on a computer or mobile device. These key loggers can capture sensitive information such as passwords, credit card numbers, and other personal data, leading to identity theft, financial loss, and compromised privacy. Despite advances in cybersecurity measures, key loggers remain a persistent threat, highlighting the need for effective detection and mitigation strategies to safeguard against their nefarious activities. Therefore, there is a pressing need to develop robust solutions that can detect and prevent key logger attacks, thereby ensuring the security and integrity of digital systems and the protection of user privacy.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lgn="l">
              <a:buFont typeface="+mj-lt"/>
              <a:buAutoNum type="arabicPeriod"/>
            </a:pPr>
            <a:r>
              <a:rPr lang="en-US" sz="2800" b="0" i="0" dirty="0">
                <a:solidFill>
                  <a:srgbClr val="0D0D0D"/>
                </a:solidFill>
                <a:effectLst/>
                <a:highlight>
                  <a:srgbClr val="FFFFFF"/>
                </a:highlight>
                <a:latin typeface="Söhne"/>
              </a:rPr>
              <a:t>Use anti-malware software to detect and remove keyloggers.</a:t>
            </a:r>
          </a:p>
          <a:p>
            <a:pPr algn="l">
              <a:buFont typeface="+mj-lt"/>
              <a:buAutoNum type="arabicPeriod"/>
            </a:pPr>
            <a:r>
              <a:rPr lang="en-US" sz="2800" b="0" i="0" dirty="0">
                <a:solidFill>
                  <a:srgbClr val="0D0D0D"/>
                </a:solidFill>
                <a:effectLst/>
                <a:highlight>
                  <a:srgbClr val="FFFFFF"/>
                </a:highlight>
                <a:latin typeface="Söhne"/>
              </a:rPr>
              <a:t>Watch for strange computer behavior, which could signal a keylogger.</a:t>
            </a:r>
          </a:p>
          <a:p>
            <a:pPr algn="l">
              <a:buFont typeface="+mj-lt"/>
              <a:buAutoNum type="arabicPeriod"/>
            </a:pPr>
            <a:r>
              <a:rPr lang="en-US" sz="2800" b="0" i="0" dirty="0">
                <a:solidFill>
                  <a:srgbClr val="0D0D0D"/>
                </a:solidFill>
                <a:effectLst/>
                <a:highlight>
                  <a:srgbClr val="FFFFFF"/>
                </a:highlight>
                <a:latin typeface="Söhne"/>
              </a:rPr>
              <a:t>Encrypt your sensitive data to make it unreadable to attackers.</a:t>
            </a:r>
          </a:p>
          <a:p>
            <a:pPr algn="l">
              <a:buFont typeface="+mj-lt"/>
              <a:buAutoNum type="arabicPeriod"/>
            </a:pPr>
            <a:r>
              <a:rPr lang="en-US" sz="2800" b="0" i="0" dirty="0">
                <a:solidFill>
                  <a:srgbClr val="0D0D0D"/>
                </a:solidFill>
                <a:effectLst/>
                <a:highlight>
                  <a:srgbClr val="FFFFFF"/>
                </a:highlight>
                <a:latin typeface="Söhne"/>
              </a:rPr>
              <a:t>Enable two-factor authentication for added security.</a:t>
            </a:r>
          </a:p>
          <a:p>
            <a:pPr algn="l">
              <a:buFont typeface="+mj-lt"/>
              <a:buAutoNum type="arabicPeriod"/>
            </a:pPr>
            <a:r>
              <a:rPr lang="en-US" sz="2800" b="0" i="0" dirty="0">
                <a:solidFill>
                  <a:srgbClr val="0D0D0D"/>
                </a:solidFill>
                <a:effectLst/>
                <a:highlight>
                  <a:srgbClr val="FFFFFF"/>
                </a:highlight>
                <a:latin typeface="Söhne"/>
              </a:rPr>
              <a:t>Consider using secure input methods like virtual keyboards.</a:t>
            </a:r>
          </a:p>
          <a:p>
            <a:pPr algn="l">
              <a:buFont typeface="+mj-lt"/>
              <a:buAutoNum type="arabicPeriod"/>
            </a:pPr>
            <a:r>
              <a:rPr lang="en-US" sz="2800" b="0" i="0" dirty="0">
                <a:solidFill>
                  <a:srgbClr val="0D0D0D"/>
                </a:solidFill>
                <a:effectLst/>
                <a:highlight>
                  <a:srgbClr val="FFFFFF"/>
                </a:highlight>
                <a:latin typeface="Söhne"/>
              </a:rPr>
              <a:t>Educate yourself about keylogger risks and how to stay safe online.</a:t>
            </a:r>
          </a:p>
          <a:p>
            <a:pPr algn="l">
              <a:buFont typeface="+mj-lt"/>
              <a:buAutoNum type="arabicPeriod"/>
            </a:pPr>
            <a:r>
              <a:rPr lang="en-US" sz="2800" b="0" i="0" dirty="0">
                <a:solidFill>
                  <a:srgbClr val="0D0D0D"/>
                </a:solidFill>
                <a:effectLst/>
                <a:highlight>
                  <a:srgbClr val="FFFFFF"/>
                </a:highlight>
                <a:latin typeface="Söhne"/>
              </a:rPr>
              <a:t>Regularly check your systems for signs of keylogger activity.</a:t>
            </a:r>
          </a:p>
          <a:p>
            <a:pPr algn="l">
              <a:buFont typeface="+mj-lt"/>
              <a:buAutoNum type="arabicPeriod"/>
            </a:pPr>
            <a:r>
              <a:rPr lang="en-US" sz="2800" b="0" i="0" dirty="0">
                <a:solidFill>
                  <a:srgbClr val="0D0D0D"/>
                </a:solidFill>
                <a:effectLst/>
                <a:highlight>
                  <a:srgbClr val="FFFFFF"/>
                </a:highlight>
                <a:latin typeface="Söhne"/>
              </a:rPr>
              <a:t>Support legal actions against keylogger creators</a:t>
            </a:r>
            <a:r>
              <a:rPr lang="en-US" b="0" i="0" dirty="0">
                <a:solidFill>
                  <a:srgbClr val="0D0D0D"/>
                </a:solidFill>
                <a:effectLst/>
                <a:highlight>
                  <a:srgbClr val="FFFFFF"/>
                </a:highlight>
                <a:latin typeface="Söhne"/>
              </a:rPr>
              <a: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 logger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51147" y="1114456"/>
            <a:ext cx="11811899" cy="5743543"/>
          </a:xfrm>
        </p:spPr>
        <p:txBody>
          <a:bodyPr>
            <a:normAutofit fontScale="92500" lnSpcReduction="10000"/>
          </a:bodyPr>
          <a:lstStyle/>
          <a:p>
            <a:pPr algn="l"/>
            <a:r>
              <a:rPr lang="en-US" sz="1800" b="0" i="0" dirty="0">
                <a:solidFill>
                  <a:srgbClr val="0D0D0D"/>
                </a:solidFill>
                <a:effectLst/>
                <a:highlight>
                  <a:srgbClr val="FFFFFF"/>
                </a:highlight>
                <a:latin typeface="Söhne"/>
              </a:rPr>
              <a:t>Algorithm:</a:t>
            </a:r>
          </a:p>
          <a:p>
            <a:pPr algn="l">
              <a:buFont typeface="+mj-lt"/>
              <a:buAutoNum type="arabicPeriod"/>
            </a:pPr>
            <a:r>
              <a:rPr lang="en-US" sz="1800" b="1" i="0" dirty="0">
                <a:solidFill>
                  <a:srgbClr val="0D0D0D"/>
                </a:solidFill>
                <a:effectLst/>
                <a:highlight>
                  <a:srgbClr val="FFFFFF"/>
                </a:highlight>
                <a:latin typeface="Söhne"/>
              </a:rPr>
              <a:t>Start</a:t>
            </a:r>
            <a:r>
              <a:rPr lang="en-US" sz="1800" b="0" i="0" dirty="0">
                <a:solidFill>
                  <a:srgbClr val="0D0D0D"/>
                </a:solidFill>
                <a:effectLst/>
                <a:highlight>
                  <a:srgbClr val="FFFFFF"/>
                </a:highlight>
                <a:latin typeface="Söhne"/>
              </a:rPr>
              <a:t>: Begin monitoring keystrokes.</a:t>
            </a:r>
          </a:p>
          <a:p>
            <a:pPr algn="l">
              <a:buFont typeface="+mj-lt"/>
              <a:buAutoNum type="arabicPeriod"/>
            </a:pPr>
            <a:r>
              <a:rPr lang="en-US" sz="1800" b="1" i="0" dirty="0">
                <a:solidFill>
                  <a:srgbClr val="0D0D0D"/>
                </a:solidFill>
                <a:effectLst/>
                <a:highlight>
                  <a:srgbClr val="FFFFFF"/>
                </a:highlight>
                <a:latin typeface="Söhne"/>
              </a:rPr>
              <a:t>Capture</a:t>
            </a:r>
            <a:r>
              <a:rPr lang="en-US" sz="1800" b="0" i="0" dirty="0">
                <a:solidFill>
                  <a:srgbClr val="0D0D0D"/>
                </a:solidFill>
                <a:effectLst/>
                <a:highlight>
                  <a:srgbClr val="FFFFFF"/>
                </a:highlight>
                <a:latin typeface="Söhne"/>
              </a:rPr>
              <a:t>: Record pressed keys and relevant details.</a:t>
            </a:r>
          </a:p>
          <a:p>
            <a:pPr algn="l">
              <a:buFont typeface="+mj-lt"/>
              <a:buAutoNum type="arabicPeriod"/>
            </a:pPr>
            <a:r>
              <a:rPr lang="en-US" sz="1800" b="1" i="0" dirty="0">
                <a:solidFill>
                  <a:srgbClr val="0D0D0D"/>
                </a:solidFill>
                <a:effectLst/>
                <a:highlight>
                  <a:srgbClr val="FFFFFF"/>
                </a:highlight>
                <a:latin typeface="Söhne"/>
              </a:rPr>
              <a:t>Filter</a:t>
            </a:r>
            <a:r>
              <a:rPr lang="en-US" sz="1800" b="0" i="0" dirty="0">
                <a:solidFill>
                  <a:srgbClr val="0D0D0D"/>
                </a:solidFill>
                <a:effectLst/>
                <a:highlight>
                  <a:srgbClr val="FFFFFF"/>
                </a:highlight>
                <a:latin typeface="Söhne"/>
              </a:rPr>
              <a:t>: Ignore system keys or specific applications' keystrokes.</a:t>
            </a:r>
          </a:p>
          <a:p>
            <a:pPr algn="l">
              <a:buFont typeface="+mj-lt"/>
              <a:buAutoNum type="arabicPeriod"/>
            </a:pPr>
            <a:r>
              <a:rPr lang="en-US" sz="1800" b="1" i="0" dirty="0">
                <a:solidFill>
                  <a:srgbClr val="0D0D0D"/>
                </a:solidFill>
                <a:effectLst/>
                <a:highlight>
                  <a:srgbClr val="FFFFFF"/>
                </a:highlight>
                <a:latin typeface="Söhne"/>
              </a:rPr>
              <a:t>Save</a:t>
            </a:r>
            <a:r>
              <a:rPr lang="en-US" sz="1800" b="0" i="0" dirty="0">
                <a:solidFill>
                  <a:srgbClr val="0D0D0D"/>
                </a:solidFill>
                <a:effectLst/>
                <a:highlight>
                  <a:srgbClr val="FFFFFF"/>
                </a:highlight>
                <a:latin typeface="Söhne"/>
              </a:rPr>
              <a:t>: Store captured data securely.</a:t>
            </a:r>
          </a:p>
          <a:p>
            <a:pPr algn="l">
              <a:buFont typeface="+mj-lt"/>
              <a:buAutoNum type="arabicPeriod"/>
            </a:pPr>
            <a:r>
              <a:rPr lang="en-US" sz="1800" b="1" i="0" dirty="0">
                <a:solidFill>
                  <a:srgbClr val="0D0D0D"/>
                </a:solidFill>
                <a:effectLst/>
                <a:highlight>
                  <a:srgbClr val="FFFFFF"/>
                </a:highlight>
                <a:latin typeface="Söhne"/>
              </a:rPr>
              <a:t>Optional Encryption</a:t>
            </a:r>
            <a:r>
              <a:rPr lang="en-US" sz="1800" b="0" i="0" dirty="0">
                <a:solidFill>
                  <a:srgbClr val="0D0D0D"/>
                </a:solidFill>
                <a:effectLst/>
                <a:highlight>
                  <a:srgbClr val="FFFFFF"/>
                </a:highlight>
                <a:latin typeface="Söhne"/>
              </a:rPr>
              <a:t>: Protect sensitive data with encryption.</a:t>
            </a:r>
          </a:p>
          <a:p>
            <a:pPr algn="l">
              <a:buFont typeface="+mj-lt"/>
              <a:buAutoNum type="arabicPeriod"/>
            </a:pPr>
            <a:r>
              <a:rPr lang="en-US" sz="1800" b="1" i="0" dirty="0">
                <a:solidFill>
                  <a:srgbClr val="0D0D0D"/>
                </a:solidFill>
                <a:effectLst/>
                <a:highlight>
                  <a:srgbClr val="FFFFFF"/>
                </a:highlight>
                <a:latin typeface="Söhne"/>
              </a:rPr>
              <a:t>Persistence</a:t>
            </a:r>
            <a:r>
              <a:rPr lang="en-US" sz="1800" b="0" i="0" dirty="0">
                <a:solidFill>
                  <a:srgbClr val="0D0D0D"/>
                </a:solidFill>
                <a:effectLst/>
                <a:highlight>
                  <a:srgbClr val="FFFFFF"/>
                </a:highlight>
                <a:latin typeface="Söhne"/>
              </a:rPr>
              <a:t>: Ensure the monitoring continues even after system reboots.</a:t>
            </a:r>
          </a:p>
          <a:p>
            <a:pPr algn="l">
              <a:buFont typeface="+mj-lt"/>
              <a:buAutoNum type="arabicPeriod"/>
            </a:pPr>
            <a:r>
              <a:rPr lang="en-US" sz="1800" b="1" i="0" dirty="0">
                <a:solidFill>
                  <a:srgbClr val="0D0D0D"/>
                </a:solidFill>
                <a:effectLst/>
                <a:highlight>
                  <a:srgbClr val="FFFFFF"/>
                </a:highlight>
                <a:latin typeface="Söhne"/>
              </a:rPr>
              <a:t>Exfiltration</a:t>
            </a:r>
            <a:r>
              <a:rPr lang="en-US" sz="1800" b="0" i="0" dirty="0">
                <a:solidFill>
                  <a:srgbClr val="0D0D0D"/>
                </a:solidFill>
                <a:effectLst/>
                <a:highlight>
                  <a:srgbClr val="FFFFFF"/>
                </a:highlight>
                <a:latin typeface="Söhne"/>
              </a:rPr>
              <a:t> (optional): Transfer data to a secure location.</a:t>
            </a:r>
          </a:p>
          <a:p>
            <a:pPr algn="l"/>
            <a:r>
              <a:rPr lang="en-US" sz="1800" b="0" i="0" dirty="0">
                <a:solidFill>
                  <a:srgbClr val="0D0D0D"/>
                </a:solidFill>
                <a:effectLst/>
                <a:highlight>
                  <a:srgbClr val="FFFFFF"/>
                </a:highlight>
                <a:latin typeface="Söhne"/>
              </a:rPr>
              <a:t>Deployment:</a:t>
            </a:r>
          </a:p>
          <a:p>
            <a:pPr algn="l">
              <a:buFont typeface="+mj-lt"/>
              <a:buAutoNum type="arabicPeriod"/>
            </a:pPr>
            <a:r>
              <a:rPr lang="en-US" sz="1800" b="1" i="0" dirty="0">
                <a:solidFill>
                  <a:srgbClr val="0D0D0D"/>
                </a:solidFill>
                <a:effectLst/>
                <a:highlight>
                  <a:srgbClr val="FFFFFF"/>
                </a:highlight>
                <a:latin typeface="Söhne"/>
              </a:rPr>
              <a:t>Legal Compliance</a:t>
            </a:r>
            <a:r>
              <a:rPr lang="en-US" sz="1800" b="0" i="0" dirty="0">
                <a:solidFill>
                  <a:srgbClr val="0D0D0D"/>
                </a:solidFill>
                <a:effectLst/>
                <a:highlight>
                  <a:srgbClr val="FFFFFF"/>
                </a:highlight>
                <a:latin typeface="Söhne"/>
              </a:rPr>
              <a:t>: Ensure adherence to laws and obtain user consent if needed.</a:t>
            </a:r>
          </a:p>
          <a:p>
            <a:pPr algn="l">
              <a:buFont typeface="+mj-lt"/>
              <a:buAutoNum type="arabicPeriod"/>
            </a:pPr>
            <a:r>
              <a:rPr lang="en-US" sz="1800" b="1" i="0" dirty="0">
                <a:solidFill>
                  <a:srgbClr val="0D0D0D"/>
                </a:solidFill>
                <a:effectLst/>
                <a:highlight>
                  <a:srgbClr val="FFFFFF"/>
                </a:highlight>
                <a:latin typeface="Söhne"/>
              </a:rPr>
              <a:t>Secure Distribution</a:t>
            </a:r>
            <a:r>
              <a:rPr lang="en-US" sz="1800" b="0" i="0" dirty="0">
                <a:solidFill>
                  <a:srgbClr val="0D0D0D"/>
                </a:solidFill>
                <a:effectLst/>
                <a:highlight>
                  <a:srgbClr val="FFFFFF"/>
                </a:highlight>
                <a:latin typeface="Söhne"/>
              </a:rPr>
              <a:t>: Safely distribute the monitoring software.</a:t>
            </a:r>
          </a:p>
          <a:p>
            <a:pPr algn="l">
              <a:buFont typeface="+mj-lt"/>
              <a:buAutoNum type="arabicPeriod"/>
            </a:pPr>
            <a:r>
              <a:rPr lang="en-US" sz="1800" b="1" i="0" dirty="0">
                <a:solidFill>
                  <a:srgbClr val="0D0D0D"/>
                </a:solidFill>
                <a:effectLst/>
                <a:highlight>
                  <a:srgbClr val="FFFFFF"/>
                </a:highlight>
                <a:latin typeface="Söhne"/>
              </a:rPr>
              <a:t>User Awareness</a:t>
            </a:r>
            <a:r>
              <a:rPr lang="en-US" sz="1800" b="0" i="0" dirty="0">
                <a:solidFill>
                  <a:srgbClr val="0D0D0D"/>
                </a:solidFill>
                <a:effectLst/>
                <a:highlight>
                  <a:srgbClr val="FFFFFF"/>
                </a:highlight>
                <a:latin typeface="Söhne"/>
              </a:rPr>
              <a:t>: Inform users about the monitoring purpose transparently.</a:t>
            </a:r>
          </a:p>
          <a:p>
            <a:pPr algn="l">
              <a:buFont typeface="+mj-lt"/>
              <a:buAutoNum type="arabicPeriod"/>
            </a:pPr>
            <a:r>
              <a:rPr lang="en-US" sz="1800" b="1" i="0" dirty="0">
                <a:solidFill>
                  <a:srgbClr val="0D0D0D"/>
                </a:solidFill>
                <a:effectLst/>
                <a:highlight>
                  <a:srgbClr val="FFFFFF"/>
                </a:highlight>
                <a:latin typeface="Söhne"/>
              </a:rPr>
              <a:t>Maintenance</a:t>
            </a:r>
            <a:r>
              <a:rPr lang="en-US" sz="1800" b="0" i="0" dirty="0">
                <a:solidFill>
                  <a:srgbClr val="0D0D0D"/>
                </a:solidFill>
                <a:effectLst/>
                <a:highlight>
                  <a:srgbClr val="FFFFFF"/>
                </a:highlight>
                <a:latin typeface="Söhne"/>
              </a:rPr>
              <a:t>: Regularly check and update the monitoring software.</a:t>
            </a:r>
          </a:p>
          <a:p>
            <a:pPr algn="l">
              <a:buFont typeface="+mj-lt"/>
              <a:buAutoNum type="arabicPeriod"/>
            </a:pPr>
            <a:r>
              <a:rPr lang="en-US" sz="1800" b="1" i="0" dirty="0">
                <a:solidFill>
                  <a:srgbClr val="0D0D0D"/>
                </a:solidFill>
                <a:effectLst/>
                <a:highlight>
                  <a:srgbClr val="FFFFFF"/>
                </a:highlight>
                <a:latin typeface="Söhne"/>
              </a:rPr>
              <a:t>Data Handling</a:t>
            </a:r>
            <a:r>
              <a:rPr lang="en-US" sz="1800" b="0" i="0" dirty="0">
                <a:solidFill>
                  <a:srgbClr val="0D0D0D"/>
                </a:solidFill>
                <a:effectLst/>
                <a:highlight>
                  <a:srgbClr val="FFFFFF"/>
                </a:highlight>
                <a:latin typeface="Söhne"/>
              </a:rPr>
              <a:t>: Securely store and delete captured data as required.</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output images</a:t>
            </a:r>
            <a:endParaRPr lang="en-US" dirty="0"/>
          </a:p>
        </p:txBody>
      </p:sp>
      <p:pic>
        <p:nvPicPr>
          <p:cNvPr id="4" name="Content Placeholder 3">
            <a:extLst>
              <a:ext uri="{FF2B5EF4-FFF2-40B4-BE49-F238E27FC236}">
                <a16:creationId xmlns:a16="http://schemas.microsoft.com/office/drawing/2014/main" id="{333BA3FF-D9B2-7A86-2EBD-F8A088B980A8}"/>
              </a:ext>
            </a:extLst>
          </p:cNvPr>
          <p:cNvPicPr>
            <a:picLocks noGrp="1" noChangeAspect="1"/>
          </p:cNvPicPr>
          <p:nvPr>
            <p:ph idx="1"/>
          </p:nvPr>
        </p:nvPicPr>
        <p:blipFill>
          <a:blip r:embed="rId2"/>
          <a:stretch>
            <a:fillRect/>
          </a:stretch>
        </p:blipFill>
        <p:spPr>
          <a:xfrm>
            <a:off x="1794472" y="1482244"/>
            <a:ext cx="8312665"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5C0B-6D37-46C6-A076-631F463E2C0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0239EDE-1D84-86BC-06F6-81D3978ED04A}"/>
              </a:ext>
            </a:extLst>
          </p:cNvPr>
          <p:cNvPicPr>
            <a:picLocks noGrp="1" noChangeAspect="1"/>
          </p:cNvPicPr>
          <p:nvPr>
            <p:ph idx="1"/>
          </p:nvPr>
        </p:nvPicPr>
        <p:blipFill>
          <a:blip r:embed="rId2"/>
          <a:stretch>
            <a:fillRect/>
          </a:stretch>
        </p:blipFill>
        <p:spPr>
          <a:xfrm>
            <a:off x="1939667" y="1606550"/>
            <a:ext cx="8312665" cy="4673600"/>
          </a:xfrm>
        </p:spPr>
      </p:pic>
    </p:spTree>
    <p:extLst>
      <p:ext uri="{BB962C8B-B14F-4D97-AF65-F5344CB8AC3E}">
        <p14:creationId xmlns:p14="http://schemas.microsoft.com/office/powerpoint/2010/main" val="415333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highlight>
                  <a:srgbClr val="FFFFFF"/>
                </a:highlight>
                <a:latin typeface="Söhne"/>
              </a:rPr>
              <a:t>In conclusion, it's crucial to recognize that keyloggers present serious ethical and legal concerns. Developing or deploying keylogging software without proper authorization is not only unethical but may also be illegal, as it violates privacy rights and can lead to significant harm, such as identity theft or financial loss.</a:t>
            </a:r>
            <a:endParaRPr lang="en-IN" sz="24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600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Result output images</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Rahul S</cp:lastModifiedBy>
  <cp:revision>24</cp:revision>
  <dcterms:created xsi:type="dcterms:W3CDTF">2021-05-26T16:50:10Z</dcterms:created>
  <dcterms:modified xsi:type="dcterms:W3CDTF">2024-04-12T09:21:39Z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