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7B95E-4C64-4752-A0B8-37F092CC8FA0}" v="35" dt="2025-02-26T11:08:25.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4"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7668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Bhavani-1010/CYBER-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C00000"/>
                </a:solidFill>
                <a:latin typeface="Bell MT" panose="02020503060305020303" pitchFamily="18"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4665193"/>
            <a:ext cx="10260078" cy="1323439"/>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  </a:t>
            </a:r>
          </a:p>
          <a:p>
            <a:r>
              <a:rPr lang="en-US" sz="2000" b="1" dirty="0">
                <a:solidFill>
                  <a:srgbClr val="FFFF00"/>
                </a:solidFill>
                <a:latin typeface="Arial"/>
                <a:cs typeface="Arial"/>
              </a:rPr>
              <a:t>Student Name :  BHAVANI B</a:t>
            </a:r>
          </a:p>
          <a:p>
            <a:r>
              <a:rPr lang="en-US" sz="2000" b="1" dirty="0">
                <a:solidFill>
                  <a:srgbClr val="FFFF00"/>
                </a:solidFill>
                <a:latin typeface="Arial"/>
                <a:cs typeface="Arial"/>
              </a:rPr>
              <a:t>College Name &amp; Department : CAUVERY COLLEGE FOR WOMEN, TRICHY &amp; BCA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dirty="0">
                <a:solidFill>
                  <a:schemeClr val="accent1">
                    <a:lumMod val="50000"/>
                  </a:schemeClr>
                </a:solidFill>
                <a:latin typeface="Bahnschrift SemiBold SemiConden" panose="020B0502040204020203" pitchFamily="34" charset="0"/>
              </a:rPr>
              <a:t>This project provides a secure and efficient method for hiding and retrieving messages within images while ensuring image integrity. With password protection and original pixel restoration, it enhances data confidentiality. It is useful for secure communication, privacy protection, and digital forensics.</a:t>
            </a:r>
            <a:endParaRPr lang="en-IN" sz="2400" dirty="0">
              <a:solidFill>
                <a:schemeClr val="accent1">
                  <a:lumMod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https://github.com/Bhavani-1010/CYBER-PROJECT.git</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2" y="7073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solidFill>
                  <a:schemeClr val="accent2">
                    <a:lumMod val="50000"/>
                  </a:schemeClr>
                </a:solidFill>
                <a:latin typeface="Bahnschrift SemiBold SemiConden" panose="020B0502040204020203" pitchFamily="34" charset="0"/>
              </a:rPr>
              <a:t>The problem is to implement a secure method for embedding and extracting secret messages in images. The encryption process hides a message within the pixel values of an image, and the decryption process retrieves the message using a password for authentication. The original pixel values are stored separately to restore the image after extracting the hidden message. This ensures both message security and image integrity during the process.</a:t>
            </a:r>
            <a:endParaRPr lang="en-IN" sz="2400" dirty="0">
              <a:solidFill>
                <a:schemeClr val="accent2">
                  <a:lumMod val="50000"/>
                </a:schemeClr>
              </a:solidFill>
              <a:latin typeface="Bahnschrift SemiBold SemiConden" panose="020B0502040204020203"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91632" y="7021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E28EE8EF-3AD9-7199-0F4A-C3F56BA2E408}"/>
              </a:ext>
            </a:extLst>
          </p:cNvPr>
          <p:cNvSpPr>
            <a:spLocks noGrp="1" noChangeArrowheads="1"/>
          </p:cNvSpPr>
          <p:nvPr>
            <p:ph idx="1"/>
          </p:nvPr>
        </p:nvSpPr>
        <p:spPr bwMode="auto">
          <a:xfrm>
            <a:off x="291632" y="1487239"/>
            <a:ext cx="1136400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rPr>
              <a:t>The code utilizes the following technologies: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2">
                    <a:lumMod val="50000"/>
                  </a:schemeClr>
                </a:solidFill>
                <a:effectLst/>
                <a:latin typeface="Bahnschrift SemiBold SemiConden" panose="020B0502040204020203" pitchFamily="34" charset="0"/>
              </a:rPr>
              <a:t>Python</a:t>
            </a:r>
            <a:r>
              <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rPr>
              <a:t>: Programming language used for implementing encryption and decryption functions.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2">
                    <a:lumMod val="50000"/>
                  </a:schemeClr>
                </a:solidFill>
                <a:effectLst/>
                <a:latin typeface="Bahnschrift SemiBold SemiConden" panose="020B0502040204020203" pitchFamily="34" charset="0"/>
              </a:rPr>
              <a:t>OpenCV (cv2)</a:t>
            </a:r>
            <a:r>
              <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rPr>
              <a:t>: Library for image processing, used to read, modify, and save images.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2">
                    <a:lumMod val="50000"/>
                  </a:schemeClr>
                </a:solidFill>
                <a:effectLst/>
                <a:latin typeface="Bahnschrift SemiBold SemiConden" panose="020B0502040204020203" pitchFamily="34" charset="0"/>
              </a:rPr>
              <a:t>Pickle</a:t>
            </a:r>
            <a:r>
              <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rPr>
              <a:t>: Library for serializing and deserializing data, used to store and retrieve original pixel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rPr>
              <a:t>values.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2">
                    <a:lumMod val="50000"/>
                  </a:schemeClr>
                </a:solidFill>
                <a:effectLst/>
                <a:latin typeface="Bahnschrift SemiBold SemiConden" panose="020B0502040204020203" pitchFamily="34" charset="0"/>
              </a:rPr>
              <a:t>Text files</a:t>
            </a:r>
            <a:r>
              <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rPr>
              <a:t>: Used for storing the password for secure decryption.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accent2">
                  <a:lumMod val="50000"/>
                </a:schemeClr>
              </a:solidFill>
              <a:effectLst/>
              <a:latin typeface="Bahnschrift SemiBold SemiConden" panose="020B0502040204020203"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89" y="1683026"/>
            <a:ext cx="11029615" cy="4673324"/>
          </a:xfrm>
        </p:spPr>
        <p:txBody>
          <a:bodyPr>
            <a:normAutofit/>
          </a:bodyPr>
          <a:lstStyle/>
          <a:p>
            <a:pPr marL="0" indent="0">
              <a:buNone/>
            </a:pPr>
            <a:r>
              <a:rPr lang="en-US" sz="2400" dirty="0">
                <a:solidFill>
                  <a:schemeClr val="accent2">
                    <a:lumMod val="50000"/>
                  </a:schemeClr>
                </a:solidFill>
                <a:latin typeface="Bahnschrift SemiBold SemiConden" panose="020B0502040204020203" pitchFamily="34" charset="0"/>
              </a:rPr>
              <a:t>The standout features of this project are:</a:t>
            </a:r>
          </a:p>
          <a:p>
            <a:pPr marL="0" indent="0">
              <a:buNone/>
            </a:pPr>
            <a:endParaRPr lang="en-US" sz="2400" dirty="0">
              <a:solidFill>
                <a:schemeClr val="accent2">
                  <a:lumMod val="50000"/>
                </a:schemeClr>
              </a:solidFill>
              <a:latin typeface="Bahnschrift SemiBold SemiConden" panose="020B0502040204020203" pitchFamily="34" charset="0"/>
            </a:endParaRPr>
          </a:p>
          <a:p>
            <a:pPr marL="0" indent="0">
              <a:buNone/>
            </a:pPr>
            <a:endParaRPr lang="en-US" sz="2400" dirty="0">
              <a:solidFill>
                <a:schemeClr val="accent2">
                  <a:lumMod val="50000"/>
                </a:schemeClr>
              </a:solidFill>
              <a:latin typeface="Bahnschrift SemiBold SemiConden" panose="020B0502040204020203" pitchFamily="34" charset="0"/>
            </a:endParaRPr>
          </a:p>
          <a:p>
            <a:pPr marL="0" indent="0">
              <a:buNone/>
            </a:pPr>
            <a:endParaRPr lang="en-US" sz="2400" dirty="0">
              <a:solidFill>
                <a:schemeClr val="accent2">
                  <a:lumMod val="50000"/>
                </a:schemeClr>
              </a:solidFill>
              <a:latin typeface="Bahnschrift SemiBold SemiConden" panose="020B0502040204020203" pitchFamily="34" charset="0"/>
            </a:endParaRPr>
          </a:p>
          <a:p>
            <a:pPr marL="0" indent="0">
              <a:buNone/>
            </a:pPr>
            <a:endParaRPr lang="en-US" sz="2400" dirty="0">
              <a:solidFill>
                <a:schemeClr val="accent2">
                  <a:lumMod val="50000"/>
                </a:schemeClr>
              </a:solidFill>
              <a:latin typeface="Bahnschrift SemiBold SemiConden" panose="020B0502040204020203" pitchFamily="34" charset="0"/>
            </a:endParaRPr>
          </a:p>
          <a:p>
            <a:pPr marL="0" indent="0">
              <a:buNone/>
            </a:pPr>
            <a:endParaRPr lang="en-US" sz="2400" dirty="0">
              <a:solidFill>
                <a:schemeClr val="accent2">
                  <a:lumMod val="50000"/>
                </a:schemeClr>
              </a:solidFill>
              <a:latin typeface="Bahnschrift SemiBold SemiConden" panose="020B0502040204020203" pitchFamily="34" charset="0"/>
            </a:endParaRPr>
          </a:p>
          <a:p>
            <a:pPr marL="0" indent="0">
              <a:buNone/>
            </a:pPr>
            <a:endParaRPr lang="en-IN" sz="2400" b="1" dirty="0">
              <a:solidFill>
                <a:schemeClr val="accent2">
                  <a:lumMod val="50000"/>
                </a:schemeClr>
              </a:solidFill>
              <a:latin typeface="Bahnschrift SemiBold SemiConden" panose="020B0502040204020203" pitchFamily="34" charset="0"/>
            </a:endParaRPr>
          </a:p>
        </p:txBody>
      </p:sp>
      <p:sp>
        <p:nvSpPr>
          <p:cNvPr id="7" name="Rectangle 4">
            <a:extLst>
              <a:ext uri="{FF2B5EF4-FFF2-40B4-BE49-F238E27FC236}">
                <a16:creationId xmlns:a16="http://schemas.microsoft.com/office/drawing/2014/main" id="{32CAD6ED-78B3-33E6-D714-4C89CFF345CE}"/>
              </a:ext>
            </a:extLst>
          </p:cNvPr>
          <p:cNvSpPr>
            <a:spLocks noChangeArrowheads="1"/>
          </p:cNvSpPr>
          <p:nvPr/>
        </p:nvSpPr>
        <p:spPr bwMode="auto">
          <a:xfrm>
            <a:off x="581190" y="-8496608"/>
            <a:ext cx="10442282" cy="1425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accent2">
                  <a:lumMod val="50000"/>
                </a:schemeClr>
              </a:solidFill>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accent2">
                    <a:lumMod val="50000"/>
                  </a:schemeClr>
                </a:solidFill>
                <a:effectLst/>
                <a:latin typeface="Bahnschrift SemiBold SemiConden" panose="020B0502040204020203" pitchFamily="34" charset="0"/>
              </a:rPr>
              <a:t>Message Embedding in Pixels</a:t>
            </a:r>
            <a:r>
              <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rPr>
              <a:t>: Hides the secret message within the image's pixel values for security. </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accent2">
                    <a:lumMod val="50000"/>
                  </a:schemeClr>
                </a:solidFill>
                <a:effectLst/>
                <a:latin typeface="Bahnschrift SemiBold SemiConden" panose="020B0502040204020203" pitchFamily="34" charset="0"/>
              </a:rPr>
              <a:t>Password Protection</a:t>
            </a:r>
            <a:r>
              <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rPr>
              <a:t>: Ensures authorized access to the hidden message via password authentication.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accent2">
                    <a:lumMod val="50000"/>
                  </a:schemeClr>
                </a:solidFill>
                <a:effectLst/>
                <a:latin typeface="Bahnschrift SemiBold SemiConden" panose="020B0502040204020203" pitchFamily="34" charset="0"/>
              </a:rPr>
              <a:t>Image Restoration</a:t>
            </a:r>
            <a:r>
              <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rPr>
              <a:t>: Restores the original image after message extraction, preserving its integrity.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accent2">
                    <a:lumMod val="50000"/>
                  </a:schemeClr>
                </a:solidFill>
                <a:effectLst/>
                <a:latin typeface="Bahnschrift SemiBold SemiConden" panose="020B0502040204020203" pitchFamily="34" charset="0"/>
              </a:rPr>
              <a:t>Custom Compression</a:t>
            </a:r>
            <a:r>
              <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rPr>
              <a:t>: Adjusts image compression based on format (PNG/JPEG) to maintain quality.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EA13B17-C2B2-9E29-C206-ACFD33C404F8}"/>
              </a:ext>
            </a:extLst>
          </p:cNvPr>
          <p:cNvSpPr>
            <a:spLocks noGrp="1" noChangeArrowheads="1"/>
          </p:cNvSpPr>
          <p:nvPr>
            <p:ph idx="1"/>
          </p:nvPr>
        </p:nvSpPr>
        <p:spPr bwMode="auto">
          <a:xfrm>
            <a:off x="581192" y="2053640"/>
            <a:ext cx="1079333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rPr>
              <a:t>The end users of this project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accent2">
                    <a:lumMod val="50000"/>
                  </a:schemeClr>
                </a:solidFill>
                <a:effectLst/>
                <a:latin typeface="Bahnschrift SemiBold SemiConden" panose="020B0502040204020203" pitchFamily="34" charset="0"/>
              </a:rPr>
              <a:t>Individuals</a:t>
            </a:r>
            <a:r>
              <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rPr>
              <a:t>: Users seeking to securely hide messages within images for personal privacy. </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accent2">
                    <a:lumMod val="50000"/>
                  </a:schemeClr>
                </a:solidFill>
                <a:effectLst/>
                <a:latin typeface="Bahnschrift SemiBold SemiConden" panose="020B0502040204020203" pitchFamily="34" charset="0"/>
              </a:rPr>
              <a:t>Businesses</a:t>
            </a:r>
            <a:r>
              <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rPr>
              <a:t>: Organizations needing encrypted communication for sensitive data transmission.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accent2">
                    <a:lumMod val="50000"/>
                  </a:schemeClr>
                </a:solidFill>
                <a:effectLst/>
                <a:latin typeface="Bahnschrift SemiBold SemiConden" panose="020B0502040204020203" pitchFamily="34" charset="0"/>
              </a:rPr>
              <a:t>Security Enthusiasts</a:t>
            </a:r>
            <a:r>
              <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rPr>
              <a:t>: Users interested in exploring encryption techniques for data protection.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accent2">
                    <a:lumMod val="50000"/>
                  </a:schemeClr>
                </a:solidFill>
                <a:effectLst/>
                <a:latin typeface="Bahnschrift SemiBold SemiConden" panose="020B0502040204020203" pitchFamily="34" charset="0"/>
              </a:rPr>
              <a:t>Developers</a:t>
            </a:r>
            <a:r>
              <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rPr>
              <a:t>: Developers working on projects involving secure data storage and transmission via images.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2">
                  <a:lumMod val="50000"/>
                </a:schemeClr>
              </a:solidFill>
              <a:effectLst/>
              <a:latin typeface="Bahnschrift SemiBold SemiConden" panose="020B0502040204020203"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descr="A screenshot of a computer&#10;&#10;AI-generated content may be incorrect.">
            <a:extLst>
              <a:ext uri="{FF2B5EF4-FFF2-40B4-BE49-F238E27FC236}">
                <a16:creationId xmlns:a16="http://schemas.microsoft.com/office/drawing/2014/main" id="{A717F8B8-ECB6-B6E7-C8B3-157EA68032C1}"/>
              </a:ext>
            </a:extLst>
          </p:cNvPr>
          <p:cNvPicPr>
            <a:picLocks noGrp="1" noChangeAspect="1"/>
          </p:cNvPicPr>
          <p:nvPr>
            <p:ph idx="1"/>
          </p:nvPr>
        </p:nvPicPr>
        <p:blipFill>
          <a:blip r:embed="rId2"/>
          <a:srcRect r="54041" b="6119"/>
          <a:stretch/>
        </p:blipFill>
        <p:spPr>
          <a:xfrm>
            <a:off x="699179" y="1878783"/>
            <a:ext cx="3976060" cy="4387614"/>
          </a:xfrm>
        </p:spPr>
      </p:pic>
      <p:pic>
        <p:nvPicPr>
          <p:cNvPr id="10" name="Picture 9" descr="A screenshot of a computer&#10;&#10;AI-generated content may be incorrect.">
            <a:extLst>
              <a:ext uri="{FF2B5EF4-FFF2-40B4-BE49-F238E27FC236}">
                <a16:creationId xmlns:a16="http://schemas.microsoft.com/office/drawing/2014/main" id="{49A56FAB-D92A-A6C4-E54F-0C522E8BFFE5}"/>
              </a:ext>
            </a:extLst>
          </p:cNvPr>
          <p:cNvPicPr>
            <a:picLocks noChangeAspect="1"/>
          </p:cNvPicPr>
          <p:nvPr/>
        </p:nvPicPr>
        <p:blipFill>
          <a:blip r:embed="rId3"/>
          <a:stretch>
            <a:fillRect/>
          </a:stretch>
        </p:blipFill>
        <p:spPr>
          <a:xfrm>
            <a:off x="5377171" y="1825647"/>
            <a:ext cx="4810125" cy="1457325"/>
          </a:xfrm>
          <a:prstGeom prst="rect">
            <a:avLst/>
          </a:prstGeom>
        </p:spPr>
      </p:pic>
      <p:sp>
        <p:nvSpPr>
          <p:cNvPr id="11" name="TextBox 10">
            <a:extLst>
              <a:ext uri="{FF2B5EF4-FFF2-40B4-BE49-F238E27FC236}">
                <a16:creationId xmlns:a16="http://schemas.microsoft.com/office/drawing/2014/main" id="{E09259E1-054E-019B-DC33-20FD931114BE}"/>
              </a:ext>
            </a:extLst>
          </p:cNvPr>
          <p:cNvSpPr txBox="1"/>
          <p:nvPr/>
        </p:nvSpPr>
        <p:spPr>
          <a:xfrm>
            <a:off x="581192" y="1232452"/>
            <a:ext cx="3156155" cy="369332"/>
          </a:xfrm>
          <a:prstGeom prst="rect">
            <a:avLst/>
          </a:prstGeom>
          <a:noFill/>
        </p:spPr>
        <p:txBody>
          <a:bodyPr wrap="square" rtlCol="0">
            <a:spAutoFit/>
          </a:bodyPr>
          <a:lstStyle/>
          <a:p>
            <a:r>
              <a:rPr lang="en-US" dirty="0">
                <a:latin typeface="Arial Rounded MT Bold" panose="020F0704030504030204" pitchFamily="34" charset="0"/>
              </a:rPr>
              <a:t>ENCRYPTION CODE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CB81-22C2-4665-BD80-F5355461B778}"/>
              </a:ext>
            </a:extLst>
          </p:cNvPr>
          <p:cNvSpPr>
            <a:spLocks noGrp="1"/>
          </p:cNvSpPr>
          <p:nvPr>
            <p:ph type="title"/>
          </p:nvPr>
        </p:nvSpPr>
        <p:spPr/>
        <p:txBody>
          <a:bodyPr>
            <a:normAutofit/>
          </a:bodyPr>
          <a:lstStyle/>
          <a:p>
            <a:r>
              <a:rPr lang="en-US" sz="1800" dirty="0">
                <a:latin typeface="Arial Rounded MT Bold" panose="020F0704030504030204" pitchFamily="34" charset="0"/>
              </a:rPr>
              <a:t>DECRYPTION</a:t>
            </a:r>
            <a:r>
              <a:rPr lang="en-US" sz="2000" dirty="0">
                <a:latin typeface="Arial Rounded MT Bold" panose="020F0704030504030204" pitchFamily="34" charset="0"/>
              </a:rPr>
              <a:t> </a:t>
            </a:r>
            <a:r>
              <a:rPr lang="en-US" sz="1800" dirty="0">
                <a:latin typeface="Arial Rounded MT Bold" panose="020F0704030504030204" pitchFamily="34" charset="0"/>
              </a:rPr>
              <a:t>CODE</a:t>
            </a:r>
            <a:endParaRPr lang="en-IN" sz="1800" dirty="0">
              <a:latin typeface="Arial Rounded MT Bold" panose="020F0704030504030204" pitchFamily="34" charset="0"/>
            </a:endParaRPr>
          </a:p>
        </p:txBody>
      </p:sp>
      <p:pic>
        <p:nvPicPr>
          <p:cNvPr id="5" name="Content Placeholder 4" descr="A screenshot of a computer&#10;&#10;AI-generated content may be incorrect.">
            <a:extLst>
              <a:ext uri="{FF2B5EF4-FFF2-40B4-BE49-F238E27FC236}">
                <a16:creationId xmlns:a16="http://schemas.microsoft.com/office/drawing/2014/main" id="{7C1C6EAB-9772-8A3B-563A-451C006F53EA}"/>
              </a:ext>
            </a:extLst>
          </p:cNvPr>
          <p:cNvPicPr>
            <a:picLocks noGrp="1" noChangeAspect="1"/>
          </p:cNvPicPr>
          <p:nvPr>
            <p:ph idx="1"/>
          </p:nvPr>
        </p:nvPicPr>
        <p:blipFill>
          <a:blip r:embed="rId2"/>
          <a:srcRect r="56091" b="5413"/>
          <a:stretch/>
        </p:blipFill>
        <p:spPr>
          <a:xfrm>
            <a:off x="581191" y="1366509"/>
            <a:ext cx="3872822" cy="4690519"/>
          </a:xfrm>
        </p:spPr>
      </p:pic>
      <p:pic>
        <p:nvPicPr>
          <p:cNvPr id="7" name="Picture 6" descr="A screenshot of a computer program&#10;&#10;AI-generated content may be incorrect.">
            <a:extLst>
              <a:ext uri="{FF2B5EF4-FFF2-40B4-BE49-F238E27FC236}">
                <a16:creationId xmlns:a16="http://schemas.microsoft.com/office/drawing/2014/main" id="{5A4B9CAB-7FE1-223C-97CC-F0BDA2E97C7F}"/>
              </a:ext>
            </a:extLst>
          </p:cNvPr>
          <p:cNvPicPr>
            <a:picLocks noChangeAspect="1"/>
          </p:cNvPicPr>
          <p:nvPr/>
        </p:nvPicPr>
        <p:blipFill>
          <a:blip r:embed="rId3"/>
          <a:stretch>
            <a:fillRect/>
          </a:stretch>
        </p:blipFill>
        <p:spPr>
          <a:xfrm>
            <a:off x="4720976" y="1484496"/>
            <a:ext cx="4968715" cy="2514945"/>
          </a:xfrm>
          <a:prstGeom prst="rect">
            <a:avLst/>
          </a:prstGeom>
        </p:spPr>
      </p:pic>
    </p:spTree>
    <p:extLst>
      <p:ext uri="{BB962C8B-B14F-4D97-AF65-F5344CB8AC3E}">
        <p14:creationId xmlns:p14="http://schemas.microsoft.com/office/powerpoint/2010/main" val="53395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F907-D2B4-9924-1FC0-61ACDF27D575}"/>
              </a:ext>
            </a:extLst>
          </p:cNvPr>
          <p:cNvSpPr>
            <a:spLocks noGrp="1"/>
          </p:cNvSpPr>
          <p:nvPr>
            <p:ph type="title"/>
          </p:nvPr>
        </p:nvSpPr>
        <p:spPr/>
        <p:txBody>
          <a:bodyPr>
            <a:normAutofit/>
          </a:bodyPr>
          <a:lstStyle/>
          <a:p>
            <a:r>
              <a:rPr lang="en-US" sz="1800" dirty="0">
                <a:latin typeface="Arial Rounded MT Bold" panose="020F0704030504030204" pitchFamily="34" charset="0"/>
              </a:rPr>
              <a:t>OUTPUT </a:t>
            </a:r>
            <a:endParaRPr lang="en-IN" sz="1800" dirty="0">
              <a:latin typeface="Arial Rounded MT Bold" panose="020F0704030504030204" pitchFamily="34" charset="0"/>
            </a:endParaRPr>
          </a:p>
        </p:txBody>
      </p:sp>
      <p:pic>
        <p:nvPicPr>
          <p:cNvPr id="5" name="Content Placeholder 4" descr="A screenshot of a computer&#10;&#10;AI-generated content may be incorrect.">
            <a:extLst>
              <a:ext uri="{FF2B5EF4-FFF2-40B4-BE49-F238E27FC236}">
                <a16:creationId xmlns:a16="http://schemas.microsoft.com/office/drawing/2014/main" id="{B1E576F9-98C9-F7A1-E2F7-76DDA4B585A7}"/>
              </a:ext>
            </a:extLst>
          </p:cNvPr>
          <p:cNvPicPr>
            <a:picLocks noGrp="1" noChangeAspect="1"/>
          </p:cNvPicPr>
          <p:nvPr>
            <p:ph idx="1"/>
          </p:nvPr>
        </p:nvPicPr>
        <p:blipFill>
          <a:blip r:embed="rId2"/>
          <a:srcRect b="54484"/>
          <a:stretch/>
        </p:blipFill>
        <p:spPr>
          <a:xfrm>
            <a:off x="404084" y="1452675"/>
            <a:ext cx="11787916" cy="3016578"/>
          </a:xfrm>
        </p:spPr>
      </p:pic>
    </p:spTree>
    <p:extLst>
      <p:ext uri="{BB962C8B-B14F-4D97-AF65-F5344CB8AC3E}">
        <p14:creationId xmlns:p14="http://schemas.microsoft.com/office/powerpoint/2010/main" val="29707465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398</Words>
  <Application>Microsoft Office PowerPoint</Application>
  <PresentationFormat>Widescreen</PresentationFormat>
  <Paragraphs>100</Paragraphs>
  <Slides>12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Rounded MT Bold</vt:lpstr>
      <vt:lpstr>Bahnschrift SemiBold SemiConden</vt:lpstr>
      <vt:lpstr>Bell MT</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DECRYPTION CODE</vt:lpstr>
      <vt:lpstr>OUTPUT </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Bhavani B</cp:lastModifiedBy>
  <cp:revision>26</cp:revision>
  <dcterms:created xsi:type="dcterms:W3CDTF">2021-05-26T16:50:10Z</dcterms:created>
  <dcterms:modified xsi:type="dcterms:W3CDTF">2025-02-26T11:11:24Z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