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1904521-3B0D-4435-8869-7086475752BF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F80652E-18F5-4008-931F-4C691A5F8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7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4521-3B0D-4435-8869-7086475752BF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652E-18F5-4008-931F-4C691A5F8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83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1904521-3B0D-4435-8869-7086475752BF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80652E-18F5-4008-931F-4C691A5F8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719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1904521-3B0D-4435-8869-7086475752BF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80652E-18F5-4008-931F-4C691A5F898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4059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1904521-3B0D-4435-8869-7086475752BF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80652E-18F5-4008-931F-4C691A5F8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50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4521-3B0D-4435-8869-7086475752BF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652E-18F5-4008-931F-4C691A5F8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582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4521-3B0D-4435-8869-7086475752BF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652E-18F5-4008-931F-4C691A5F8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942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4521-3B0D-4435-8869-7086475752BF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652E-18F5-4008-931F-4C691A5F8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651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1904521-3B0D-4435-8869-7086475752BF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80652E-18F5-4008-931F-4C691A5F8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01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4521-3B0D-4435-8869-7086475752BF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652E-18F5-4008-931F-4C691A5F8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30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1904521-3B0D-4435-8869-7086475752BF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80652E-18F5-4008-931F-4C691A5F8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45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4521-3B0D-4435-8869-7086475752BF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652E-18F5-4008-931F-4C691A5F8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06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4521-3B0D-4435-8869-7086475752BF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652E-18F5-4008-931F-4C691A5F8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4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4521-3B0D-4435-8869-7086475752BF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652E-18F5-4008-931F-4C691A5F8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61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4521-3B0D-4435-8869-7086475752BF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652E-18F5-4008-931F-4C691A5F8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1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4521-3B0D-4435-8869-7086475752BF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652E-18F5-4008-931F-4C691A5F8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74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4521-3B0D-4435-8869-7086475752BF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652E-18F5-4008-931F-4C691A5F8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63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04521-3B0D-4435-8869-7086475752BF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0652E-18F5-4008-931F-4C691A5F8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243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C71C63-B15A-993C-F262-814F49A0106A}"/>
              </a:ext>
            </a:extLst>
          </p:cNvPr>
          <p:cNvSpPr txBox="1"/>
          <p:nvPr/>
        </p:nvSpPr>
        <p:spPr>
          <a:xfrm>
            <a:off x="2605548" y="2068617"/>
            <a:ext cx="69809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odoni MT Black" panose="02070A03080606020203" pitchFamily="18" charset="0"/>
              </a:rPr>
              <a:t>IMAGE CAPTION GENERATOR</a:t>
            </a:r>
            <a:endParaRPr lang="en-IN" sz="5400" dirty="0">
              <a:latin typeface="Bodoni MT Black" panose="02070A0308060602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AF7FA0-D808-FA90-E64F-0B7E851828BF}"/>
              </a:ext>
            </a:extLst>
          </p:cNvPr>
          <p:cNvSpPr txBox="1"/>
          <p:nvPr/>
        </p:nvSpPr>
        <p:spPr>
          <a:xfrm>
            <a:off x="1514168" y="4542503"/>
            <a:ext cx="28710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orte" panose="03060902040502070203" pitchFamily="66" charset="0"/>
              </a:rPr>
              <a:t>TEAM-5:</a:t>
            </a:r>
          </a:p>
          <a:p>
            <a:r>
              <a:rPr lang="en-US" sz="2000" dirty="0">
                <a:latin typeface="Forte" panose="03060902040502070203" pitchFamily="66" charset="0"/>
              </a:rPr>
              <a:t>BHAVANI TADIMALLA</a:t>
            </a:r>
          </a:p>
          <a:p>
            <a:r>
              <a:rPr lang="en-US" sz="2000" dirty="0">
                <a:latin typeface="Forte" panose="03060902040502070203" pitchFamily="66" charset="0"/>
              </a:rPr>
              <a:t>2310030003</a:t>
            </a:r>
            <a:endParaRPr lang="en-IN" sz="2000" dirty="0">
              <a:latin typeface="Forte" panose="03060902040502070203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75FF7-CF00-61BC-255D-96208D05C79D}"/>
              </a:ext>
            </a:extLst>
          </p:cNvPr>
          <p:cNvSpPr txBox="1"/>
          <p:nvPr/>
        </p:nvSpPr>
        <p:spPr>
          <a:xfrm>
            <a:off x="8652387" y="3674892"/>
            <a:ext cx="35396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Under the guidance of: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Dr. Sumit Hazra</a:t>
            </a:r>
            <a:br>
              <a:rPr lang="en-US" sz="2000" dirty="0">
                <a:latin typeface="Arial Black" panose="020B0A04020102020204" pitchFamily="34" charset="0"/>
              </a:rPr>
            </a:b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730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598C-4088-0F9E-C6B4-4FFF20036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23" y="270387"/>
            <a:ext cx="10820400" cy="1293028"/>
          </a:xfrm>
        </p:spPr>
        <p:txBody>
          <a:bodyPr/>
          <a:lstStyle/>
          <a:p>
            <a:pPr algn="ctr"/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29D85-61A7-365D-536F-1E7721D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135" y="1457140"/>
            <a:ext cx="6786716" cy="4648692"/>
          </a:xfrm>
        </p:spPr>
        <p:txBody>
          <a:bodyPr>
            <a:noAutofit/>
          </a:bodyPr>
          <a:lstStyle/>
          <a:p>
            <a:pPr algn="just"/>
            <a:r>
              <a:rPr lang="en-US" sz="2500" dirty="0"/>
              <a:t>Interpreting and describing images in intuitive for humans  but challenging for machines.</a:t>
            </a:r>
          </a:p>
          <a:p>
            <a:pPr algn="just"/>
            <a:r>
              <a:rPr lang="en-US" sz="2500" dirty="0"/>
              <a:t>Helps the visually impaired understand images.</a:t>
            </a:r>
          </a:p>
          <a:p>
            <a:pPr algn="just"/>
            <a:r>
              <a:rPr lang="en-US" sz="2500" dirty="0"/>
              <a:t>Useful in social media, content indexing and digital asset management</a:t>
            </a:r>
            <a:r>
              <a:rPr lang="en-IN" sz="2500" dirty="0"/>
              <a:t>.</a:t>
            </a:r>
          </a:p>
          <a:p>
            <a:pPr algn="just"/>
            <a:r>
              <a:rPr lang="en-IN" sz="2500" dirty="0"/>
              <a:t>Important task combining computer vision and natural language processing.</a:t>
            </a:r>
          </a:p>
          <a:p>
            <a:pPr algn="just"/>
            <a:r>
              <a:rPr lang="en-IN" sz="2500" dirty="0"/>
              <a:t>Helps in image retrieval and organization.</a:t>
            </a:r>
          </a:p>
          <a:p>
            <a:pPr algn="just"/>
            <a:r>
              <a:rPr lang="en-US" sz="2500" dirty="0"/>
              <a:t>Powers applications like virtual assistants and smart cameras</a:t>
            </a:r>
          </a:p>
        </p:txBody>
      </p:sp>
      <p:pic>
        <p:nvPicPr>
          <p:cNvPr id="1027" name="Picture 3" descr="enter image description here">
            <a:extLst>
              <a:ext uri="{FF2B5EF4-FFF2-40B4-BE49-F238E27FC236}">
                <a16:creationId xmlns:a16="http://schemas.microsoft.com/office/drawing/2014/main" id="{8F1C7775-B197-72E9-23B5-C9533AA0E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509" y="1826378"/>
            <a:ext cx="4377814" cy="366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828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80AB-28FD-92E0-0626-B76AEF23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968" y="215299"/>
            <a:ext cx="10820400" cy="1103672"/>
          </a:xfrm>
        </p:spPr>
        <p:txBody>
          <a:bodyPr/>
          <a:lstStyle/>
          <a:p>
            <a:pPr algn="ctr"/>
            <a:r>
              <a:rPr lang="en-US" b="1" dirty="0"/>
              <a:t>Methodology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6697-76B3-EFB7-1C07-8EE6DDDB5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18971"/>
            <a:ext cx="6368143" cy="5323729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1800" b="1" dirty="0"/>
              <a:t>The encoder (Computer Vision): </a:t>
            </a:r>
          </a:p>
          <a:p>
            <a:pPr marL="0" indent="0" algn="just">
              <a:buNone/>
            </a:pPr>
            <a:r>
              <a:rPr lang="en-US" sz="1800" b="1" dirty="0"/>
              <a:t>       </a:t>
            </a:r>
            <a:r>
              <a:rPr lang="en-US" sz="1800" dirty="0"/>
              <a:t>To take an image and </a:t>
            </a:r>
            <a:r>
              <a:rPr lang="en-US" sz="1800" b="1" dirty="0"/>
              <a:t>encode</a:t>
            </a:r>
            <a:r>
              <a:rPr lang="en-US" sz="1800" dirty="0"/>
              <a:t> it into a </a:t>
            </a:r>
          </a:p>
          <a:p>
            <a:pPr marL="0" indent="0" algn="just">
              <a:buNone/>
            </a:pPr>
            <a:r>
              <a:rPr lang="en-US" sz="1800" b="1" dirty="0"/>
              <a:t>       </a:t>
            </a:r>
            <a:r>
              <a:rPr lang="en-US" sz="1800" dirty="0"/>
              <a:t>numerical representation. Typically, a pre-</a:t>
            </a:r>
          </a:p>
          <a:p>
            <a:pPr marL="0" indent="0" algn="just">
              <a:buNone/>
            </a:pPr>
            <a:r>
              <a:rPr lang="en-IN" sz="1800" dirty="0"/>
              <a:t>       trained Convolutional Neural Network to </a:t>
            </a:r>
          </a:p>
          <a:p>
            <a:pPr marL="0" indent="0" algn="just">
              <a:buNone/>
            </a:pPr>
            <a:r>
              <a:rPr lang="en-IN" sz="1800" dirty="0"/>
              <a:t>       remove the final classification layer and </a:t>
            </a:r>
          </a:p>
          <a:p>
            <a:pPr marL="0" indent="0" algn="just">
              <a:buNone/>
            </a:pPr>
            <a:r>
              <a:rPr lang="en-IN" sz="1800" dirty="0"/>
              <a:t>       penultimate layer. This part shows essential</a:t>
            </a:r>
          </a:p>
          <a:p>
            <a:pPr marL="0" indent="0" algn="just">
              <a:buNone/>
            </a:pPr>
            <a:r>
              <a:rPr lang="en-IN" sz="1800" dirty="0"/>
              <a:t>       visual information of image.</a:t>
            </a:r>
          </a:p>
          <a:p>
            <a:pPr marL="457200" indent="-457200" algn="just">
              <a:buAutoNum type="arabicPeriod" startAt="2"/>
            </a:pPr>
            <a:r>
              <a:rPr lang="en-IN" sz="1800" b="1" dirty="0"/>
              <a:t>The Decoder (Natural language processor):</a:t>
            </a:r>
          </a:p>
          <a:p>
            <a:pPr marL="0" indent="0" algn="just">
              <a:buNone/>
            </a:pPr>
            <a:r>
              <a:rPr lang="en-IN" sz="1800" dirty="0"/>
              <a:t>       To take the feature from encoder and  </a:t>
            </a:r>
          </a:p>
          <a:p>
            <a:pPr marL="0" indent="0" algn="just">
              <a:buNone/>
            </a:pPr>
            <a:r>
              <a:rPr lang="en-IN" sz="1800" b="1" dirty="0"/>
              <a:t>       decode </a:t>
            </a:r>
            <a:r>
              <a:rPr lang="en-IN" sz="1800" dirty="0"/>
              <a:t>it into sequence of words. A </a:t>
            </a:r>
          </a:p>
          <a:p>
            <a:pPr marL="0" indent="0" algn="just">
              <a:buNone/>
            </a:pPr>
            <a:r>
              <a:rPr lang="en-IN" sz="1800" b="1" dirty="0"/>
              <a:t>       </a:t>
            </a:r>
            <a:r>
              <a:rPr lang="en-IN" sz="1800" dirty="0"/>
              <a:t>Recurrent Neural Network processes the image </a:t>
            </a:r>
          </a:p>
          <a:p>
            <a:pPr marL="0" indent="0" algn="just">
              <a:buNone/>
            </a:pPr>
            <a:r>
              <a:rPr lang="en-IN" sz="1800" b="1" dirty="0"/>
              <a:t>       </a:t>
            </a:r>
            <a:r>
              <a:rPr lang="en-IN" sz="1800" dirty="0"/>
              <a:t>feature as an input. It generate words being </a:t>
            </a:r>
          </a:p>
          <a:p>
            <a:pPr marL="0" indent="0" algn="just">
              <a:buNone/>
            </a:pPr>
            <a:r>
              <a:rPr lang="en-IN" sz="1800" b="1" dirty="0"/>
              <a:t>       </a:t>
            </a:r>
            <a:r>
              <a:rPr lang="en-IN" sz="1800" dirty="0"/>
              <a:t>predicted based on image features. This </a:t>
            </a:r>
          </a:p>
          <a:p>
            <a:pPr marL="0" indent="0" algn="just">
              <a:buNone/>
            </a:pPr>
            <a:r>
              <a:rPr lang="en-IN" sz="1800" b="1" dirty="0"/>
              <a:t>       </a:t>
            </a:r>
            <a:r>
              <a:rPr lang="en-IN" sz="1800" dirty="0"/>
              <a:t>continues until end of sentence is generated.</a:t>
            </a:r>
            <a:endParaRPr lang="en-US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1E3BAF-EA79-A03C-3DA2-9B2B4F510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50" y="1318972"/>
            <a:ext cx="5402425" cy="493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94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D99FD-A358-43B0-1B44-1DDE76B5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5983" y="-7199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Results and future work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AAD1BC-C0A6-721A-26E7-EDE1385FF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68759"/>
            <a:ext cx="5314757" cy="39655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DE7277-9F1E-68C5-2D49-65BE08741A82}"/>
              </a:ext>
            </a:extLst>
          </p:cNvPr>
          <p:cNvSpPr txBox="1"/>
          <p:nvPr/>
        </p:nvSpPr>
        <p:spPr>
          <a:xfrm>
            <a:off x="324690" y="1390720"/>
            <a:ext cx="52064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u="sng" dirty="0">
                <a:latin typeface="Arial" panose="020B0604020202020204" pitchFamily="34" charset="0"/>
              </a:rPr>
              <a:t>Challenges:</a:t>
            </a:r>
            <a:endParaRPr lang="en-US" altLang="en-US" u="sng" dirty="0">
              <a:latin typeface="Arial" panose="020B0604020202020204" pitchFamily="34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    Ambiguity:</a:t>
            </a:r>
            <a:r>
              <a:rPr lang="en-US" altLang="en-US" dirty="0">
                <a:latin typeface="Arial" panose="020B0604020202020204" pitchFamily="34" charset="0"/>
              </a:rPr>
              <a:t> An image can have multiple valid        captions.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  Lack of Detail:</a:t>
            </a:r>
            <a:r>
              <a:rPr lang="en-US" altLang="en-US" dirty="0">
                <a:latin typeface="Arial" panose="020B0604020202020204" pitchFamily="34" charset="0"/>
              </a:rPr>
              <a:t> Models often generate generic captions rather than specific ones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 Handling Unseen Objects:</a:t>
            </a:r>
            <a:r>
              <a:rPr lang="en-US" altLang="en-US" dirty="0">
                <a:latin typeface="Arial" panose="020B0604020202020204" pitchFamily="34" charset="0"/>
              </a:rPr>
              <a:t> The model might struggle with objects or actions it has not seen in the training data.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u="sng" dirty="0">
                <a:latin typeface="Arial" panose="020B0604020202020204" pitchFamily="34" charset="0"/>
              </a:rPr>
              <a:t>Future Scope:</a:t>
            </a:r>
            <a:endParaRPr lang="en-US" altLang="en-US" u="sng" dirty="0">
              <a:latin typeface="Arial" panose="020B0604020202020204" pitchFamily="34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   Attention Mechanisms:</a:t>
            </a:r>
            <a:r>
              <a:rPr lang="en-US" altLang="en-US" dirty="0">
                <a:latin typeface="Arial" panose="020B0604020202020204" pitchFamily="34" charset="0"/>
              </a:rPr>
              <a:t> Using attention to allow the model to focus on specific parts of the image while generating each word.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  Video Captioning:</a:t>
            </a:r>
            <a:r>
              <a:rPr lang="en-US" altLang="en-US" dirty="0">
                <a:latin typeface="Arial" panose="020B0604020202020204" pitchFamily="34" charset="0"/>
              </a:rPr>
              <a:t> Extending the model to generate captions for videos.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  Interactive Captioning:</a:t>
            </a:r>
            <a:r>
              <a:rPr lang="en-US" altLang="en-US" dirty="0">
                <a:latin typeface="Arial" panose="020B0604020202020204" pitchFamily="34" charset="0"/>
              </a:rPr>
              <a:t> Allowing a user to ask questions about the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1F92A7D-CE22-53D4-D942-70225260E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27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E732A1-2A41-A3EF-FF30-66FE15E19D8B}"/>
              </a:ext>
            </a:extLst>
          </p:cNvPr>
          <p:cNvSpPr txBox="1"/>
          <p:nvPr/>
        </p:nvSpPr>
        <p:spPr>
          <a:xfrm>
            <a:off x="2094271" y="2792360"/>
            <a:ext cx="7551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lgerian" panose="04020705040A02060702" pitchFamily="82" charset="0"/>
              </a:rPr>
              <a:t>THANK YOU</a:t>
            </a:r>
            <a:endParaRPr lang="en-IN" sz="6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9692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88</TotalTime>
  <Words>294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Algerian</vt:lpstr>
      <vt:lpstr>Arial</vt:lpstr>
      <vt:lpstr>Arial Black</vt:lpstr>
      <vt:lpstr>Bodoni MT Black</vt:lpstr>
      <vt:lpstr>Century Gothic</vt:lpstr>
      <vt:lpstr>Forte</vt:lpstr>
      <vt:lpstr>Vapor Trail</vt:lpstr>
      <vt:lpstr>PowerPoint Presentation</vt:lpstr>
      <vt:lpstr>Introduction</vt:lpstr>
      <vt:lpstr>Methodology</vt:lpstr>
      <vt:lpstr>Results and 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Bhavani Tadimalla</dc:creator>
  <cp:lastModifiedBy>Bhavani Tadimalla</cp:lastModifiedBy>
  <cp:revision>4</cp:revision>
  <dcterms:created xsi:type="dcterms:W3CDTF">2025-07-30T04:55:50Z</dcterms:created>
  <dcterms:modified xsi:type="dcterms:W3CDTF">2025-07-30T06:24:36Z</dcterms:modified>
</cp:coreProperties>
</file>