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1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1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11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44" name="Google Shape;44;p1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6207835" y="5359400"/>
            <a:ext cx="7050965" cy="1071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4800" dirty="0"/>
              <a:t>-By Bhavani</a:t>
            </a:r>
            <a:endParaRPr sz="4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9304BD-4399-C21E-B264-45A6879F14DF}"/>
              </a:ext>
            </a:extLst>
          </p:cNvPr>
          <p:cNvGrpSpPr>
            <a:grpSpLocks/>
          </p:cNvGrpSpPr>
          <p:nvPr/>
        </p:nvGrpSpPr>
        <p:grpSpPr>
          <a:xfrm>
            <a:off x="333712" y="1985137"/>
            <a:ext cx="1121662" cy="1443863"/>
            <a:chOff x="0" y="0"/>
            <a:chExt cx="1121662" cy="1443863"/>
          </a:xfrm>
        </p:grpSpPr>
        <p:pic>
          <p:nvPicPr>
            <p:cNvPr id="6" name="Image 2">
              <a:extLst>
                <a:ext uri="{FF2B5EF4-FFF2-40B4-BE49-F238E27FC236}">
                  <a16:creationId xmlns:a16="http://schemas.microsoft.com/office/drawing/2014/main" id="{0A7B45C3-D82E-2A02-EFFA-915A51C28D6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" y="174752"/>
              <a:ext cx="1024127" cy="1223264"/>
            </a:xfrm>
            <a:prstGeom prst="rect">
              <a:avLst/>
            </a:prstGeom>
          </p:spPr>
        </p:pic>
        <p:pic>
          <p:nvPicPr>
            <p:cNvPr id="7" name="Image 3">
              <a:extLst>
                <a:ext uri="{FF2B5EF4-FFF2-40B4-BE49-F238E27FC236}">
                  <a16:creationId xmlns:a16="http://schemas.microsoft.com/office/drawing/2014/main" id="{AA633D5C-8A8C-AFCB-9B2A-A7659A06FA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020940" cy="1443863"/>
            </a:xfrm>
            <a:prstGeom prst="rect">
              <a:avLst/>
            </a:prstGeom>
          </p:spPr>
        </p:pic>
      </p:grpSp>
      <p:sp>
        <p:nvSpPr>
          <p:cNvPr id="10" name="Google Shape;190;p1">
            <a:extLst>
              <a:ext uri="{FF2B5EF4-FFF2-40B4-BE49-F238E27FC236}">
                <a16:creationId xmlns:a16="http://schemas.microsoft.com/office/drawing/2014/main" id="{CA0C3754-483B-A05E-3F58-B08AAE5A7F99}"/>
              </a:ext>
            </a:extLst>
          </p:cNvPr>
          <p:cNvSpPr txBox="1">
            <a:spLocks/>
          </p:cNvSpPr>
          <p:nvPr/>
        </p:nvSpPr>
        <p:spPr>
          <a:xfrm>
            <a:off x="1290395" y="1193800"/>
            <a:ext cx="78888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5400"/>
            </a:pPr>
            <a:r>
              <a:rPr lang="en-US" sz="4800"/>
              <a:t>HEART DISEASE</a:t>
            </a:r>
            <a:br>
              <a:rPr lang="en-US" sz="4800"/>
            </a:br>
            <a:r>
              <a:rPr lang="en-US" sz="4800"/>
              <a:t>DIAGNOSTIC - ANALYSIS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1088834" y="2643335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The goal of this project is to analyze the heart disease occurrence, based on a combination of features that describes the heart disease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Health is real wealth in the pandemic time we all realized the brute effects of covid-19 on all irrespective of any status. You are required to analyze this health and medical data for better future preparation.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A dataset is formed by taking into consideration some of the information of 303 individuals.</a:t>
            </a:r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dirty="0"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14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06" name="Google Shape;206;p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07" name="Google Shape;2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HEART DISEASE DIAGNOSTIC - ANALYSIS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549C1-8CC1-735F-6C65-359D6780D55A}"/>
              </a:ext>
            </a:extLst>
          </p:cNvPr>
          <p:cNvSpPr txBox="1"/>
          <p:nvPr/>
        </p:nvSpPr>
        <p:spPr>
          <a:xfrm>
            <a:off x="652273" y="2011319"/>
            <a:ext cx="604316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age</a:t>
            </a:r>
            <a:r>
              <a:rPr lang="en-US" dirty="0"/>
              <a:t>: The person's age in years</a:t>
            </a:r>
          </a:p>
          <a:p>
            <a:r>
              <a:rPr lang="en-US" b="1" dirty="0"/>
              <a:t>sex</a:t>
            </a:r>
            <a:r>
              <a:rPr lang="en-US" dirty="0"/>
              <a:t>: The person's sex (1 = male, 0 = female)</a:t>
            </a:r>
          </a:p>
          <a:p>
            <a:r>
              <a:rPr lang="en-US" b="1" dirty="0"/>
              <a:t>cp</a:t>
            </a:r>
            <a:r>
              <a:rPr lang="en-US" dirty="0"/>
              <a:t>: The chest pain experienced (Value 1: typical angina, Value 2: atypical angina, Value 3: non-anginal pain, Value 4: asymptomatic)</a:t>
            </a:r>
          </a:p>
          <a:p>
            <a:r>
              <a:rPr lang="en-US" b="1" dirty="0" err="1"/>
              <a:t>trestbps</a:t>
            </a:r>
            <a:r>
              <a:rPr lang="en-US" dirty="0"/>
              <a:t>: The person's resting blood pressure (mm Hg on admission to the hospital)</a:t>
            </a:r>
          </a:p>
          <a:p>
            <a:r>
              <a:rPr lang="en-US" b="1" dirty="0" err="1"/>
              <a:t>chol</a:t>
            </a:r>
            <a:r>
              <a:rPr lang="en-US" dirty="0"/>
              <a:t>: The person's cholesterol measurement in mg/dl</a:t>
            </a:r>
          </a:p>
          <a:p>
            <a:r>
              <a:rPr lang="en-US" b="1" dirty="0" err="1"/>
              <a:t>fbs</a:t>
            </a:r>
            <a:r>
              <a:rPr lang="en-US" dirty="0"/>
              <a:t>: The person's fasting blood sugar (&gt; 120 mg/dl, 1 = true; 0 = false)</a:t>
            </a:r>
          </a:p>
          <a:p>
            <a:r>
              <a:rPr lang="en-US" b="1" dirty="0" err="1"/>
              <a:t>restecg</a:t>
            </a:r>
            <a:r>
              <a:rPr lang="en-US" dirty="0"/>
              <a:t>: Resting electrocardiographic measurement (0 = normal, 1 = having ST-T wave abnormality, 2 = showing probable or definite left ventricular hypertrophy by Estes' criteria)</a:t>
            </a:r>
          </a:p>
          <a:p>
            <a:r>
              <a:rPr lang="en-US" b="1" dirty="0" err="1"/>
              <a:t>thalach</a:t>
            </a:r>
            <a:r>
              <a:rPr lang="en-US" dirty="0"/>
              <a:t>: The person's maximum heart rate achieved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44EBA-44C4-7E13-C718-17C880E45615}"/>
              </a:ext>
            </a:extLst>
          </p:cNvPr>
          <p:cNvSpPr txBox="1"/>
          <p:nvPr/>
        </p:nvSpPr>
        <p:spPr>
          <a:xfrm>
            <a:off x="6831873" y="1994144"/>
            <a:ext cx="49651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exang</a:t>
            </a:r>
            <a:r>
              <a:rPr lang="en-IN" dirty="0"/>
              <a:t>: Exercise induced angina (1 = yes; 0 =no)</a:t>
            </a:r>
          </a:p>
          <a:p>
            <a:r>
              <a:rPr lang="en-IN" b="1" dirty="0" err="1"/>
              <a:t>oldpeak</a:t>
            </a:r>
            <a:r>
              <a:rPr lang="en-IN" dirty="0"/>
              <a:t>: ST depression induced by exercise</a:t>
            </a:r>
          </a:p>
          <a:p>
            <a:r>
              <a:rPr lang="en-IN" dirty="0"/>
              <a:t>relative to rest.</a:t>
            </a:r>
          </a:p>
          <a:p>
            <a:r>
              <a:rPr lang="en-IN" b="1" dirty="0"/>
              <a:t>slope</a:t>
            </a:r>
            <a:r>
              <a:rPr lang="en-IN" dirty="0"/>
              <a:t>: the slope of the peak exercise ST</a:t>
            </a:r>
          </a:p>
          <a:p>
            <a:r>
              <a:rPr lang="en-IN" dirty="0"/>
              <a:t>segment (Value 1: upsloping, Value 2: </a:t>
            </a:r>
            <a:r>
              <a:rPr lang="en-IN" dirty="0" err="1"/>
              <a:t>flat,Value</a:t>
            </a:r>
            <a:r>
              <a:rPr lang="en-IN" dirty="0"/>
              <a:t> 3: down sloping)</a:t>
            </a:r>
          </a:p>
          <a:p>
            <a:r>
              <a:rPr lang="en-IN" b="1" dirty="0"/>
              <a:t>ca: </a:t>
            </a:r>
            <a:r>
              <a:rPr lang="en-IN" dirty="0"/>
              <a:t>The number of major vessels (0-3)</a:t>
            </a:r>
          </a:p>
          <a:p>
            <a:r>
              <a:rPr lang="en-IN" b="1" dirty="0" err="1"/>
              <a:t>thal</a:t>
            </a:r>
            <a:r>
              <a:rPr lang="en-IN" dirty="0"/>
              <a:t>: A blood disorder called thalassemia (3 = normal; 6 = fixed defect; 7 = reversable defect)</a:t>
            </a:r>
          </a:p>
          <a:p>
            <a:r>
              <a:rPr lang="en-IN" b="1" dirty="0" err="1"/>
              <a:t>num</a:t>
            </a:r>
            <a:r>
              <a:rPr lang="en-IN" dirty="0"/>
              <a:t>: Heart disease (0 = no, 1 = yes)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Main KPIs(Power BI)</a:t>
            </a:r>
            <a:endParaRPr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226" name="Google Shape;2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lang="en-US" dirty="0"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3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2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4"/>
          </p:nvPr>
        </p:nvSpPr>
        <p:spPr>
          <a:xfrm flipH="1">
            <a:off x="830742" y="1753435"/>
            <a:ext cx="9207337" cy="266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Percentage of People Having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Age Distribution including Gender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Gender Distribution Based on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Chest Pain Experienced by People Suffering from Heart Disease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Blood Pressure, Cholesterol Level and Maximum Heart Rate of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400" dirty="0"/>
              <a:t>      People According to their Age and Heart Disease Patients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400" dirty="0"/>
              <a:t>ST Depression Experienced by People According to their age and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1400" dirty="0"/>
              <a:t>      heart disease.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764721" y="587829"/>
            <a:ext cx="8977994" cy="69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Insights</a:t>
            </a:r>
            <a:endParaRPr dirty="0"/>
          </a:p>
        </p:txBody>
      </p:sp>
      <p:sp>
        <p:nvSpPr>
          <p:cNvPr id="237" name="Google Shape;237;p5"/>
          <p:cNvSpPr txBox="1">
            <a:spLocks noGrp="1"/>
          </p:cNvSpPr>
          <p:nvPr>
            <p:ph type="ftr" idx="11"/>
          </p:nvPr>
        </p:nvSpPr>
        <p:spPr>
          <a:xfrm>
            <a:off x="4149212" y="6356350"/>
            <a:ext cx="3893575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/>
              <a:t>HEART DISEASE DIAGNOSTIC - ANALYSIS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body" idx="3"/>
          </p:nvPr>
        </p:nvSpPr>
        <p:spPr>
          <a:xfrm>
            <a:off x="938893" y="19294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67146-75DB-6D10-719A-C62259E9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50" y="1614982"/>
            <a:ext cx="3322379" cy="2314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3665B2-6E41-6723-A54F-79015AD7A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854" y="1636081"/>
            <a:ext cx="3387060" cy="2265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5C10AA-289D-ACBE-0BEB-3F60C15D2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403" y="1547623"/>
            <a:ext cx="3909681" cy="22996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B7BB6D-50A0-53E9-CB09-21CC6E0D9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870" y="4003696"/>
            <a:ext cx="3362454" cy="22991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23B4B6-71CA-37F2-E3A9-CC312C70E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5711" y="4020705"/>
            <a:ext cx="3389118" cy="22453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6DCD90-887D-98AB-4DCD-D6391A4A8D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3685" y="4018625"/>
            <a:ext cx="3015343" cy="2268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228981" y="343373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Design(Dashboard)</a:t>
            </a:r>
            <a:endParaRPr dirty="0"/>
          </a:p>
        </p:txBody>
      </p:sp>
      <p:sp>
        <p:nvSpPr>
          <p:cNvPr id="251" name="Google Shape;2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HEART DISEASE DIAGNOSTIC - ANALYSIS</a:t>
            </a:r>
            <a:endParaRPr lang="en-US"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9CBF52-D537-6A2F-7A7B-5A656A4E43D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9BA1C7-D74C-D9C8-1DE5-C902ABEC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6" y="2156296"/>
            <a:ext cx="5406224" cy="3395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3E6DE4-C864-76BB-C080-7B99A267C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64" y="2144485"/>
            <a:ext cx="5164350" cy="3407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436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Wingdings</vt:lpstr>
      <vt:lpstr>Arial</vt:lpstr>
      <vt:lpstr>Calibri</vt:lpstr>
      <vt:lpstr>Office Theme</vt:lpstr>
      <vt:lpstr>-By Bhavani</vt:lpstr>
      <vt:lpstr>Introduction</vt:lpstr>
      <vt:lpstr>Details of Data</vt:lpstr>
      <vt:lpstr>Main KPIs(Power BI)</vt:lpstr>
      <vt:lpstr>Insights</vt:lpstr>
      <vt:lpstr>My Design(Dashboard)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NAVEEN SRINIVASAN</dc:creator>
  <cp:lastModifiedBy>NAGA SAI BHAVANI JAVVADI</cp:lastModifiedBy>
  <cp:revision>2</cp:revision>
  <dcterms:created xsi:type="dcterms:W3CDTF">2022-12-29T06:36:15Z</dcterms:created>
  <dcterms:modified xsi:type="dcterms:W3CDTF">2024-07-01T06:06:54Z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