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7"/>
  </p:notesMasterIdLst>
  <p:handoutMasterIdLst>
    <p:handoutMasterId r:id="rId28"/>
  </p:handoutMasterIdLst>
  <p:sldIdLst>
    <p:sldId id="257" r:id="rId5"/>
    <p:sldId id="285" r:id="rId6"/>
    <p:sldId id="274" r:id="rId7"/>
    <p:sldId id="275" r:id="rId8"/>
    <p:sldId id="276" r:id="rId9"/>
    <p:sldId id="277" r:id="rId10"/>
    <p:sldId id="278" r:id="rId11"/>
    <p:sldId id="286" r:id="rId12"/>
    <p:sldId id="287" r:id="rId13"/>
    <p:sldId id="288" r:id="rId14"/>
    <p:sldId id="294" r:id="rId15"/>
    <p:sldId id="293" r:id="rId16"/>
    <p:sldId id="279" r:id="rId17"/>
    <p:sldId id="280" r:id="rId18"/>
    <p:sldId id="289" r:id="rId19"/>
    <p:sldId id="281" r:id="rId20"/>
    <p:sldId id="290" r:id="rId21"/>
    <p:sldId id="291" r:id="rId22"/>
    <p:sldId id="282" r:id="rId23"/>
    <p:sldId id="29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8"/>
  </p:normalViewPr>
  <p:slideViewPr>
    <p:cSldViewPr snapToGrid="0" snapToObjects="1">
      <p:cViewPr varScale="1">
        <p:scale>
          <a:sx n="79" d="100"/>
          <a:sy n="79" d="100"/>
        </p:scale>
        <p:origin x="188" y="5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7/8/2024</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7/8/2024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7/8/2024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7/8/2024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7/8/2024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0461DC49-1338-C24E-A3BB-5919AD12F596}"/>
              </a:ext>
            </a:extLst>
          </p:cNvPr>
          <p:cNvPicPr>
            <a:picLocks noChangeAspect="1"/>
          </p:cNvPicPr>
          <p:nvPr/>
        </p:nvPicPr>
        <p:blipFill>
          <a:blip r:embed="rId3"/>
          <a:srcRect/>
          <a:stretch/>
        </p:blipFill>
        <p:spPr>
          <a:xfrm>
            <a:off x="1310910" y="1335186"/>
            <a:ext cx="9597154" cy="3997465"/>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2"/>
            <a:ext cx="7596451" cy="3364505"/>
          </a:xfrm>
        </p:spPr>
        <p:txBody>
          <a:bodyPr>
            <a:normAutofit fontScale="90000"/>
          </a:bodyPr>
          <a:lstStyle/>
          <a:p>
            <a:r>
              <a:rPr lang="en-US" sz="6200" dirty="0">
                <a:solidFill>
                  <a:schemeClr val="tx2">
                    <a:lumMod val="10000"/>
                    <a:lumOff val="90000"/>
                  </a:schemeClr>
                </a:solidFill>
                <a:latin typeface="Times New Roman" panose="02020603050405020304" pitchFamily="18" charset="0"/>
                <a:cs typeface="Times New Roman" panose="02020603050405020304" pitchFamily="18" charset="0"/>
              </a:rPr>
              <a:t>Image binarization</a:t>
            </a:r>
            <a:br>
              <a:rPr lang="en-US" sz="6200" dirty="0">
                <a:solidFill>
                  <a:schemeClr val="tx2">
                    <a:lumMod val="10000"/>
                    <a:lumOff val="90000"/>
                  </a:schemeClr>
                </a:solidFill>
                <a:latin typeface="Times New Roman" panose="02020603050405020304" pitchFamily="18" charset="0"/>
                <a:cs typeface="Times New Roman" panose="02020603050405020304" pitchFamily="18" charset="0"/>
              </a:rPr>
            </a:br>
            <a:r>
              <a:rPr lang="en-US" sz="6200" dirty="0">
                <a:solidFill>
                  <a:schemeClr val="tx2">
                    <a:lumMod val="10000"/>
                    <a:lumOff val="90000"/>
                  </a:schemeClr>
                </a:solidFill>
                <a:latin typeface="Times New Roman" panose="02020603050405020304" pitchFamily="18" charset="0"/>
                <a:cs typeface="Times New Roman" panose="02020603050405020304" pitchFamily="18" charset="0"/>
              </a:rPr>
              <a:t>USING CONVOLUTION NEURAL NETWORK</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956279"/>
            <a:ext cx="6831673" cy="1086237"/>
          </a:xfrm>
        </p:spPr>
        <p:txBody>
          <a:bodyPr>
            <a:normAutofit/>
          </a:bodyPr>
          <a:lstStyle/>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3D05-F6E4-F6ED-B9A4-70F7075798D7}"/>
              </a:ext>
            </a:extLst>
          </p:cNvPr>
          <p:cNvSpPr>
            <a:spLocks noGrp="1"/>
          </p:cNvSpPr>
          <p:nvPr>
            <p:ph type="title"/>
          </p:nvPr>
        </p:nvSpPr>
        <p:spPr>
          <a:xfrm>
            <a:off x="1371600" y="685800"/>
            <a:ext cx="9601200" cy="778858"/>
          </a:xfrm>
        </p:spPr>
        <p:txBody>
          <a:bodyPr>
            <a:normAutofit/>
          </a:bodyPr>
          <a:lstStyle/>
          <a:p>
            <a:r>
              <a:rPr lang="en-IN" sz="4000" b="1" dirty="0"/>
              <a:t>Proposed System</a:t>
            </a:r>
          </a:p>
        </p:txBody>
      </p:sp>
      <p:sp>
        <p:nvSpPr>
          <p:cNvPr id="3" name="Content Placeholder 2">
            <a:extLst>
              <a:ext uri="{FF2B5EF4-FFF2-40B4-BE49-F238E27FC236}">
                <a16:creationId xmlns:a16="http://schemas.microsoft.com/office/drawing/2014/main" id="{98F53363-7052-A501-63E8-0BB67DB0CAA2}"/>
              </a:ext>
            </a:extLst>
          </p:cNvPr>
          <p:cNvSpPr>
            <a:spLocks noGrp="1"/>
          </p:cNvSpPr>
          <p:nvPr>
            <p:ph idx="1"/>
          </p:nvPr>
        </p:nvSpPr>
        <p:spPr>
          <a:xfrm>
            <a:off x="1371600" y="1747880"/>
            <a:ext cx="9601200" cy="4119520"/>
          </a:xfrm>
        </p:spPr>
        <p:txBody>
          <a:bodyPr>
            <a:normAutofit lnSpcReduction="10000"/>
          </a:bodyPr>
          <a:lstStyle/>
          <a:p>
            <a:r>
              <a:rPr lang="en-IN" sz="1800" kern="150" dirty="0">
                <a:effectLst/>
                <a:latin typeface="Times New Roman" panose="02020603050405020304" pitchFamily="18" charset="0"/>
                <a:ea typeface="Noto Serif CJK SC"/>
                <a:cs typeface="Times New Roman" panose="02020603050405020304" pitchFamily="18" charset="0"/>
              </a:rPr>
              <a:t>The proposed system aims to preserve Telugu palm leaf manuscripts through advanced image binarization techniques. The system leverages both traditional and deep learning methodologies to enhance the readability and accessibility of these historical documents. </a:t>
            </a:r>
          </a:p>
          <a:p>
            <a:r>
              <a:rPr lang="en-IN" sz="1800" kern="150" dirty="0">
                <a:effectLst/>
                <a:latin typeface="Times New Roman" panose="02020603050405020304" pitchFamily="18" charset="0"/>
                <a:ea typeface="Noto Serif CJK SC"/>
                <a:cs typeface="Times New Roman" panose="02020603050405020304" pitchFamily="18" charset="0"/>
              </a:rPr>
              <a:t>The process can be divided into several key stages:</a:t>
            </a:r>
          </a:p>
          <a:p>
            <a:pPr marL="873252" lvl="1" indent="-342900">
              <a:buAutoNum type="arabicPeriod"/>
            </a:pPr>
            <a:r>
              <a:rPr lang="en-IN" sz="1800" b="1" i="0" kern="150" dirty="0">
                <a:latin typeface="Times New Roman" panose="02020603050405020304" pitchFamily="18" charset="0"/>
                <a:cs typeface="Times New Roman" panose="02020603050405020304" pitchFamily="18" charset="0"/>
              </a:rPr>
              <a:t>Deep Neural Networks </a:t>
            </a:r>
          </a:p>
          <a:p>
            <a:pPr marL="530352" lvl="1" indent="0">
              <a:buNone/>
            </a:pPr>
            <a:r>
              <a:rPr lang="en-IN" sz="1800" b="1" i="0" kern="150" dirty="0">
                <a:effectLst/>
                <a:latin typeface="Times New Roman" panose="02020603050405020304" pitchFamily="18" charset="0"/>
                <a:cs typeface="Times New Roman" panose="02020603050405020304" pitchFamily="18" charset="0"/>
              </a:rPr>
              <a:t>         </a:t>
            </a:r>
            <a:r>
              <a:rPr lang="en-IN" sz="1800" i="0" kern="150" dirty="0">
                <a:effectLst/>
                <a:latin typeface="Times New Roman" panose="02020603050405020304" pitchFamily="18" charset="0"/>
                <a:cs typeface="Times New Roman" panose="02020603050405020304" pitchFamily="18" charset="0"/>
              </a:rPr>
              <a:t>Such as U-net, </a:t>
            </a:r>
            <a:r>
              <a:rPr lang="en-IN" sz="1800" i="0" kern="150" dirty="0" err="1">
                <a:effectLst/>
                <a:latin typeface="Times New Roman" panose="02020603050405020304" pitchFamily="18" charset="0"/>
                <a:cs typeface="Times New Roman" panose="02020603050405020304" pitchFamily="18" charset="0"/>
              </a:rPr>
              <a:t>Link</a:t>
            </a:r>
            <a:r>
              <a:rPr lang="en-IN" sz="1800" i="0" kern="150" dirty="0" err="1">
                <a:latin typeface="Times New Roman" panose="02020603050405020304" pitchFamily="18" charset="0"/>
                <a:cs typeface="Times New Roman" panose="02020603050405020304" pitchFamily="18" charset="0"/>
              </a:rPr>
              <a:t>Net</a:t>
            </a:r>
            <a:r>
              <a:rPr lang="en-IN" sz="1800" i="0" kern="150" dirty="0">
                <a:latin typeface="Times New Roman" panose="02020603050405020304" pitchFamily="18" charset="0"/>
                <a:cs typeface="Times New Roman" panose="02020603050405020304" pitchFamily="18" charset="0"/>
              </a:rPr>
              <a:t> ,</a:t>
            </a:r>
            <a:r>
              <a:rPr lang="en-IN" sz="1800" i="0" kern="150" dirty="0" err="1">
                <a:latin typeface="Times New Roman" panose="02020603050405020304" pitchFamily="18" charset="0"/>
                <a:cs typeface="Times New Roman" panose="02020603050405020304" pitchFamily="18" charset="0"/>
              </a:rPr>
              <a:t>PSPNet</a:t>
            </a:r>
            <a:r>
              <a:rPr lang="en-IN" sz="1800" i="0" kern="150" dirty="0">
                <a:latin typeface="Times New Roman" panose="02020603050405020304" pitchFamily="18" charset="0"/>
                <a:cs typeface="Times New Roman" panose="02020603050405020304" pitchFamily="18" charset="0"/>
              </a:rPr>
              <a:t> and FPN</a:t>
            </a:r>
            <a:endParaRPr lang="en-IN" sz="1800" i="0" kern="150" dirty="0">
              <a:effectLst/>
              <a:latin typeface="Times New Roman" panose="02020603050405020304" pitchFamily="18" charset="0"/>
              <a:cs typeface="Times New Roman" panose="02020603050405020304" pitchFamily="18" charset="0"/>
            </a:endParaRPr>
          </a:p>
          <a:p>
            <a:pPr marL="530352" lvl="1" indent="0">
              <a:buNone/>
            </a:pPr>
            <a:r>
              <a:rPr lang="en-IN" sz="1800" b="1" i="0" kern="150" dirty="0">
                <a:effectLst/>
                <a:latin typeface="Times New Roman" panose="02020603050405020304" pitchFamily="18" charset="0"/>
                <a:cs typeface="Times New Roman" panose="02020603050405020304" pitchFamily="18" charset="0"/>
              </a:rPr>
              <a:t>2. </a:t>
            </a:r>
            <a:r>
              <a:rPr lang="en-IN" sz="1800" b="1" i="0" kern="150" dirty="0">
                <a:latin typeface="Times New Roman" panose="02020603050405020304" pitchFamily="18" charset="0"/>
                <a:cs typeface="Times New Roman" panose="02020603050405020304" pitchFamily="18" charset="0"/>
              </a:rPr>
              <a:t>Modified architectures </a:t>
            </a:r>
          </a:p>
          <a:p>
            <a:pPr marL="530352" lvl="1" indent="0">
              <a:buNone/>
            </a:pPr>
            <a:r>
              <a:rPr lang="en-IN" sz="1800" b="1" i="0" kern="150" dirty="0">
                <a:effectLst/>
                <a:latin typeface="Times New Roman" panose="02020603050405020304" pitchFamily="18" charset="0"/>
                <a:cs typeface="Times New Roman" panose="02020603050405020304" pitchFamily="18" charset="0"/>
              </a:rPr>
              <a:t>         </a:t>
            </a:r>
            <a:r>
              <a:rPr lang="en-IN" sz="1800" i="0" kern="150" dirty="0">
                <a:effectLst/>
                <a:latin typeface="Times New Roman" panose="02020603050405020304" pitchFamily="18" charset="0"/>
                <a:cs typeface="Times New Roman" panose="02020603050405020304" pitchFamily="18" charset="0"/>
              </a:rPr>
              <a:t>such as U-Net++</a:t>
            </a:r>
          </a:p>
          <a:p>
            <a:pPr marL="530352" lvl="1" indent="0">
              <a:buNone/>
            </a:pPr>
            <a:r>
              <a:rPr lang="en-IN" sz="1800" b="1" i="0" kern="150" dirty="0">
                <a:effectLst/>
                <a:latin typeface="Times New Roman" panose="02020603050405020304" pitchFamily="18" charset="0"/>
                <a:cs typeface="Times New Roman" panose="02020603050405020304" pitchFamily="18" charset="0"/>
              </a:rPr>
              <a:t>3. High Resolution Images</a:t>
            </a:r>
          </a:p>
          <a:p>
            <a:pPr marL="530352" lvl="1" indent="0">
              <a:buNone/>
            </a:pPr>
            <a:r>
              <a:rPr lang="en-IN" sz="1800" b="1" i="0" kern="150" dirty="0">
                <a:effectLst/>
                <a:latin typeface="Times New Roman" panose="02020603050405020304" pitchFamily="18" charset="0"/>
                <a:cs typeface="Times New Roman" panose="02020603050405020304" pitchFamily="18" charset="0"/>
              </a:rPr>
              <a:t>4. </a:t>
            </a:r>
            <a:r>
              <a:rPr lang="en-IN" sz="1800" b="1" i="0" kern="150" dirty="0">
                <a:latin typeface="Times New Roman" panose="02020603050405020304" pitchFamily="18" charset="0"/>
                <a:cs typeface="Times New Roman" panose="02020603050405020304" pitchFamily="18" charset="0"/>
              </a:rPr>
              <a:t>Ground Truth Creation</a:t>
            </a:r>
            <a:endParaRPr lang="en-IN" sz="1800" b="1" i="0" kern="150" dirty="0">
              <a:effectLst/>
              <a:latin typeface="Times New Roman" panose="02020603050405020304" pitchFamily="18" charset="0"/>
              <a:cs typeface="Times New Roman" panose="02020603050405020304" pitchFamily="18" charset="0"/>
            </a:endParaRPr>
          </a:p>
          <a:p>
            <a:pPr marL="530352" lvl="1" indent="0">
              <a:buNone/>
            </a:pPr>
            <a:r>
              <a:rPr lang="en-IN" sz="1800" b="1" i="0" kern="150" dirty="0">
                <a:effectLst/>
                <a:latin typeface="Times New Roman" panose="02020603050405020304" pitchFamily="18" charset="0"/>
                <a:cs typeface="Times New Roman" panose="02020603050405020304" pitchFamily="18" charset="0"/>
              </a:rPr>
              <a:t>5. </a:t>
            </a:r>
            <a:r>
              <a:rPr lang="en-IN" sz="1800" b="1" i="0" kern="150" dirty="0">
                <a:latin typeface="Times New Roman" panose="02020603050405020304" pitchFamily="18" charset="0"/>
                <a:cs typeface="Times New Roman" panose="02020603050405020304" pitchFamily="18" charset="0"/>
              </a:rPr>
              <a:t>Data Augmentation</a:t>
            </a:r>
          </a:p>
          <a:p>
            <a:pPr marL="530352" lvl="1" indent="0">
              <a:buNone/>
            </a:pPr>
            <a:r>
              <a:rPr lang="en-IN" sz="1800" b="1" i="0" kern="150" dirty="0">
                <a:latin typeface="Times New Roman" panose="02020603050405020304" pitchFamily="18" charset="0"/>
                <a:cs typeface="Times New Roman" panose="02020603050405020304" pitchFamily="18" charset="0"/>
              </a:rPr>
              <a:t>             for , </a:t>
            </a:r>
            <a:r>
              <a:rPr lang="en-IN" sz="1800" i="0" kern="150" dirty="0">
                <a:effectLst/>
                <a:latin typeface="Times New Roman" panose="02020603050405020304" pitchFamily="18" charset="0"/>
                <a:cs typeface="Times New Roman" panose="02020603050405020304" pitchFamily="18" charset="0"/>
              </a:rPr>
              <a:t>Increasing </a:t>
            </a:r>
            <a:r>
              <a:rPr lang="en-IN" sz="1800" i="0" kern="150" dirty="0" err="1">
                <a:effectLst/>
                <a:latin typeface="Times New Roman" panose="02020603050405020304" pitchFamily="18" charset="0"/>
                <a:cs typeface="Times New Roman" panose="02020603050405020304" pitchFamily="18" charset="0"/>
              </a:rPr>
              <a:t>DataSet</a:t>
            </a:r>
            <a:r>
              <a:rPr lang="en-IN" sz="1800" i="0" kern="150" dirty="0">
                <a:effectLst/>
                <a:latin typeface="Times New Roman" panose="02020603050405020304" pitchFamily="18" charset="0"/>
                <a:cs typeface="Times New Roman" panose="02020603050405020304" pitchFamily="18" charset="0"/>
              </a:rPr>
              <a:t> Size </a:t>
            </a:r>
          </a:p>
          <a:p>
            <a:pPr marL="530352" lvl="1" indent="0">
              <a:buNone/>
            </a:pPr>
            <a:r>
              <a:rPr lang="en-IN" sz="1800" b="1" i="0" kern="150" dirty="0">
                <a:effectLst/>
                <a:latin typeface="Times New Roman" panose="02020603050405020304" pitchFamily="18" charset="0"/>
                <a:cs typeface="Times New Roman" panose="02020603050405020304" pitchFamily="18" charset="0"/>
              </a:rPr>
              <a:t>6. Challenges and Solutions</a:t>
            </a:r>
          </a:p>
          <a:p>
            <a:pPr marL="0" indent="0">
              <a:buNone/>
            </a:pPr>
            <a:endParaRPr lang="en-IN" sz="1800" kern="150" dirty="0">
              <a:effectLst/>
              <a:latin typeface="Liberation Serif"/>
              <a:ea typeface="Noto Serif CJK SC"/>
              <a:cs typeface="Lohit Devanagari"/>
            </a:endParaRPr>
          </a:p>
          <a:p>
            <a:endParaRPr lang="en-IN" dirty="0"/>
          </a:p>
        </p:txBody>
      </p:sp>
    </p:spTree>
    <p:extLst>
      <p:ext uri="{BB962C8B-B14F-4D97-AF65-F5344CB8AC3E}">
        <p14:creationId xmlns:p14="http://schemas.microsoft.com/office/powerpoint/2010/main" val="30228897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par>
                                <p:cTn id="13" presetID="26" presetClass="emph" presetSubtype="0" fill="hold" nodeType="withEffect">
                                  <p:stCondLst>
                                    <p:cond delay="0"/>
                                  </p:stCondLst>
                                  <p:childTnLst>
                                    <p:animEffect transition="out" filter="fade">
                                      <p:cBhvr>
                                        <p:cTn id="14" dur="500" tmFilter="0, 0; .2, .5; .8, .5; 1, 0"/>
                                        <p:tgtEl>
                                          <p:spTgt spid="3">
                                            <p:txEl>
                                              <p:pRg st="3" end="3"/>
                                            </p:txEl>
                                          </p:spTgt>
                                        </p:tgtEl>
                                      </p:cBhvr>
                                    </p:animEffect>
                                    <p:animScale>
                                      <p:cBhvr>
                                        <p:cTn id="15" dur="250" autoRev="1" fill="hold"/>
                                        <p:tgtEl>
                                          <p:spTgt spid="3">
                                            <p:txEl>
                                              <p:pRg st="3" end="3"/>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down)">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down)">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FD64-39C0-CDAC-AEE2-0B0D10B5255B}"/>
              </a:ext>
            </a:extLst>
          </p:cNvPr>
          <p:cNvSpPr>
            <a:spLocks noGrp="1"/>
          </p:cNvSpPr>
          <p:nvPr>
            <p:ph type="title"/>
          </p:nvPr>
        </p:nvSpPr>
        <p:spPr>
          <a:xfrm>
            <a:off x="1371600" y="685800"/>
            <a:ext cx="9601200" cy="989251"/>
          </a:xfrm>
        </p:spPr>
        <p:txBody>
          <a:bodyPr/>
          <a:lstStyle/>
          <a:p>
            <a:r>
              <a:rPr lang="en-IN" dirty="0"/>
              <a:t>Advantages: </a:t>
            </a:r>
          </a:p>
        </p:txBody>
      </p:sp>
      <p:sp>
        <p:nvSpPr>
          <p:cNvPr id="3" name="Content Placeholder 2">
            <a:extLst>
              <a:ext uri="{FF2B5EF4-FFF2-40B4-BE49-F238E27FC236}">
                <a16:creationId xmlns:a16="http://schemas.microsoft.com/office/drawing/2014/main" id="{0EC57970-2E92-15F0-2650-F90C8939C2B2}"/>
              </a:ext>
            </a:extLst>
          </p:cNvPr>
          <p:cNvSpPr>
            <a:spLocks noGrp="1"/>
          </p:cNvSpPr>
          <p:nvPr>
            <p:ph idx="1"/>
          </p:nvPr>
        </p:nvSpPr>
        <p:spPr>
          <a:xfrm>
            <a:off x="1371600" y="1675051"/>
            <a:ext cx="9601200" cy="4192349"/>
          </a:xfrm>
        </p:spPr>
        <p:txBody>
          <a:bodyPr>
            <a:noAutofit/>
          </a:bodyPr>
          <a:lstStyle/>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High Accuracy</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Comprehensive </a:t>
            </a:r>
            <a:r>
              <a:rPr lang="en-IN" sz="2800" dirty="0" err="1">
                <a:latin typeface="Times New Roman" panose="02020603050405020304" pitchFamily="18" charset="0"/>
                <a:cs typeface="Times New Roman" panose="02020603050405020304" pitchFamily="18" charset="0"/>
              </a:rPr>
              <a:t>DataSet</a:t>
            </a:r>
            <a:endParaRPr lang="en-IN"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Automatic Pre-Processing</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Versatile Binarization Techniques</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Readability and Preservation</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OCR Performance</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Scalability and Efficiency</a:t>
            </a:r>
          </a:p>
        </p:txBody>
      </p:sp>
    </p:spTree>
    <p:extLst>
      <p:ext uri="{BB962C8B-B14F-4D97-AF65-F5344CB8AC3E}">
        <p14:creationId xmlns:p14="http://schemas.microsoft.com/office/powerpoint/2010/main" val="27115179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A329AA-9A90-E21F-C56F-FD4513A9E096}"/>
              </a:ext>
            </a:extLst>
          </p:cNvPr>
          <p:cNvPicPr>
            <a:picLocks noChangeAspect="1"/>
          </p:cNvPicPr>
          <p:nvPr/>
        </p:nvPicPr>
        <p:blipFill>
          <a:blip r:embed="rId2"/>
          <a:stretch>
            <a:fillRect/>
          </a:stretch>
        </p:blipFill>
        <p:spPr>
          <a:xfrm>
            <a:off x="1626499" y="364142"/>
            <a:ext cx="9378669" cy="6093302"/>
          </a:xfrm>
          <a:prstGeom prst="rect">
            <a:avLst/>
          </a:prstGeom>
        </p:spPr>
      </p:pic>
    </p:spTree>
    <p:extLst>
      <p:ext uri="{BB962C8B-B14F-4D97-AF65-F5344CB8AC3E}">
        <p14:creationId xmlns:p14="http://schemas.microsoft.com/office/powerpoint/2010/main" val="3396574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7EC0-9C7F-565A-F4B3-91B92BCF216C}"/>
              </a:ext>
            </a:extLst>
          </p:cNvPr>
          <p:cNvSpPr>
            <a:spLocks noGrp="1"/>
          </p:cNvSpPr>
          <p:nvPr>
            <p:ph type="title"/>
          </p:nvPr>
        </p:nvSpPr>
        <p:spPr>
          <a:xfrm>
            <a:off x="1371600" y="685800"/>
            <a:ext cx="9601200" cy="911994"/>
          </a:xfrm>
        </p:spPr>
        <p:txBody>
          <a:bodyPr>
            <a:normAutofit fontScale="90000"/>
          </a:bodyPr>
          <a:lstStyle/>
          <a:p>
            <a:r>
              <a:rPr lang="en-IN" sz="6000" dirty="0">
                <a:solidFill>
                  <a:schemeClr val="tx1">
                    <a:lumMod val="95000"/>
                    <a:lumOff val="5000"/>
                  </a:schemeClr>
                </a:solidFill>
                <a:latin typeface="Times New Roman" panose="02020603050405020304" pitchFamily="18" charset="0"/>
                <a:cs typeface="Times New Roman" panose="02020603050405020304" pitchFamily="18" charset="0"/>
              </a:rPr>
              <a:t>Approach</a:t>
            </a:r>
            <a:br>
              <a:rPr lang="en-US" sz="4000" dirty="0">
                <a:solidFill>
                  <a:srgbClr val="00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3AE3194-8F44-8E08-4151-6C074A0F2C5B}"/>
              </a:ext>
            </a:extLst>
          </p:cNvPr>
          <p:cNvSpPr>
            <a:spLocks noGrp="1"/>
          </p:cNvSpPr>
          <p:nvPr>
            <p:ph idx="1"/>
          </p:nvPr>
        </p:nvSpPr>
        <p:spPr>
          <a:xfrm>
            <a:off x="1371600" y="2098306"/>
            <a:ext cx="9601200" cy="3763479"/>
          </a:xfrm>
        </p:spPr>
        <p:txBody>
          <a:bodyPr/>
          <a:lstStyle/>
          <a:p>
            <a:pPr marL="285750" indent="-285750" algn="just">
              <a:buFont typeface="Arial" panose="020B0604020202020204" pitchFamily="34" charset="0"/>
              <a:buChar char="•"/>
            </a:pP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Gather diverse palm-leaf manuscript images.</a:t>
            </a:r>
          </a:p>
          <a:p>
            <a:pPr marL="285750" indent="-285750" algn="just">
              <a:buFont typeface="Arial" panose="020B0604020202020204" pitchFamily="34" charset="0"/>
              <a:buChar char="•"/>
            </a:pP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Clean images to remove noise and artifacts.</a:t>
            </a:r>
          </a:p>
          <a:p>
            <a:pPr marL="285750" indent="-285750" algn="just">
              <a:buFont typeface="Arial" panose="020B0604020202020204" pitchFamily="34" charset="0"/>
              <a:buChar char="•"/>
            </a:pP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Binarization</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Implement traditional and deep learning binarization methods.</a:t>
            </a:r>
          </a:p>
          <a:p>
            <a:pPr marL="285750" indent="-285750" algn="just">
              <a:buFont typeface="Arial" panose="020B0604020202020204" pitchFamily="34" charset="0"/>
              <a:buChar char="•"/>
            </a:pP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Evaluation</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Assess binarization quality using metrics like accuracy and F1 score.</a:t>
            </a:r>
          </a:p>
          <a:p>
            <a:pPr marL="285750" indent="-285750" algn="just">
              <a:buFont typeface="Arial" panose="020B0604020202020204" pitchFamily="34" charset="0"/>
              <a:buChar char="•"/>
            </a:pP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Ground Truth</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Create reference images for validation.</a:t>
            </a:r>
          </a:p>
          <a:p>
            <a:pPr marL="285750" indent="-285750" algn="just">
              <a:buFont typeface="Arial" panose="020B0604020202020204" pitchFamily="34" charset="0"/>
              <a:buChar char="•"/>
            </a:pP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Fine-tuning</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Adjust algorithms based on validation results.</a:t>
            </a:r>
          </a:p>
          <a:p>
            <a:pPr marL="285750" indent="-285750" algn="just">
              <a:buFont typeface="Arial" panose="020B0604020202020204" pitchFamily="34" charset="0"/>
              <a:buChar char="•"/>
            </a:pPr>
            <a:r>
              <a:rPr lang="en-IN" sz="2200" b="1" dirty="0">
                <a:solidFill>
                  <a:schemeClr val="tx1">
                    <a:lumMod val="95000"/>
                    <a:lumOff val="5000"/>
                  </a:schemeClr>
                </a:solidFill>
                <a:latin typeface="Times New Roman" panose="02020603050405020304" pitchFamily="18" charset="0"/>
                <a:cs typeface="Times New Roman" panose="02020603050405020304" pitchFamily="18" charset="0"/>
              </a:rPr>
              <a:t>Documentation</a:t>
            </a:r>
            <a:r>
              <a:rPr lang="en-IN" sz="2200" dirty="0">
                <a:solidFill>
                  <a:schemeClr val="tx1">
                    <a:lumMod val="95000"/>
                    <a:lumOff val="5000"/>
                  </a:schemeClr>
                </a:solidFill>
                <a:latin typeface="Times New Roman" panose="02020603050405020304" pitchFamily="18" charset="0"/>
                <a:cs typeface="Times New Roman" panose="02020603050405020304" pitchFamily="18" charset="0"/>
              </a:rPr>
              <a:t>: Document methods and report findings</a:t>
            </a:r>
          </a:p>
          <a:p>
            <a:endParaRPr lang="en-IN" dirty="0"/>
          </a:p>
        </p:txBody>
      </p:sp>
    </p:spTree>
    <p:extLst>
      <p:ext uri="{BB962C8B-B14F-4D97-AF65-F5344CB8AC3E}">
        <p14:creationId xmlns:p14="http://schemas.microsoft.com/office/powerpoint/2010/main" val="2920705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24C4-2157-FF9C-1582-A4A3980D0E7C}"/>
              </a:ext>
            </a:extLst>
          </p:cNvPr>
          <p:cNvSpPr>
            <a:spLocks noGrp="1"/>
          </p:cNvSpPr>
          <p:nvPr>
            <p:ph type="title"/>
          </p:nvPr>
        </p:nvSpPr>
        <p:spPr>
          <a:xfrm>
            <a:off x="1371600" y="685800"/>
            <a:ext cx="9601200" cy="873493"/>
          </a:xfrm>
        </p:spPr>
        <p:txBody>
          <a:bodyPr>
            <a:normAutofit fontScale="90000"/>
          </a:bodyPr>
          <a:lstStyle/>
          <a:p>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Feature Selection</a:t>
            </a:r>
            <a:br>
              <a:rPr lang="en-US" sz="3200" dirty="0">
                <a:solidFill>
                  <a:srgbClr val="331C2C"/>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3DA382B-06A9-7569-9723-3A8B2F1DA4D6}"/>
              </a:ext>
            </a:extLst>
          </p:cNvPr>
          <p:cNvSpPr>
            <a:spLocks noGrp="1"/>
          </p:cNvSpPr>
          <p:nvPr>
            <p:ph idx="1"/>
          </p:nvPr>
        </p:nvSpPr>
        <p:spPr>
          <a:xfrm>
            <a:off x="1371600" y="1694046"/>
            <a:ext cx="9601200" cy="447815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Quality Metrics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 contrast, sharpness, and brightness.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Texture Analysis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Differentiate text and background based on texture.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Edge Detection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text edges for binarization.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Color Information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color features in colored manuscripts.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Patterns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patterns for intricate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Features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features from deep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Thresholding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 parameters for different styles.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Semantic Context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Preserve meaningful structures during binarization. </a:t>
            </a:r>
          </a:p>
        </p:txBody>
      </p:sp>
    </p:spTree>
    <p:extLst>
      <p:ext uri="{BB962C8B-B14F-4D97-AF65-F5344CB8AC3E}">
        <p14:creationId xmlns:p14="http://schemas.microsoft.com/office/powerpoint/2010/main" val="11356458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D5DB05-367A-2A59-7DCB-98E5A5E69C2B}"/>
              </a:ext>
            </a:extLst>
          </p:cNvPr>
          <p:cNvSpPr>
            <a:spLocks noGrp="1"/>
          </p:cNvSpPr>
          <p:nvPr>
            <p:ph type="title"/>
          </p:nvPr>
        </p:nvSpPr>
        <p:spPr>
          <a:xfrm>
            <a:off x="1371600" y="685801"/>
            <a:ext cx="8468315" cy="681754"/>
          </a:xfrm>
        </p:spPr>
        <p:txBody>
          <a:bodyPr>
            <a:normAutofit fontScale="90000"/>
          </a:bodyPr>
          <a:lstStyle/>
          <a:p>
            <a:r>
              <a:rPr lang="en-IN" sz="4000" b="1" kern="150" dirty="0">
                <a:effectLst/>
                <a:latin typeface="Times New Roman" panose="02020603050405020304" pitchFamily="18" charset="0"/>
                <a:cs typeface="Times New Roman" panose="02020603050405020304" pitchFamily="18" charset="0"/>
              </a:rPr>
              <a:t>Traditional Binarization Techniques</a:t>
            </a:r>
            <a:br>
              <a:rPr lang="en-IN" sz="4400" b="1" kern="150" dirty="0">
                <a:effectLst/>
                <a:latin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D07ADF9B-4890-8DAF-7F5F-C83961884E0D}"/>
              </a:ext>
            </a:extLst>
          </p:cNvPr>
          <p:cNvSpPr>
            <a:spLocks noGrp="1"/>
          </p:cNvSpPr>
          <p:nvPr>
            <p:ph sz="half" idx="1"/>
          </p:nvPr>
        </p:nvSpPr>
        <p:spPr>
          <a:xfrm>
            <a:off x="1371600" y="1553671"/>
            <a:ext cx="4447786" cy="4313729"/>
          </a:xfrm>
        </p:spPr>
        <p:txBody>
          <a:bodyPr>
            <a:normAutofit fontScale="92500" lnSpcReduction="20000"/>
          </a:bodyPr>
          <a:lstStyle/>
          <a:p>
            <a:pPr>
              <a:buFont typeface="Wingdings" panose="05000000000000000000" pitchFamily="2" charset="2"/>
              <a:buChar char="§"/>
            </a:pPr>
            <a:r>
              <a:rPr lang="en-IN" sz="2000" b="1" kern="150" dirty="0">
                <a:effectLst/>
                <a:latin typeface="Times New Roman" panose="02020603050405020304" pitchFamily="18" charset="0"/>
                <a:ea typeface="Noto Serif CJK SC"/>
                <a:cs typeface="Times New Roman" panose="02020603050405020304" pitchFamily="18" charset="0"/>
              </a:rPr>
              <a:t>Otsu's Method:</a:t>
            </a:r>
          </a:p>
          <a:p>
            <a:pPr>
              <a:buFont typeface="Arial" panose="020B0604020202020204" pitchFamily="34" charset="0"/>
              <a:buChar char="•"/>
            </a:pPr>
            <a:r>
              <a:rPr lang="en-IN" sz="2000" b="1" kern="150" dirty="0">
                <a:latin typeface="Times New Roman" panose="02020603050405020304" pitchFamily="18" charset="0"/>
                <a:ea typeface="Noto Serif CJK SC"/>
                <a:cs typeface="Times New Roman" panose="02020603050405020304" pitchFamily="18" charset="0"/>
              </a:rPr>
              <a:t> </a:t>
            </a:r>
            <a:r>
              <a:rPr lang="en-IN" sz="2000" dirty="0">
                <a:effectLst/>
                <a:latin typeface="Times New Roman" panose="02020603050405020304" pitchFamily="18" charset="0"/>
                <a:ea typeface="Noto Serif CJK SC"/>
                <a:cs typeface="Times New Roman" panose="02020603050405020304" pitchFamily="18" charset="0"/>
              </a:rPr>
              <a:t>Otsu's method is a global thresholding technique that determines an optimal threshold to separate the foreground and background pixels.</a:t>
            </a:r>
          </a:p>
          <a:p>
            <a:pPr>
              <a:buFont typeface="Arial" panose="020B0604020202020204" pitchFamily="34" charset="0"/>
              <a:buChar char="•"/>
            </a:pPr>
            <a:r>
              <a:rPr lang="en-IN" sz="2000" dirty="0">
                <a:effectLst/>
                <a:latin typeface="Times New Roman" panose="02020603050405020304" pitchFamily="18" charset="0"/>
                <a:ea typeface="Noto Serif CJK SC"/>
                <a:cs typeface="Times New Roman" panose="02020603050405020304" pitchFamily="18" charset="0"/>
              </a:rPr>
              <a:t> It maximizes the between-class variance to find the best threshold value.</a:t>
            </a:r>
            <a:br>
              <a:rPr lang="en-IN" sz="2000" dirty="0">
                <a:effectLst/>
                <a:latin typeface="Times New Roman" panose="02020603050405020304" pitchFamily="18" charset="0"/>
                <a:ea typeface="Noto Serif CJK SC"/>
                <a:cs typeface="Times New Roman" panose="02020603050405020304" pitchFamily="18" charset="0"/>
              </a:rPr>
            </a:br>
            <a:endParaRPr lang="en-IN" sz="2000" b="1" kern="150" dirty="0">
              <a:effectLst/>
              <a:latin typeface="Times New Roman" panose="02020603050405020304" pitchFamily="18" charset="0"/>
              <a:ea typeface="Noto Serif CJK SC"/>
              <a:cs typeface="Times New Roman" panose="02020603050405020304" pitchFamily="18" charset="0"/>
            </a:endParaRPr>
          </a:p>
          <a:p>
            <a:pPr>
              <a:buFont typeface="Wingdings" panose="05000000000000000000" pitchFamily="2" charset="2"/>
              <a:buChar char="§"/>
            </a:pPr>
            <a:r>
              <a:rPr lang="en-IN" sz="2000" b="1" kern="150" dirty="0" err="1">
                <a:effectLst/>
                <a:latin typeface="Times New Roman" panose="02020603050405020304" pitchFamily="18" charset="0"/>
                <a:ea typeface="Noto Serif CJK SC"/>
                <a:cs typeface="Times New Roman" panose="02020603050405020304" pitchFamily="18" charset="0"/>
              </a:rPr>
              <a:t>Sauvola's</a:t>
            </a:r>
            <a:r>
              <a:rPr lang="en-IN" sz="2000" b="1" kern="150" dirty="0">
                <a:effectLst/>
                <a:latin typeface="Times New Roman" panose="02020603050405020304" pitchFamily="18" charset="0"/>
                <a:ea typeface="Noto Serif CJK SC"/>
                <a:cs typeface="Times New Roman" panose="02020603050405020304" pitchFamily="18" charset="0"/>
              </a:rPr>
              <a:t> Method</a:t>
            </a:r>
          </a:p>
          <a:p>
            <a:pPr>
              <a:buFont typeface="Arial" panose="020B0604020202020204" pitchFamily="34" charset="0"/>
              <a:buChar char="•"/>
            </a:pPr>
            <a:r>
              <a:rPr lang="en-IN" sz="2000" dirty="0">
                <a:effectLst/>
                <a:latin typeface="Times New Roman" panose="02020603050405020304" pitchFamily="18" charset="0"/>
                <a:ea typeface="Noto Serif CJK SC"/>
                <a:cs typeface="Times New Roman" panose="02020603050405020304" pitchFamily="18" charset="0"/>
              </a:rPr>
              <a:t>An improvement over </a:t>
            </a:r>
            <a:r>
              <a:rPr lang="en-IN" sz="2000" dirty="0" err="1">
                <a:effectLst/>
                <a:latin typeface="Times New Roman" panose="02020603050405020304" pitchFamily="18" charset="0"/>
                <a:ea typeface="Noto Serif CJK SC"/>
                <a:cs typeface="Times New Roman" panose="02020603050405020304" pitchFamily="18" charset="0"/>
              </a:rPr>
              <a:t>Niblack's</a:t>
            </a:r>
            <a:r>
              <a:rPr lang="en-IN" sz="2000" dirty="0">
                <a:effectLst/>
                <a:latin typeface="Times New Roman" panose="02020603050405020304" pitchFamily="18" charset="0"/>
                <a:ea typeface="Noto Serif CJK SC"/>
                <a:cs typeface="Times New Roman" panose="02020603050405020304" pitchFamily="18" charset="0"/>
              </a:rPr>
              <a:t> method, </a:t>
            </a:r>
            <a:r>
              <a:rPr lang="en-IN" sz="2000" dirty="0" err="1">
                <a:effectLst/>
                <a:latin typeface="Times New Roman" panose="02020603050405020304" pitchFamily="18" charset="0"/>
                <a:ea typeface="Noto Serif CJK SC"/>
                <a:cs typeface="Times New Roman" panose="02020603050405020304" pitchFamily="18" charset="0"/>
              </a:rPr>
              <a:t>Sauvola's</a:t>
            </a:r>
            <a:r>
              <a:rPr lang="en-IN" sz="2000" dirty="0">
                <a:effectLst/>
                <a:latin typeface="Times New Roman" panose="02020603050405020304" pitchFamily="18" charset="0"/>
                <a:ea typeface="Noto Serif CJK SC"/>
                <a:cs typeface="Times New Roman" panose="02020603050405020304" pitchFamily="18" charset="0"/>
              </a:rPr>
              <a:t> method adjusts the threshold dynamically based on local mean, standard deviation, and a user-defined parameter k.</a:t>
            </a:r>
          </a:p>
          <a:p>
            <a:pPr marL="0" indent="0">
              <a:buNone/>
            </a:pPr>
            <a:endParaRPr lang="en-IN" dirty="0"/>
          </a:p>
        </p:txBody>
      </p:sp>
      <p:sp>
        <p:nvSpPr>
          <p:cNvPr id="6" name="Content Placeholder 5">
            <a:extLst>
              <a:ext uri="{FF2B5EF4-FFF2-40B4-BE49-F238E27FC236}">
                <a16:creationId xmlns:a16="http://schemas.microsoft.com/office/drawing/2014/main" id="{511BB4A2-97ED-7AF2-F6D4-9D14A1C2F43D}"/>
              </a:ext>
            </a:extLst>
          </p:cNvPr>
          <p:cNvSpPr>
            <a:spLocks noGrp="1"/>
          </p:cNvSpPr>
          <p:nvPr>
            <p:ph sz="half" idx="2"/>
          </p:nvPr>
        </p:nvSpPr>
        <p:spPr>
          <a:xfrm>
            <a:off x="6096000" y="1739787"/>
            <a:ext cx="4877189" cy="4127613"/>
          </a:xfrm>
        </p:spPr>
        <p:txBody>
          <a:bodyPr>
            <a:normAutofit fontScale="92500" lnSpcReduction="20000"/>
          </a:bodyPr>
          <a:lstStyle/>
          <a:p>
            <a:pPr>
              <a:buFont typeface="Wingdings" panose="05000000000000000000" pitchFamily="2" charset="2"/>
              <a:buChar char="§"/>
            </a:pPr>
            <a:r>
              <a:rPr lang="en-IN" sz="2000" b="1" kern="150" dirty="0" err="1">
                <a:effectLst/>
                <a:latin typeface="Times New Roman" panose="02020603050405020304" pitchFamily="18" charset="0"/>
                <a:ea typeface="Noto Serif CJK SC"/>
                <a:cs typeface="Times New Roman" panose="02020603050405020304" pitchFamily="18" charset="0"/>
              </a:rPr>
              <a:t>Niblack's</a:t>
            </a:r>
            <a:r>
              <a:rPr lang="en-IN" sz="2000" b="1" kern="150" dirty="0">
                <a:effectLst/>
                <a:latin typeface="Times New Roman" panose="02020603050405020304" pitchFamily="18" charset="0"/>
                <a:ea typeface="Noto Serif CJK SC"/>
                <a:cs typeface="Times New Roman" panose="02020603050405020304" pitchFamily="18" charset="0"/>
              </a:rPr>
              <a:t> Method</a:t>
            </a:r>
          </a:p>
          <a:p>
            <a:pPr>
              <a:buFont typeface="Arial" panose="020B0604020202020204" pitchFamily="34" charset="0"/>
              <a:buChar char="•"/>
            </a:pPr>
            <a:r>
              <a:rPr lang="en-IN" sz="2000" b="1" kern="150" dirty="0">
                <a:latin typeface="Times New Roman" panose="02020603050405020304" pitchFamily="18" charset="0"/>
                <a:ea typeface="Noto Serif CJK SC"/>
                <a:cs typeface="Times New Roman" panose="02020603050405020304" pitchFamily="18" charset="0"/>
              </a:rPr>
              <a:t> </a:t>
            </a:r>
            <a:r>
              <a:rPr lang="en-IN" sz="2000" kern="150" dirty="0" err="1">
                <a:effectLst/>
                <a:latin typeface="Times New Roman" panose="02020603050405020304" pitchFamily="18" charset="0"/>
                <a:ea typeface="OpenSymbol"/>
                <a:cs typeface="Times New Roman" panose="02020603050405020304" pitchFamily="18" charset="0"/>
              </a:rPr>
              <a:t>Niblack's</a:t>
            </a:r>
            <a:r>
              <a:rPr lang="en-IN" sz="2000" kern="150" dirty="0">
                <a:effectLst/>
                <a:latin typeface="Times New Roman" panose="02020603050405020304" pitchFamily="18" charset="0"/>
                <a:ea typeface="OpenSymbol"/>
                <a:cs typeface="Times New Roman" panose="02020603050405020304" pitchFamily="18" charset="0"/>
              </a:rPr>
              <a:t> method is a local thresholding technique that calculates the threshold for each pixel based on the local mean and standard deviation within a </a:t>
            </a:r>
            <a:r>
              <a:rPr lang="en-IN" sz="2000" kern="150" dirty="0" err="1">
                <a:effectLst/>
                <a:latin typeface="Times New Roman" panose="02020603050405020304" pitchFamily="18" charset="0"/>
                <a:ea typeface="OpenSymbol"/>
                <a:cs typeface="Times New Roman" panose="02020603050405020304" pitchFamily="18" charset="0"/>
              </a:rPr>
              <a:t>neighborhood</a:t>
            </a:r>
            <a:r>
              <a:rPr lang="en-IN" sz="2000" kern="150" dirty="0">
                <a:effectLst/>
                <a:latin typeface="Times New Roman" panose="02020603050405020304" pitchFamily="18" charset="0"/>
                <a:ea typeface="OpenSymbol"/>
                <a:cs typeface="Times New Roman" panose="02020603050405020304" pitchFamily="18" charset="0"/>
              </a:rPr>
              <a:t> window.</a:t>
            </a:r>
            <a:endParaRPr lang="en-IN" sz="2000" b="1" kern="150" dirty="0">
              <a:effectLst/>
              <a:latin typeface="Times New Roman" panose="02020603050405020304" pitchFamily="18" charset="0"/>
              <a:ea typeface="Noto Serif CJK SC"/>
              <a:cs typeface="Times New Roman" panose="02020603050405020304" pitchFamily="18" charset="0"/>
            </a:endParaRPr>
          </a:p>
          <a:p>
            <a:pPr marL="0" indent="0">
              <a:buNone/>
            </a:pPr>
            <a:endParaRPr lang="en-IN" b="1" kern="150" dirty="0">
              <a:latin typeface="Times New Roman" panose="02020603050405020304" pitchFamily="18" charset="0"/>
              <a:ea typeface="Noto Serif CJK SC"/>
              <a:cs typeface="Times New Roman" panose="02020603050405020304" pitchFamily="18" charset="0"/>
            </a:endParaRPr>
          </a:p>
          <a:p>
            <a:pPr>
              <a:buFont typeface="Wingdings" panose="05000000000000000000" pitchFamily="2" charset="2"/>
              <a:buChar char="§"/>
            </a:pPr>
            <a:r>
              <a:rPr lang="en-IN" sz="2000" b="1" dirty="0">
                <a:effectLst/>
                <a:latin typeface="Times New Roman" panose="02020603050405020304" pitchFamily="18" charset="0"/>
                <a:ea typeface="Noto Serif CJK SC"/>
                <a:cs typeface="Times New Roman" panose="02020603050405020304" pitchFamily="18" charset="0"/>
              </a:rPr>
              <a:t>Su's Method</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Noto Serif CJK SC"/>
                <a:cs typeface="Times New Roman" panose="02020603050405020304" pitchFamily="18" charset="0"/>
              </a:rPr>
              <a:t>An improvement over </a:t>
            </a:r>
            <a:r>
              <a:rPr lang="en-IN" sz="2000" dirty="0" err="1">
                <a:effectLst/>
                <a:latin typeface="Times New Roman" panose="02020603050405020304" pitchFamily="18" charset="0"/>
                <a:ea typeface="Noto Serif CJK SC"/>
                <a:cs typeface="Times New Roman" panose="02020603050405020304" pitchFamily="18" charset="0"/>
              </a:rPr>
              <a:t>Niblack's</a:t>
            </a:r>
            <a:r>
              <a:rPr lang="en-IN" sz="2000" dirty="0">
                <a:effectLst/>
                <a:latin typeface="Times New Roman" panose="02020603050405020304" pitchFamily="18" charset="0"/>
                <a:ea typeface="Noto Serif CJK SC"/>
                <a:cs typeface="Times New Roman" panose="02020603050405020304" pitchFamily="18" charset="0"/>
              </a:rPr>
              <a:t> method, </a:t>
            </a:r>
            <a:r>
              <a:rPr lang="en-IN" sz="2000" dirty="0" err="1">
                <a:effectLst/>
                <a:latin typeface="Times New Roman" panose="02020603050405020304" pitchFamily="18" charset="0"/>
                <a:ea typeface="Noto Serif CJK SC"/>
                <a:cs typeface="Times New Roman" panose="02020603050405020304" pitchFamily="18" charset="0"/>
              </a:rPr>
              <a:t>Sauvola's</a:t>
            </a:r>
            <a:r>
              <a:rPr lang="en-IN" sz="2000" dirty="0">
                <a:effectLst/>
                <a:latin typeface="Times New Roman" panose="02020603050405020304" pitchFamily="18" charset="0"/>
                <a:ea typeface="Noto Serif CJK SC"/>
                <a:cs typeface="Times New Roman" panose="02020603050405020304" pitchFamily="18" charset="0"/>
              </a:rPr>
              <a:t> method adjusts the threshold dynamically based on local mean, standard deviation, and a user-defined parameter k.</a:t>
            </a:r>
            <a:r>
              <a:rPr lang="en-IN" sz="2000"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b="1" kern="150" dirty="0">
              <a:effectLst/>
              <a:latin typeface="Times New Roman" panose="02020603050405020304" pitchFamily="18" charset="0"/>
              <a:ea typeface="Noto Serif CJK SC"/>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78227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p:cTn id="24"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 calcmode="lin" valueType="num">
                                      <p:cBhvr>
                                        <p:cTn id="38"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 calcmode="lin" valueType="num">
                                      <p:cBhvr additive="base">
                                        <p:cTn id="4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anim calcmode="lin" valueType="num">
                                      <p:cBhvr>
                                        <p:cTn id="51"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52"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53" dur="500"/>
                                        <p:tgtEl>
                                          <p:spTgt spid="6">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xEl>
                                              <p:pRg st="4" end="4"/>
                                            </p:txEl>
                                          </p:spTgt>
                                        </p:tgtEl>
                                        <p:attrNameLst>
                                          <p:attrName>style.visibility</p:attrName>
                                        </p:attrNameLst>
                                      </p:cBhvr>
                                      <p:to>
                                        <p:strVal val="visible"/>
                                      </p:to>
                                    </p:set>
                                    <p:anim calcmode="lin" valueType="num">
                                      <p:cBhvr additive="base">
                                        <p:cTn id="5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7A125-E62D-5807-644C-C762E80D67F6}"/>
              </a:ext>
            </a:extLst>
          </p:cNvPr>
          <p:cNvSpPr>
            <a:spLocks noGrp="1"/>
          </p:cNvSpPr>
          <p:nvPr>
            <p:ph type="title"/>
          </p:nvPr>
        </p:nvSpPr>
        <p:spPr>
          <a:xfrm>
            <a:off x="1219200" y="408436"/>
            <a:ext cx="8377954" cy="972152"/>
          </a:xfrm>
        </p:spPr>
        <p:txBody>
          <a:bodyPr>
            <a:normAutofit/>
          </a:bodyPr>
          <a:lstStyle/>
          <a:p>
            <a:r>
              <a:rPr lang="en-US" sz="4000" dirty="0">
                <a:solidFill>
                  <a:srgbClr val="331C2C"/>
                </a:solidFill>
                <a:latin typeface="Cooper BT Bold"/>
              </a:rPr>
              <a:t>Deep Learning Models Used</a:t>
            </a:r>
            <a:endParaRPr lang="en-IN" dirty="0"/>
          </a:p>
        </p:txBody>
      </p:sp>
      <p:sp>
        <p:nvSpPr>
          <p:cNvPr id="9" name="Content Placeholder 8">
            <a:extLst>
              <a:ext uri="{FF2B5EF4-FFF2-40B4-BE49-F238E27FC236}">
                <a16:creationId xmlns:a16="http://schemas.microsoft.com/office/drawing/2014/main" id="{1CF8E041-BF32-1D17-EF13-24046A623C89}"/>
              </a:ext>
            </a:extLst>
          </p:cNvPr>
          <p:cNvSpPr>
            <a:spLocks noGrp="1"/>
          </p:cNvSpPr>
          <p:nvPr>
            <p:ph sz="half" idx="1"/>
          </p:nvPr>
        </p:nvSpPr>
        <p:spPr>
          <a:xfrm>
            <a:off x="1219200" y="1520793"/>
            <a:ext cx="4876800" cy="4346608"/>
          </a:xfrm>
        </p:spPr>
        <p:txBody>
          <a:bodyPr>
            <a:normAutofit/>
          </a:bodyPr>
          <a:lstStyle/>
          <a:p>
            <a:pPr>
              <a:buFont typeface="Wingdings" panose="05000000000000000000" pitchFamily="2" charset="2"/>
              <a:buChar char="§"/>
            </a:pPr>
            <a:r>
              <a:rPr kumimoji="0" lang="en-US" altLang="en-US" sz="2200" b="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UNet</a:t>
            </a:r>
            <a:r>
              <a:rPr kumimoji="0" lang="en-US" altLang="en-US" sz="22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architecture for image segmentation.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for biomedical images and semantic segmentation.</a:t>
            </a:r>
          </a:p>
          <a:p>
            <a:pPr marL="0" indent="0">
              <a:buNone/>
            </a:pPr>
            <a:endParaRPr lang="en-IN" dirty="0"/>
          </a:p>
          <a:p>
            <a:pPr>
              <a:buFont typeface="Wingdings" panose="05000000000000000000" pitchFamily="2" charset="2"/>
              <a:buChar char="§"/>
            </a:pP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LinkNet</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Simplified deep learning model for semantic segmentation.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in capturing long-range dependencies.</a:t>
            </a:r>
            <a:endParaRPr lang="en-US" altLang="en-US"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800" dirty="0"/>
          </a:p>
        </p:txBody>
      </p:sp>
      <p:sp>
        <p:nvSpPr>
          <p:cNvPr id="10" name="Content Placeholder 9">
            <a:extLst>
              <a:ext uri="{FF2B5EF4-FFF2-40B4-BE49-F238E27FC236}">
                <a16:creationId xmlns:a16="http://schemas.microsoft.com/office/drawing/2014/main" id="{696A22D9-715F-6AAF-31D2-FF12FDBD697A}"/>
              </a:ext>
            </a:extLst>
          </p:cNvPr>
          <p:cNvSpPr>
            <a:spLocks noGrp="1"/>
          </p:cNvSpPr>
          <p:nvPr>
            <p:ph sz="half" idx="2"/>
          </p:nvPr>
        </p:nvSpPr>
        <p:spPr>
          <a:xfrm>
            <a:off x="6372615" y="1453415"/>
            <a:ext cx="5187325" cy="4413985"/>
          </a:xfrm>
        </p:spPr>
        <p:txBody>
          <a:bodyPr>
            <a:normAutofit/>
          </a:bodyPr>
          <a:lstStyle/>
          <a:p>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PSPNet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Pyramid Scene Parsing Network for scene parsing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a pyramid pooling module for multi-scale context.</a:t>
            </a:r>
          </a:p>
          <a:p>
            <a:endParaRPr lang="en-IN" dirty="0"/>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regression, decision trees, random forests, and neural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predicting outcomes based on input data.</a:t>
            </a:r>
          </a:p>
          <a:p>
            <a:endParaRPr lang="en-IN" dirty="0"/>
          </a:p>
        </p:txBody>
      </p:sp>
    </p:spTree>
    <p:extLst>
      <p:ext uri="{BB962C8B-B14F-4D97-AF65-F5344CB8AC3E}">
        <p14:creationId xmlns:p14="http://schemas.microsoft.com/office/powerpoint/2010/main" val="545104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 calcmode="lin" valueType="num">
                                      <p:cBhvr additive="base">
                                        <p:cTn id="14"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 calcmode="lin" valueType="num">
                                      <p:cBhvr additive="base">
                                        <p:cTn id="2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 calcmode="lin" valueType="num">
                                      <p:cBhvr>
                                        <p:cTn id="26" dur="500" fill="hold"/>
                                        <p:tgtEl>
                                          <p:spTgt spid="9">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9">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 calcmode="lin" valueType="num">
                                      <p:cBhvr additive="base">
                                        <p:cTn id="3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 calcmode="lin" valueType="num">
                                      <p:cBhvr additive="base">
                                        <p:cTn id="3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 calcmode="lin" valueType="num">
                                      <p:cBhvr additive="base">
                                        <p:cTn id="4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xEl>
                                              <p:pRg st="2" end="2"/>
                                            </p:txEl>
                                          </p:spTgt>
                                        </p:tgtEl>
                                        <p:attrNameLst>
                                          <p:attrName>style.visibility</p:attrName>
                                        </p:attrNameLst>
                                      </p:cBhvr>
                                      <p:to>
                                        <p:strVal val="visible"/>
                                      </p:to>
                                    </p:set>
                                    <p:anim calcmode="lin" valueType="num">
                                      <p:cBhvr additive="base">
                                        <p:cTn id="5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0">
                                            <p:txEl>
                                              <p:pRg st="4" end="4"/>
                                            </p:txEl>
                                          </p:spTgt>
                                        </p:tgtEl>
                                        <p:attrNameLst>
                                          <p:attrName>style.visibility</p:attrName>
                                        </p:attrNameLst>
                                      </p:cBhvr>
                                      <p:to>
                                        <p:strVal val="visible"/>
                                      </p:to>
                                    </p:set>
                                    <p:anim calcmode="lin" valueType="num">
                                      <p:cBhvr>
                                        <p:cTn id="57" dur="5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58" dur="5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59" dur="500"/>
                                        <p:tgtEl>
                                          <p:spTgt spid="10">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0">
                                            <p:txEl>
                                              <p:pRg st="5" end="5"/>
                                            </p:txEl>
                                          </p:spTgt>
                                        </p:tgtEl>
                                        <p:attrNameLst>
                                          <p:attrName>style.visibility</p:attrName>
                                        </p:attrNameLst>
                                      </p:cBhvr>
                                      <p:to>
                                        <p:strVal val="visible"/>
                                      </p:to>
                                    </p:set>
                                    <p:anim calcmode="lin" valueType="num">
                                      <p:cBhvr additive="base">
                                        <p:cTn id="64"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0">
                                            <p:txEl>
                                              <p:pRg st="6" end="6"/>
                                            </p:txEl>
                                          </p:spTgt>
                                        </p:tgtEl>
                                        <p:attrNameLst>
                                          <p:attrName>style.visibility</p:attrName>
                                        </p:attrNameLst>
                                      </p:cBhvr>
                                      <p:to>
                                        <p:strVal val="visible"/>
                                      </p:to>
                                    </p:set>
                                    <p:anim calcmode="lin" valueType="num">
                                      <p:cBhvr additive="base">
                                        <p:cTn id="68"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485A09-AEF6-9FAF-3B41-2A6C6167F539}"/>
              </a:ext>
            </a:extLst>
          </p:cNvPr>
          <p:cNvSpPr>
            <a:spLocks noGrp="1"/>
          </p:cNvSpPr>
          <p:nvPr>
            <p:ph type="title"/>
          </p:nvPr>
        </p:nvSpPr>
        <p:spPr>
          <a:xfrm>
            <a:off x="1371600" y="685800"/>
            <a:ext cx="9601200" cy="851687"/>
          </a:xfrm>
        </p:spPr>
        <p:txBody>
          <a:bodyPr/>
          <a:lstStyle/>
          <a:p>
            <a:r>
              <a:rPr lang="en-IN" dirty="0"/>
              <a:t>Input Image </a:t>
            </a:r>
          </a:p>
        </p:txBody>
      </p:sp>
      <p:pic>
        <p:nvPicPr>
          <p:cNvPr id="8" name="Content Placeholder 7">
            <a:extLst>
              <a:ext uri="{FF2B5EF4-FFF2-40B4-BE49-F238E27FC236}">
                <a16:creationId xmlns:a16="http://schemas.microsoft.com/office/drawing/2014/main" id="{A90970CC-0629-5277-894C-E362F0FCEF4A}"/>
              </a:ext>
            </a:extLst>
          </p:cNvPr>
          <p:cNvPicPr>
            <a:picLocks noGrp="1" noChangeAspect="1"/>
          </p:cNvPicPr>
          <p:nvPr>
            <p:ph idx="1"/>
          </p:nvPr>
        </p:nvPicPr>
        <p:blipFill>
          <a:blip r:embed="rId2"/>
          <a:stretch>
            <a:fillRect/>
          </a:stretch>
        </p:blipFill>
        <p:spPr>
          <a:xfrm>
            <a:off x="1582276" y="1861168"/>
            <a:ext cx="9390524" cy="3536220"/>
          </a:xfrm>
        </p:spPr>
      </p:pic>
    </p:spTree>
    <p:extLst>
      <p:ext uri="{BB962C8B-B14F-4D97-AF65-F5344CB8AC3E}">
        <p14:creationId xmlns:p14="http://schemas.microsoft.com/office/powerpoint/2010/main" val="2686741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C1AE-479D-88B7-DE60-5BD1113FE496}"/>
              </a:ext>
            </a:extLst>
          </p:cNvPr>
          <p:cNvSpPr>
            <a:spLocks noGrp="1"/>
          </p:cNvSpPr>
          <p:nvPr>
            <p:ph type="title"/>
          </p:nvPr>
        </p:nvSpPr>
        <p:spPr>
          <a:xfrm>
            <a:off x="1371600" y="685800"/>
            <a:ext cx="9601200" cy="786950"/>
          </a:xfrm>
        </p:spPr>
        <p:txBody>
          <a:bodyPr>
            <a:normAutofit/>
          </a:bodyPr>
          <a:lstStyle/>
          <a:p>
            <a:r>
              <a:rPr lang="en-IN" sz="4000" dirty="0"/>
              <a:t>OUTPUT IMAGE</a:t>
            </a:r>
          </a:p>
        </p:txBody>
      </p:sp>
      <p:pic>
        <p:nvPicPr>
          <p:cNvPr id="5" name="Content Placeholder 4">
            <a:extLst>
              <a:ext uri="{FF2B5EF4-FFF2-40B4-BE49-F238E27FC236}">
                <a16:creationId xmlns:a16="http://schemas.microsoft.com/office/drawing/2014/main" id="{5C3A6274-7576-5BAD-C60D-DD5839E43329}"/>
              </a:ext>
            </a:extLst>
          </p:cNvPr>
          <p:cNvPicPr>
            <a:picLocks noGrp="1" noChangeAspect="1"/>
          </p:cNvPicPr>
          <p:nvPr>
            <p:ph idx="1"/>
          </p:nvPr>
        </p:nvPicPr>
        <p:blipFill>
          <a:blip r:embed="rId2"/>
          <a:stretch>
            <a:fillRect/>
          </a:stretch>
        </p:blipFill>
        <p:spPr>
          <a:xfrm>
            <a:off x="1371600" y="1958273"/>
            <a:ext cx="9601200" cy="2338598"/>
          </a:xfrm>
        </p:spPr>
      </p:pic>
    </p:spTree>
    <p:extLst>
      <p:ext uri="{BB962C8B-B14F-4D97-AF65-F5344CB8AC3E}">
        <p14:creationId xmlns:p14="http://schemas.microsoft.com/office/powerpoint/2010/main" val="2827118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1A048-CC08-4AE8-3D6D-344E2FA033E7}"/>
              </a:ext>
            </a:extLst>
          </p:cNvPr>
          <p:cNvSpPr>
            <a:spLocks noGrp="1"/>
          </p:cNvSpPr>
          <p:nvPr>
            <p:ph type="ctrTitle"/>
          </p:nvPr>
        </p:nvSpPr>
        <p:spPr>
          <a:xfrm>
            <a:off x="1347237" y="1337931"/>
            <a:ext cx="2666497" cy="675613"/>
          </a:xfrm>
        </p:spPr>
        <p:txBody>
          <a:bodyPr/>
          <a:lstStyle/>
          <a:p>
            <a:r>
              <a:rPr lang="en-US" sz="4400" dirty="0">
                <a:solidFill>
                  <a:srgbClr val="45526C"/>
                </a:solidFill>
                <a:latin typeface="Bugaki"/>
              </a:rPr>
              <a:t>RESULTS</a:t>
            </a:r>
            <a:endParaRPr lang="en-IN" sz="4400" dirty="0"/>
          </a:p>
        </p:txBody>
      </p:sp>
      <p:sp>
        <p:nvSpPr>
          <p:cNvPr id="6" name="Subtitle 5">
            <a:extLst>
              <a:ext uri="{FF2B5EF4-FFF2-40B4-BE49-F238E27FC236}">
                <a16:creationId xmlns:a16="http://schemas.microsoft.com/office/drawing/2014/main" id="{17B169E2-37D0-4B2E-A762-0B176962A6BC}"/>
              </a:ext>
            </a:extLst>
          </p:cNvPr>
          <p:cNvSpPr>
            <a:spLocks noGrp="1"/>
          </p:cNvSpPr>
          <p:nvPr>
            <p:ph type="subTitle" idx="1"/>
          </p:nvPr>
        </p:nvSpPr>
        <p:spPr>
          <a:xfrm>
            <a:off x="1491916" y="2213810"/>
            <a:ext cx="9269128" cy="3060833"/>
          </a:xfrm>
        </p:spPr>
        <p:txBody>
          <a:bodyPr/>
          <a:lstStyle/>
          <a:p>
            <a:endParaRPr lang="en-IN" dirty="0"/>
          </a:p>
        </p:txBody>
      </p:sp>
      <p:pic>
        <p:nvPicPr>
          <p:cNvPr id="7" name="Picture 6">
            <a:extLst>
              <a:ext uri="{FF2B5EF4-FFF2-40B4-BE49-F238E27FC236}">
                <a16:creationId xmlns:a16="http://schemas.microsoft.com/office/drawing/2014/main" id="{E0609196-710C-D3AA-E8B8-EF829CB0D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422" y="2301681"/>
            <a:ext cx="8859826" cy="2828706"/>
          </a:xfrm>
          <a:prstGeom prst="rect">
            <a:avLst/>
          </a:prstGeom>
        </p:spPr>
      </p:pic>
    </p:spTree>
    <p:extLst>
      <p:ext uri="{BB962C8B-B14F-4D97-AF65-F5344CB8AC3E}">
        <p14:creationId xmlns:p14="http://schemas.microsoft.com/office/powerpoint/2010/main" val="609071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72BF1E-2C8B-228E-AB78-819F10DFF617}"/>
              </a:ext>
            </a:extLst>
          </p:cNvPr>
          <p:cNvSpPr>
            <a:spLocks noGrp="1"/>
          </p:cNvSpPr>
          <p:nvPr>
            <p:ph type="title"/>
          </p:nvPr>
        </p:nvSpPr>
        <p:spPr>
          <a:xfrm>
            <a:off x="765025" y="616017"/>
            <a:ext cx="4711751" cy="882332"/>
          </a:xfrm>
        </p:spPr>
        <p:txBody>
          <a:bodyPr>
            <a:normAutofit fontScale="90000"/>
          </a:bodyPr>
          <a:lstStyle/>
          <a:p>
            <a:r>
              <a:rPr lang="en-IN" sz="4800" dirty="0">
                <a:latin typeface="Times New Roman" panose="02020603050405020304" pitchFamily="18" charset="0"/>
                <a:cs typeface="Times New Roman" panose="02020603050405020304" pitchFamily="18" charset="0"/>
              </a:rPr>
              <a:t>Team Members</a:t>
            </a:r>
          </a:p>
        </p:txBody>
      </p:sp>
      <p:sp>
        <p:nvSpPr>
          <p:cNvPr id="8" name="Text Placeholder 7">
            <a:extLst>
              <a:ext uri="{FF2B5EF4-FFF2-40B4-BE49-F238E27FC236}">
                <a16:creationId xmlns:a16="http://schemas.microsoft.com/office/drawing/2014/main" id="{B75F682B-3949-1C31-5048-A90C55DEDBFC}"/>
              </a:ext>
            </a:extLst>
          </p:cNvPr>
          <p:cNvSpPr>
            <a:spLocks noGrp="1"/>
          </p:cNvSpPr>
          <p:nvPr>
            <p:ph type="body" idx="1"/>
          </p:nvPr>
        </p:nvSpPr>
        <p:spPr>
          <a:xfrm>
            <a:off x="847023" y="1867301"/>
            <a:ext cx="9530973" cy="3492351"/>
          </a:xfrm>
        </p:spPr>
        <p:txBody>
          <a:bodyPr/>
          <a:lstStyle/>
          <a:p>
            <a:pPr algn="l"/>
            <a:r>
              <a:rPr lang="en-IN" sz="3200" b="1" dirty="0">
                <a:latin typeface="Times New Roman" panose="02020603050405020304" pitchFamily="18" charset="0"/>
                <a:cs typeface="Times New Roman" panose="02020603050405020304" pitchFamily="18" charset="0"/>
              </a:rPr>
              <a:t>Names                            </a:t>
            </a:r>
            <a:r>
              <a:rPr lang="en-IN" sz="2800" b="1" dirty="0">
                <a:latin typeface="Times New Roman" panose="02020603050405020304" pitchFamily="18" charset="0"/>
                <a:cs typeface="Times New Roman" panose="02020603050405020304" pitchFamily="18" charset="0"/>
              </a:rPr>
              <a:t>ID Numbers</a:t>
            </a:r>
          </a:p>
          <a:p>
            <a:pPr algn="l"/>
            <a:endParaRPr lang="en-IN"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 Anusha                                   S190245</a:t>
            </a:r>
          </a:p>
          <a:p>
            <a:pPr marL="342900" indent="-342900" algn="l">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 Bhavani                                  S191132</a:t>
            </a:r>
          </a:p>
          <a:p>
            <a:pPr marL="342900" indent="-342900" algn="l">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K. Uma                                       S190712</a:t>
            </a:r>
          </a:p>
          <a:p>
            <a:pPr marL="342900" indent="-342900" algn="l">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K.V. Kalyani                               S190238</a:t>
            </a:r>
          </a:p>
        </p:txBody>
      </p:sp>
    </p:spTree>
    <p:extLst>
      <p:ext uri="{BB962C8B-B14F-4D97-AF65-F5344CB8AC3E}">
        <p14:creationId xmlns:p14="http://schemas.microsoft.com/office/powerpoint/2010/main" val="187630763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CA788-25FD-A4A4-D5FD-CCFDFE5698D7}"/>
              </a:ext>
            </a:extLst>
          </p:cNvPr>
          <p:cNvPicPr>
            <a:picLocks noChangeAspect="1"/>
          </p:cNvPicPr>
          <p:nvPr/>
        </p:nvPicPr>
        <p:blipFill rotWithShape="1">
          <a:blip r:embed="rId2"/>
          <a:srcRect l="3123" t="2673" r="8585"/>
          <a:stretch/>
        </p:blipFill>
        <p:spPr>
          <a:xfrm>
            <a:off x="2298138" y="1132885"/>
            <a:ext cx="7897827" cy="4345424"/>
          </a:xfrm>
          <a:prstGeom prst="rect">
            <a:avLst/>
          </a:prstGeom>
        </p:spPr>
      </p:pic>
    </p:spTree>
    <p:extLst>
      <p:ext uri="{BB962C8B-B14F-4D97-AF65-F5344CB8AC3E}">
        <p14:creationId xmlns:p14="http://schemas.microsoft.com/office/powerpoint/2010/main" val="1455422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D152-EF62-FB55-233F-EE58E3AB82E8}"/>
              </a:ext>
            </a:extLst>
          </p:cNvPr>
          <p:cNvSpPr>
            <a:spLocks noGrp="1"/>
          </p:cNvSpPr>
          <p:nvPr>
            <p:ph type="title"/>
          </p:nvPr>
        </p:nvSpPr>
        <p:spPr>
          <a:xfrm>
            <a:off x="1371600" y="685800"/>
            <a:ext cx="3710539" cy="690613"/>
          </a:xfrm>
        </p:spPr>
        <p:txBody>
          <a:bodyPr>
            <a:normAutofit fontScale="90000"/>
          </a:bodyPr>
          <a:lstStyle/>
          <a:p>
            <a:r>
              <a:rPr lang="en-US" sz="4400" dirty="0">
                <a:solidFill>
                  <a:srgbClr val="331C2C"/>
                </a:solidFill>
                <a:latin typeface="Times New Roman" panose="02020603050405020304" pitchFamily="18" charset="0"/>
                <a:cs typeface="Times New Roman" panose="02020603050405020304" pitchFamily="18" charset="0"/>
              </a:rPr>
              <a:t>CONCLUSION</a:t>
            </a:r>
            <a:br>
              <a:rPr lang="en-US" sz="4400" dirty="0">
                <a:solidFill>
                  <a:srgbClr val="331C2C"/>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E0F16E-00F7-FEAD-3BFB-79D9CE5BF9EF}"/>
              </a:ext>
            </a:extLst>
          </p:cNvPr>
          <p:cNvSpPr>
            <a:spLocks noGrp="1"/>
          </p:cNvSpPr>
          <p:nvPr>
            <p:ph idx="1"/>
          </p:nvPr>
        </p:nvSpPr>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document reviewed binarization techniques for preserving Telugu palm leaf manuscripts. Traditional methods had limitations, while advanced adaptive methods like Su’s technique and deep learning approaches such as CNNs and FCNs showed better performance in enhancing manuscript readability and accessibility on Telugu datasets.</a:t>
            </a:r>
            <a:endParaRPr lang="en-IN" sz="2800" dirty="0"/>
          </a:p>
        </p:txBody>
      </p:sp>
    </p:spTree>
    <p:extLst>
      <p:ext uri="{BB962C8B-B14F-4D97-AF65-F5344CB8AC3E}">
        <p14:creationId xmlns:p14="http://schemas.microsoft.com/office/powerpoint/2010/main" val="2618225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7">
            <a:extLst>
              <a:ext uri="{FF2B5EF4-FFF2-40B4-BE49-F238E27FC236}">
                <a16:creationId xmlns:a16="http://schemas.microsoft.com/office/drawing/2014/main" id="{4CAA9ADF-A160-6DB9-13E4-1D7D5CEC1E14}"/>
              </a:ext>
            </a:extLst>
          </p:cNvPr>
          <p:cNvGrpSpPr/>
          <p:nvPr/>
        </p:nvGrpSpPr>
        <p:grpSpPr>
          <a:xfrm>
            <a:off x="2145494" y="140885"/>
            <a:ext cx="7762460" cy="6576229"/>
            <a:chOff x="0" y="0"/>
            <a:chExt cx="3764361" cy="2331489"/>
          </a:xfrm>
        </p:grpSpPr>
        <p:sp>
          <p:nvSpPr>
            <p:cNvPr id="6" name="Freeform 18">
              <a:extLst>
                <a:ext uri="{FF2B5EF4-FFF2-40B4-BE49-F238E27FC236}">
                  <a16:creationId xmlns:a16="http://schemas.microsoft.com/office/drawing/2014/main" id="{E46C700E-0C00-4B19-174F-96B0E6B4E2C9}"/>
                </a:ext>
              </a:extLst>
            </p:cNvPr>
            <p:cNvSpPr/>
            <p:nvPr/>
          </p:nvSpPr>
          <p:spPr>
            <a:xfrm>
              <a:off x="0" y="0"/>
              <a:ext cx="3764361" cy="2331489"/>
            </a:xfrm>
            <a:custGeom>
              <a:avLst/>
              <a:gdLst/>
              <a:ahLst/>
              <a:cxnLst/>
              <a:rect l="l" t="t" r="r" b="b"/>
              <a:pathLst>
                <a:path w="3764361" h="2331489">
                  <a:moveTo>
                    <a:pt x="27625" y="0"/>
                  </a:moveTo>
                  <a:lnTo>
                    <a:pt x="3736735" y="0"/>
                  </a:lnTo>
                  <a:cubicBezTo>
                    <a:pt x="3751992" y="0"/>
                    <a:pt x="3764361" y="12368"/>
                    <a:pt x="3764361" y="27625"/>
                  </a:cubicBezTo>
                  <a:lnTo>
                    <a:pt x="3764361" y="2303864"/>
                  </a:lnTo>
                  <a:cubicBezTo>
                    <a:pt x="3764361" y="2311191"/>
                    <a:pt x="3761450" y="2318217"/>
                    <a:pt x="3756270" y="2323398"/>
                  </a:cubicBezTo>
                  <a:cubicBezTo>
                    <a:pt x="3751089" y="2328578"/>
                    <a:pt x="3744062" y="2331489"/>
                    <a:pt x="3736735" y="2331489"/>
                  </a:cubicBezTo>
                  <a:lnTo>
                    <a:pt x="27625" y="2331489"/>
                  </a:lnTo>
                  <a:cubicBezTo>
                    <a:pt x="12368" y="2331489"/>
                    <a:pt x="0" y="2319121"/>
                    <a:pt x="0" y="2303864"/>
                  </a:cubicBezTo>
                  <a:lnTo>
                    <a:pt x="0" y="27625"/>
                  </a:lnTo>
                  <a:cubicBezTo>
                    <a:pt x="0" y="12368"/>
                    <a:pt x="12368" y="0"/>
                    <a:pt x="27625" y="0"/>
                  </a:cubicBezTo>
                  <a:close/>
                </a:path>
              </a:pathLst>
            </a:custGeom>
            <a:solidFill>
              <a:srgbClr val="F6F6E6"/>
            </a:solidFill>
            <a:ln w="114300" cap="rnd">
              <a:solidFill>
                <a:srgbClr val="FFFFFF"/>
              </a:solidFill>
              <a:prstDash val="solid"/>
              <a:round/>
            </a:ln>
          </p:spPr>
        </p:sp>
        <p:sp>
          <p:nvSpPr>
            <p:cNvPr id="7" name="TextBox 19">
              <a:extLst>
                <a:ext uri="{FF2B5EF4-FFF2-40B4-BE49-F238E27FC236}">
                  <a16:creationId xmlns:a16="http://schemas.microsoft.com/office/drawing/2014/main" id="{06D22008-9452-DF68-A1A9-16E73CBCA7AA}"/>
                </a:ext>
              </a:extLst>
            </p:cNvPr>
            <p:cNvSpPr txBox="1"/>
            <p:nvPr/>
          </p:nvSpPr>
          <p:spPr>
            <a:xfrm>
              <a:off x="0" y="-38100"/>
              <a:ext cx="3764361" cy="2369589"/>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773603A5-8340-DA0F-F8E0-5FA10D916300}"/>
              </a:ext>
            </a:extLst>
          </p:cNvPr>
          <p:cNvSpPr txBox="1"/>
          <p:nvPr/>
        </p:nvSpPr>
        <p:spPr>
          <a:xfrm>
            <a:off x="2464067" y="856648"/>
            <a:ext cx="7064944" cy="4196020"/>
          </a:xfrm>
          <a:prstGeom prst="rect">
            <a:avLst/>
          </a:prstGeom>
          <a:noFill/>
        </p:spPr>
        <p:txBody>
          <a:bodyPr wrap="square">
            <a:spAutoFit/>
          </a:bodyPr>
          <a:lstStyle/>
          <a:p>
            <a:pPr algn="ctr">
              <a:lnSpc>
                <a:spcPts val="16963"/>
              </a:lnSpc>
            </a:pPr>
            <a:r>
              <a:rPr lang="en-US" sz="9600" dirty="0">
                <a:solidFill>
                  <a:srgbClr val="867070"/>
                </a:solidFill>
                <a:latin typeface="Times New Roman" panose="02020603050405020304" pitchFamily="18" charset="0"/>
                <a:cs typeface="Times New Roman" panose="02020603050405020304" pitchFamily="18" charset="0"/>
              </a:rPr>
              <a:t>THANK</a:t>
            </a:r>
          </a:p>
          <a:p>
            <a:pPr algn="ctr">
              <a:lnSpc>
                <a:spcPts val="16963"/>
              </a:lnSpc>
            </a:pPr>
            <a:r>
              <a:rPr lang="en-US" sz="9600" dirty="0">
                <a:solidFill>
                  <a:srgbClr val="867070"/>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2256474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7B7D7D-EB19-8545-FBF1-21F345BEA9A3}"/>
              </a:ext>
            </a:extLst>
          </p:cNvPr>
          <p:cNvSpPr>
            <a:spLocks noGrp="1"/>
          </p:cNvSpPr>
          <p:nvPr>
            <p:ph type="ctrTitle"/>
          </p:nvPr>
        </p:nvSpPr>
        <p:spPr>
          <a:xfrm>
            <a:off x="1847753" y="1514135"/>
            <a:ext cx="3398016" cy="560110"/>
          </a:xfrm>
        </p:spPr>
        <p:txBody>
          <a:bodyPr/>
          <a:lstStyle/>
          <a:p>
            <a:r>
              <a:rPr lang="en-IN" sz="3600" dirty="0"/>
              <a:t> </a:t>
            </a:r>
            <a:r>
              <a:rPr lang="en-IN" sz="3600" dirty="0">
                <a:latin typeface="Times New Roman" panose="02020603050405020304" pitchFamily="18" charset="0"/>
                <a:cs typeface="Times New Roman" panose="02020603050405020304" pitchFamily="18" charset="0"/>
              </a:rPr>
              <a:t>Contents</a:t>
            </a:r>
          </a:p>
        </p:txBody>
      </p:sp>
      <p:sp>
        <p:nvSpPr>
          <p:cNvPr id="8" name="Subtitle 7">
            <a:extLst>
              <a:ext uri="{FF2B5EF4-FFF2-40B4-BE49-F238E27FC236}">
                <a16:creationId xmlns:a16="http://schemas.microsoft.com/office/drawing/2014/main" id="{1517AE8F-D725-10A5-C977-2A0C51A8F041}"/>
              </a:ext>
            </a:extLst>
          </p:cNvPr>
          <p:cNvSpPr>
            <a:spLocks noGrp="1"/>
          </p:cNvSpPr>
          <p:nvPr>
            <p:ph type="subTitle" idx="1"/>
          </p:nvPr>
        </p:nvSpPr>
        <p:spPr>
          <a:xfrm>
            <a:off x="2146434" y="2184936"/>
            <a:ext cx="7642459" cy="3195586"/>
          </a:xfrm>
        </p:spPr>
        <p:txBody>
          <a:bodyPr>
            <a:normAutofit fontScale="92500" lnSpcReduction="20000"/>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  </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Problem Statement</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Objectives</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Existing System</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Approach</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Selection</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Models Used</a:t>
            </a:r>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961714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177B-E151-B860-FEB6-6A77BC2C12D6}"/>
              </a:ext>
            </a:extLst>
          </p:cNvPr>
          <p:cNvSpPr>
            <a:spLocks noGrp="1"/>
          </p:cNvSpPr>
          <p:nvPr>
            <p:ph type="title"/>
          </p:nvPr>
        </p:nvSpPr>
        <p:spPr>
          <a:xfrm>
            <a:off x="1371600" y="685800"/>
            <a:ext cx="9427945" cy="979371"/>
          </a:xfrm>
        </p:spPr>
        <p:txBody>
          <a:bodyPr>
            <a:normAutofit fontScale="90000"/>
          </a:bodyPr>
          <a:lstStyle/>
          <a:p>
            <a:r>
              <a:rPr lang="en-US" sz="4400" dirty="0">
                <a:solidFill>
                  <a:srgbClr val="000000"/>
                </a:solidFill>
                <a:latin typeface="Times New Roman" panose="02020603050405020304" pitchFamily="18" charset="0"/>
                <a:cs typeface="Times New Roman" panose="02020603050405020304" pitchFamily="18" charset="0"/>
              </a:rPr>
              <a:t>ABSTRACT</a:t>
            </a:r>
            <a:br>
              <a:rPr lang="en-US" sz="4400" dirty="0">
                <a:solidFill>
                  <a:srgbClr val="00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D34C719-C168-AF3D-4804-64460A3E9042}"/>
              </a:ext>
            </a:extLst>
          </p:cNvPr>
          <p:cNvSpPr>
            <a:spLocks noGrp="1"/>
          </p:cNvSpPr>
          <p:nvPr>
            <p:ph idx="1"/>
          </p:nvPr>
        </p:nvSpPr>
        <p:spPr>
          <a:xfrm>
            <a:off x="1392454" y="1665171"/>
            <a:ext cx="9580345" cy="420222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This work introduces the first free and open-source Telugu palm leaf dataset to advance research in digitization and Optical Character Recognition (OCR) of ancient Telugu scripts. The dataset consists of 36 images of Telugu palm leaf </a:t>
            </a:r>
            <a:r>
              <a:rPr lang="en-US" sz="2400" dirty="0" err="1">
                <a:latin typeface="Times New Roman" panose="02020603050405020304" pitchFamily="18" charset="0"/>
                <a:cs typeface="Times New Roman" panose="02020603050405020304" pitchFamily="18" charset="0"/>
              </a:rPr>
              <a:t>manuscripts.We</a:t>
            </a:r>
            <a:r>
              <a:rPr lang="en-US" sz="2400" dirty="0">
                <a:latin typeface="Times New Roman" panose="02020603050405020304" pitchFamily="18" charset="0"/>
                <a:cs typeface="Times New Roman" panose="02020603050405020304" pitchFamily="18" charset="0"/>
              </a:rPr>
              <a:t> evaluated several binarization algorithms, including Otsu, </a:t>
            </a:r>
            <a:r>
              <a:rPr lang="en-US" sz="2400" dirty="0" err="1">
                <a:latin typeface="Times New Roman" panose="02020603050405020304" pitchFamily="18" charset="0"/>
                <a:cs typeface="Times New Roman" panose="02020603050405020304" pitchFamily="18" charset="0"/>
              </a:rPr>
              <a:t>Niblack</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Sauvola</a:t>
            </a:r>
            <a:r>
              <a:rPr lang="en-US" sz="2400" dirty="0">
                <a:latin typeface="Times New Roman" panose="02020603050405020304" pitchFamily="18" charset="0"/>
                <a:cs typeface="Times New Roman" panose="02020603050405020304" pitchFamily="18" charset="0"/>
              </a:rPr>
              <a:t>, by creating ground truth images to assess their performance on the dataset. Additionally, we explored the effectiveness of deep learning models such as U-Net, </a:t>
            </a:r>
            <a:r>
              <a:rPr lang="en-US" sz="2400" dirty="0" err="1">
                <a:latin typeface="Times New Roman" panose="02020603050405020304" pitchFamily="18" charset="0"/>
                <a:cs typeface="Times New Roman" panose="02020603050405020304" pitchFamily="18" charset="0"/>
              </a:rPr>
              <a:t>LinkNet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PSPNet,UNetPlusPlus,FPN</a:t>
            </a:r>
            <a:r>
              <a:rPr lang="en-US" sz="2400" dirty="0">
                <a:latin typeface="Times New Roman" panose="02020603050405020304" pitchFamily="18" charset="0"/>
                <a:cs typeface="Times New Roman" panose="02020603050405020304" pitchFamily="18" charset="0"/>
              </a:rPr>
              <a:t> in improving binarization quality. Our efforts contribute to the preservation of cultural heritage and foster the development of advanced image processing and machine learning techniques for analyzing historical documents.</a:t>
            </a:r>
            <a:endParaRPr lang="en-IN" sz="2400" dirty="0"/>
          </a:p>
        </p:txBody>
      </p:sp>
    </p:spTree>
    <p:extLst>
      <p:ext uri="{BB962C8B-B14F-4D97-AF65-F5344CB8AC3E}">
        <p14:creationId xmlns:p14="http://schemas.microsoft.com/office/powerpoint/2010/main" val="3664501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C1AB-27AC-93AB-5C04-508D89C9ACBF}"/>
              </a:ext>
            </a:extLst>
          </p:cNvPr>
          <p:cNvSpPr>
            <a:spLocks noGrp="1"/>
          </p:cNvSpPr>
          <p:nvPr>
            <p:ph type="title"/>
          </p:nvPr>
        </p:nvSpPr>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Problem Statement</a:t>
            </a:r>
            <a:br>
              <a:rPr lang="en-US" sz="4400" dirty="0">
                <a:solidFill>
                  <a:srgbClr val="00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F013CA-3875-A629-67CE-77956977A651}"/>
              </a:ext>
            </a:extLst>
          </p:cNvPr>
          <p:cNvSpPr>
            <a:spLocks noGrp="1"/>
          </p:cNvSpPr>
          <p:nvPr>
            <p:ph idx="1"/>
          </p:nvPr>
        </p:nvSpPr>
        <p:spPr>
          <a:xfrm>
            <a:off x="1053966" y="1520791"/>
            <a:ext cx="9601200" cy="4134853"/>
          </a:xfrm>
        </p:spPr>
        <p:txBody>
          <a:bodyPr>
            <a:normAutofit/>
          </a:bodyPr>
          <a:lstStyle/>
          <a:p>
            <a:pPr marL="0" indent="0">
              <a:buNone/>
            </a:pPr>
            <a:r>
              <a:rPr lang="en-IN" dirty="0"/>
              <a:t>     </a:t>
            </a:r>
            <a:r>
              <a:rPr lang="en-IN" sz="2000" dirty="0">
                <a:solidFill>
                  <a:srgbClr val="000000"/>
                </a:solidFill>
                <a:effectLst/>
                <a:latin typeface="CMR12"/>
              </a:rPr>
              <a:t>    </a:t>
            </a:r>
            <a:r>
              <a:rPr lang="en-IN" sz="2800" dirty="0">
                <a:solidFill>
                  <a:srgbClr val="000000"/>
                </a:solidFill>
                <a:effectLst/>
                <a:latin typeface="CMR12"/>
              </a:rPr>
              <a:t>Develop and evaluate advanced image binarization techniques for Telugu palm leaf manuscripts using Otsu, </a:t>
            </a:r>
            <a:r>
              <a:rPr lang="en-IN" sz="2800" dirty="0" err="1">
                <a:solidFill>
                  <a:srgbClr val="000000"/>
                </a:solidFill>
                <a:effectLst/>
                <a:latin typeface="CMR12"/>
              </a:rPr>
              <a:t>Niblack</a:t>
            </a:r>
            <a:r>
              <a:rPr lang="en-IN" sz="2800" dirty="0">
                <a:solidFill>
                  <a:srgbClr val="000000"/>
                </a:solidFill>
                <a:effectLst/>
                <a:latin typeface="CMR12"/>
              </a:rPr>
              <a:t>, </a:t>
            </a:r>
            <a:r>
              <a:rPr lang="en-IN" sz="2800" dirty="0" err="1">
                <a:solidFill>
                  <a:srgbClr val="000000"/>
                </a:solidFill>
                <a:effectLst/>
                <a:latin typeface="CMR12"/>
              </a:rPr>
              <a:t>Sauvola</a:t>
            </a:r>
            <a:r>
              <a:rPr lang="en-IN" sz="2800" dirty="0">
                <a:solidFill>
                  <a:srgbClr val="000000"/>
                </a:solidFill>
                <a:effectLst/>
                <a:latin typeface="CMR12"/>
              </a:rPr>
              <a:t>, U-Net, </a:t>
            </a:r>
            <a:r>
              <a:rPr lang="en-IN" sz="2800" dirty="0" err="1">
                <a:solidFill>
                  <a:srgbClr val="000000"/>
                </a:solidFill>
                <a:effectLst/>
                <a:latin typeface="CMR12"/>
              </a:rPr>
              <a:t>LinkNet</a:t>
            </a:r>
            <a:r>
              <a:rPr lang="en-IN" sz="2800" dirty="0">
                <a:solidFill>
                  <a:srgbClr val="000000"/>
                </a:solidFill>
                <a:effectLst/>
                <a:latin typeface="CMR12"/>
              </a:rPr>
              <a:t>, and </a:t>
            </a:r>
            <a:r>
              <a:rPr lang="en-IN" sz="2800" dirty="0" err="1">
                <a:solidFill>
                  <a:srgbClr val="000000"/>
                </a:solidFill>
                <a:effectLst/>
                <a:latin typeface="CMR12"/>
              </a:rPr>
              <a:t>PSPNet</a:t>
            </a:r>
            <a:r>
              <a:rPr lang="en-IN" sz="2800" dirty="0">
                <a:solidFill>
                  <a:srgbClr val="000000"/>
                </a:solidFill>
                <a:effectLst/>
                <a:latin typeface="CMR12"/>
              </a:rPr>
              <a:t>. Enhance binarized image quality for improved OCR and preservation of cultural heritage.</a:t>
            </a:r>
            <a:endParaRPr lang="en-IN" sz="2800" dirty="0"/>
          </a:p>
        </p:txBody>
      </p:sp>
    </p:spTree>
    <p:extLst>
      <p:ext uri="{BB962C8B-B14F-4D97-AF65-F5344CB8AC3E}">
        <p14:creationId xmlns:p14="http://schemas.microsoft.com/office/powerpoint/2010/main" val="4189177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3FE770-0B79-6426-6965-048FF6E43292}"/>
              </a:ext>
            </a:extLst>
          </p:cNvPr>
          <p:cNvSpPr>
            <a:spLocks noGrp="1"/>
          </p:cNvSpPr>
          <p:nvPr>
            <p:ph type="title"/>
          </p:nvPr>
        </p:nvSpPr>
        <p:spPr>
          <a:xfrm>
            <a:off x="837399" y="158035"/>
            <a:ext cx="5342020" cy="987371"/>
          </a:xfrm>
        </p:spPr>
        <p:txBody>
          <a:bodyPr>
            <a:normAutofit/>
          </a:bodyPr>
          <a:lstStyle/>
          <a:p>
            <a:r>
              <a:rPr lang="en-US" sz="5300" dirty="0">
                <a:solidFill>
                  <a:schemeClr val="tx1">
                    <a:lumMod val="95000"/>
                  </a:schemeClr>
                </a:solidFill>
                <a:latin typeface="Times New Roman" panose="02020603050405020304" pitchFamily="18" charset="0"/>
                <a:cs typeface="Times New Roman" panose="02020603050405020304" pitchFamily="18" charset="0"/>
              </a:rPr>
              <a:t>INTRODUCTION</a:t>
            </a:r>
            <a:endParaRPr lang="en-IN" sz="5300" dirty="0"/>
          </a:p>
        </p:txBody>
      </p:sp>
      <p:sp>
        <p:nvSpPr>
          <p:cNvPr id="5" name="Text Placeholder 4">
            <a:extLst>
              <a:ext uri="{FF2B5EF4-FFF2-40B4-BE49-F238E27FC236}">
                <a16:creationId xmlns:a16="http://schemas.microsoft.com/office/drawing/2014/main" id="{97905EB1-1E60-3A3A-B409-0DEC994EFC8E}"/>
              </a:ext>
            </a:extLst>
          </p:cNvPr>
          <p:cNvSpPr>
            <a:spLocks noGrp="1"/>
          </p:cNvSpPr>
          <p:nvPr>
            <p:ph type="body" idx="1"/>
          </p:nvPr>
        </p:nvSpPr>
        <p:spPr>
          <a:xfrm>
            <a:off x="952901" y="1260910"/>
            <a:ext cx="9336505" cy="4098744"/>
          </a:xfrm>
        </p:spPr>
        <p:txBody>
          <a:bodyPr>
            <a:normAutofit fontScale="85000" lnSpcReduction="20000"/>
          </a:bodyPr>
          <a:lstStyle/>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Historical documents, especially those on palm leaves, connect the past with the present, preserving knowledge in South Asia. Extensive research on Sundanese and Balinese documents reveals that Indic scripts hold valuable cultural heritage. </a:t>
            </a:r>
          </a:p>
          <a:p>
            <a:pPr marL="0" indent="0" algn="just">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Telugu, the primary language in Andhra Pradesh and Telangana with around 80 million speakers, boasts a thousand-year literary tradition. Palm-leaf manuscripts, common in Southern India, sustain Telugu literature but degrade over time, making them hard to read.</a:t>
            </a:r>
          </a:p>
          <a:p>
            <a:pPr marL="0" indent="0" algn="just">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Document enhancement and binarization are crucial preprocessing stages. Binarization transforms manuscripts into a binary format, improving text readability by reducing background noise. Inspired by Sundanese script research, similar strategies were applied to Telugu manuscripts. This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presenation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covers creating ground truth images, traditional machine learning algorithms, and deep learning strategies for binarization.</a:t>
            </a:r>
            <a:endParaRPr lang="en-US" sz="2400" dirty="0">
              <a:solidFill>
                <a:srgbClr val="45526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83372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9343C-3FF2-F9FC-7464-40A4729FB057}"/>
              </a:ext>
            </a:extLst>
          </p:cNvPr>
          <p:cNvSpPr>
            <a:spLocks noGrp="1"/>
          </p:cNvSpPr>
          <p:nvPr>
            <p:ph type="ctrTitle"/>
          </p:nvPr>
        </p:nvSpPr>
        <p:spPr>
          <a:xfrm>
            <a:off x="1636296" y="1316817"/>
            <a:ext cx="3551722" cy="704488"/>
          </a:xfrm>
        </p:spPr>
        <p:txBody>
          <a:bodyPr/>
          <a:lstStyle/>
          <a:p>
            <a:r>
              <a:rPr lang="en-US" sz="4400" dirty="0">
                <a:solidFill>
                  <a:srgbClr val="331C2C"/>
                </a:solidFill>
                <a:latin typeface="Times New Roman" panose="02020603050405020304" pitchFamily="18" charset="0"/>
                <a:cs typeface="Times New Roman" panose="02020603050405020304" pitchFamily="18" charset="0"/>
              </a:rPr>
              <a:t>OBJECTIVES</a:t>
            </a:r>
            <a:endParaRPr lang="en-IN" dirty="0"/>
          </a:p>
        </p:txBody>
      </p:sp>
      <p:sp>
        <p:nvSpPr>
          <p:cNvPr id="5" name="Subtitle 4">
            <a:extLst>
              <a:ext uri="{FF2B5EF4-FFF2-40B4-BE49-F238E27FC236}">
                <a16:creationId xmlns:a16="http://schemas.microsoft.com/office/drawing/2014/main" id="{9ADAADDC-D1C2-C227-CC11-007B6826718A}"/>
              </a:ext>
            </a:extLst>
          </p:cNvPr>
          <p:cNvSpPr>
            <a:spLocks noGrp="1"/>
          </p:cNvSpPr>
          <p:nvPr>
            <p:ph type="subTitle" idx="1"/>
          </p:nvPr>
        </p:nvSpPr>
        <p:spPr>
          <a:xfrm>
            <a:off x="1867302" y="2098306"/>
            <a:ext cx="7644278" cy="3176337"/>
          </a:xfrm>
        </p:spPr>
        <p:txBody>
          <a:bodyPr>
            <a:noAutofit/>
          </a:bodyPr>
          <a:lstStyle/>
          <a:p>
            <a:pPr algn="just"/>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The objective of this project is to enhance the readability and preservation of historical palm-leaf manuscripts through image binarization. By converting colored or grayscale images into binary format, the project aims to distinguish text from background noise and improve text clarity. This will make historical texts more accessible and readable, preserving valuable cultural information using traditional and deep learning algorithms.</a:t>
            </a:r>
            <a:endParaRPr lang="en-IN" sz="2200" dirty="0"/>
          </a:p>
        </p:txBody>
      </p:sp>
    </p:spTree>
    <p:extLst>
      <p:ext uri="{BB962C8B-B14F-4D97-AF65-F5344CB8AC3E}">
        <p14:creationId xmlns:p14="http://schemas.microsoft.com/office/powerpoint/2010/main" val="252711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DD4D-BB08-960E-307D-E2BA5826F359}"/>
              </a:ext>
            </a:extLst>
          </p:cNvPr>
          <p:cNvSpPr>
            <a:spLocks noGrp="1"/>
          </p:cNvSpPr>
          <p:nvPr>
            <p:ph type="title"/>
          </p:nvPr>
        </p:nvSpPr>
        <p:spPr>
          <a:xfrm>
            <a:off x="1294726" y="509798"/>
            <a:ext cx="9678074" cy="809204"/>
          </a:xfrm>
        </p:spPr>
        <p:txBody>
          <a:bodyPr/>
          <a:lstStyle/>
          <a:p>
            <a:r>
              <a:rPr lang="en-IN" dirty="0"/>
              <a:t>Existing System: </a:t>
            </a:r>
          </a:p>
        </p:txBody>
      </p:sp>
      <p:sp>
        <p:nvSpPr>
          <p:cNvPr id="3" name="Content Placeholder 2">
            <a:extLst>
              <a:ext uri="{FF2B5EF4-FFF2-40B4-BE49-F238E27FC236}">
                <a16:creationId xmlns:a16="http://schemas.microsoft.com/office/drawing/2014/main" id="{4683375C-B4EE-2348-EBCC-B2C8FE4CFBE8}"/>
              </a:ext>
            </a:extLst>
          </p:cNvPr>
          <p:cNvSpPr>
            <a:spLocks noGrp="1"/>
          </p:cNvSpPr>
          <p:nvPr>
            <p:ph idx="1"/>
          </p:nvPr>
        </p:nvSpPr>
        <p:spPr>
          <a:xfrm>
            <a:off x="1294726" y="1456566"/>
            <a:ext cx="9678074" cy="5008969"/>
          </a:xfrm>
        </p:spPr>
        <p:txBody>
          <a:bodyPr>
            <a:normAutofit/>
          </a:bodyPr>
          <a:lstStyle/>
          <a:p>
            <a:pPr>
              <a:buFont typeface="Wingdings" panose="05000000000000000000" pitchFamily="2" charset="2"/>
              <a:buChar char="v"/>
            </a:pPr>
            <a:r>
              <a:rPr lang="en-US" sz="2800" b="1" dirty="0" err="1">
                <a:latin typeface="Times New Roman" panose="02020603050405020304" pitchFamily="18" charset="0"/>
                <a:cs typeface="Times New Roman" panose="02020603050405020304" pitchFamily="18" charset="0"/>
              </a:rPr>
              <a:t>Unet</a:t>
            </a:r>
            <a:r>
              <a:rPr lang="en-US" sz="2800" b="1"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common convolutional neural network (CNN) architecture for </a:t>
            </a:r>
            <a:r>
              <a:rPr lang="en-US" dirty="0" err="1">
                <a:latin typeface="Times New Roman" panose="02020603050405020304" pitchFamily="18" charset="0"/>
                <a:cs typeface="Times New Roman" panose="02020603050405020304" pitchFamily="18" charset="0"/>
              </a:rPr>
              <a:t>imagesegmentation</a:t>
            </a:r>
            <a:r>
              <a:rPr lang="en-US"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comprises a contracting path (encoder) with convolutional </a:t>
            </a:r>
            <a:r>
              <a:rPr lang="en-US" dirty="0" err="1">
                <a:latin typeface="Times New Roman" panose="02020603050405020304" pitchFamily="18" charset="0"/>
                <a:cs typeface="Times New Roman" panose="02020603050405020304" pitchFamily="18" charset="0"/>
              </a:rPr>
              <a:t>layers,activation</a:t>
            </a:r>
            <a:r>
              <a:rPr lang="en-US" dirty="0">
                <a:latin typeface="Times New Roman" panose="02020603050405020304" pitchFamily="18" charset="0"/>
                <a:cs typeface="Times New Roman" panose="02020603050405020304" pitchFamily="18" charset="0"/>
              </a:rPr>
              <a:t> functions, and pooling layers to extract features from the input image.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expanding path (decoder) involves </a:t>
            </a:r>
            <a:r>
              <a:rPr lang="en-US" dirty="0" err="1">
                <a:latin typeface="Times New Roman" panose="02020603050405020304" pitchFamily="18" charset="0"/>
                <a:cs typeface="Times New Roman" panose="02020603050405020304" pitchFamily="18" charset="0"/>
              </a:rPr>
              <a:t>upsampling</a:t>
            </a:r>
            <a:r>
              <a:rPr lang="en-US" dirty="0">
                <a:latin typeface="Times New Roman" panose="02020603050405020304" pitchFamily="18" charset="0"/>
                <a:cs typeface="Times New Roman" panose="02020603050405020304" pitchFamily="18" charset="0"/>
              </a:rPr>
              <a:t> layers, skip connections, </a:t>
            </a:r>
            <a:r>
              <a:rPr lang="en-US" dirty="0" err="1">
                <a:latin typeface="Times New Roman" panose="02020603050405020304" pitchFamily="18" charset="0"/>
                <a:cs typeface="Times New Roman" panose="02020603050405020304" pitchFamily="18" charset="0"/>
              </a:rPr>
              <a:t>andconcatenation</a:t>
            </a:r>
            <a:r>
              <a:rPr lang="en-US" dirty="0">
                <a:latin typeface="Times New Roman" panose="02020603050405020304" pitchFamily="18" charset="0"/>
                <a:cs typeface="Times New Roman" panose="02020603050405020304" pitchFamily="18" charset="0"/>
              </a:rPr>
              <a:t> to increase feature map resolution and precise object location. </a:t>
            </a:r>
          </a:p>
          <a:p>
            <a:pPr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Anactivation</a:t>
            </a:r>
            <a:r>
              <a:rPr lang="en-US" dirty="0">
                <a:latin typeface="Times New Roman" panose="02020603050405020304" pitchFamily="18" charset="0"/>
                <a:cs typeface="Times New Roman" panose="02020603050405020304" pitchFamily="18" charset="0"/>
              </a:rPr>
              <a:t> function like a sigmoid follows the final convolutional layer. Optimized </a:t>
            </a:r>
            <a:r>
              <a:rPr lang="en-US" dirty="0" err="1">
                <a:latin typeface="Times New Roman" panose="02020603050405020304" pitchFamily="18" charset="0"/>
                <a:cs typeface="Times New Roman" panose="02020603050405020304" pitchFamily="18" charset="0"/>
              </a:rPr>
              <a:t>usingthe</a:t>
            </a:r>
            <a:r>
              <a:rPr lang="en-US" dirty="0">
                <a:latin typeface="Times New Roman" panose="02020603050405020304" pitchFamily="18" charset="0"/>
                <a:cs typeface="Times New Roman" panose="02020603050405020304" pitchFamily="18" charset="0"/>
              </a:rPr>
              <a:t> Adam optimizer.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62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4DD0D-C6DB-DE82-B895-D073380E7233}"/>
              </a:ext>
            </a:extLst>
          </p:cNvPr>
          <p:cNvSpPr>
            <a:spLocks noGrp="1"/>
          </p:cNvSpPr>
          <p:nvPr>
            <p:ph type="title"/>
          </p:nvPr>
        </p:nvSpPr>
        <p:spPr>
          <a:xfrm>
            <a:off x="1371600" y="685800"/>
            <a:ext cx="9601200" cy="875963"/>
          </a:xfrm>
        </p:spPr>
        <p:txBody>
          <a:bodyPr>
            <a:normAutofit/>
          </a:bodyPr>
          <a:lstStyle/>
          <a:p>
            <a:r>
              <a:rPr lang="en-IN" sz="4000" b="1" dirty="0"/>
              <a:t>Disadvantages</a:t>
            </a:r>
          </a:p>
        </p:txBody>
      </p:sp>
      <p:sp>
        <p:nvSpPr>
          <p:cNvPr id="5" name="Content Placeholder 4">
            <a:extLst>
              <a:ext uri="{FF2B5EF4-FFF2-40B4-BE49-F238E27FC236}">
                <a16:creationId xmlns:a16="http://schemas.microsoft.com/office/drawing/2014/main" id="{E0322367-C52C-BA73-46EB-E3D310DFBEF4}"/>
              </a:ext>
            </a:extLst>
          </p:cNvPr>
          <p:cNvSpPr>
            <a:spLocks noGrp="1"/>
          </p:cNvSpPr>
          <p:nvPr>
            <p:ph idx="1"/>
          </p:nvPr>
        </p:nvSpPr>
        <p:spPr>
          <a:xfrm>
            <a:off x="1371600" y="1440382"/>
            <a:ext cx="9601200" cy="4427018"/>
          </a:xfrm>
        </p:spPr>
        <p:txBody>
          <a:bodyPr>
            <a:normAutofit/>
          </a:bodyPr>
          <a:lstStyle/>
          <a:p>
            <a:pPr>
              <a:buFont typeface="Wingdings" panose="05000000000000000000" pitchFamily="2" charset="2"/>
              <a:buChar char="q"/>
            </a:pPr>
            <a:r>
              <a:rPr lang="en-IN" sz="2400" dirty="0"/>
              <a:t>Limited Adaptability</a:t>
            </a:r>
          </a:p>
          <a:p>
            <a:pPr>
              <a:buFont typeface="Wingdings" panose="05000000000000000000" pitchFamily="2" charset="2"/>
              <a:buChar char="q"/>
            </a:pPr>
            <a:r>
              <a:rPr lang="en-IN" sz="2400" dirty="0"/>
              <a:t>Performance Variability</a:t>
            </a:r>
          </a:p>
          <a:p>
            <a:pPr>
              <a:buFont typeface="Wingdings" panose="05000000000000000000" pitchFamily="2" charset="2"/>
              <a:buChar char="q"/>
            </a:pPr>
            <a:r>
              <a:rPr lang="en-IN" sz="2400" dirty="0"/>
              <a:t>High computational Requirements</a:t>
            </a:r>
          </a:p>
          <a:p>
            <a:pPr>
              <a:buFont typeface="Wingdings" panose="05000000000000000000" pitchFamily="2" charset="2"/>
              <a:buChar char="q"/>
            </a:pPr>
            <a:r>
              <a:rPr lang="en-IN" sz="2400" dirty="0"/>
              <a:t>Manual Pre-Processing</a:t>
            </a:r>
          </a:p>
          <a:p>
            <a:pPr>
              <a:buFont typeface="Wingdings" panose="05000000000000000000" pitchFamily="2" charset="2"/>
              <a:buChar char="q"/>
            </a:pPr>
            <a:r>
              <a:rPr lang="en-IN" sz="2400" dirty="0"/>
              <a:t>Limited Dataset Availability</a:t>
            </a:r>
          </a:p>
          <a:p>
            <a:pPr>
              <a:buFont typeface="Wingdings" panose="05000000000000000000" pitchFamily="2" charset="2"/>
              <a:buChar char="q"/>
            </a:pPr>
            <a:r>
              <a:rPr lang="en-IN" sz="2400" dirty="0"/>
              <a:t>Lower Accuracy Rates</a:t>
            </a:r>
          </a:p>
        </p:txBody>
      </p:sp>
    </p:spTree>
    <p:extLst>
      <p:ext uri="{BB962C8B-B14F-4D97-AF65-F5344CB8AC3E}">
        <p14:creationId xmlns:p14="http://schemas.microsoft.com/office/powerpoint/2010/main" val="3095693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1000"/>
                                        <p:tgtEl>
                                          <p:spTgt spid="5">
                                            <p:txEl>
                                              <p:pRg st="2" end="2"/>
                                            </p:txEl>
                                          </p:spTgt>
                                        </p:tgtEl>
                                      </p:cBhvr>
                                    </p:animEffect>
                                    <p:anim calcmode="lin" valueType="num">
                                      <p:cBhvr>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E48938-CE0A-4976-83E6-A8FD4583C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Travel design</Template>
  <TotalTime>178</TotalTime>
  <Words>1063</Words>
  <Application>Microsoft Office PowerPoint</Application>
  <PresentationFormat>Widescreen</PresentationFormat>
  <Paragraphs>116</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Bugaki</vt:lpstr>
      <vt:lpstr>Calibri</vt:lpstr>
      <vt:lpstr>CMR12</vt:lpstr>
      <vt:lpstr>Cooper BT Bold</vt:lpstr>
      <vt:lpstr>Franklin Gothic Book</vt:lpstr>
      <vt:lpstr>Liberation Serif</vt:lpstr>
      <vt:lpstr>Times New Roman</vt:lpstr>
      <vt:lpstr>Wingdings</vt:lpstr>
      <vt:lpstr>Crop</vt:lpstr>
      <vt:lpstr>Image binarization USING CONVOLUTION NEURAL NETWORK</vt:lpstr>
      <vt:lpstr>Team Members</vt:lpstr>
      <vt:lpstr> Contents</vt:lpstr>
      <vt:lpstr>ABSTRACT </vt:lpstr>
      <vt:lpstr>Problem Statement </vt:lpstr>
      <vt:lpstr>INTRODUCTION</vt:lpstr>
      <vt:lpstr>OBJECTIVES</vt:lpstr>
      <vt:lpstr>Existing System: </vt:lpstr>
      <vt:lpstr>Disadvantages</vt:lpstr>
      <vt:lpstr>Proposed System</vt:lpstr>
      <vt:lpstr>Advantages: </vt:lpstr>
      <vt:lpstr>PowerPoint Presentation</vt:lpstr>
      <vt:lpstr>Approach </vt:lpstr>
      <vt:lpstr>Feature Selection </vt:lpstr>
      <vt:lpstr>Traditional Binarization Techniques </vt:lpstr>
      <vt:lpstr>Deep Learning Models Used</vt:lpstr>
      <vt:lpstr>Input Image </vt:lpstr>
      <vt:lpstr>OUTPUT IMAGE</vt:lpstr>
      <vt:lpstr>RESULTS</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uma</dc:creator>
  <cp:lastModifiedBy>k. uma</cp:lastModifiedBy>
  <cp:revision>9</cp:revision>
  <dcterms:created xsi:type="dcterms:W3CDTF">2024-06-17T14:53:08Z</dcterms:created>
  <dcterms:modified xsi:type="dcterms:W3CDTF">2024-07-08T07:53:23Z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