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5" r:id="rId3"/>
    <p:sldId id="258" r:id="rId4"/>
    <p:sldId id="272" r:id="rId5"/>
    <p:sldId id="266" r:id="rId6"/>
    <p:sldId id="267" r:id="rId7"/>
    <p:sldId id="257" r:id="rId8"/>
    <p:sldId id="268" r:id="rId9"/>
    <p:sldId id="264" r:id="rId10"/>
    <p:sldId id="261" r:id="rId11"/>
    <p:sldId id="260" r:id="rId12"/>
    <p:sldId id="273" r:id="rId13"/>
    <p:sldId id="262" r:id="rId14"/>
    <p:sldId id="269"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2" d="100"/>
          <a:sy n="82" d="100"/>
        </p:scale>
        <p:origin x="6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pic>
        <p:nvPicPr>
          <p:cNvPr id="9" name="Picture 8">
            <a:extLst>
              <a:ext uri="{FF2B5EF4-FFF2-40B4-BE49-F238E27FC236}">
                <a16:creationId xmlns:a16="http://schemas.microsoft.com/office/drawing/2014/main" id="{D70C6725-F648-84E8-CD2D-9FA24265B4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49" y="0"/>
            <a:ext cx="1372818" cy="942532"/>
          </a:xfrm>
          <a:prstGeom prst="rect">
            <a:avLst/>
          </a:prstGeom>
          <a:noFill/>
        </p:spPr>
      </p:pic>
      <p:pic>
        <p:nvPicPr>
          <p:cNvPr id="10" name="Picture 9">
            <a:extLst>
              <a:ext uri="{FF2B5EF4-FFF2-40B4-BE49-F238E27FC236}">
                <a16:creationId xmlns:a16="http://schemas.microsoft.com/office/drawing/2014/main" id="{DD5FD3B3-25DE-FA2E-44B5-7FEFC5D631C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07699" y="0"/>
            <a:ext cx="1381125" cy="790575"/>
          </a:xfrm>
          <a:prstGeom prst="rect">
            <a:avLst/>
          </a:prstGeom>
          <a:noFill/>
        </p:spPr>
      </p:pic>
    </p:spTree>
    <p:extLst>
      <p:ext uri="{BB962C8B-B14F-4D97-AF65-F5344CB8AC3E}">
        <p14:creationId xmlns:p14="http://schemas.microsoft.com/office/powerpoint/2010/main" val="361760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17169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7949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50194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3930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021859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510325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6081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230798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15029-4F63-4D0B-9FAE-0D1C68449923}" type="datetimeFigureOut">
              <a:rPr lang="en-IN" smtClean="0"/>
              <a:t>13-02-2023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66807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315029-4F63-4D0B-9FAE-0D1C68449923}"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262083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315029-4F63-4D0B-9FAE-0D1C68449923}" type="datetimeFigureOut">
              <a:rPr lang="en-IN" smtClean="0"/>
              <a:t>13-02-2023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170861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315029-4F63-4D0B-9FAE-0D1C68449923}" type="datetimeFigureOut">
              <a:rPr lang="en-IN" smtClean="0"/>
              <a:t>13-02-2023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54888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15029-4F63-4D0B-9FAE-0D1C68449923}" type="datetimeFigureOut">
              <a:rPr lang="en-IN" smtClean="0"/>
              <a:t>13-02-2023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264958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15029-4F63-4D0B-9FAE-0D1C68449923}" type="datetimeFigureOut">
              <a:rPr lang="en-IN" smtClean="0"/>
              <a:t>13-02-2023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F0D3F-BCFC-4D56-A81E-256B9B9DB371}" type="slidenum">
              <a:rPr lang="en-IN" smtClean="0"/>
              <a:t>‹#›</a:t>
            </a:fld>
            <a:endParaRPr lang="en-IN"/>
          </a:p>
        </p:txBody>
      </p:sp>
    </p:spTree>
    <p:extLst>
      <p:ext uri="{BB962C8B-B14F-4D97-AF65-F5344CB8AC3E}">
        <p14:creationId xmlns:p14="http://schemas.microsoft.com/office/powerpoint/2010/main" val="363092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1F0D3F-BCFC-4D56-A81E-256B9B9DB371}" type="slidenum">
              <a:rPr lang="en-IN" smtClean="0"/>
              <a:t>‹#›</a:t>
            </a:fld>
            <a:endParaRPr lang="en-IN"/>
          </a:p>
        </p:txBody>
      </p:sp>
      <p:sp>
        <p:nvSpPr>
          <p:cNvPr id="5" name="Date Placeholder 4"/>
          <p:cNvSpPr>
            <a:spLocks noGrp="1"/>
          </p:cNvSpPr>
          <p:nvPr>
            <p:ph type="dt" sz="half" idx="10"/>
          </p:nvPr>
        </p:nvSpPr>
        <p:spPr/>
        <p:txBody>
          <a:bodyPr/>
          <a:lstStyle/>
          <a:p>
            <a:fld id="{7B315029-4F63-4D0B-9FAE-0D1C68449923}" type="datetimeFigureOut">
              <a:rPr lang="en-IN" smtClean="0"/>
              <a:t>13-02-2023</a:t>
            </a:fld>
            <a:endParaRPr lang="en-IN"/>
          </a:p>
        </p:txBody>
      </p:sp>
    </p:spTree>
    <p:extLst>
      <p:ext uri="{BB962C8B-B14F-4D97-AF65-F5344CB8AC3E}">
        <p14:creationId xmlns:p14="http://schemas.microsoft.com/office/powerpoint/2010/main" val="406785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315029-4F63-4D0B-9FAE-0D1C68449923}" type="datetimeFigureOut">
              <a:rPr lang="en-IN" smtClean="0"/>
              <a:t>13-02-2023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1F0D3F-BCFC-4D56-A81E-256B9B9DB371}" type="slidenum">
              <a:rPr lang="en-IN" smtClean="0"/>
              <a:t>‹#›</a:t>
            </a:fld>
            <a:endParaRPr lang="en-IN"/>
          </a:p>
        </p:txBody>
      </p:sp>
      <p:pic>
        <p:nvPicPr>
          <p:cNvPr id="9" name="Picture 8">
            <a:extLst>
              <a:ext uri="{FF2B5EF4-FFF2-40B4-BE49-F238E27FC236}">
                <a16:creationId xmlns:a16="http://schemas.microsoft.com/office/drawing/2014/main" id="{A0A9706C-4F17-3166-A095-DA3FB5D47A75}"/>
              </a:ext>
            </a:extLst>
          </p:cNvPr>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7734" y="23240"/>
            <a:ext cx="1372818" cy="942532"/>
          </a:xfrm>
          <a:prstGeom prst="rect">
            <a:avLst/>
          </a:prstGeom>
          <a:noFill/>
        </p:spPr>
      </p:pic>
      <p:pic>
        <p:nvPicPr>
          <p:cNvPr id="10" name="Picture 9">
            <a:extLst>
              <a:ext uri="{FF2B5EF4-FFF2-40B4-BE49-F238E27FC236}">
                <a16:creationId xmlns:a16="http://schemas.microsoft.com/office/drawing/2014/main" id="{B1EB7CA4-6CEB-5B60-3124-ACEE8B635129}"/>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10807699" y="23240"/>
            <a:ext cx="1381125" cy="790575"/>
          </a:xfrm>
          <a:prstGeom prst="rect">
            <a:avLst/>
          </a:prstGeom>
          <a:noFill/>
        </p:spPr>
      </p:pic>
    </p:spTree>
    <p:extLst>
      <p:ext uri="{BB962C8B-B14F-4D97-AF65-F5344CB8AC3E}">
        <p14:creationId xmlns:p14="http://schemas.microsoft.com/office/powerpoint/2010/main" val="295179869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6820-256E-6428-0D5D-AA4E8A01A49E}"/>
              </a:ext>
            </a:extLst>
          </p:cNvPr>
          <p:cNvSpPr>
            <a:spLocks noGrp="1"/>
          </p:cNvSpPr>
          <p:nvPr>
            <p:ph type="ctrTitle"/>
          </p:nvPr>
        </p:nvSpPr>
        <p:spPr>
          <a:xfrm>
            <a:off x="1929954" y="115736"/>
            <a:ext cx="7766936" cy="1646302"/>
          </a:xfrm>
        </p:spPr>
        <p:txBody>
          <a:bodyPr/>
          <a:lstStyle/>
          <a:p>
            <a:pPr algn="ctr"/>
            <a:r>
              <a:rPr lang="en-IN" sz="3200" b="1" i="1" dirty="0">
                <a:solidFill>
                  <a:srgbClr val="0070C0"/>
                </a:solidFill>
                <a:latin typeface="Times New Roman" panose="02020603050405020304" pitchFamily="18" charset="0"/>
                <a:cs typeface="Times New Roman" panose="02020603050405020304" pitchFamily="18" charset="0"/>
              </a:rPr>
              <a:t>KLE Society’s Degree College</a:t>
            </a:r>
            <a:br>
              <a:rPr lang="en-IN" sz="3200" b="1" i="1" dirty="0">
                <a:solidFill>
                  <a:srgbClr val="0070C0"/>
                </a:solidFill>
                <a:latin typeface="Times New Roman" panose="02020603050405020304" pitchFamily="18" charset="0"/>
                <a:cs typeface="Times New Roman" panose="02020603050405020304" pitchFamily="18" charset="0"/>
              </a:rPr>
            </a:br>
            <a:r>
              <a:rPr lang="en-IN" sz="3200" b="1" i="1" dirty="0">
                <a:solidFill>
                  <a:srgbClr val="0070C0"/>
                </a:solidFill>
                <a:latin typeface="Times New Roman" panose="02020603050405020304" pitchFamily="18" charset="0"/>
                <a:cs typeface="Times New Roman" panose="02020603050405020304" pitchFamily="18" charset="0"/>
              </a:rPr>
              <a:t>Bachelor of Computer Application</a:t>
            </a:r>
            <a:br>
              <a:rPr lang="en-IN" sz="3200" b="1" i="1" dirty="0">
                <a:solidFill>
                  <a:srgbClr val="0070C0"/>
                </a:solidFill>
                <a:latin typeface="Times New Roman" panose="02020603050405020304" pitchFamily="18" charset="0"/>
                <a:cs typeface="Times New Roman" panose="02020603050405020304" pitchFamily="18" charset="0"/>
              </a:rPr>
            </a:br>
            <a:r>
              <a:rPr lang="en-IN" sz="3200" b="1" i="1" dirty="0">
                <a:solidFill>
                  <a:srgbClr val="0070C0"/>
                </a:solidFill>
                <a:latin typeface="Times New Roman" panose="02020603050405020304" pitchFamily="18" charset="0"/>
                <a:cs typeface="Times New Roman" panose="02020603050405020304" pitchFamily="18" charset="0"/>
              </a:rPr>
              <a:t>Nagarbhavi, Bangalore</a:t>
            </a:r>
          </a:p>
        </p:txBody>
      </p:sp>
      <p:sp>
        <p:nvSpPr>
          <p:cNvPr id="3" name="Subtitle 2">
            <a:extLst>
              <a:ext uri="{FF2B5EF4-FFF2-40B4-BE49-F238E27FC236}">
                <a16:creationId xmlns:a16="http://schemas.microsoft.com/office/drawing/2014/main" id="{E28BB606-7AB7-2C72-6A6E-1D4A0D765C7A}"/>
              </a:ext>
            </a:extLst>
          </p:cNvPr>
          <p:cNvSpPr>
            <a:spLocks noGrp="1"/>
          </p:cNvSpPr>
          <p:nvPr>
            <p:ph type="subTitle" idx="1"/>
          </p:nvPr>
        </p:nvSpPr>
        <p:spPr>
          <a:xfrm>
            <a:off x="135467" y="4545355"/>
            <a:ext cx="3830043" cy="2070049"/>
          </a:xfrm>
        </p:spPr>
        <p:txBody>
          <a:bodyPr/>
          <a:lstStyle/>
          <a:p>
            <a:pPr algn="l"/>
            <a:r>
              <a:rPr lang="en-IN" b="1" u="sng" dirty="0">
                <a:solidFill>
                  <a:schemeClr val="tx1"/>
                </a:solidFill>
                <a:latin typeface="Times New Roman" panose="02020603050405020304" pitchFamily="18" charset="0"/>
                <a:cs typeface="Times New Roman" panose="02020603050405020304" pitchFamily="18" charset="0"/>
              </a:rPr>
              <a:t>Submitted By:</a:t>
            </a:r>
          </a:p>
          <a:p>
            <a:pPr algn="l"/>
            <a:endParaRPr lang="en-IN" dirty="0"/>
          </a:p>
        </p:txBody>
      </p:sp>
      <p:sp>
        <p:nvSpPr>
          <p:cNvPr id="4" name="Subtitle 2">
            <a:extLst>
              <a:ext uri="{FF2B5EF4-FFF2-40B4-BE49-F238E27FC236}">
                <a16:creationId xmlns:a16="http://schemas.microsoft.com/office/drawing/2014/main" id="{B9B33D72-9AB6-E360-36DC-7ABD77EEFF0C}"/>
              </a:ext>
            </a:extLst>
          </p:cNvPr>
          <p:cNvSpPr txBox="1">
            <a:spLocks/>
          </p:cNvSpPr>
          <p:nvPr/>
        </p:nvSpPr>
        <p:spPr>
          <a:xfrm>
            <a:off x="8049211" y="4545355"/>
            <a:ext cx="3830043" cy="207004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b="1" u="sng" dirty="0">
                <a:solidFill>
                  <a:schemeClr val="tx1"/>
                </a:solidFill>
                <a:latin typeface="Times New Roman" panose="02020603050405020304" pitchFamily="18" charset="0"/>
                <a:cs typeface="Times New Roman" panose="02020603050405020304" pitchFamily="18" charset="0"/>
              </a:rPr>
              <a:t>Under the Guidance of:</a:t>
            </a:r>
          </a:p>
          <a:p>
            <a:pPr algn="l"/>
            <a:endParaRPr lang="en-IN" sz="20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A50FF92-87C6-71EC-7D2F-AC86926F73B5}"/>
              </a:ext>
            </a:extLst>
          </p:cNvPr>
          <p:cNvSpPr txBox="1"/>
          <p:nvPr/>
        </p:nvSpPr>
        <p:spPr>
          <a:xfrm>
            <a:off x="1213430" y="2669598"/>
            <a:ext cx="9199983" cy="1141146"/>
          </a:xfrm>
          <a:prstGeom prst="rect">
            <a:avLst/>
          </a:prstGeom>
          <a:noFill/>
        </p:spPr>
        <p:txBody>
          <a:bodyPr wrap="square" rtlCol="0">
            <a:spAutoFit/>
          </a:bodyPr>
          <a:lstStyle/>
          <a:p>
            <a:pPr algn="ctr">
              <a:lnSpc>
                <a:spcPct val="150000"/>
              </a:lnSpc>
              <a:spcAft>
                <a:spcPts val="1000"/>
              </a:spcAft>
            </a:pPr>
            <a:r>
              <a:rPr lang="en-US" sz="24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Secure Keyword Search and Data Sharing Mechanism for Cloud Computing</a:t>
            </a:r>
            <a:r>
              <a:rPr lang="en-US" sz="24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5D7973-96A6-7786-4641-4686AAE87999}"/>
              </a:ext>
            </a:extLst>
          </p:cNvPr>
          <p:cNvSpPr txBox="1"/>
          <p:nvPr/>
        </p:nvSpPr>
        <p:spPr>
          <a:xfrm>
            <a:off x="7844762" y="5095962"/>
            <a:ext cx="3032449" cy="646331"/>
          </a:xfrm>
          <a:prstGeom prst="rect">
            <a:avLst/>
          </a:prstGeom>
          <a:noFill/>
        </p:spPr>
        <p:txBody>
          <a:bodyPr wrap="square" rtlCol="0">
            <a:spAutoFit/>
          </a:bodyPr>
          <a:lstStyle/>
          <a:p>
            <a:pPr algn="ctr"/>
            <a:r>
              <a:rPr lang="en-IN" sz="1800" b="1" dirty="0">
                <a:solidFill>
                  <a:srgbClr val="0070C0"/>
                </a:solidFill>
                <a:latin typeface="Times New Roman" panose="02020603050405020304" pitchFamily="18" charset="0"/>
                <a:cs typeface="Times New Roman" panose="02020603050405020304" pitchFamily="18" charset="0"/>
              </a:rPr>
              <a:t> </a:t>
            </a:r>
            <a:r>
              <a:rPr lang="en-IN" b="1" dirty="0" err="1">
                <a:solidFill>
                  <a:srgbClr val="0070C0"/>
                </a:solidFill>
                <a:latin typeface="Times New Roman" panose="02020603050405020304" pitchFamily="18" charset="0"/>
                <a:cs typeface="Times New Roman" panose="02020603050405020304" pitchFamily="18" charset="0"/>
              </a:rPr>
              <a:t>Arpitha</a:t>
            </a:r>
            <a:r>
              <a:rPr lang="en-IN" b="1" dirty="0">
                <a:solidFill>
                  <a:srgbClr val="0070C0"/>
                </a:solidFill>
                <a:latin typeface="Times New Roman" panose="02020603050405020304" pitchFamily="18" charset="0"/>
                <a:cs typeface="Times New Roman" panose="02020603050405020304" pitchFamily="18" charset="0"/>
              </a:rPr>
              <a:t> J C</a:t>
            </a:r>
            <a:endParaRPr lang="en-IN" sz="1800" b="1" u="sng" dirty="0">
              <a:solidFill>
                <a:srgbClr val="0070C0"/>
              </a:solidFill>
              <a:latin typeface="Times New Roman" panose="02020603050405020304" pitchFamily="18" charset="0"/>
              <a:cs typeface="Times New Roman" panose="02020603050405020304" pitchFamily="18" charset="0"/>
            </a:endParaRPr>
          </a:p>
          <a:p>
            <a:pPr algn="ctr"/>
            <a:r>
              <a:rPr lang="en-IN" sz="1800" b="1" dirty="0">
                <a:solidFill>
                  <a:srgbClr val="0070C0"/>
                </a:solidFill>
                <a:latin typeface="Times New Roman" panose="02020603050405020304" pitchFamily="18" charset="0"/>
                <a:cs typeface="Times New Roman" panose="02020603050405020304" pitchFamily="18" charset="0"/>
              </a:rPr>
              <a:t>      Assistant Professor</a:t>
            </a:r>
            <a:endParaRPr lang="en-IN" dirty="0">
              <a:solidFill>
                <a:srgbClr val="0070C0"/>
              </a:solidFill>
            </a:endParaRPr>
          </a:p>
        </p:txBody>
      </p:sp>
      <p:sp>
        <p:nvSpPr>
          <p:cNvPr id="8" name="TextBox 7">
            <a:extLst>
              <a:ext uri="{FF2B5EF4-FFF2-40B4-BE49-F238E27FC236}">
                <a16:creationId xmlns:a16="http://schemas.microsoft.com/office/drawing/2014/main" id="{722A6FD8-B75C-88DF-34C8-C437F8082067}"/>
              </a:ext>
            </a:extLst>
          </p:cNvPr>
          <p:cNvSpPr txBox="1"/>
          <p:nvPr/>
        </p:nvSpPr>
        <p:spPr>
          <a:xfrm>
            <a:off x="707643" y="4957463"/>
            <a:ext cx="2892490" cy="923330"/>
          </a:xfrm>
          <a:prstGeom prst="rect">
            <a:avLst/>
          </a:prstGeom>
          <a:noFill/>
        </p:spPr>
        <p:txBody>
          <a:bodyPr wrap="square" rtlCol="0">
            <a:spAutoFit/>
          </a:bodyPr>
          <a:lstStyle/>
          <a:p>
            <a:pPr algn="l"/>
            <a:r>
              <a:rPr lang="en-IN" b="1" dirty="0">
                <a:solidFill>
                  <a:srgbClr val="0070C0"/>
                </a:solidFill>
                <a:latin typeface="Times New Roman" panose="02020603050405020304" pitchFamily="18" charset="0"/>
                <a:cs typeface="Times New Roman" panose="02020603050405020304" pitchFamily="18" charset="0"/>
              </a:rPr>
              <a:t>Kala K  (206MSB7035)</a:t>
            </a:r>
          </a:p>
          <a:p>
            <a:pPr algn="l"/>
            <a:r>
              <a:rPr lang="en-IN" b="1" dirty="0">
                <a:solidFill>
                  <a:srgbClr val="0070C0"/>
                </a:solidFill>
                <a:latin typeface="Times New Roman" panose="02020603050405020304" pitchFamily="18" charset="0"/>
                <a:cs typeface="Times New Roman" panose="02020603050405020304" pitchFamily="18" charset="0"/>
              </a:rPr>
              <a:t>Manjula G  (206MSB7049)</a:t>
            </a:r>
          </a:p>
          <a:p>
            <a:pPr algn="l"/>
            <a:r>
              <a:rPr lang="en-IN" b="1" dirty="0">
                <a:solidFill>
                  <a:srgbClr val="0070C0"/>
                </a:solidFill>
                <a:latin typeface="Times New Roman" panose="02020603050405020304" pitchFamily="18" charset="0"/>
                <a:cs typeface="Times New Roman" panose="02020603050405020304" pitchFamily="18" charset="0"/>
              </a:rPr>
              <a:t>Bhavani R  (206MSB7016)</a:t>
            </a:r>
          </a:p>
        </p:txBody>
      </p:sp>
    </p:spTree>
    <p:extLst>
      <p:ext uri="{BB962C8B-B14F-4D97-AF65-F5344CB8AC3E}">
        <p14:creationId xmlns:p14="http://schemas.microsoft.com/office/powerpoint/2010/main" val="95387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799D43D-951F-79B1-FFBA-6EE2CD2D36F8}"/>
              </a:ext>
            </a:extLst>
          </p:cNvPr>
          <p:cNvSpPr txBox="1"/>
          <p:nvPr/>
        </p:nvSpPr>
        <p:spPr>
          <a:xfrm>
            <a:off x="2808514" y="327172"/>
            <a:ext cx="6102220" cy="390684"/>
          </a:xfrm>
          <a:prstGeom prst="rect">
            <a:avLst/>
          </a:prstGeom>
          <a:noFill/>
        </p:spPr>
        <p:txBody>
          <a:bodyPr wrap="square">
            <a:spAutoFit/>
          </a:bodyPr>
          <a:lstStyle/>
          <a:p>
            <a:pPr algn="ctr">
              <a:lnSpc>
                <a:spcPct val="115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USE CASE DIAGRAM: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3A9810B-A07F-DDE3-CABD-B8717A2B8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979" y="792502"/>
            <a:ext cx="5943600" cy="606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43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5AD7A9-0376-A725-E51D-849D1CBDD5FB}"/>
              </a:ext>
            </a:extLst>
          </p:cNvPr>
          <p:cNvSpPr txBox="1"/>
          <p:nvPr/>
        </p:nvSpPr>
        <p:spPr>
          <a:xfrm>
            <a:off x="3044890" y="168552"/>
            <a:ext cx="6102220" cy="490199"/>
          </a:xfrm>
          <a:prstGeom prst="rect">
            <a:avLst/>
          </a:prstGeom>
          <a:noFill/>
        </p:spPr>
        <p:txBody>
          <a:bodyPr wrap="square">
            <a:spAutoFit/>
          </a:bodyPr>
          <a:lstStyle/>
          <a:p>
            <a:pPr algn="ctr">
              <a:lnSpc>
                <a:spcPct val="115000"/>
              </a:lnSpc>
              <a:spcAft>
                <a:spcPts val="1000"/>
              </a:spcAft>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DATA FLOW DIAGRAM:</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22B7E28-E1ED-7B3E-A96A-E427ECE6E53C}"/>
              </a:ext>
            </a:extLst>
          </p:cNvPr>
          <p:cNvSpPr/>
          <p:nvPr/>
        </p:nvSpPr>
        <p:spPr>
          <a:xfrm>
            <a:off x="4635758" y="1212980"/>
            <a:ext cx="2379307" cy="821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Data Owner</a:t>
            </a:r>
          </a:p>
        </p:txBody>
      </p:sp>
      <p:sp>
        <p:nvSpPr>
          <p:cNvPr id="3" name="Rectangle 2">
            <a:extLst>
              <a:ext uri="{FF2B5EF4-FFF2-40B4-BE49-F238E27FC236}">
                <a16:creationId xmlns:a16="http://schemas.microsoft.com/office/drawing/2014/main" id="{F0DF724F-69B8-F601-7D46-D9FE25BA770F}"/>
              </a:ext>
            </a:extLst>
          </p:cNvPr>
          <p:cNvSpPr/>
          <p:nvPr/>
        </p:nvSpPr>
        <p:spPr>
          <a:xfrm>
            <a:off x="1066797" y="2466392"/>
            <a:ext cx="2379307" cy="821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Registration</a:t>
            </a:r>
          </a:p>
        </p:txBody>
      </p:sp>
      <p:sp>
        <p:nvSpPr>
          <p:cNvPr id="4" name="Rectangle 3">
            <a:extLst>
              <a:ext uri="{FF2B5EF4-FFF2-40B4-BE49-F238E27FC236}">
                <a16:creationId xmlns:a16="http://schemas.microsoft.com/office/drawing/2014/main" id="{2A172B66-F51E-749C-7737-B63FC8D18B08}"/>
              </a:ext>
            </a:extLst>
          </p:cNvPr>
          <p:cNvSpPr/>
          <p:nvPr/>
        </p:nvSpPr>
        <p:spPr>
          <a:xfrm>
            <a:off x="8104417" y="2466392"/>
            <a:ext cx="2379307" cy="821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Login</a:t>
            </a:r>
          </a:p>
        </p:txBody>
      </p:sp>
      <p:sp>
        <p:nvSpPr>
          <p:cNvPr id="7" name="Rectangle 6">
            <a:extLst>
              <a:ext uri="{FF2B5EF4-FFF2-40B4-BE49-F238E27FC236}">
                <a16:creationId xmlns:a16="http://schemas.microsoft.com/office/drawing/2014/main" id="{B2873263-30B1-44AC-F65B-C9CAD8977726}"/>
              </a:ext>
            </a:extLst>
          </p:cNvPr>
          <p:cNvSpPr/>
          <p:nvPr/>
        </p:nvSpPr>
        <p:spPr>
          <a:xfrm>
            <a:off x="4635758" y="3726026"/>
            <a:ext cx="2379307" cy="821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Data User</a:t>
            </a:r>
          </a:p>
        </p:txBody>
      </p:sp>
      <p:cxnSp>
        <p:nvCxnSpPr>
          <p:cNvPr id="9" name="Straight Arrow Connector 8">
            <a:extLst>
              <a:ext uri="{FF2B5EF4-FFF2-40B4-BE49-F238E27FC236}">
                <a16:creationId xmlns:a16="http://schemas.microsoft.com/office/drawing/2014/main" id="{3C01692B-C9BA-02EA-52DD-FB9282228181}"/>
              </a:ext>
            </a:extLst>
          </p:cNvPr>
          <p:cNvCxnSpPr>
            <a:cxnSpLocks/>
            <a:stCxn id="3" idx="3"/>
            <a:endCxn id="7" idx="1"/>
          </p:cNvCxnSpPr>
          <p:nvPr/>
        </p:nvCxnSpPr>
        <p:spPr>
          <a:xfrm>
            <a:off x="3446104" y="2876939"/>
            <a:ext cx="1189654" cy="125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8624CB3-4684-80BB-175C-5FAD19F41EF1}"/>
              </a:ext>
            </a:extLst>
          </p:cNvPr>
          <p:cNvCxnSpPr>
            <a:cxnSpLocks/>
          </p:cNvCxnSpPr>
          <p:nvPr/>
        </p:nvCxnSpPr>
        <p:spPr>
          <a:xfrm flipV="1">
            <a:off x="7015066" y="2876938"/>
            <a:ext cx="1089351" cy="1557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B73CD3D-0038-301D-9EBD-DC4E38F2AC80}"/>
              </a:ext>
            </a:extLst>
          </p:cNvPr>
          <p:cNvCxnSpPr>
            <a:cxnSpLocks/>
            <a:stCxn id="3" idx="3"/>
            <a:endCxn id="2" idx="1"/>
          </p:cNvCxnSpPr>
          <p:nvPr/>
        </p:nvCxnSpPr>
        <p:spPr>
          <a:xfrm flipV="1">
            <a:off x="3446104" y="1623527"/>
            <a:ext cx="1189654" cy="1253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10C306B-CA94-5056-EE24-A5FA5A8EB071}"/>
              </a:ext>
            </a:extLst>
          </p:cNvPr>
          <p:cNvCxnSpPr>
            <a:cxnSpLocks/>
            <a:endCxn id="4" idx="1"/>
          </p:cNvCxnSpPr>
          <p:nvPr/>
        </p:nvCxnSpPr>
        <p:spPr>
          <a:xfrm>
            <a:off x="7018953" y="1547759"/>
            <a:ext cx="1085464" cy="1329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483562F-D0D3-DECB-25CA-B5D6930DD287}"/>
              </a:ext>
            </a:extLst>
          </p:cNvPr>
          <p:cNvSpPr txBox="1"/>
          <p:nvPr/>
        </p:nvSpPr>
        <p:spPr>
          <a:xfrm>
            <a:off x="5075853" y="5300911"/>
            <a:ext cx="275253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LEVEL 0</a:t>
            </a:r>
          </a:p>
        </p:txBody>
      </p:sp>
    </p:spTree>
    <p:extLst>
      <p:ext uri="{BB962C8B-B14F-4D97-AF65-F5344CB8AC3E}">
        <p14:creationId xmlns:p14="http://schemas.microsoft.com/office/powerpoint/2010/main" val="319025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7D61BB-7B49-B508-75AF-52BB796DF81D}"/>
              </a:ext>
            </a:extLst>
          </p:cNvPr>
          <p:cNvSpPr/>
          <p:nvPr/>
        </p:nvSpPr>
        <p:spPr>
          <a:xfrm>
            <a:off x="905069" y="2625011"/>
            <a:ext cx="2183363" cy="6904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Data Owner</a:t>
            </a:r>
          </a:p>
        </p:txBody>
      </p:sp>
      <p:sp>
        <p:nvSpPr>
          <p:cNvPr id="3" name="Rectangle 2">
            <a:extLst>
              <a:ext uri="{FF2B5EF4-FFF2-40B4-BE49-F238E27FC236}">
                <a16:creationId xmlns:a16="http://schemas.microsoft.com/office/drawing/2014/main" id="{F35CD98F-13FE-62FF-5B4E-BF75E70B595D}"/>
              </a:ext>
            </a:extLst>
          </p:cNvPr>
          <p:cNvSpPr/>
          <p:nvPr/>
        </p:nvSpPr>
        <p:spPr>
          <a:xfrm>
            <a:off x="7492484" y="4746170"/>
            <a:ext cx="2183363" cy="6904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Cloud Server</a:t>
            </a:r>
          </a:p>
        </p:txBody>
      </p:sp>
      <p:sp>
        <p:nvSpPr>
          <p:cNvPr id="4" name="Rectangle 3">
            <a:extLst>
              <a:ext uri="{FF2B5EF4-FFF2-40B4-BE49-F238E27FC236}">
                <a16:creationId xmlns:a16="http://schemas.microsoft.com/office/drawing/2014/main" id="{6AC78E31-F087-887B-DCD6-D13C11CAC452}"/>
              </a:ext>
            </a:extLst>
          </p:cNvPr>
          <p:cNvSpPr/>
          <p:nvPr/>
        </p:nvSpPr>
        <p:spPr>
          <a:xfrm>
            <a:off x="4124132" y="4746170"/>
            <a:ext cx="2183363" cy="6904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Data User</a:t>
            </a:r>
          </a:p>
        </p:txBody>
      </p:sp>
      <p:sp>
        <p:nvSpPr>
          <p:cNvPr id="5" name="Rectangle 4">
            <a:extLst>
              <a:ext uri="{FF2B5EF4-FFF2-40B4-BE49-F238E27FC236}">
                <a16:creationId xmlns:a16="http://schemas.microsoft.com/office/drawing/2014/main" id="{52DAA927-C0BA-08D8-9AB6-378AA3511DC1}"/>
              </a:ext>
            </a:extLst>
          </p:cNvPr>
          <p:cNvSpPr/>
          <p:nvPr/>
        </p:nvSpPr>
        <p:spPr>
          <a:xfrm>
            <a:off x="4198776" y="2625011"/>
            <a:ext cx="2183363" cy="6904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Files Upload</a:t>
            </a:r>
          </a:p>
        </p:txBody>
      </p:sp>
      <p:sp>
        <p:nvSpPr>
          <p:cNvPr id="6" name="Rectangle 5">
            <a:extLst>
              <a:ext uri="{FF2B5EF4-FFF2-40B4-BE49-F238E27FC236}">
                <a16:creationId xmlns:a16="http://schemas.microsoft.com/office/drawing/2014/main" id="{52EAF5A9-E2F2-41B4-1493-36A25B359BA1}"/>
              </a:ext>
            </a:extLst>
          </p:cNvPr>
          <p:cNvSpPr/>
          <p:nvPr/>
        </p:nvSpPr>
        <p:spPr>
          <a:xfrm>
            <a:off x="7492484" y="2625011"/>
            <a:ext cx="2183363" cy="6904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Test Algorithm</a:t>
            </a:r>
          </a:p>
        </p:txBody>
      </p:sp>
      <p:cxnSp>
        <p:nvCxnSpPr>
          <p:cNvPr id="8" name="Straight Arrow Connector 7">
            <a:extLst>
              <a:ext uri="{FF2B5EF4-FFF2-40B4-BE49-F238E27FC236}">
                <a16:creationId xmlns:a16="http://schemas.microsoft.com/office/drawing/2014/main" id="{DE774522-8445-567D-C14D-56D417CA3805}"/>
              </a:ext>
            </a:extLst>
          </p:cNvPr>
          <p:cNvCxnSpPr>
            <a:stCxn id="2" idx="3"/>
            <a:endCxn id="5" idx="1"/>
          </p:cNvCxnSpPr>
          <p:nvPr/>
        </p:nvCxnSpPr>
        <p:spPr>
          <a:xfrm>
            <a:off x="3088432" y="2970244"/>
            <a:ext cx="11103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B1A05AB-353F-A5DA-9331-D808D50B2C81}"/>
              </a:ext>
            </a:extLst>
          </p:cNvPr>
          <p:cNvCxnSpPr/>
          <p:nvPr/>
        </p:nvCxnSpPr>
        <p:spPr>
          <a:xfrm>
            <a:off x="6382139" y="2970244"/>
            <a:ext cx="11103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726E2EE-8A79-DE7E-B602-0CDF49BCCB5E}"/>
              </a:ext>
            </a:extLst>
          </p:cNvPr>
          <p:cNvCxnSpPr>
            <a:cxnSpLocks/>
            <a:stCxn id="6" idx="2"/>
            <a:endCxn id="3" idx="0"/>
          </p:cNvCxnSpPr>
          <p:nvPr/>
        </p:nvCxnSpPr>
        <p:spPr>
          <a:xfrm>
            <a:off x="8584166" y="3315477"/>
            <a:ext cx="0" cy="1430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4B1C8B7-4711-6CB0-B4B6-F10FFFAAF8CB}"/>
              </a:ext>
            </a:extLst>
          </p:cNvPr>
          <p:cNvCxnSpPr>
            <a:cxnSpLocks/>
            <a:stCxn id="3" idx="1"/>
            <a:endCxn id="4" idx="3"/>
          </p:cNvCxnSpPr>
          <p:nvPr/>
        </p:nvCxnSpPr>
        <p:spPr>
          <a:xfrm flipH="1">
            <a:off x="6307495" y="5091403"/>
            <a:ext cx="11849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D54EF0B-898D-CCB0-A027-322390DF40BE}"/>
              </a:ext>
            </a:extLst>
          </p:cNvPr>
          <p:cNvSpPr txBox="1"/>
          <p:nvPr/>
        </p:nvSpPr>
        <p:spPr>
          <a:xfrm>
            <a:off x="3727580" y="1275383"/>
            <a:ext cx="330303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LEVEL 1</a:t>
            </a:r>
          </a:p>
        </p:txBody>
      </p:sp>
    </p:spTree>
    <p:extLst>
      <p:ext uri="{BB962C8B-B14F-4D97-AF65-F5344CB8AC3E}">
        <p14:creationId xmlns:p14="http://schemas.microsoft.com/office/powerpoint/2010/main" val="225049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AFCF-F13C-C59C-77FA-AC5C66C06BC7}"/>
              </a:ext>
            </a:extLst>
          </p:cNvPr>
          <p:cNvSpPr txBox="1"/>
          <p:nvPr/>
        </p:nvSpPr>
        <p:spPr>
          <a:xfrm>
            <a:off x="1250302" y="1026104"/>
            <a:ext cx="9116008" cy="5654368"/>
          </a:xfrm>
          <a:prstGeom prst="rect">
            <a:avLst/>
          </a:prstGeom>
          <a:noFill/>
        </p:spPr>
        <p:txBody>
          <a:bodyPr wrap="square">
            <a:spAutoFit/>
          </a:bodyPr>
          <a:lstStyle/>
          <a:p>
            <a:pPr algn="ctr">
              <a:lnSpc>
                <a:spcPct val="115000"/>
              </a:lnSpc>
              <a:spcAft>
                <a:spcPts val="1000"/>
              </a:spcAf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 CONCLUSION AND FUTURE ENHANCEMENT</a:t>
            </a:r>
          </a:p>
          <a:p>
            <a:pPr>
              <a:lnSpc>
                <a:spcPct val="150000"/>
              </a:lnSpc>
              <a:spcAft>
                <a:spcPts val="1000"/>
              </a:spcAft>
            </a:pPr>
            <a:endParaRPr lang="en-US" sz="2000" b="1" u="sng"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work, a new notion of ciphertext-policy attribute-based mechanism (CPAB-KSDS) is introduced to support keyword searching and data sharing. The proposed scheme is demonstrated efficient and practical in the performance and property comparison. This paper provides an affirmative answer to the open challenging problem pointed out in the prior work, which is to design an attribute-based encryption with keyword searching and data sharing without the PKG during the sharing phase. </a:t>
            </a:r>
          </a:p>
          <a:p>
            <a:pPr>
              <a:lnSpc>
                <a:spcPct val="150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Furthermore, our work CPAB-KSDS proposing a new scheme to support more expressive keyword search.</a:t>
            </a:r>
          </a:p>
          <a:p>
            <a:pPr>
              <a:lnSpc>
                <a:spcPct val="150000"/>
              </a:lnSpc>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0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61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258C4C-923A-8464-0ED5-160317CD9443}"/>
              </a:ext>
            </a:extLst>
          </p:cNvPr>
          <p:cNvSpPr txBox="1"/>
          <p:nvPr/>
        </p:nvSpPr>
        <p:spPr>
          <a:xfrm>
            <a:off x="937726" y="531092"/>
            <a:ext cx="9980645" cy="5797997"/>
          </a:xfrm>
          <a:prstGeom prst="rect">
            <a:avLst/>
          </a:prstGeom>
          <a:noFill/>
        </p:spPr>
        <p:txBody>
          <a:bodyPr wrap="square">
            <a:spAutoFit/>
          </a:bodyPr>
          <a:lstStyle/>
          <a:p>
            <a:pPr algn="ctr">
              <a:lnSpc>
                <a:spcPct val="150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 Sahai and B. Waters, “Fuzzy identity-based encryption,” in Annual International Conference on the Theory and Applications of Cryptographic Techniques, pp. 457–473, Springer, 2005.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V. Goyal, O. Pandey, A. Sahai, and B. Waters, “Attribute-based encryption for fine-grained access control of encrypted data,” in Proceedings of the 13th ACM conference on Computer and communications security, pp. 89–98,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Acm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J.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Bethencourt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Sahai, and B. Waters, “Ciphertext-policy attribute based encryption,” in Security and Privacy, 2007. SP’07. IEEE Symposium on, pp. 321–334, IEEE, 2007.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B. Waters, “Ciphertext-policy attribute-based encryption: An expressive, efficient, and provably secure realization,” in International Workshop on Public Key Cryptography, pp. 53–70, Springer, 2011.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5] Nik-U,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Pbc</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package,” Online: https://github.com/Nik-U/pbc, 2015.</a:t>
            </a:r>
          </a:p>
          <a:p>
            <a:pPr>
              <a:lnSpc>
                <a:spcPct val="15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[6] B. Lynn et al.,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Pbc</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library,” Online: http://crypto.stanford.edu/pbc,2006.</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08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63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C2249-A70F-5CC9-042C-E6A5873F79AC}"/>
              </a:ext>
            </a:extLst>
          </p:cNvPr>
          <p:cNvSpPr txBox="1"/>
          <p:nvPr/>
        </p:nvSpPr>
        <p:spPr>
          <a:xfrm>
            <a:off x="1800809" y="466531"/>
            <a:ext cx="6671388"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Contents</a:t>
            </a:r>
            <a:endParaRPr lang="en-IN" sz="36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797AEA8-EF49-4FBE-8AE5-42501DCEC13C}"/>
              </a:ext>
            </a:extLst>
          </p:cNvPr>
          <p:cNvSpPr txBox="1"/>
          <p:nvPr/>
        </p:nvSpPr>
        <p:spPr>
          <a:xfrm>
            <a:off x="1800809" y="1112862"/>
            <a:ext cx="6671388" cy="556594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System Architecture</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Modules</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System Design</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8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9DF10D-A085-4532-48BF-305D3F6768C8}"/>
              </a:ext>
            </a:extLst>
          </p:cNvPr>
          <p:cNvSpPr txBox="1"/>
          <p:nvPr/>
        </p:nvSpPr>
        <p:spPr>
          <a:xfrm>
            <a:off x="1138335" y="0"/>
            <a:ext cx="8574832" cy="995465"/>
          </a:xfrm>
          <a:prstGeom prst="rect">
            <a:avLst/>
          </a:prstGeom>
          <a:noFill/>
        </p:spPr>
        <p:txBody>
          <a:bodyPr wrap="square">
            <a:spAutoFit/>
          </a:bodyPr>
          <a:lstStyle/>
          <a:p>
            <a:pPr algn="ctr">
              <a:lnSpc>
                <a:spcPct val="300000"/>
              </a:lnSpc>
            </a:pPr>
            <a:r>
              <a:rPr lang="en-IN" sz="2400" b="1" u="sng" dirty="0">
                <a:latin typeface="Times New Roman" panose="02020603050405020304" pitchFamily="18" charset="0"/>
                <a:cs typeface="Times New Roman" panose="02020603050405020304" pitchFamily="18" charset="0"/>
              </a:rPr>
              <a:t>ABSTRACT</a:t>
            </a:r>
          </a:p>
        </p:txBody>
      </p:sp>
      <p:sp>
        <p:nvSpPr>
          <p:cNvPr id="2" name="TextBox 1">
            <a:extLst>
              <a:ext uri="{FF2B5EF4-FFF2-40B4-BE49-F238E27FC236}">
                <a16:creationId xmlns:a16="http://schemas.microsoft.com/office/drawing/2014/main" id="{87179313-61AC-29AC-F7CE-563AD07BFD86}"/>
              </a:ext>
            </a:extLst>
          </p:cNvPr>
          <p:cNvSpPr txBox="1"/>
          <p:nvPr/>
        </p:nvSpPr>
        <p:spPr>
          <a:xfrm>
            <a:off x="1138335" y="1419098"/>
            <a:ext cx="9545216" cy="4659609"/>
          </a:xfrm>
          <a:prstGeom prst="rect">
            <a:avLst/>
          </a:prstGeom>
          <a:noFill/>
        </p:spPr>
        <p:txBody>
          <a:bodyPr wrap="square" rtlCol="0">
            <a:spAutoFit/>
          </a:bodyPr>
          <a:lstStyle/>
          <a:p>
            <a:pPr algn="just">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cloud infrastructure reduced the costs of hardware and software resources. To ensure security, the data is encrypted. Searching and sharing the plain data, it is challenging to search and share the data after encryption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it is a critical task for the cloud service provider as the users expect the cloud to conduct a quick search and return the result without losing data. To overcome these problems, we propose a ciphertext-policy attribute-based mechanism with keyword search and data sharing (CPAB-KSDS). The proposed solution supports both attribute-based keyword search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attribute-based data sharing. Additionally, the keyword can be updated during the sharing phase without interacting with the PKG</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we describe the notion of CPAB-KSDS as well as its security model.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Besides,</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prove that it is against chosen ciphertext attack and chosen keyword attack.</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11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4DD775-7FFA-B1EC-5DFA-09EB7885A986}"/>
              </a:ext>
            </a:extLst>
          </p:cNvPr>
          <p:cNvSpPr txBox="1"/>
          <p:nvPr/>
        </p:nvSpPr>
        <p:spPr>
          <a:xfrm>
            <a:off x="656253" y="1568346"/>
            <a:ext cx="10456506"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Cloud Computing is the on demand delivery of IT resources over the internet with pay-as-you-go pricing.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term Cloud refers to a network or the internet. It is a technology that uses remote servers on the internet to store , manage and access data online rather than local drives. The data can be anything such as files , images , documents , audio , video and more.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Cloud computing is the on demand availability of computer system resources. Especially data storage (cloud storage) and computing power without direct active management by the user.</a:t>
            </a:r>
          </a:p>
        </p:txBody>
      </p:sp>
      <p:sp>
        <p:nvSpPr>
          <p:cNvPr id="4" name="TextBox 3">
            <a:extLst>
              <a:ext uri="{FF2B5EF4-FFF2-40B4-BE49-F238E27FC236}">
                <a16:creationId xmlns:a16="http://schemas.microsoft.com/office/drawing/2014/main" id="{8EC08772-B871-B0A3-8136-D0EEC03F2CF3}"/>
              </a:ext>
            </a:extLst>
          </p:cNvPr>
          <p:cNvSpPr txBox="1"/>
          <p:nvPr/>
        </p:nvSpPr>
        <p:spPr>
          <a:xfrm>
            <a:off x="3239276" y="409841"/>
            <a:ext cx="5010539" cy="523220"/>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60408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83159301-04D0-F5F5-1589-4A5E3D44FD41}"/>
              </a:ext>
            </a:extLst>
          </p:cNvPr>
          <p:cNvSpPr txBox="1"/>
          <p:nvPr/>
        </p:nvSpPr>
        <p:spPr>
          <a:xfrm>
            <a:off x="432223" y="928664"/>
            <a:ext cx="11047445" cy="524951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nSpc>
                <a:spcPct val="150000"/>
              </a:lnSpc>
            </a:pPr>
            <a:r>
              <a:rPr lang="en-US" sz="2000" b="1" u="sng" dirty="0">
                <a:latin typeface="Times New Roman" panose="02020603050405020304" pitchFamily="18" charset="0"/>
                <a:ea typeface="Times New Roman" panose="02020603050405020304" pitchFamily="18" charset="0"/>
                <a:cs typeface="Times New Roman" panose="02020603050405020304" pitchFamily="18" charset="0"/>
              </a:rPr>
              <a:t>EXISTING SYSTEM:</a:t>
            </a:r>
          </a:p>
          <a:p>
            <a:pPr marL="285750" lvl="0" indent="-285750">
              <a:lnSpc>
                <a:spcPct val="150000"/>
              </a:lnSpc>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KP-ABPRE with keyword search scheme was designed to search for a certain ciphertext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re-encrypt it. The PKG in this scheme controls the access policy in a traditional key policy, and the data owner loses the ability to assign access policy on his encrypted data. </a:t>
            </a:r>
          </a:p>
          <a:p>
            <a:pPr marL="285750" lvl="0" indent="-285750">
              <a:lnSpc>
                <a:spcPct val="150000"/>
              </a:lnSpc>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One additional issue with the work is that the data owner must interact with the PKG and request the PKG. Moreover, it is the delegator that needs to share the data with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delegatee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which is unrelated with the PKG.</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DISADVANTAGES OF EXISTING SYSTEM: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lvl="0" indent="-171450">
              <a:lnSpc>
                <a:spcPct val="150000"/>
              </a:lnSpc>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Prior work did not demonstrate that the existing attribute based mechanisms could both support keyword search and data sharing in one scheme without resorting to PKG.</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lvl="0" indent="-171450">
              <a:lnSpc>
                <a:spcPct val="150000"/>
              </a:lnSpc>
              <a:spcAft>
                <a:spcPts val="1000"/>
              </a:spcAft>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There is no guarantee that the service provider could return the correct partial decryption ciphertext.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35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A60DD-B4F6-E0ED-2F09-52195B27A9C9}"/>
              </a:ext>
            </a:extLst>
          </p:cNvPr>
          <p:cNvSpPr txBox="1"/>
          <p:nvPr/>
        </p:nvSpPr>
        <p:spPr>
          <a:xfrm>
            <a:off x="641023" y="936507"/>
            <a:ext cx="11447282" cy="5921493"/>
          </a:xfrm>
          <a:prstGeom prst="rect">
            <a:avLst/>
          </a:prstGeom>
          <a:noFill/>
        </p:spPr>
        <p:txBody>
          <a:bodyPr wrap="square">
            <a:spAutoFit/>
          </a:bodyPr>
          <a:lstStyle/>
          <a:p>
            <a:pPr algn="just">
              <a:lnSpc>
                <a:spcPct val="150000"/>
              </a:lnSpc>
              <a:spcAft>
                <a:spcPts val="1000"/>
              </a:spcAf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ciphertext-policy attribute-based mechanism with keyword search and data sharing (CPAB-KSDS) for encrypted cloud data. The searching and sharing functionality are enabled in the ciphertext-policy setting.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Its proved that it is against chosen ciphertext attack(CCA) and chosen keyword attack(CKA)security in the random oracle model.</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ADVANTAGES OF PROPOSED SYSTEM: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Allows the data owner to search and share the encrypted health report without the unnecessary decryption process.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Supports keyword updating during the data sharing phase.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More importantly, does not need the exist of the PKG, either in the phase of data sharing or keyword updating.</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data owner can fully decide who could access the data he encrypted.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01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542095B-96DE-94E0-A054-CD54303F2B13}"/>
              </a:ext>
            </a:extLst>
          </p:cNvPr>
          <p:cNvSpPr txBox="1"/>
          <p:nvPr/>
        </p:nvSpPr>
        <p:spPr>
          <a:xfrm>
            <a:off x="3741577" y="550504"/>
            <a:ext cx="4327848" cy="587148"/>
          </a:xfrm>
          <a:prstGeom prst="rect">
            <a:avLst/>
          </a:prstGeom>
          <a:noFill/>
        </p:spPr>
        <p:txBody>
          <a:bodyPr wrap="square" rtlCol="0">
            <a:spAutoFit/>
          </a:bodyPr>
          <a:lstStyle/>
          <a:p>
            <a:pPr>
              <a:lnSpc>
                <a:spcPct val="150000"/>
              </a:lnSpc>
              <a:spcAft>
                <a:spcPts val="1000"/>
              </a:spcAft>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SYSTEM ARCHITECTURE: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FEA7185-0343-7D32-FE66-7B1EB300A779}"/>
              </a:ext>
            </a:extLst>
          </p:cNvPr>
          <p:cNvPicPr>
            <a:picLocks noChangeAspect="1"/>
          </p:cNvPicPr>
          <p:nvPr/>
        </p:nvPicPr>
        <p:blipFill>
          <a:blip r:embed="rId2"/>
          <a:stretch>
            <a:fillRect/>
          </a:stretch>
        </p:blipFill>
        <p:spPr>
          <a:xfrm>
            <a:off x="1586204" y="1212981"/>
            <a:ext cx="7660433" cy="5514390"/>
          </a:xfrm>
          <a:prstGeom prst="rect">
            <a:avLst/>
          </a:prstGeom>
        </p:spPr>
      </p:pic>
    </p:spTree>
    <p:extLst>
      <p:ext uri="{BB962C8B-B14F-4D97-AF65-F5344CB8AC3E}">
        <p14:creationId xmlns:p14="http://schemas.microsoft.com/office/powerpoint/2010/main" val="172601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9B07F-5985-68FE-126D-1AB9AD6E8689}"/>
              </a:ext>
            </a:extLst>
          </p:cNvPr>
          <p:cNvSpPr txBox="1"/>
          <p:nvPr/>
        </p:nvSpPr>
        <p:spPr>
          <a:xfrm>
            <a:off x="1726162" y="588462"/>
            <a:ext cx="7585788" cy="6018571"/>
          </a:xfrm>
          <a:prstGeom prst="rect">
            <a:avLst/>
          </a:prstGeom>
          <a:noFill/>
        </p:spPr>
        <p:txBody>
          <a:bodyPr wrap="square">
            <a:spAutoFit/>
          </a:bodyPr>
          <a:lstStyle/>
          <a:p>
            <a:pPr>
              <a:lnSpc>
                <a:spcPct val="150000"/>
              </a:lnSpc>
              <a:spcAft>
                <a:spcPts val="1000"/>
              </a:spcAf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SYSTEM REQUIREMENTS: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50000"/>
              </a:lnSpc>
              <a:spcAft>
                <a:spcPts val="600"/>
              </a:spcAft>
            </a:pPr>
            <a:r>
              <a:rPr lang="en-US" sz="2000" b="1" u="sng" dirty="0">
                <a:effectLst/>
                <a:latin typeface="Times New Roman" panose="02020603050405020304" pitchFamily="18" charset="0"/>
                <a:ea typeface="Calibri" panose="020F0502020204030204" pitchFamily="34" charset="0"/>
              </a:rPr>
              <a:t>HARDWARE REQUIREMENTS:</a:t>
            </a:r>
            <a:endParaRPr lang="en-IN" sz="1600"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System			: 	Pentium i5 Processor</a:t>
            </a:r>
            <a:endParaRPr lang="en-IN"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Hard Disk 			: 	500 GB.</a:t>
            </a:r>
            <a:endParaRPr lang="en-IN"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Monitor			: 	15.6’’ LED</a:t>
            </a:r>
            <a:endParaRPr lang="en-IN"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Input Devices		: 	Keyboard, Mouse</a:t>
            </a:r>
            <a:endParaRPr lang="en-IN"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GB" dirty="0">
                <a:effectLst/>
                <a:latin typeface="Times New Roman" panose="02020603050405020304" pitchFamily="18" charset="0"/>
                <a:ea typeface="Calibri" panose="020F0502020204030204" pitchFamily="34" charset="0"/>
              </a:rPr>
              <a:t>Ram				:	2 GB</a:t>
            </a:r>
            <a:endParaRPr lang="en-IN" dirty="0">
              <a:effectLst/>
              <a:latin typeface="Times New Roman" panose="02020603050405020304" pitchFamily="18" charset="0"/>
              <a:ea typeface="Calibri" panose="020F0502020204030204" pitchFamily="34" charset="0"/>
            </a:endParaRPr>
          </a:p>
          <a:p>
            <a:pPr marL="228600">
              <a:lnSpc>
                <a:spcPct val="150000"/>
              </a:lnSpc>
              <a:spcAft>
                <a:spcPts val="600"/>
              </a:spcAft>
            </a:pPr>
            <a:r>
              <a:rPr lang="en-US" sz="1800" b="1" u="sng" dirty="0">
                <a:effectLst/>
                <a:latin typeface="Times New Roman" panose="02020603050405020304" pitchFamily="18" charset="0"/>
                <a:ea typeface="Calibri" panose="020F0502020204030204" pitchFamily="34" charset="0"/>
              </a:rPr>
              <a:t>SOFTWARE REQUIREMENTS:</a:t>
            </a:r>
            <a:endParaRPr lang="en-IN" sz="1600"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rPr>
              <a:t>Operating system 	:  Windows 11.</a:t>
            </a:r>
            <a:endParaRPr lang="en-IN"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rPr>
              <a:t>Coding Language	: </a:t>
            </a:r>
            <a:r>
              <a:rPr lang="en-US" dirty="0">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JAVA.</a:t>
            </a:r>
            <a:endParaRPr lang="en-IN"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rPr>
              <a:t>Tool			</a:t>
            </a:r>
            <a:r>
              <a:rPr lang="en-US" dirty="0">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   :  </a:t>
            </a:r>
            <a:r>
              <a:rPr lang="en-US" dirty="0" err="1">
                <a:effectLst/>
                <a:latin typeface="Times New Roman" panose="02020603050405020304" pitchFamily="18" charset="0"/>
                <a:ea typeface="Calibri" panose="020F0502020204030204" pitchFamily="34" charset="0"/>
              </a:rPr>
              <a:t>Netbeans</a:t>
            </a:r>
            <a:r>
              <a:rPr lang="en-US" dirty="0">
                <a:effectLst/>
                <a:latin typeface="Times New Roman" panose="02020603050405020304" pitchFamily="18" charset="0"/>
                <a:ea typeface="Calibri" panose="020F0502020204030204" pitchFamily="34" charset="0"/>
              </a:rPr>
              <a:t> 8.2</a:t>
            </a:r>
            <a:endParaRPr lang="en-IN" dirty="0">
              <a:effectLst/>
              <a:latin typeface="Times New Roman" panose="02020603050405020304" pitchFamily="18" charset="0"/>
              <a:ea typeface="Calibri" panose="020F0502020204030204" pitchFamily="34" charset="0"/>
            </a:endParaRPr>
          </a:p>
          <a:p>
            <a:pPr marL="342900" lvl="0" indent="-342900">
              <a:lnSpc>
                <a:spcPct val="150000"/>
              </a:lnSpc>
              <a:spcAft>
                <a:spcPts val="6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rPr>
              <a:t>Database			:  MYSQL</a:t>
            </a:r>
            <a:endParaRPr lang="en-IN"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6287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B73EE9-00FA-E1AA-8F2B-3211E460B1E6}"/>
              </a:ext>
            </a:extLst>
          </p:cNvPr>
          <p:cNvSpPr txBox="1"/>
          <p:nvPr/>
        </p:nvSpPr>
        <p:spPr>
          <a:xfrm>
            <a:off x="1514669" y="1058937"/>
            <a:ext cx="6102220" cy="4113434"/>
          </a:xfrm>
          <a:prstGeom prst="rect">
            <a:avLst/>
          </a:prstGeom>
          <a:noFill/>
        </p:spPr>
        <p:txBody>
          <a:bodyPr wrap="square">
            <a:spAutoFit/>
          </a:bodyPr>
          <a:lstStyle/>
          <a:p>
            <a:pPr>
              <a:lnSpc>
                <a:spcPct val="150000"/>
              </a:lnSpc>
              <a:spcAft>
                <a:spcPts val="1000"/>
              </a:spcAft>
            </a:pPr>
            <a:r>
              <a:rPr lang="en-US" sz="3200" b="1" u="sng" dirty="0">
                <a:effectLst/>
                <a:latin typeface="Times New Roman" panose="02020603050405020304" pitchFamily="18" charset="0"/>
                <a:ea typeface="Times New Roman" panose="02020603050405020304" pitchFamily="18" charset="0"/>
                <a:cs typeface="Times New Roman" panose="02020603050405020304" pitchFamily="18" charset="0"/>
              </a:rPr>
              <a:t>MODULES: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Health Record Owner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Delegator</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Delegate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Cloud Server</a:t>
            </a:r>
          </a:p>
          <a:p>
            <a:pPr marL="342900" lvl="0" indent="-342900">
              <a:lnSpc>
                <a:spcPct val="150000"/>
              </a:lnSpc>
              <a:buFont typeface="Symbol" panose="05050102010706020507" pitchFamily="18" charset="2"/>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PKG</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2466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484</TotalTime>
  <Words>1039</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Symbol</vt:lpstr>
      <vt:lpstr>Times New Roman</vt:lpstr>
      <vt:lpstr>Trebuchet MS</vt:lpstr>
      <vt:lpstr>Wingdings</vt:lpstr>
      <vt:lpstr>Wingdings 3</vt:lpstr>
      <vt:lpstr>Facet</vt:lpstr>
      <vt:lpstr>KLE Society’s Degree College Bachelor of Computer Application Nagarbhavi, Bangalore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KLE BCA</dc:creator>
  <cp:lastModifiedBy>Bhavani Ramesh</cp:lastModifiedBy>
  <cp:revision>22</cp:revision>
  <dcterms:created xsi:type="dcterms:W3CDTF">2022-10-18T08:09:32Z</dcterms:created>
  <dcterms:modified xsi:type="dcterms:W3CDTF">2023-02-13T05:23:18Z</dcterms:modified>
</cp:coreProperties>
</file>