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0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Clustering Algorithms in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rgbClr val="2318FA"/>
                </a:solidFill>
              </a:rPr>
              <a:t>K-Means, Affinity Propagation, Mean Shift, Spectral Clustering,</a:t>
            </a:r>
          </a:p>
          <a:p>
            <a:r>
              <a:rPr dirty="0">
                <a:solidFill>
                  <a:srgbClr val="2318FA"/>
                </a:solidFill>
              </a:rPr>
              <a:t>Hierarchical, DBSCAN, OPTICS, BIRCH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610"/>
          </a:xfrm>
        </p:spPr>
        <p:txBody>
          <a:bodyPr>
            <a:normAutofit fontScale="90000"/>
          </a:bodyPr>
          <a:lstStyle/>
          <a:p>
            <a:r>
              <a:rPr dirty="0"/>
              <a:t>DBSCAN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359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Blip>
                <a:blip r:embed="rId4"/>
              </a:buBlip>
            </a:pPr>
            <a:r>
              <a:rPr sz="3000" dirty="0"/>
              <a:t>Groups points with many neighbors, detects noise.</a:t>
            </a:r>
          </a:p>
          <a:p>
            <a:pPr>
              <a:buBlip>
                <a:blip r:embed="rId4"/>
              </a:buBlip>
            </a:pPr>
            <a:r>
              <a:rPr sz="3000" dirty="0"/>
              <a:t>Python:</a:t>
            </a:r>
          </a:p>
          <a:p>
            <a:pPr>
              <a:buBlip>
                <a:blip r:embed="rId4"/>
              </a:buBlip>
            </a:pPr>
            <a:r>
              <a:rPr sz="3000" dirty="0"/>
              <a:t>from </a:t>
            </a:r>
            <a:r>
              <a:rPr sz="3000" dirty="0" err="1"/>
              <a:t>sklearn.cluster</a:t>
            </a:r>
            <a:r>
              <a:rPr sz="3000" dirty="0"/>
              <a:t> import DBSCAN</a:t>
            </a:r>
          </a:p>
          <a:p>
            <a:pPr>
              <a:buBlip>
                <a:blip r:embed="rId4"/>
              </a:buBlip>
            </a:pPr>
            <a:r>
              <a:rPr sz="3000" dirty="0" err="1"/>
              <a:t>db</a:t>
            </a:r>
            <a:r>
              <a:rPr sz="3000" dirty="0"/>
              <a:t> = DBSCAN(eps=0.5, </a:t>
            </a:r>
            <a:r>
              <a:rPr sz="3000" dirty="0" err="1"/>
              <a:t>min_samples</a:t>
            </a:r>
            <a:r>
              <a:rPr sz="3000" dirty="0"/>
              <a:t>=5).fit(X)</a:t>
            </a:r>
          </a:p>
          <a:p>
            <a:pPr>
              <a:buBlip>
                <a:blip r:embed="rId4"/>
              </a:buBlip>
            </a:pPr>
            <a:r>
              <a:rPr sz="3000" dirty="0"/>
              <a:t>labels = </a:t>
            </a:r>
            <a:r>
              <a:rPr sz="3000" dirty="0" err="1"/>
              <a:t>db.labels</a:t>
            </a:r>
            <a:r>
              <a:rPr sz="3000" dirty="0"/>
              <a:t>_</a:t>
            </a:r>
          </a:p>
          <a:p>
            <a:pPr marL="0" indent="0">
              <a:buNone/>
            </a:pPr>
            <a:endParaRPr lang="en-IN" sz="3000" dirty="0"/>
          </a:p>
          <a:p>
            <a:pPr marL="0" indent="0">
              <a:buNone/>
            </a:pPr>
            <a:endParaRPr lang="en-IN" sz="3000" dirty="0"/>
          </a:p>
          <a:p>
            <a:pPr marL="0" indent="0">
              <a:buNone/>
            </a:pPr>
            <a:endParaRPr sz="3000" dirty="0"/>
          </a:p>
          <a:p>
            <a:pPr>
              <a:buBlip>
                <a:blip r:embed="rId4"/>
              </a:buBlip>
            </a:pPr>
            <a:r>
              <a:rPr sz="3000" dirty="0"/>
              <a:t>Pros: Arbitrary shapes, noise handling</a:t>
            </a:r>
          </a:p>
          <a:p>
            <a:pPr>
              <a:buBlip>
                <a:blip r:embed="rId4"/>
              </a:buBlip>
            </a:pPr>
            <a:r>
              <a:rPr sz="3000" dirty="0"/>
              <a:t>Cons: Struggles with varying density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BC3EC-725D-14AE-9AE9-683C053D5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328" y="2706624"/>
            <a:ext cx="2423160" cy="180605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OPTICS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4"/>
              </a:buBlip>
            </a:pPr>
            <a:r>
              <a:rPr sz="2800" dirty="0"/>
              <a:t>Orders points to handle varying density.</a:t>
            </a:r>
          </a:p>
          <a:p>
            <a:pPr>
              <a:buBlip>
                <a:blip r:embed="rId4"/>
              </a:buBlip>
            </a:pPr>
            <a:r>
              <a:rPr sz="2800" dirty="0"/>
              <a:t>Python:</a:t>
            </a:r>
          </a:p>
          <a:p>
            <a:pPr>
              <a:buBlip>
                <a:blip r:embed="rId4"/>
              </a:buBlip>
            </a:pPr>
            <a:r>
              <a:rPr sz="2800" dirty="0"/>
              <a:t>from </a:t>
            </a:r>
            <a:r>
              <a:rPr sz="2800" dirty="0" err="1"/>
              <a:t>sklearn.cluster</a:t>
            </a:r>
            <a:r>
              <a:rPr sz="2800" dirty="0"/>
              <a:t> import OPTICS</a:t>
            </a:r>
          </a:p>
          <a:p>
            <a:pPr>
              <a:buBlip>
                <a:blip r:embed="rId4"/>
              </a:buBlip>
            </a:pPr>
            <a:r>
              <a:rPr sz="2800" dirty="0"/>
              <a:t>opt = OPTICS(</a:t>
            </a:r>
            <a:r>
              <a:rPr sz="2800" dirty="0" err="1"/>
              <a:t>min_samples</a:t>
            </a:r>
            <a:r>
              <a:rPr sz="2800" dirty="0"/>
              <a:t>=5).fit(X)</a:t>
            </a:r>
          </a:p>
          <a:p>
            <a:pPr>
              <a:buBlip>
                <a:blip r:embed="rId4"/>
              </a:buBlip>
            </a:pPr>
            <a:r>
              <a:rPr sz="2800" dirty="0"/>
              <a:t>labels = </a:t>
            </a:r>
            <a:r>
              <a:rPr sz="2800" dirty="0" err="1"/>
              <a:t>opt.labels</a:t>
            </a:r>
            <a:r>
              <a:rPr sz="2800" dirty="0"/>
              <a:t>_</a:t>
            </a:r>
          </a:p>
          <a:p>
            <a:pPr>
              <a:buBlip>
                <a:blip r:embed="rId4"/>
              </a:buBlip>
            </a:pPr>
            <a:endParaRPr sz="2800" dirty="0"/>
          </a:p>
          <a:p>
            <a:pPr>
              <a:buBlip>
                <a:blip r:embed="rId4"/>
              </a:buBlip>
            </a:pPr>
            <a:r>
              <a:rPr sz="2800" dirty="0"/>
              <a:t>Pros: Handles varying density</a:t>
            </a:r>
          </a:p>
          <a:p>
            <a:pPr>
              <a:buBlip>
                <a:blip r:embed="rId4"/>
              </a:buBlip>
            </a:pPr>
            <a:r>
              <a:rPr sz="2800" dirty="0"/>
              <a:t>Cons: Slower than DBSCAN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80368-D8B2-56C1-06F3-EDC7CA672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226" y="3785616"/>
            <a:ext cx="3802326" cy="25886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2914"/>
          </a:xfrm>
        </p:spPr>
        <p:txBody>
          <a:bodyPr>
            <a:normAutofit fontScale="90000"/>
          </a:bodyPr>
          <a:lstStyle/>
          <a:p>
            <a:r>
              <a:rPr dirty="0"/>
              <a:t>BIRCH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6112"/>
            <a:ext cx="8229600" cy="5230051"/>
          </a:xfrm>
        </p:spPr>
        <p:txBody>
          <a:bodyPr>
            <a:normAutofit/>
          </a:bodyPr>
          <a:lstStyle/>
          <a:p>
            <a:pPr>
              <a:buBlip>
                <a:blip r:embed="rId4"/>
              </a:buBlip>
            </a:pPr>
            <a:r>
              <a:rPr sz="2800" dirty="0"/>
              <a:t>Tree structure (CF Tree) for large datasets.</a:t>
            </a:r>
          </a:p>
          <a:p>
            <a:pPr>
              <a:buBlip>
                <a:blip r:embed="rId4"/>
              </a:buBlip>
            </a:pPr>
            <a:r>
              <a:rPr sz="2800" dirty="0"/>
              <a:t>Python:</a:t>
            </a:r>
          </a:p>
          <a:p>
            <a:pPr>
              <a:buBlip>
                <a:blip r:embed="rId4"/>
              </a:buBlip>
            </a:pPr>
            <a:r>
              <a:rPr sz="2800" dirty="0"/>
              <a:t>from </a:t>
            </a:r>
            <a:r>
              <a:rPr sz="2800" dirty="0" err="1"/>
              <a:t>sklearn.cluster</a:t>
            </a:r>
            <a:r>
              <a:rPr sz="2800" dirty="0"/>
              <a:t> import Birch</a:t>
            </a:r>
          </a:p>
          <a:p>
            <a:pPr>
              <a:buBlip>
                <a:blip r:embed="rId4"/>
              </a:buBlip>
            </a:pPr>
            <a:r>
              <a:rPr sz="2800" dirty="0" err="1"/>
              <a:t>brc</a:t>
            </a:r>
            <a:r>
              <a:rPr sz="2800" dirty="0"/>
              <a:t> = Birch(</a:t>
            </a:r>
            <a:r>
              <a:rPr sz="2800" dirty="0" err="1"/>
              <a:t>n_clusters</a:t>
            </a:r>
            <a:r>
              <a:rPr sz="2800" dirty="0"/>
              <a:t>=3).fit(X)</a:t>
            </a:r>
          </a:p>
          <a:p>
            <a:pPr>
              <a:buBlip>
                <a:blip r:embed="rId4"/>
              </a:buBlip>
            </a:pPr>
            <a:r>
              <a:rPr sz="2800" dirty="0"/>
              <a:t>labels = </a:t>
            </a:r>
            <a:r>
              <a:rPr sz="2800" dirty="0" err="1"/>
              <a:t>brc.labels</a:t>
            </a:r>
            <a:r>
              <a:rPr sz="2800" dirty="0"/>
              <a:t>_</a:t>
            </a:r>
          </a:p>
          <a:p>
            <a:pPr>
              <a:buBlip>
                <a:blip r:embed="rId4"/>
              </a:buBlip>
            </a:pPr>
            <a:endParaRPr lang="en-IN" sz="2800" dirty="0"/>
          </a:p>
          <a:p>
            <a:pPr marL="0" indent="0">
              <a:buNone/>
            </a:pPr>
            <a:endParaRPr sz="2800" dirty="0"/>
          </a:p>
          <a:p>
            <a:pPr>
              <a:buBlip>
                <a:blip r:embed="rId4"/>
              </a:buBlip>
            </a:pPr>
            <a:r>
              <a:rPr sz="2800" dirty="0"/>
              <a:t>Pros: Scales to large data</a:t>
            </a:r>
          </a:p>
          <a:p>
            <a:pPr>
              <a:buBlip>
                <a:blip r:embed="rId4"/>
              </a:buBlip>
            </a:pPr>
            <a:r>
              <a:rPr sz="2800" dirty="0"/>
              <a:t>Cons: Works best with spherical clusters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35F46-48DA-6A0C-C88C-982D9B294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104" y="2821870"/>
            <a:ext cx="3154234" cy="197471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000" dirty="0"/>
              <a:t>Comparison of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Blip>
                <a:blip r:embed="rId4"/>
              </a:buBlip>
            </a:pPr>
            <a:r>
              <a:rPr sz="2400" dirty="0"/>
              <a:t>K-Means: Fast, needs K, sensitive to noise</a:t>
            </a:r>
          </a:p>
          <a:p>
            <a:pPr>
              <a:buBlip>
                <a:blip r:embed="rId4"/>
              </a:buBlip>
            </a:pPr>
            <a:r>
              <a:rPr sz="2400" dirty="0"/>
              <a:t>Affinity Propagation: No K, slower, memory heavy</a:t>
            </a:r>
          </a:p>
          <a:p>
            <a:pPr>
              <a:buBlip>
                <a:blip r:embed="rId4"/>
              </a:buBlip>
            </a:pPr>
            <a:r>
              <a:rPr sz="2400" dirty="0"/>
              <a:t>Mean Shift: Flexible, expensive</a:t>
            </a:r>
          </a:p>
          <a:p>
            <a:pPr>
              <a:buBlip>
                <a:blip r:embed="rId4"/>
              </a:buBlip>
            </a:pPr>
            <a:r>
              <a:rPr sz="2400" dirty="0"/>
              <a:t>Spectral: Good for non-convex, expensive</a:t>
            </a:r>
          </a:p>
          <a:p>
            <a:pPr>
              <a:buBlip>
                <a:blip r:embed="rId4"/>
              </a:buBlip>
            </a:pPr>
            <a:r>
              <a:rPr sz="2400" dirty="0"/>
              <a:t>Hierarchical: Dendrogram, expensive for large data</a:t>
            </a:r>
          </a:p>
          <a:p>
            <a:pPr>
              <a:buBlip>
                <a:blip r:embed="rId4"/>
              </a:buBlip>
            </a:pPr>
            <a:r>
              <a:rPr sz="2400" dirty="0"/>
              <a:t>DBSCAN: Arbitrary shapes, struggles with varying density</a:t>
            </a:r>
          </a:p>
          <a:p>
            <a:pPr>
              <a:buBlip>
                <a:blip r:embed="rId4"/>
              </a:buBlip>
            </a:pPr>
            <a:r>
              <a:rPr sz="2400" dirty="0"/>
              <a:t>OPTICS: Handles varying density, slower</a:t>
            </a:r>
          </a:p>
          <a:p>
            <a:pPr>
              <a:buBlip>
                <a:blip r:embed="rId4"/>
              </a:buBlip>
            </a:pPr>
            <a:r>
              <a:rPr sz="2400" dirty="0"/>
              <a:t>BIRCH: Scales well, works best on spherical clusters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4"/>
              </a:buBlip>
            </a:pPr>
            <a:r>
              <a:rPr sz="2800" dirty="0"/>
              <a:t>Clustering groups data without labels.</a:t>
            </a:r>
          </a:p>
          <a:p>
            <a:pPr>
              <a:buBlip>
                <a:blip r:embed="rId4"/>
              </a:buBlip>
            </a:pPr>
            <a:r>
              <a:rPr sz="2800" dirty="0"/>
              <a:t>Many algorithms exist, each with trade-offs.</a:t>
            </a:r>
          </a:p>
          <a:p>
            <a:pPr>
              <a:buBlip>
                <a:blip r:embed="rId4"/>
              </a:buBlip>
            </a:pPr>
            <a:r>
              <a:rPr sz="2800" dirty="0"/>
              <a:t>Choice depends on data size, shape, density, and noise.</a:t>
            </a:r>
          </a:p>
          <a:p>
            <a:pPr>
              <a:buBlip>
                <a:blip r:embed="rId4"/>
              </a:buBlip>
            </a:pPr>
            <a:r>
              <a:rPr lang="en-IN" sz="2800" dirty="0"/>
              <a:t>N</a:t>
            </a:r>
            <a:r>
              <a:rPr sz="2800" dirty="0"/>
              <a:t>o single best algorithm for all problems.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4"/>
              </a:buBlip>
            </a:pPr>
            <a:r>
              <a:rPr dirty="0"/>
              <a:t>Clustering is an unsupervised learning method.</a:t>
            </a:r>
          </a:p>
          <a:p>
            <a:pPr>
              <a:buBlip>
                <a:blip r:embed="rId4"/>
              </a:buBlip>
            </a:pPr>
            <a:r>
              <a:rPr dirty="0"/>
              <a:t>Groups similar data points into clusters.</a:t>
            </a:r>
          </a:p>
          <a:p>
            <a:pPr>
              <a:buBlip>
                <a:blip r:embed="rId4"/>
              </a:buBlip>
            </a:pPr>
            <a:r>
              <a:rPr dirty="0"/>
              <a:t>Used in market segmentation, anomaly detection, image processing.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4"/>
              </a:buBlip>
            </a:pPr>
            <a:r>
              <a:rPr sz="2800" dirty="0"/>
              <a:t>Market Segmentation</a:t>
            </a:r>
          </a:p>
          <a:p>
            <a:pPr>
              <a:buBlip>
                <a:blip r:embed="rId4"/>
              </a:buBlip>
            </a:pPr>
            <a:r>
              <a:rPr sz="2800" dirty="0"/>
              <a:t>Social Network Analysis</a:t>
            </a:r>
          </a:p>
          <a:p>
            <a:pPr>
              <a:buBlip>
                <a:blip r:embed="rId4"/>
              </a:buBlip>
            </a:pPr>
            <a:r>
              <a:rPr sz="2800" dirty="0"/>
              <a:t>Image Compression</a:t>
            </a:r>
          </a:p>
          <a:p>
            <a:pPr>
              <a:buBlip>
                <a:blip r:embed="rId4"/>
              </a:buBlip>
            </a:pPr>
            <a:r>
              <a:rPr sz="2800" dirty="0"/>
              <a:t>Document Clustering</a:t>
            </a:r>
          </a:p>
          <a:p>
            <a:pPr>
              <a:buBlip>
                <a:blip r:embed="rId4"/>
              </a:buBlip>
            </a:pPr>
            <a:r>
              <a:rPr sz="2800" dirty="0"/>
              <a:t>Fraud Detection</a:t>
            </a:r>
          </a:p>
          <a:p>
            <a:pPr>
              <a:buBlip>
                <a:blip r:embed="rId4"/>
              </a:buBlip>
            </a:pPr>
            <a:r>
              <a:rPr sz="2800" dirty="0"/>
              <a:t>Bioinformatics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Partitioning Methods (K-Means)</a:t>
            </a:r>
          </a:p>
          <a:p>
            <a:pPr marL="0" indent="0">
              <a:buNone/>
            </a:pPr>
            <a:r>
              <a:rPr dirty="0"/>
              <a:t>2. Propagation-Based (Affinity Propagation)</a:t>
            </a:r>
          </a:p>
          <a:p>
            <a:pPr marL="0" indent="0">
              <a:buNone/>
            </a:pPr>
            <a:r>
              <a:rPr dirty="0"/>
              <a:t>3. Centroid-Based (Mean Shift)</a:t>
            </a:r>
          </a:p>
          <a:p>
            <a:pPr marL="0" indent="0">
              <a:buNone/>
            </a:pPr>
            <a:r>
              <a:rPr dirty="0"/>
              <a:t>4. Graph-Based (Spectral Clustering)</a:t>
            </a:r>
          </a:p>
          <a:p>
            <a:pPr marL="0" indent="0">
              <a:buNone/>
            </a:pPr>
            <a:r>
              <a:rPr dirty="0"/>
              <a:t>5. Hierarchical Methods</a:t>
            </a:r>
          </a:p>
          <a:p>
            <a:pPr marL="0" indent="0">
              <a:buNone/>
            </a:pPr>
            <a:r>
              <a:rPr dirty="0"/>
              <a:t>6. Density-Based (DBSCAN, OPTICS)</a:t>
            </a:r>
          </a:p>
          <a:p>
            <a:pPr marL="0" indent="0">
              <a:buNone/>
            </a:pPr>
            <a:r>
              <a:rPr dirty="0"/>
              <a:t>7. Tree-Based (BIRCH)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4"/>
              </a:buBlip>
            </a:pPr>
            <a:r>
              <a:rPr sz="2800" dirty="0"/>
              <a:t>Partitions data into K clusters.</a:t>
            </a:r>
          </a:p>
          <a:p>
            <a:pPr>
              <a:buBlip>
                <a:blip r:embed="rId4"/>
              </a:buBlip>
            </a:pPr>
            <a:r>
              <a:rPr sz="2800" dirty="0"/>
              <a:t>Python:</a:t>
            </a:r>
          </a:p>
          <a:p>
            <a:pPr>
              <a:buBlip>
                <a:blip r:embed="rId4"/>
              </a:buBlip>
            </a:pPr>
            <a:r>
              <a:rPr sz="2800" dirty="0"/>
              <a:t>from </a:t>
            </a:r>
            <a:r>
              <a:rPr sz="2800" dirty="0" err="1"/>
              <a:t>sklearn.cluster</a:t>
            </a:r>
            <a:r>
              <a:rPr sz="2800" dirty="0"/>
              <a:t> import </a:t>
            </a:r>
            <a:r>
              <a:rPr sz="2800" dirty="0" err="1"/>
              <a:t>KMeans</a:t>
            </a:r>
            <a:endParaRPr sz="2800" dirty="0"/>
          </a:p>
          <a:p>
            <a:pPr>
              <a:buBlip>
                <a:blip r:embed="rId4"/>
              </a:buBlip>
            </a:pPr>
            <a:r>
              <a:rPr sz="2800" dirty="0" err="1"/>
              <a:t>kmeans</a:t>
            </a:r>
            <a:r>
              <a:rPr sz="2800" dirty="0"/>
              <a:t> = </a:t>
            </a:r>
            <a:r>
              <a:rPr sz="2800" dirty="0" err="1"/>
              <a:t>KMeans</a:t>
            </a:r>
            <a:r>
              <a:rPr sz="2800" dirty="0"/>
              <a:t>(</a:t>
            </a:r>
            <a:r>
              <a:rPr sz="2800" dirty="0" err="1"/>
              <a:t>n_clusters</a:t>
            </a:r>
            <a:r>
              <a:rPr sz="2800" dirty="0"/>
              <a:t>=3).fit(X)</a:t>
            </a:r>
          </a:p>
          <a:p>
            <a:pPr>
              <a:buBlip>
                <a:blip r:embed="rId4"/>
              </a:buBlip>
            </a:pPr>
            <a:r>
              <a:rPr sz="2800" dirty="0"/>
              <a:t>labels = </a:t>
            </a:r>
            <a:r>
              <a:rPr sz="2800" dirty="0" err="1"/>
              <a:t>kmeans.labels</a:t>
            </a:r>
            <a:r>
              <a:rPr sz="2800" dirty="0"/>
              <a:t>_</a:t>
            </a:r>
          </a:p>
          <a:p>
            <a:pPr>
              <a:buBlip>
                <a:blip r:embed="rId4"/>
              </a:buBlip>
            </a:pPr>
            <a:endParaRPr sz="2800" dirty="0"/>
          </a:p>
          <a:p>
            <a:pPr>
              <a:buBlip>
                <a:blip r:embed="rId4"/>
              </a:buBlip>
            </a:pPr>
            <a:r>
              <a:rPr sz="2800" dirty="0"/>
              <a:t>Pros: Simple, fast, scalable</a:t>
            </a:r>
          </a:p>
          <a:p>
            <a:pPr>
              <a:buBlip>
                <a:blip r:embed="rId4"/>
              </a:buBlip>
            </a:pPr>
            <a:r>
              <a:rPr sz="2800" dirty="0"/>
              <a:t>Cons: Need K, sensitive to noise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2DE5F-AA59-C6DF-441C-139264368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634" y="3863181"/>
            <a:ext cx="2257740" cy="256258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Affinity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Blip>
                <a:blip r:embed="rId4"/>
              </a:buBlip>
            </a:pPr>
            <a:r>
              <a:rPr sz="2800" dirty="0"/>
              <a:t>Message-passing between points, no need to choose K.</a:t>
            </a:r>
          </a:p>
          <a:p>
            <a:pPr>
              <a:buBlip>
                <a:blip r:embed="rId4"/>
              </a:buBlip>
            </a:pPr>
            <a:r>
              <a:rPr sz="2800" dirty="0"/>
              <a:t>Python:</a:t>
            </a:r>
          </a:p>
          <a:p>
            <a:pPr>
              <a:buBlip>
                <a:blip r:embed="rId4"/>
              </a:buBlip>
            </a:pPr>
            <a:r>
              <a:rPr sz="2800" dirty="0"/>
              <a:t>from </a:t>
            </a:r>
            <a:r>
              <a:rPr sz="2800" dirty="0" err="1"/>
              <a:t>sklearn.cluster</a:t>
            </a:r>
            <a:r>
              <a:rPr sz="2800" dirty="0"/>
              <a:t> import </a:t>
            </a:r>
            <a:r>
              <a:rPr sz="2800" dirty="0" err="1"/>
              <a:t>AffinityPropagation</a:t>
            </a:r>
            <a:endParaRPr sz="2800" dirty="0"/>
          </a:p>
          <a:p>
            <a:pPr>
              <a:buBlip>
                <a:blip r:embed="rId4"/>
              </a:buBlip>
            </a:pPr>
            <a:r>
              <a:rPr sz="2800" dirty="0" err="1"/>
              <a:t>clust</a:t>
            </a:r>
            <a:r>
              <a:rPr sz="2800" dirty="0"/>
              <a:t> = </a:t>
            </a:r>
            <a:r>
              <a:rPr sz="2800" dirty="0" err="1"/>
              <a:t>AffinityPropagation</a:t>
            </a:r>
            <a:r>
              <a:rPr sz="2800" dirty="0"/>
              <a:t>().fit(X)</a:t>
            </a:r>
          </a:p>
          <a:p>
            <a:pPr>
              <a:buBlip>
                <a:blip r:embed="rId4"/>
              </a:buBlip>
            </a:pPr>
            <a:r>
              <a:rPr sz="2800" dirty="0"/>
              <a:t>labels = </a:t>
            </a:r>
            <a:r>
              <a:rPr sz="2800" dirty="0" err="1"/>
              <a:t>clust.labels</a:t>
            </a:r>
            <a:r>
              <a:rPr sz="2800" dirty="0"/>
              <a:t>_</a:t>
            </a:r>
          </a:p>
          <a:p>
            <a:pPr>
              <a:buBlip>
                <a:blip r:embed="rId4"/>
              </a:buBlip>
            </a:pPr>
            <a:endParaRPr sz="2800" dirty="0"/>
          </a:p>
          <a:p>
            <a:pPr>
              <a:buBlip>
                <a:blip r:embed="rId4"/>
              </a:buBlip>
            </a:pPr>
            <a:r>
              <a:rPr sz="2800" dirty="0"/>
              <a:t>Pros: No need K, finds exemplars</a:t>
            </a:r>
          </a:p>
          <a:p>
            <a:pPr>
              <a:buBlip>
                <a:blip r:embed="rId4"/>
              </a:buBlip>
            </a:pPr>
            <a:r>
              <a:rPr sz="2800" dirty="0"/>
              <a:t>Cons: High memory use, slower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7210D-DB85-297B-3855-236B8E4DF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442" y="3863181"/>
            <a:ext cx="2762636" cy="20767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Mean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4"/>
              </a:buBlip>
            </a:pPr>
            <a:r>
              <a:rPr sz="2800" dirty="0"/>
              <a:t>Shifts centroids towards high-density regions.</a:t>
            </a:r>
          </a:p>
          <a:p>
            <a:pPr>
              <a:buBlip>
                <a:blip r:embed="rId4"/>
              </a:buBlip>
            </a:pPr>
            <a:r>
              <a:rPr sz="2800" dirty="0"/>
              <a:t>Python:</a:t>
            </a:r>
          </a:p>
          <a:p>
            <a:pPr>
              <a:buBlip>
                <a:blip r:embed="rId4"/>
              </a:buBlip>
            </a:pPr>
            <a:r>
              <a:rPr sz="2800" dirty="0"/>
              <a:t>from </a:t>
            </a:r>
            <a:r>
              <a:rPr sz="2800" dirty="0" err="1"/>
              <a:t>sklearn.cluster</a:t>
            </a:r>
            <a:r>
              <a:rPr sz="2800" dirty="0"/>
              <a:t> import </a:t>
            </a:r>
            <a:r>
              <a:rPr sz="2800" dirty="0" err="1"/>
              <a:t>MeanShift</a:t>
            </a:r>
            <a:endParaRPr sz="2800" dirty="0"/>
          </a:p>
          <a:p>
            <a:pPr>
              <a:buBlip>
                <a:blip r:embed="rId4"/>
              </a:buBlip>
            </a:pPr>
            <a:r>
              <a:rPr sz="2800" dirty="0" err="1"/>
              <a:t>ms</a:t>
            </a:r>
            <a:r>
              <a:rPr sz="2800" dirty="0"/>
              <a:t> = </a:t>
            </a:r>
            <a:r>
              <a:rPr sz="2800" dirty="0" err="1"/>
              <a:t>MeanShift</a:t>
            </a:r>
            <a:r>
              <a:rPr sz="2800" dirty="0"/>
              <a:t>().fit(X)</a:t>
            </a:r>
          </a:p>
          <a:p>
            <a:pPr>
              <a:buBlip>
                <a:blip r:embed="rId4"/>
              </a:buBlip>
            </a:pPr>
            <a:r>
              <a:rPr sz="2800" dirty="0"/>
              <a:t>labels = </a:t>
            </a:r>
            <a:r>
              <a:rPr sz="2800" dirty="0" err="1"/>
              <a:t>ms.labels</a:t>
            </a:r>
            <a:r>
              <a:rPr sz="2800" dirty="0"/>
              <a:t>_</a:t>
            </a:r>
          </a:p>
          <a:p>
            <a:pPr>
              <a:buBlip>
                <a:blip r:embed="rId4"/>
              </a:buBlip>
            </a:pPr>
            <a:endParaRPr dirty="0"/>
          </a:p>
          <a:p>
            <a:pPr>
              <a:buBlip>
                <a:blip r:embed="rId4"/>
              </a:buBlip>
            </a:pPr>
            <a:r>
              <a:rPr sz="2800" dirty="0"/>
              <a:t>Pros: No need K, flexible shapes</a:t>
            </a:r>
          </a:p>
          <a:p>
            <a:pPr>
              <a:buBlip>
                <a:blip r:embed="rId4"/>
              </a:buBlip>
            </a:pPr>
            <a:r>
              <a:rPr sz="2800" dirty="0"/>
              <a:t>Cons: Expensive on large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300F1-07BE-9285-99CB-41A7B981E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746" y="3099816"/>
            <a:ext cx="3420046" cy="263452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728"/>
            <a:ext cx="8229600" cy="4873435"/>
          </a:xfrm>
        </p:spPr>
        <p:txBody>
          <a:bodyPr>
            <a:normAutofit/>
          </a:bodyPr>
          <a:lstStyle/>
          <a:p>
            <a:pPr>
              <a:buBlip>
                <a:blip r:embed="rId4"/>
              </a:buBlip>
            </a:pPr>
            <a:r>
              <a:rPr sz="2800" dirty="0"/>
              <a:t>Uses graph Laplacian and eigenvalues.</a:t>
            </a:r>
          </a:p>
          <a:p>
            <a:pPr>
              <a:buBlip>
                <a:blip r:embed="rId4"/>
              </a:buBlip>
            </a:pPr>
            <a:r>
              <a:rPr sz="2800" dirty="0"/>
              <a:t>Python:</a:t>
            </a:r>
          </a:p>
          <a:p>
            <a:pPr>
              <a:buBlip>
                <a:blip r:embed="rId4"/>
              </a:buBlip>
            </a:pPr>
            <a:r>
              <a:rPr sz="2800" dirty="0"/>
              <a:t>from </a:t>
            </a:r>
            <a:r>
              <a:rPr sz="2800" dirty="0" err="1"/>
              <a:t>sklearn.cluster</a:t>
            </a:r>
            <a:r>
              <a:rPr sz="2800" dirty="0"/>
              <a:t> import </a:t>
            </a:r>
            <a:r>
              <a:rPr sz="2800" dirty="0" err="1"/>
              <a:t>SpectralClustering</a:t>
            </a:r>
            <a:endParaRPr sz="2800" dirty="0"/>
          </a:p>
          <a:p>
            <a:pPr>
              <a:buBlip>
                <a:blip r:embed="rId4"/>
              </a:buBlip>
            </a:pPr>
            <a:r>
              <a:rPr sz="2800" dirty="0" err="1"/>
              <a:t>sc</a:t>
            </a:r>
            <a:r>
              <a:rPr sz="2800" dirty="0"/>
              <a:t> = </a:t>
            </a:r>
            <a:r>
              <a:rPr sz="2800" dirty="0" err="1"/>
              <a:t>SpectralClustering</a:t>
            </a:r>
            <a:r>
              <a:rPr sz="2800" dirty="0"/>
              <a:t>(</a:t>
            </a:r>
            <a:r>
              <a:rPr sz="2800" dirty="0" err="1"/>
              <a:t>n_clusters</a:t>
            </a:r>
            <a:r>
              <a:rPr sz="2800" dirty="0"/>
              <a:t>=3).fit(X)</a:t>
            </a:r>
          </a:p>
          <a:p>
            <a:pPr>
              <a:buBlip>
                <a:blip r:embed="rId4"/>
              </a:buBlip>
            </a:pPr>
            <a:r>
              <a:rPr sz="2800" dirty="0"/>
              <a:t>labels = </a:t>
            </a:r>
            <a:r>
              <a:rPr sz="2800" dirty="0" err="1"/>
              <a:t>sc.labels</a:t>
            </a:r>
            <a:r>
              <a:rPr sz="2800" dirty="0"/>
              <a:t>_</a:t>
            </a:r>
          </a:p>
          <a:p>
            <a:pPr>
              <a:buBlip>
                <a:blip r:embed="rId4"/>
              </a:buBlip>
            </a:pPr>
            <a:endParaRPr sz="2800" dirty="0"/>
          </a:p>
          <a:p>
            <a:pPr>
              <a:buBlip>
                <a:blip r:embed="rId4"/>
              </a:buBlip>
            </a:pPr>
            <a:r>
              <a:rPr sz="2800" dirty="0"/>
              <a:t>Pros: Works on non-convex clusters</a:t>
            </a:r>
          </a:p>
          <a:p>
            <a:pPr>
              <a:buBlip>
                <a:blip r:embed="rId4"/>
              </a:buBlip>
            </a:pPr>
            <a:r>
              <a:rPr sz="2800" dirty="0"/>
              <a:t>Cons: Expensive on large datasets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FE48C-094C-DAAB-CC26-C8D5007F5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760" y="3498596"/>
            <a:ext cx="2317335" cy="25452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Blip>
                <a:blip r:embed="rId4"/>
              </a:buBlip>
            </a:pPr>
            <a:r>
              <a:rPr sz="3000" dirty="0"/>
              <a:t>Agglomerative/Divisive approaches with dendrogram.</a:t>
            </a:r>
          </a:p>
          <a:p>
            <a:pPr>
              <a:buBlip>
                <a:blip r:embed="rId4"/>
              </a:buBlip>
            </a:pPr>
            <a:r>
              <a:rPr sz="3000" dirty="0"/>
              <a:t>Python:</a:t>
            </a:r>
          </a:p>
          <a:p>
            <a:pPr>
              <a:buBlip>
                <a:blip r:embed="rId4"/>
              </a:buBlip>
            </a:pPr>
            <a:r>
              <a:rPr sz="3000" dirty="0"/>
              <a:t>from </a:t>
            </a:r>
            <a:r>
              <a:rPr sz="3000" dirty="0" err="1"/>
              <a:t>scipy.cluster.hierarchy</a:t>
            </a:r>
            <a:r>
              <a:rPr sz="3000" dirty="0"/>
              <a:t> import linkage, dendrogram</a:t>
            </a:r>
          </a:p>
          <a:p>
            <a:pPr>
              <a:buBlip>
                <a:blip r:embed="rId4"/>
              </a:buBlip>
            </a:pPr>
            <a:r>
              <a:rPr sz="3000" dirty="0"/>
              <a:t>Z = linkage(X, 'ward')</a:t>
            </a:r>
          </a:p>
          <a:p>
            <a:pPr>
              <a:buBlip>
                <a:blip r:embed="rId4"/>
              </a:buBlip>
            </a:pPr>
            <a:endParaRPr sz="3000" dirty="0"/>
          </a:p>
          <a:p>
            <a:pPr>
              <a:buBlip>
                <a:blip r:embed="rId4"/>
              </a:buBlip>
            </a:pPr>
            <a:r>
              <a:rPr sz="3000" dirty="0"/>
              <a:t>Pros: No need K, interpretable</a:t>
            </a:r>
          </a:p>
          <a:p>
            <a:pPr>
              <a:buBlip>
                <a:blip r:embed="rId4"/>
              </a:buBlip>
            </a:pPr>
            <a:r>
              <a:rPr sz="3000" dirty="0"/>
              <a:t>Cons: Expensive for big data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F597A-6D2B-B97A-25D4-A6B444CE7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716" y="3453995"/>
            <a:ext cx="2934102" cy="31293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610</Words>
  <Application>Microsoft Office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Clustering Algorithms in Machine Learning</vt:lpstr>
      <vt:lpstr>Introduction to Clustering</vt:lpstr>
      <vt:lpstr>Applications of Clustering</vt:lpstr>
      <vt:lpstr>Types of Clustering Algorithms</vt:lpstr>
      <vt:lpstr>K-Means</vt:lpstr>
      <vt:lpstr>Affinity Propagation</vt:lpstr>
      <vt:lpstr>Mean Shift</vt:lpstr>
      <vt:lpstr>Spectral Clustering</vt:lpstr>
      <vt:lpstr>Hierarchical Clustering</vt:lpstr>
      <vt:lpstr>DBSCAN</vt:lpstr>
      <vt:lpstr>OPTICS</vt:lpstr>
      <vt:lpstr>BIRCH</vt:lpstr>
      <vt:lpstr>Comparison of Clustering Algorithms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Bhavani Jeyaseelan</dc:creator>
  <cp:keywords/>
  <dc:description>generated using python-pptx</dc:description>
  <cp:lastModifiedBy>Bhavani Jeyaseelan</cp:lastModifiedBy>
  <cp:revision>5</cp:revision>
  <dcterms:created xsi:type="dcterms:W3CDTF">2013-01-27T09:14:16Z</dcterms:created>
  <dcterms:modified xsi:type="dcterms:W3CDTF">2025-09-03T12:36:25Z</dcterms:modified>
  <cp:category/>
</cp:coreProperties>
</file>