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3" r:id="rId8"/>
    <p:sldId id="265" r:id="rId9"/>
    <p:sldId id="268" r:id="rId10"/>
    <p:sldId id="270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B6F2F1-993F-4603-831B-3BE705C12963}">
          <p14:sldIdLst>
            <p14:sldId id="256"/>
            <p14:sldId id="257"/>
            <p14:sldId id="258"/>
            <p14:sldId id="259"/>
            <p14:sldId id="272"/>
            <p14:sldId id="261"/>
            <p14:sldId id="263"/>
          </p14:sldIdLst>
        </p14:section>
        <p14:section name="Untitled Section" id="{8F0E426E-8341-4BCE-8625-6C0D94A52672}">
          <p14:sldIdLst>
            <p14:sldId id="265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15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gency FB"/>
                <a:cs typeface="Agency F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gency FB"/>
                <a:cs typeface="Agency F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87818" y="2606801"/>
            <a:ext cx="3907790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gency FB"/>
                <a:cs typeface="Agency F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7305" y="0"/>
            <a:ext cx="742381" cy="119490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437875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Agency FB"/>
                <a:cs typeface="Agency F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2567" y="3006598"/>
            <a:ext cx="8497570" cy="2440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install-jupyter-notebook-in-windows/" TargetMode="External"/><Relationship Id="rId2" Type="http://schemas.openxmlformats.org/officeDocument/2006/relationships/hyperlink" Target="https://drive.google.com/file/d/1vL5-Z19F58Cs6acNtzJumJ6JEo62cvW0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93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24623" y="3115972"/>
            <a:ext cx="9238234" cy="187487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06045" marR="5080">
              <a:lnSpc>
                <a:spcPts val="7100"/>
              </a:lnSpc>
              <a:spcBef>
                <a:spcPts val="420"/>
              </a:spcBef>
              <a:tabLst>
                <a:tab pos="3601085" algn="l"/>
                <a:tab pos="6826250" algn="l"/>
                <a:tab pos="7724775" algn="l"/>
              </a:tabLst>
            </a:pPr>
            <a:r>
              <a:rPr lang="en-US" spc="-5" dirty="0"/>
              <a:t>USING DENTAL METRICS TO PREDICT GENDER</a:t>
            </a:r>
            <a:endParaRPr spc="-5" dirty="0"/>
          </a:p>
        </p:txBody>
      </p:sp>
      <p:grpSp>
        <p:nvGrpSpPr>
          <p:cNvPr id="7" name="object 7"/>
          <p:cNvGrpSpPr/>
          <p:nvPr/>
        </p:nvGrpSpPr>
        <p:grpSpPr>
          <a:xfrm>
            <a:off x="3467098" y="714439"/>
            <a:ext cx="5372101" cy="2401533"/>
            <a:chOff x="5047488" y="807719"/>
            <a:chExt cx="1844039" cy="2372741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7488" y="807719"/>
              <a:ext cx="1844039" cy="23727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9819" y="1160205"/>
              <a:ext cx="1530269" cy="157666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06F6BB4-3296-D2D7-2296-45DA7F8CB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44" y="5791200"/>
            <a:ext cx="1743704" cy="4904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5600"/>
              <a:ext cx="2362200" cy="236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object 9"/>
            <p:cNvSpPr/>
            <p:nvPr/>
          </p:nvSpPr>
          <p:spPr>
            <a:xfrm>
              <a:off x="8502142" y="3915155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648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118"/>
                  </a:lnTo>
                  <a:lnTo>
                    <a:pt x="1330071" y="498856"/>
                  </a:lnTo>
                  <a:lnTo>
                    <a:pt x="1127378" y="536829"/>
                  </a:lnTo>
                  <a:lnTo>
                    <a:pt x="829309" y="588391"/>
                  </a:lnTo>
                  <a:lnTo>
                    <a:pt x="447928" y="646811"/>
                  </a:lnTo>
                  <a:lnTo>
                    <a:pt x="174751" y="683895"/>
                  </a:lnTo>
                  <a:lnTo>
                    <a:pt x="0" y="705104"/>
                  </a:lnTo>
                  <a:lnTo>
                    <a:pt x="9701" y="720439"/>
                  </a:lnTo>
                  <a:lnTo>
                    <a:pt x="39115" y="766445"/>
                  </a:lnTo>
                  <a:lnTo>
                    <a:pt x="66166" y="767222"/>
                  </a:lnTo>
                  <a:lnTo>
                    <a:pt x="95131" y="767666"/>
                  </a:lnTo>
                  <a:lnTo>
                    <a:pt x="125954" y="767784"/>
                  </a:lnTo>
                  <a:lnTo>
                    <a:pt x="192949" y="767068"/>
                  </a:lnTo>
                  <a:lnTo>
                    <a:pt x="305973" y="763722"/>
                  </a:lnTo>
                  <a:lnTo>
                    <a:pt x="477701" y="755314"/>
                  </a:lnTo>
                  <a:lnTo>
                    <a:pt x="773052" y="735159"/>
                  </a:lnTo>
                  <a:lnTo>
                    <a:pt x="1336019" y="685198"/>
                  </a:lnTo>
                  <a:lnTo>
                    <a:pt x="2059023" y="606892"/>
                  </a:lnTo>
                  <a:lnTo>
                    <a:pt x="2689041" y="527299"/>
                  </a:lnTo>
                  <a:lnTo>
                    <a:pt x="3038251" y="477184"/>
                  </a:lnTo>
                  <a:lnTo>
                    <a:pt x="3250138" y="443259"/>
                  </a:lnTo>
                  <a:lnTo>
                    <a:pt x="3288029" y="436753"/>
                  </a:lnTo>
                  <a:lnTo>
                    <a:pt x="3280235" y="379744"/>
                  </a:lnTo>
                  <a:lnTo>
                    <a:pt x="3273959" y="334437"/>
                  </a:lnTo>
                  <a:lnTo>
                    <a:pt x="3264862" y="270419"/>
                  </a:lnTo>
                  <a:lnTo>
                    <a:pt x="3252759" y="189208"/>
                  </a:lnTo>
                  <a:lnTo>
                    <a:pt x="3249394" y="166252"/>
                  </a:lnTo>
                  <a:lnTo>
                    <a:pt x="3245343" y="137980"/>
                  </a:lnTo>
                  <a:lnTo>
                    <a:pt x="3240328" y="102265"/>
                  </a:lnTo>
                  <a:lnTo>
                    <a:pt x="3234075" y="56981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4245991"/>
                  </a:lnTo>
                  <a:lnTo>
                    <a:pt x="10966450" y="4367784"/>
                  </a:lnTo>
                  <a:lnTo>
                    <a:pt x="10196195" y="4470273"/>
                  </a:lnTo>
                  <a:lnTo>
                    <a:pt x="9942449" y="4498340"/>
                  </a:lnTo>
                  <a:lnTo>
                    <a:pt x="9429242" y="4549140"/>
                  </a:lnTo>
                  <a:lnTo>
                    <a:pt x="8922893" y="4591304"/>
                  </a:lnTo>
                  <a:lnTo>
                    <a:pt x="8671433" y="4608830"/>
                  </a:lnTo>
                  <a:lnTo>
                    <a:pt x="7921498" y="4648835"/>
                  </a:lnTo>
                  <a:lnTo>
                    <a:pt x="7186168" y="4671695"/>
                  </a:lnTo>
                  <a:lnTo>
                    <a:pt x="6468872" y="4680077"/>
                  </a:lnTo>
                  <a:lnTo>
                    <a:pt x="6002020" y="4678299"/>
                  </a:lnTo>
                  <a:lnTo>
                    <a:pt x="5104257" y="4659122"/>
                  </a:lnTo>
                  <a:lnTo>
                    <a:pt x="4462653" y="4633341"/>
                  </a:lnTo>
                  <a:lnTo>
                    <a:pt x="3284080" y="4560062"/>
                  </a:lnTo>
                  <a:lnTo>
                    <a:pt x="2587117" y="4502150"/>
                  </a:lnTo>
                  <a:lnTo>
                    <a:pt x="1974723" y="4439031"/>
                  </a:lnTo>
                  <a:lnTo>
                    <a:pt x="1451483" y="4378198"/>
                  </a:lnTo>
                  <a:lnTo>
                    <a:pt x="859409" y="4301363"/>
                  </a:lnTo>
                  <a:lnTo>
                    <a:pt x="476377" y="4243171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73782" y="2413761"/>
            <a:ext cx="68224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Century Gothic"/>
                <a:cs typeface="Century Gothic"/>
              </a:rPr>
              <a:t>THANK</a:t>
            </a:r>
            <a:r>
              <a:rPr sz="9600" spc="-95" dirty="0">
                <a:latin typeface="Century Gothic"/>
                <a:cs typeface="Century Gothic"/>
              </a:rPr>
              <a:t> </a:t>
            </a:r>
            <a:r>
              <a:rPr sz="9600" dirty="0">
                <a:latin typeface="Century Gothic"/>
                <a:cs typeface="Century Gothic"/>
              </a:rPr>
              <a:t>YOU</a:t>
            </a:r>
            <a:endParaRPr sz="9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BEBEB"/>
                </a:solidFill>
                <a:latin typeface="Century Gothic"/>
                <a:cs typeface="Century Gothic"/>
              </a:rPr>
              <a:t>PROJECT</a:t>
            </a:r>
            <a:r>
              <a:rPr sz="3600" spc="-85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EBEBEB"/>
                </a:solidFill>
                <a:latin typeface="Century Gothic"/>
                <a:cs typeface="Century Gothic"/>
              </a:rPr>
              <a:t>DETAIL</a:t>
            </a:r>
            <a:endParaRPr sz="3600">
              <a:latin typeface="Century Gothic"/>
              <a:cs typeface="Century Gothic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62958"/>
              </p:ext>
            </p:extLst>
          </p:nvPr>
        </p:nvGraphicFramePr>
        <p:xfrm>
          <a:off x="1742567" y="3006598"/>
          <a:ext cx="8478520" cy="2427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3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Project</a:t>
                      </a:r>
                      <a:r>
                        <a:rPr sz="1800" b="1" spc="-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b="1" dirty="0">
                          <a:latin typeface="Century Gothic"/>
                          <a:cs typeface="Century Gothic"/>
                        </a:rPr>
                        <a:t>Title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spc="-5" dirty="0">
                          <a:latin typeface="Century Gothic"/>
                          <a:cs typeface="Century Gothic"/>
                        </a:rPr>
                        <a:t>Using Dental Metrics to Predict Gender</a:t>
                      </a:r>
                      <a:endParaRPr sz="18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4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Century Gothic"/>
                          <a:cs typeface="Century Gothic"/>
                        </a:rPr>
                        <a:t>Tech</a:t>
                      </a:r>
                      <a:r>
                        <a:rPr lang="en-US" sz="1800" b="1" dirty="0">
                          <a:latin typeface="Century Gothic"/>
                          <a:cs typeface="Century Gothic"/>
                        </a:rPr>
                        <a:t> Stack</a:t>
                      </a:r>
                      <a:endParaRPr sz="18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spc="-5" dirty="0">
                          <a:latin typeface="Century Gothic"/>
                          <a:cs typeface="Century Gothic"/>
                        </a:rPr>
                        <a:t>Python, Machine Learning</a:t>
                      </a:r>
                      <a:endParaRPr sz="18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Domain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Century Gothic"/>
                          <a:cs typeface="Century Gothic"/>
                        </a:rPr>
                        <a:t>Healthcare</a:t>
                      </a:r>
                      <a:endParaRPr sz="18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97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Project Difficulty</a:t>
                      </a:r>
                      <a:r>
                        <a:rPr sz="1800" b="1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level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dirty="0">
                          <a:latin typeface="Century Gothic"/>
                          <a:cs typeface="Century Gothic"/>
                        </a:rPr>
                        <a:t>Rookie/ Basic</a:t>
                      </a:r>
                      <a:endParaRPr sz="18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Programming </a:t>
                      </a:r>
                      <a:r>
                        <a:rPr sz="1800" b="1" dirty="0">
                          <a:latin typeface="Century Gothic"/>
                          <a:cs typeface="Century Gothic"/>
                        </a:rPr>
                        <a:t>Language</a:t>
                      </a:r>
                      <a:r>
                        <a:rPr sz="1800" b="1" spc="-6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Used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entury Gothic"/>
                          <a:cs typeface="Century Gothic"/>
                        </a:rPr>
                        <a:t>Python</a:t>
                      </a:r>
                      <a:endParaRPr sz="18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97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Century Gothic"/>
                          <a:cs typeface="Century Gothic"/>
                        </a:rPr>
                        <a:t>Tools</a:t>
                      </a:r>
                      <a:r>
                        <a:rPr sz="1800" b="1" spc="-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b="1" spc="-5" dirty="0">
                          <a:latin typeface="Century Gothic"/>
                          <a:cs typeface="Century Gothic"/>
                        </a:rPr>
                        <a:t>Used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Century Gothic"/>
                          <a:cs typeface="Century Gothic"/>
                        </a:rPr>
                        <a:t>Jupyter Notebook, </a:t>
                      </a:r>
                      <a:r>
                        <a:rPr sz="1800" spc="-5" dirty="0">
                          <a:latin typeface="Century Gothic"/>
                          <a:cs typeface="Century Gothic"/>
                        </a:rPr>
                        <a:t>MS-Excel</a:t>
                      </a:r>
                      <a:endParaRPr sz="18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238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BEBEB"/>
                </a:solidFill>
                <a:latin typeface="Century Gothic"/>
                <a:cs typeface="Century Gothic"/>
              </a:rPr>
              <a:t>OBJECTIVE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358" y="3454730"/>
            <a:ext cx="9861042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  <a:buClr>
                <a:srgbClr val="B31166"/>
              </a:buClr>
              <a:buSzPct val="80357"/>
              <a:buFont typeface="Wingdings 3"/>
              <a:buChar char=""/>
              <a:tabLst>
                <a:tab pos="355600" algn="l"/>
              </a:tabLst>
            </a:pPr>
            <a:r>
              <a:rPr sz="2800" spc="-5" dirty="0">
                <a:solidFill>
                  <a:srgbClr val="404040"/>
                </a:solidFill>
                <a:latin typeface="Century Gothic"/>
                <a:cs typeface="Century Gothic"/>
              </a:rPr>
              <a:t>The goal of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this project </a:t>
            </a:r>
            <a:r>
              <a:rPr sz="2800" spc="5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entury Gothic"/>
                <a:cs typeface="Century Gothic"/>
              </a:rPr>
              <a:t>to analyse the </a:t>
            </a:r>
            <a:r>
              <a:rPr lang="en-US" sz="2800" spc="-5" dirty="0">
                <a:solidFill>
                  <a:srgbClr val="404040"/>
                </a:solidFill>
                <a:latin typeface="Century Gothic"/>
                <a:cs typeface="Century Gothic"/>
              </a:rPr>
              <a:t>data</a:t>
            </a:r>
            <a:r>
              <a:rPr sz="2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entury Gothic"/>
                <a:cs typeface="Century Gothic"/>
              </a:rPr>
              <a:t>and predict</a:t>
            </a:r>
            <a:r>
              <a:rPr sz="2800" spc="-5" dirty="0">
                <a:solidFill>
                  <a:srgbClr val="404040"/>
                </a:solidFill>
                <a:latin typeface="Century Gothic"/>
                <a:cs typeface="Century Gothic"/>
              </a:rPr>
              <a:t>, </a:t>
            </a:r>
            <a:r>
              <a:rPr sz="2800" spc="-10" dirty="0">
                <a:solidFill>
                  <a:srgbClr val="404040"/>
                </a:solidFill>
                <a:latin typeface="Century Gothic"/>
                <a:cs typeface="Century Gothic"/>
              </a:rPr>
              <a:t>based </a:t>
            </a:r>
            <a:r>
              <a:rPr sz="2800" spc="-5" dirty="0">
                <a:solidFill>
                  <a:srgbClr val="404040"/>
                </a:solidFill>
                <a:latin typeface="Century Gothic"/>
                <a:cs typeface="Century Gothic"/>
              </a:rPr>
              <a:t>on a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combination </a:t>
            </a:r>
            <a:r>
              <a:rPr sz="2800" spc="-5" dirty="0">
                <a:solidFill>
                  <a:srgbClr val="404040"/>
                </a:solidFill>
                <a:latin typeface="Century Gothic"/>
                <a:cs typeface="Century Gothic"/>
              </a:rPr>
              <a:t>of </a:t>
            </a:r>
            <a:r>
              <a:rPr lang="en-US" sz="2800" spc="-5" dirty="0">
                <a:solidFill>
                  <a:srgbClr val="404040"/>
                </a:solidFill>
                <a:latin typeface="Century Gothic"/>
                <a:cs typeface="Century Gothic"/>
              </a:rPr>
              <a:t>dental </a:t>
            </a:r>
            <a:r>
              <a:rPr sz="2800" spc="-5" dirty="0">
                <a:solidFill>
                  <a:srgbClr val="404040"/>
                </a:solidFill>
                <a:latin typeface="Century Gothic"/>
                <a:cs typeface="Century Gothic"/>
              </a:rPr>
              <a:t>features that  describes the </a:t>
            </a:r>
            <a:r>
              <a:rPr lang="en-US" sz="2800" spc="-5" dirty="0">
                <a:solidFill>
                  <a:srgbClr val="404040"/>
                </a:solidFill>
                <a:latin typeface="Century Gothic"/>
                <a:cs typeface="Century Gothic"/>
              </a:rPr>
              <a:t>Gender of the person</a:t>
            </a:r>
            <a:endParaRPr sz="2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9288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EBEBEB"/>
                </a:solidFill>
                <a:latin typeface="Century Gothic"/>
                <a:cs typeface="Century Gothic"/>
              </a:rPr>
              <a:t>BACKGROUND &amp; SCOPE</a:t>
            </a:r>
            <a:endParaRPr sz="36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386" y="3048380"/>
            <a:ext cx="9363075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lang="en-US" sz="2400" spc="10" dirty="0">
                <a:latin typeface="Century Gothic"/>
                <a:cs typeface="Century Gothic"/>
              </a:rPr>
              <a:t>Forensic medicine is an interesting area of study. Forensic dentistry is a branch of forensic medicine. 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lang="en-US" sz="2400" spc="10" dirty="0">
                <a:latin typeface="Century Gothic"/>
                <a:cs typeface="Century Gothic"/>
              </a:rPr>
              <a:t>During natural calamities or due to some other reasons, many times, it will not be possible to find out the gender of the deceased person. 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lang="en-US" sz="2400" spc="10" dirty="0">
                <a:latin typeface="Century Gothic"/>
                <a:cs typeface="Century Gothic"/>
              </a:rPr>
              <a:t>In such cases, certain measurements of the tooth will be taken (as bones and teeth do not decay easily) and gender will be </a:t>
            </a:r>
            <a:r>
              <a:rPr lang="en-US" sz="2400" spc="10">
                <a:latin typeface="Century Gothic"/>
                <a:cs typeface="Century Gothic"/>
              </a:rPr>
              <a:t>determined.</a:t>
            </a:r>
            <a:endParaRPr sz="41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449067"/>
              <a:ext cx="1475359" cy="14753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644139"/>
              <a:ext cx="905256" cy="9052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128320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83208" y="609600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0" y="609600"/>
                  </a:moveTo>
                  <a:lnTo>
                    <a:pt x="1283208" y="609600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1577" y="922401"/>
            <a:ext cx="3259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BEBEB"/>
                </a:solidFill>
                <a:latin typeface="Century Gothic"/>
                <a:cs typeface="Century Gothic"/>
              </a:rPr>
              <a:t>ARCHITEC</a:t>
            </a:r>
            <a:r>
              <a:rPr sz="3600" spc="5" dirty="0">
                <a:solidFill>
                  <a:srgbClr val="EBEBEB"/>
                </a:solidFill>
                <a:latin typeface="Century Gothic"/>
                <a:cs typeface="Century Gothic"/>
              </a:rPr>
              <a:t>T</a:t>
            </a:r>
            <a:r>
              <a:rPr sz="3600" dirty="0">
                <a:solidFill>
                  <a:srgbClr val="EBEBEB"/>
                </a:solidFill>
                <a:latin typeface="Century Gothic"/>
                <a:cs typeface="Century Gothic"/>
              </a:rPr>
              <a:t>URE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2352" y="2921990"/>
            <a:ext cx="72517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7400"/>
              </a:lnSpc>
              <a:spcBef>
                <a:spcPts val="100"/>
              </a:spcBef>
            </a:pPr>
            <a:r>
              <a:rPr sz="1100" dirty="0">
                <a:latin typeface="Century Gothic"/>
                <a:cs typeface="Century Gothic"/>
              </a:rPr>
              <a:t>Raw </a:t>
            </a:r>
            <a:r>
              <a:rPr sz="1100" spc="-5" dirty="0">
                <a:latin typeface="Century Gothic"/>
                <a:cs typeface="Century Gothic"/>
              </a:rPr>
              <a:t>Data  </a:t>
            </a:r>
            <a:r>
              <a:rPr sz="1100" dirty="0">
                <a:latin typeface="Century Gothic"/>
                <a:cs typeface="Century Gothic"/>
              </a:rPr>
              <a:t>Co</a:t>
            </a:r>
            <a:r>
              <a:rPr sz="1100" spc="5" dirty="0">
                <a:latin typeface="Century Gothic"/>
                <a:cs typeface="Century Gothic"/>
              </a:rPr>
              <a:t>ll</a:t>
            </a:r>
            <a:r>
              <a:rPr sz="1100" dirty="0">
                <a:latin typeface="Century Gothic"/>
                <a:cs typeface="Century Gothic"/>
              </a:rPr>
              <a:t>e</a:t>
            </a:r>
            <a:r>
              <a:rPr sz="1100" spc="5" dirty="0">
                <a:latin typeface="Century Gothic"/>
                <a:cs typeface="Century Gothic"/>
              </a:rPr>
              <a:t>c</a:t>
            </a:r>
            <a:r>
              <a:rPr sz="1100" dirty="0">
                <a:latin typeface="Century Gothic"/>
                <a:cs typeface="Century Gothic"/>
              </a:rPr>
              <a:t>tion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31760" y="2806064"/>
            <a:ext cx="1230630" cy="628650"/>
            <a:chOff x="7231760" y="2806064"/>
            <a:chExt cx="1230630" cy="628650"/>
          </a:xfrm>
        </p:grpSpPr>
        <p:sp>
          <p:nvSpPr>
            <p:cNvPr id="10" name="object 10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80223" y="2917672"/>
            <a:ext cx="93281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dirty="0">
                <a:latin typeface="Century Gothic"/>
                <a:cs typeface="Century Gothic"/>
              </a:rPr>
              <a:t>Missing</a:t>
            </a:r>
            <a:r>
              <a:rPr sz="1100" spc="-95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Value  </a:t>
            </a:r>
            <a:r>
              <a:rPr sz="1100" dirty="0">
                <a:latin typeface="Century Gothic"/>
                <a:cs typeface="Century Gothic"/>
              </a:rPr>
              <a:t>Imputations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02848" y="2806064"/>
            <a:ext cx="1230630" cy="628650"/>
            <a:chOff x="10602848" y="2806064"/>
            <a:chExt cx="1230630" cy="628650"/>
          </a:xfrm>
        </p:grpSpPr>
        <p:sp>
          <p:nvSpPr>
            <p:cNvPr id="14" name="object 14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703814" y="3018789"/>
            <a:ext cx="10293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entury Gothic"/>
                <a:cs typeface="Century Gothic"/>
              </a:rPr>
              <a:t>Data</a:t>
            </a:r>
            <a:r>
              <a:rPr sz="1100" spc="-7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Cleaning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602848" y="3946016"/>
            <a:ext cx="1230630" cy="627380"/>
            <a:chOff x="10602848" y="3946016"/>
            <a:chExt cx="1230630" cy="627380"/>
          </a:xfrm>
        </p:grpSpPr>
        <p:sp>
          <p:nvSpPr>
            <p:cNvPr id="18" name="object 18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5"/>
                  </a:lnTo>
                  <a:lnTo>
                    <a:pt x="1211579" y="60807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C3A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5"/>
                  </a:moveTo>
                  <a:lnTo>
                    <a:pt x="1211579" y="608075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5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754106" y="3967073"/>
            <a:ext cx="928369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7300"/>
              </a:lnSpc>
              <a:spcBef>
                <a:spcPts val="95"/>
              </a:spcBef>
            </a:pPr>
            <a:r>
              <a:rPr sz="1100" dirty="0">
                <a:latin typeface="Century Gothic"/>
                <a:cs typeface="Century Gothic"/>
              </a:rPr>
              <a:t>Exploratory  </a:t>
            </a:r>
            <a:r>
              <a:rPr sz="1100" spc="-5" dirty="0">
                <a:latin typeface="Century Gothic"/>
                <a:cs typeface="Century Gothic"/>
              </a:rPr>
              <a:t>Data</a:t>
            </a:r>
            <a:r>
              <a:rPr sz="1100" spc="-75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Analysis  </a:t>
            </a:r>
            <a:r>
              <a:rPr sz="1100" spc="-15" dirty="0">
                <a:latin typeface="Century Gothic"/>
                <a:cs typeface="Century Gothic"/>
              </a:rPr>
              <a:t>(EDA)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970644" y="3970401"/>
            <a:ext cx="1230630" cy="612140"/>
            <a:chOff x="8970644" y="3970401"/>
            <a:chExt cx="1230630" cy="612140"/>
          </a:xfrm>
        </p:grpSpPr>
        <p:sp>
          <p:nvSpPr>
            <p:cNvPr id="22" name="object 22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1211579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1211579" y="59283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1B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0" y="592836"/>
                  </a:moveTo>
                  <a:lnTo>
                    <a:pt x="1211579" y="59283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235820" y="4174312"/>
            <a:ext cx="6991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entury Gothic"/>
                <a:cs typeface="Century Gothic"/>
              </a:rPr>
              <a:t>Mode</a:t>
            </a:r>
            <a:r>
              <a:rPr sz="1100" dirty="0">
                <a:latin typeface="Century Gothic"/>
                <a:cs typeface="Century Gothic"/>
              </a:rPr>
              <a:t>l</a:t>
            </a:r>
            <a:r>
              <a:rPr sz="1100" spc="5" dirty="0">
                <a:latin typeface="Century Gothic"/>
                <a:cs typeface="Century Gothic"/>
              </a:rPr>
              <a:t>li</a:t>
            </a:r>
            <a:r>
              <a:rPr sz="1100" dirty="0">
                <a:latin typeface="Century Gothic"/>
                <a:cs typeface="Century Gothic"/>
              </a:rPr>
              <a:t>ng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58981" y="5006884"/>
            <a:ext cx="1211580" cy="579120"/>
          </a:xfrm>
          <a:custGeom>
            <a:avLst/>
            <a:gdLst/>
            <a:ahLst/>
            <a:cxnLst/>
            <a:rect l="l" t="t" r="r" b="b"/>
            <a:pathLst>
              <a:path w="1211579" h="579120">
                <a:moveTo>
                  <a:pt x="1211579" y="0"/>
                </a:moveTo>
                <a:lnTo>
                  <a:pt x="0" y="0"/>
                </a:lnTo>
                <a:lnTo>
                  <a:pt x="0" y="579120"/>
                </a:lnTo>
                <a:lnTo>
                  <a:pt x="1211579" y="579120"/>
                </a:lnTo>
                <a:lnTo>
                  <a:pt x="121157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02076" y="5002966"/>
            <a:ext cx="1211580" cy="579120"/>
          </a:xfrm>
          <a:prstGeom prst="rect">
            <a:avLst/>
          </a:prstGeom>
          <a:ln w="19050">
            <a:solidFill>
              <a:srgbClr val="83094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sz="1100" dirty="0">
                <a:latin typeface="Century Gothic"/>
                <a:cs typeface="Century Gothic"/>
              </a:rPr>
              <a:t>Reporting</a:t>
            </a:r>
          </a:p>
        </p:txBody>
      </p:sp>
      <p:grpSp>
        <p:nvGrpSpPr>
          <p:cNvPr id="31" name="object 31"/>
          <p:cNvGrpSpPr/>
          <p:nvPr/>
        </p:nvGrpSpPr>
        <p:grpSpPr>
          <a:xfrm>
            <a:off x="8970644" y="2806064"/>
            <a:ext cx="1230630" cy="628650"/>
            <a:chOff x="8970644" y="2806064"/>
            <a:chExt cx="1230630" cy="628650"/>
          </a:xfrm>
        </p:grpSpPr>
        <p:sp>
          <p:nvSpPr>
            <p:cNvPr id="32" name="object 32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2E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67825" y="2917672"/>
            <a:ext cx="63690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-5" dirty="0">
                <a:latin typeface="Century Gothic"/>
                <a:cs typeface="Century Gothic"/>
              </a:rPr>
              <a:t>H</a:t>
            </a:r>
            <a:r>
              <a:rPr sz="1100" dirty="0">
                <a:latin typeface="Century Gothic"/>
                <a:cs typeface="Century Gothic"/>
              </a:rPr>
              <a:t>andl</a:t>
            </a:r>
            <a:r>
              <a:rPr sz="1100" spc="5" dirty="0">
                <a:latin typeface="Century Gothic"/>
                <a:cs typeface="Century Gothic"/>
              </a:rPr>
              <a:t>i</a:t>
            </a:r>
            <a:r>
              <a:rPr sz="1100" dirty="0">
                <a:latin typeface="Century Gothic"/>
                <a:cs typeface="Century Gothic"/>
              </a:rPr>
              <a:t>ng  Outliers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31489" y="2810636"/>
            <a:ext cx="1586230" cy="628650"/>
            <a:chOff x="3531489" y="2810636"/>
            <a:chExt cx="1586230" cy="628650"/>
          </a:xfrm>
        </p:grpSpPr>
        <p:sp>
          <p:nvSpPr>
            <p:cNvPr id="36" name="object 36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15666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66672" y="609600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A2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0" y="609600"/>
                  </a:moveTo>
                  <a:lnTo>
                    <a:pt x="1566672" y="609600"/>
                  </a:lnTo>
                  <a:lnTo>
                    <a:pt x="156667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21785" y="2921990"/>
            <a:ext cx="140271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7400"/>
              </a:lnSpc>
              <a:spcBef>
                <a:spcPts val="100"/>
              </a:spcBef>
            </a:pPr>
            <a:r>
              <a:rPr sz="1100" dirty="0">
                <a:latin typeface="Century Gothic"/>
                <a:cs typeface="Century Gothic"/>
              </a:rPr>
              <a:t>Importing Libraries</a:t>
            </a:r>
            <a:r>
              <a:rPr sz="1100" spc="-14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  Jupyter</a:t>
            </a:r>
            <a:r>
              <a:rPr sz="1100" spc="-6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Notebook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23357" y="2810636"/>
            <a:ext cx="1230630" cy="628650"/>
            <a:chOff x="5523357" y="2810636"/>
            <a:chExt cx="1230630" cy="628650"/>
          </a:xfrm>
        </p:grpSpPr>
        <p:sp>
          <p:nvSpPr>
            <p:cNvPr id="40" name="object 40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8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80" y="60960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F9D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80" y="60960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664453" y="3023743"/>
            <a:ext cx="94741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entury Gothic"/>
                <a:cs typeface="Century Gothic"/>
              </a:rPr>
              <a:t>Load</a:t>
            </a:r>
            <a:r>
              <a:rPr sz="1100" spc="-65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Dataset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231760" y="3970401"/>
            <a:ext cx="1230630" cy="627380"/>
            <a:chOff x="7231760" y="3970401"/>
            <a:chExt cx="1230630" cy="627380"/>
          </a:xfrm>
        </p:grpSpPr>
        <p:sp>
          <p:nvSpPr>
            <p:cNvPr id="44" name="object 44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211579" y="60807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6"/>
                  </a:moveTo>
                  <a:lnTo>
                    <a:pt x="1211579" y="60807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67600" y="4160413"/>
            <a:ext cx="845438" cy="1949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lang="en-US" sz="1100" spc="-5" dirty="0">
                <a:latin typeface="Century Gothic"/>
                <a:cs typeface="Century Gothic"/>
              </a:rPr>
              <a:t>Evaluation</a:t>
            </a:r>
            <a:endParaRPr sz="1100" dirty="0">
              <a:latin typeface="Century Gothic"/>
              <a:cs typeface="Century Gothic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402841" y="2526792"/>
            <a:ext cx="10502900" cy="2413338"/>
            <a:chOff x="1402841" y="2526792"/>
            <a:chExt cx="10502900" cy="2413338"/>
          </a:xfrm>
        </p:grpSpPr>
        <p:sp>
          <p:nvSpPr>
            <p:cNvPr id="52" name="object 52"/>
            <p:cNvSpPr/>
            <p:nvPr/>
          </p:nvSpPr>
          <p:spPr>
            <a:xfrm>
              <a:off x="7167371" y="2526792"/>
              <a:ext cx="4738370" cy="379730"/>
            </a:xfrm>
            <a:custGeom>
              <a:avLst/>
              <a:gdLst/>
              <a:ahLst/>
              <a:cxnLst/>
              <a:rect l="l" t="t" r="r" b="b"/>
              <a:pathLst>
                <a:path w="4738370" h="379730">
                  <a:moveTo>
                    <a:pt x="0" y="379475"/>
                  </a:moveTo>
                  <a:lnTo>
                    <a:pt x="2476" y="305627"/>
                  </a:lnTo>
                  <a:lnTo>
                    <a:pt x="9239" y="245316"/>
                  </a:lnTo>
                  <a:lnTo>
                    <a:pt x="19288" y="204650"/>
                  </a:lnTo>
                  <a:lnTo>
                    <a:pt x="31623" y="189737"/>
                  </a:lnTo>
                  <a:lnTo>
                    <a:pt x="2337434" y="189737"/>
                  </a:lnTo>
                  <a:lnTo>
                    <a:pt x="2349769" y="174825"/>
                  </a:lnTo>
                  <a:lnTo>
                    <a:pt x="2359818" y="134159"/>
                  </a:lnTo>
                  <a:lnTo>
                    <a:pt x="2366581" y="73848"/>
                  </a:lnTo>
                  <a:lnTo>
                    <a:pt x="2369057" y="0"/>
                  </a:lnTo>
                  <a:lnTo>
                    <a:pt x="2371534" y="73848"/>
                  </a:lnTo>
                  <a:lnTo>
                    <a:pt x="2378297" y="134159"/>
                  </a:lnTo>
                  <a:lnTo>
                    <a:pt x="2388346" y="174825"/>
                  </a:lnTo>
                  <a:lnTo>
                    <a:pt x="2400680" y="189737"/>
                  </a:lnTo>
                  <a:lnTo>
                    <a:pt x="4706493" y="189737"/>
                  </a:lnTo>
                  <a:lnTo>
                    <a:pt x="4718827" y="204650"/>
                  </a:lnTo>
                  <a:lnTo>
                    <a:pt x="4728876" y="245316"/>
                  </a:lnTo>
                  <a:lnTo>
                    <a:pt x="4735639" y="305627"/>
                  </a:lnTo>
                  <a:lnTo>
                    <a:pt x="4738116" y="379475"/>
                  </a:lnTo>
                </a:path>
              </a:pathLst>
            </a:custGeom>
            <a:ln w="9525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259841" y="0"/>
                  </a:moveTo>
                  <a:lnTo>
                    <a:pt x="259841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9841" y="60579"/>
                  </a:lnTo>
                  <a:lnTo>
                    <a:pt x="259841" y="80772"/>
                  </a:lnTo>
                  <a:lnTo>
                    <a:pt x="300228" y="40386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0" y="20193"/>
                  </a:moveTo>
                  <a:lnTo>
                    <a:pt x="259841" y="20193"/>
                  </a:lnTo>
                  <a:lnTo>
                    <a:pt x="259841" y="0"/>
                  </a:lnTo>
                  <a:lnTo>
                    <a:pt x="300228" y="40386"/>
                  </a:lnTo>
                  <a:lnTo>
                    <a:pt x="259841" y="80772"/>
                  </a:lnTo>
                  <a:lnTo>
                    <a:pt x="259841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4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4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5"/>
                  </a:lnTo>
                  <a:lnTo>
                    <a:pt x="40385" y="80771"/>
                  </a:lnTo>
                  <a:lnTo>
                    <a:pt x="40385" y="60578"/>
                  </a:lnTo>
                  <a:lnTo>
                    <a:pt x="298703" y="60578"/>
                  </a:lnTo>
                  <a:lnTo>
                    <a:pt x="298703" y="20192"/>
                  </a:lnTo>
                  <a:lnTo>
                    <a:pt x="40385" y="20192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8"/>
                  </a:moveTo>
                  <a:lnTo>
                    <a:pt x="40385" y="60578"/>
                  </a:lnTo>
                  <a:lnTo>
                    <a:pt x="40385" y="80771"/>
                  </a:lnTo>
                  <a:lnTo>
                    <a:pt x="0" y="40385"/>
                  </a:lnTo>
                  <a:lnTo>
                    <a:pt x="40385" y="0"/>
                  </a:lnTo>
                  <a:lnTo>
                    <a:pt x="40385" y="20192"/>
                  </a:lnTo>
                  <a:lnTo>
                    <a:pt x="298703" y="20192"/>
                  </a:lnTo>
                  <a:lnTo>
                    <a:pt x="298703" y="60578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805990" y="4641045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793842" y="4631995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568055" y="2269947"/>
            <a:ext cx="2000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entury Gothic"/>
                <a:cs typeface="Century Gothic"/>
              </a:rPr>
              <a:t>Data</a:t>
            </a:r>
            <a:r>
              <a:rPr sz="1600" b="1" spc="-35" dirty="0">
                <a:latin typeface="Century Gothic"/>
                <a:cs typeface="Century Gothic"/>
              </a:rPr>
              <a:t> </a:t>
            </a:r>
            <a:r>
              <a:rPr sz="1600" b="1" spc="-5" dirty="0">
                <a:latin typeface="Century Gothic"/>
                <a:cs typeface="Century Gothic"/>
              </a:rPr>
              <a:t>Pre-Processing</a:t>
            </a:r>
            <a:endParaRPr sz="1600" dirty="0">
              <a:latin typeface="Century Gothic"/>
              <a:cs typeface="Century Gothic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64714" y="3899495"/>
            <a:ext cx="5607525" cy="493045"/>
            <a:chOff x="755141" y="3856482"/>
            <a:chExt cx="2796540" cy="535305"/>
          </a:xfrm>
        </p:grpSpPr>
        <p:sp>
          <p:nvSpPr>
            <p:cNvPr id="79" name="object 79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133730" y="0"/>
                  </a:moveTo>
                  <a:lnTo>
                    <a:pt x="0" y="133731"/>
                  </a:lnTo>
                  <a:lnTo>
                    <a:pt x="66865" y="133731"/>
                  </a:lnTo>
                  <a:lnTo>
                    <a:pt x="66865" y="300863"/>
                  </a:lnTo>
                  <a:lnTo>
                    <a:pt x="71619" y="348039"/>
                  </a:lnTo>
                  <a:lnTo>
                    <a:pt x="85256" y="391977"/>
                  </a:lnTo>
                  <a:lnTo>
                    <a:pt x="106832" y="431736"/>
                  </a:lnTo>
                  <a:lnTo>
                    <a:pt x="135408" y="466375"/>
                  </a:lnTo>
                  <a:lnTo>
                    <a:pt x="170043" y="494954"/>
                  </a:lnTo>
                  <a:lnTo>
                    <a:pt x="209795" y="516532"/>
                  </a:lnTo>
                  <a:lnTo>
                    <a:pt x="253724" y="530169"/>
                  </a:lnTo>
                  <a:lnTo>
                    <a:pt x="300888" y="534924"/>
                  </a:lnTo>
                  <a:lnTo>
                    <a:pt x="2796540" y="534924"/>
                  </a:lnTo>
                  <a:lnTo>
                    <a:pt x="2796540" y="401193"/>
                  </a:lnTo>
                  <a:lnTo>
                    <a:pt x="300888" y="401193"/>
                  </a:lnTo>
                  <a:lnTo>
                    <a:pt x="261852" y="393303"/>
                  </a:lnTo>
                  <a:lnTo>
                    <a:pt x="229973" y="371792"/>
                  </a:lnTo>
                  <a:lnTo>
                    <a:pt x="208478" y="339899"/>
                  </a:lnTo>
                  <a:lnTo>
                    <a:pt x="200596" y="300863"/>
                  </a:lnTo>
                  <a:lnTo>
                    <a:pt x="200596" y="133731"/>
                  </a:lnTo>
                  <a:lnTo>
                    <a:pt x="267461" y="133731"/>
                  </a:lnTo>
                  <a:lnTo>
                    <a:pt x="13373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2796540" y="534924"/>
                  </a:moveTo>
                  <a:lnTo>
                    <a:pt x="300888" y="534924"/>
                  </a:lnTo>
                  <a:lnTo>
                    <a:pt x="253724" y="530169"/>
                  </a:lnTo>
                  <a:lnTo>
                    <a:pt x="209795" y="516532"/>
                  </a:lnTo>
                  <a:lnTo>
                    <a:pt x="170043" y="494954"/>
                  </a:lnTo>
                  <a:lnTo>
                    <a:pt x="135408" y="466375"/>
                  </a:lnTo>
                  <a:lnTo>
                    <a:pt x="106832" y="431736"/>
                  </a:lnTo>
                  <a:lnTo>
                    <a:pt x="85256" y="391977"/>
                  </a:lnTo>
                  <a:lnTo>
                    <a:pt x="71619" y="348039"/>
                  </a:lnTo>
                  <a:lnTo>
                    <a:pt x="66865" y="300863"/>
                  </a:lnTo>
                  <a:lnTo>
                    <a:pt x="66865" y="133731"/>
                  </a:lnTo>
                  <a:lnTo>
                    <a:pt x="0" y="133731"/>
                  </a:lnTo>
                  <a:lnTo>
                    <a:pt x="133730" y="0"/>
                  </a:lnTo>
                  <a:lnTo>
                    <a:pt x="267461" y="133731"/>
                  </a:lnTo>
                  <a:lnTo>
                    <a:pt x="200596" y="133731"/>
                  </a:lnTo>
                  <a:lnTo>
                    <a:pt x="200596" y="300863"/>
                  </a:lnTo>
                  <a:lnTo>
                    <a:pt x="208478" y="339899"/>
                  </a:lnTo>
                  <a:lnTo>
                    <a:pt x="229973" y="371792"/>
                  </a:lnTo>
                  <a:lnTo>
                    <a:pt x="261852" y="393303"/>
                  </a:lnTo>
                  <a:lnTo>
                    <a:pt x="300888" y="401193"/>
                  </a:lnTo>
                  <a:lnTo>
                    <a:pt x="2796540" y="401193"/>
                  </a:lnTo>
                  <a:lnTo>
                    <a:pt x="2796540" y="534924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48183" y="3580333"/>
            <a:ext cx="1076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entury Gothic"/>
                <a:cs typeface="Century Gothic"/>
              </a:rPr>
              <a:t>Real</a:t>
            </a:r>
            <a:r>
              <a:rPr sz="1600" b="1" spc="-60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World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191586" y="5660479"/>
            <a:ext cx="1432560" cy="346075"/>
          </a:xfrm>
          <a:custGeom>
            <a:avLst/>
            <a:gdLst/>
            <a:ahLst/>
            <a:cxnLst/>
            <a:rect l="l" t="t" r="r" b="b"/>
            <a:pathLst>
              <a:path w="1432560" h="346075">
                <a:moveTo>
                  <a:pt x="1432559" y="0"/>
                </a:moveTo>
                <a:lnTo>
                  <a:pt x="1430287" y="67328"/>
                </a:lnTo>
                <a:lnTo>
                  <a:pt x="1424098" y="122310"/>
                </a:lnTo>
                <a:lnTo>
                  <a:pt x="1414932" y="159380"/>
                </a:lnTo>
                <a:lnTo>
                  <a:pt x="1403730" y="172973"/>
                </a:lnTo>
                <a:lnTo>
                  <a:pt x="745108" y="172973"/>
                </a:lnTo>
                <a:lnTo>
                  <a:pt x="733907" y="186567"/>
                </a:lnTo>
                <a:lnTo>
                  <a:pt x="724741" y="223637"/>
                </a:lnTo>
                <a:lnTo>
                  <a:pt x="718552" y="278619"/>
                </a:lnTo>
                <a:lnTo>
                  <a:pt x="716279" y="345947"/>
                </a:lnTo>
                <a:lnTo>
                  <a:pt x="714007" y="278619"/>
                </a:lnTo>
                <a:lnTo>
                  <a:pt x="707818" y="223637"/>
                </a:lnTo>
                <a:lnTo>
                  <a:pt x="698652" y="186567"/>
                </a:lnTo>
                <a:lnTo>
                  <a:pt x="687451" y="172973"/>
                </a:lnTo>
                <a:lnTo>
                  <a:pt x="28828" y="172973"/>
                </a:lnTo>
                <a:lnTo>
                  <a:pt x="17627" y="159380"/>
                </a:lnTo>
                <a:lnTo>
                  <a:pt x="8461" y="122310"/>
                </a:lnTo>
                <a:lnTo>
                  <a:pt x="2272" y="67328"/>
                </a:lnTo>
                <a:lnTo>
                  <a:pt x="0" y="0"/>
                </a:lnTo>
              </a:path>
            </a:pathLst>
          </a:custGeom>
          <a:ln w="9525">
            <a:solidFill>
              <a:srgbClr val="B311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147919" y="5982477"/>
            <a:ext cx="2051685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185420" algn="l"/>
              </a:tabLst>
            </a:pPr>
            <a:endParaRPr sz="1050" dirty="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lang="en-US" sz="1050" b="1" spc="-5" dirty="0">
                <a:latin typeface="Century Gothic"/>
                <a:cs typeface="Century Gothic"/>
              </a:rPr>
              <a:t>Project Documentation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160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>
                <a:solidFill>
                  <a:srgbClr val="EBEBEB"/>
                </a:solidFill>
                <a:latin typeface="Century Gothic"/>
                <a:cs typeface="Century Gothic"/>
              </a:rPr>
              <a:t>DATASET</a:t>
            </a:r>
            <a:r>
              <a:rPr sz="3600" spc="-9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EBEBEB"/>
                </a:solidFill>
                <a:latin typeface="Century Gothic"/>
                <a:cs typeface="Century Gothic"/>
              </a:rPr>
              <a:t>INFORMATION</a:t>
            </a:r>
            <a:endParaRPr sz="36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514600"/>
            <a:ext cx="10744200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5" dirty="0">
                <a:latin typeface="Century Gothic"/>
                <a:cs typeface="Century Gothic"/>
              </a:rPr>
              <a:t>A</a:t>
            </a:r>
            <a:r>
              <a:rPr sz="2000" b="1" spc="-5" dirty="0">
                <a:latin typeface="Century Gothic"/>
                <a:cs typeface="Century Gothic"/>
              </a:rPr>
              <a:t>ge: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" dirty="0">
                <a:latin typeface="Century Gothic"/>
                <a:cs typeface="Century Gothic"/>
              </a:rPr>
              <a:t>person's </a:t>
            </a:r>
            <a:r>
              <a:rPr sz="2000" dirty="0">
                <a:latin typeface="Century Gothic"/>
                <a:cs typeface="Century Gothic"/>
              </a:rPr>
              <a:t>age </a:t>
            </a:r>
            <a:r>
              <a:rPr sz="2000" spc="10" dirty="0">
                <a:latin typeface="Century Gothic"/>
                <a:cs typeface="Century Gothic"/>
              </a:rPr>
              <a:t>in</a:t>
            </a:r>
            <a:r>
              <a:rPr sz="2000" spc="-9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years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b="1" spc="-5" dirty="0">
                <a:latin typeface="Century Gothic"/>
                <a:cs typeface="Century Gothic"/>
              </a:rPr>
              <a:t>Gender</a:t>
            </a:r>
            <a:r>
              <a:rPr sz="2000" b="1" spc="-5" dirty="0">
                <a:latin typeface="Century Gothic"/>
                <a:cs typeface="Century Gothic"/>
              </a:rPr>
              <a:t>: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" dirty="0">
                <a:latin typeface="Century Gothic"/>
                <a:cs typeface="Century Gothic"/>
              </a:rPr>
              <a:t>person's </a:t>
            </a:r>
            <a:r>
              <a:rPr sz="2000" dirty="0">
                <a:latin typeface="Century Gothic"/>
                <a:cs typeface="Century Gothic"/>
              </a:rPr>
              <a:t>sex </a:t>
            </a:r>
            <a:r>
              <a:rPr sz="2000" spc="-10" dirty="0">
                <a:latin typeface="Century Gothic"/>
                <a:cs typeface="Century Gothic"/>
              </a:rPr>
              <a:t>(</a:t>
            </a:r>
            <a:r>
              <a:rPr sz="2000" spc="5" dirty="0">
                <a:latin typeface="Century Gothic"/>
                <a:cs typeface="Century Gothic"/>
              </a:rPr>
              <a:t>male, </a:t>
            </a:r>
            <a:r>
              <a:rPr sz="2000" dirty="0">
                <a:latin typeface="Century Gothic"/>
                <a:cs typeface="Century Gothic"/>
              </a:rPr>
              <a:t>female)</a:t>
            </a:r>
            <a:r>
              <a:rPr lang="en-US" sz="2000" dirty="0">
                <a:latin typeface="Century Gothic"/>
                <a:cs typeface="Century Gothic"/>
                <a:sym typeface="Wingdings" panose="05000000000000000000" pitchFamily="2" charset="2"/>
              </a:rPr>
              <a:t> Target Variable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entury Gothic"/>
              <a:cs typeface="Century Gothic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</a:pPr>
            <a:r>
              <a:rPr lang="en-US" sz="2000" b="1" spc="-5" dirty="0">
                <a:latin typeface="Century Gothic"/>
                <a:cs typeface="Century Gothic"/>
              </a:rPr>
              <a:t>SampleID and SL No. </a:t>
            </a:r>
            <a:r>
              <a:rPr sz="2000" b="1" spc="-5" dirty="0">
                <a:latin typeface="Century Gothic"/>
                <a:cs typeface="Century Gothic"/>
              </a:rPr>
              <a:t>: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lang="en-US" sz="2000" dirty="0">
                <a:latin typeface="Century Gothic"/>
                <a:cs typeface="Century Gothic"/>
              </a:rPr>
              <a:t>sampleID &amp; SL No. represents individuals unique ID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5" dirty="0">
                <a:latin typeface="Century Gothic"/>
                <a:cs typeface="Century Gothic"/>
              </a:rPr>
              <a:t>Inter-canine distance intraoral , inter-canine distance casts, right canine cast, left canine cast, etc. </a:t>
            </a:r>
            <a:r>
              <a:rPr lang="en-US" sz="2000" spc="-5" dirty="0">
                <a:latin typeface="Century Gothic"/>
                <a:cs typeface="Century Gothic"/>
              </a:rPr>
              <a:t>These features represent the measurement of the oral teeth </a:t>
            </a:r>
            <a:r>
              <a:rPr lang="en-US" sz="2000" b="1" spc="-5" dirty="0">
                <a:latin typeface="Century Gothic"/>
                <a:cs typeface="Century Gothic"/>
                <a:sym typeface="Wingdings" panose="05000000000000000000" pitchFamily="2" charset="2"/>
              </a:rPr>
              <a:t>  </a:t>
            </a:r>
            <a:r>
              <a:rPr lang="en-US" sz="2000" spc="-5" dirty="0">
                <a:latin typeface="Century Gothic"/>
                <a:cs typeface="Century Gothic"/>
                <a:sym typeface="Wingdings" panose="05000000000000000000" pitchFamily="2" charset="2"/>
              </a:rPr>
              <a:t>Our Independent Variables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96EE71D-09C5-753D-878C-F68B2709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335563"/>
            <a:ext cx="10896600" cy="4446237"/>
          </a:xfrm>
        </p:spPr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 Raw data collection :  Click the hyperlink to download the dataset  - </a:t>
            </a:r>
            <a:r>
              <a:rPr lang="en-US" dirty="0">
                <a:hlinkClick r:id="rId2"/>
              </a:rPr>
              <a:t>Hyperlink</a:t>
            </a:r>
            <a:endParaRPr lang="en-US" dirty="0"/>
          </a:p>
          <a:p>
            <a:r>
              <a:rPr lang="en-US" b="1" dirty="0"/>
              <a:t>Step 2:  </a:t>
            </a:r>
            <a:r>
              <a:rPr lang="en-US" dirty="0"/>
              <a:t>Importing the necessary packages in JupyterNotebook/ Any IDE</a:t>
            </a:r>
          </a:p>
          <a:p>
            <a:r>
              <a:rPr lang="en-US" dirty="0"/>
              <a:t>              Note: For </a:t>
            </a:r>
            <a:r>
              <a:rPr lang="en-US" dirty="0">
                <a:hlinkClick r:id="rId3"/>
              </a:rPr>
              <a:t>JupyterNotebook Installation </a:t>
            </a:r>
            <a:r>
              <a:rPr lang="en-US" dirty="0"/>
              <a:t>kindly follow the documentation </a:t>
            </a:r>
          </a:p>
          <a:p>
            <a:r>
              <a:rPr lang="en-US" dirty="0"/>
              <a:t>              Packages involved:-</a:t>
            </a:r>
          </a:p>
          <a:p>
            <a:r>
              <a:rPr lang="en-US" dirty="0"/>
              <a:t>              </a:t>
            </a:r>
            <a:r>
              <a:rPr lang="en-US" b="1" dirty="0"/>
              <a:t>import pandas as pd                                           </a:t>
            </a:r>
            <a:r>
              <a:rPr lang="en-US" dirty="0"/>
              <a:t>#Used to load the dataset</a:t>
            </a:r>
          </a:p>
          <a:p>
            <a:r>
              <a:rPr lang="en-US" dirty="0"/>
              <a:t>              </a:t>
            </a:r>
            <a:r>
              <a:rPr lang="en-US" b="1" dirty="0"/>
              <a:t>import Numpy as np                                           </a:t>
            </a:r>
            <a:r>
              <a:rPr lang="en-US" dirty="0"/>
              <a:t>#Used to perform mathematical operations</a:t>
            </a:r>
          </a:p>
          <a:p>
            <a:r>
              <a:rPr lang="en-US" dirty="0"/>
              <a:t>              </a:t>
            </a:r>
            <a:r>
              <a:rPr lang="en-US" b="1" dirty="0"/>
              <a:t>import matplotlib.pyplot as plt 	       </a:t>
            </a:r>
            <a:r>
              <a:rPr lang="en-US" dirty="0"/>
              <a:t>#Used to visualize the data </a:t>
            </a:r>
            <a:endParaRPr lang="en-US" b="1" dirty="0"/>
          </a:p>
          <a:p>
            <a:r>
              <a:rPr lang="en-US" b="1" dirty="0"/>
              <a:t>              import seaborn as </a:t>
            </a:r>
            <a:r>
              <a:rPr lang="en-US" b="1" dirty="0" err="1"/>
              <a:t>sns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Step 3: Import the dataset using pandas </a:t>
            </a:r>
          </a:p>
          <a:p>
            <a:r>
              <a:rPr lang="en-US" b="1" dirty="0"/>
              <a:t>             </a:t>
            </a:r>
            <a:r>
              <a:rPr lang="en-US" dirty="0" err="1"/>
              <a:t>Variable_name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(“Dentistry.csv”)</a:t>
            </a:r>
          </a:p>
          <a:p>
            <a:endParaRPr lang="en-US" dirty="0"/>
          </a:p>
          <a:p>
            <a:r>
              <a:rPr lang="en-US" b="1" dirty="0"/>
              <a:t>Step 4:   </a:t>
            </a:r>
            <a:r>
              <a:rPr lang="en-US" dirty="0"/>
              <a:t>Data Preprocessing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Identify and handle missing values</a:t>
            </a:r>
          </a:p>
          <a:p>
            <a:r>
              <a:rPr lang="en-IN" dirty="0"/>
              <a:t> ii) Encoding categorical data </a:t>
            </a:r>
          </a:p>
          <a:p>
            <a:r>
              <a:rPr lang="en-IN" b="1" dirty="0" err="1"/>
              <a:t>i.e</a:t>
            </a:r>
            <a:r>
              <a:rPr lang="en-IN" b="1" dirty="0"/>
              <a:t> </a:t>
            </a:r>
            <a:r>
              <a:rPr lang="en-US" b="1" dirty="0"/>
              <a:t>from sklearn.preprocessing import </a:t>
            </a:r>
            <a:r>
              <a:rPr lang="en-US" b="1" dirty="0" err="1"/>
              <a:t>LabelEncoder</a:t>
            </a:r>
            <a:r>
              <a:rPr lang="en-IN" b="1" dirty="0"/>
              <a:t>  </a:t>
            </a:r>
          </a:p>
          <a:p>
            <a:r>
              <a:rPr lang="en-IN" dirty="0"/>
              <a:t>  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29000" y="1524000"/>
            <a:ext cx="5542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Century Gothic"/>
                <a:cs typeface="Century Gothic"/>
              </a:rPr>
              <a:t>Step-by-Step Approach to follow:</a:t>
            </a:r>
            <a:endParaRPr sz="24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38F6DE5-0AF5-1717-9818-C6B56B863326}"/>
              </a:ext>
            </a:extLst>
          </p:cNvPr>
          <p:cNvSpPr/>
          <p:nvPr/>
        </p:nvSpPr>
        <p:spPr>
          <a:xfrm>
            <a:off x="4876800" y="4038600"/>
            <a:ext cx="3048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572918" y="351780"/>
            <a:ext cx="61994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000000"/>
                </a:solidFill>
                <a:latin typeface="Century Gothic"/>
                <a:cs typeface="Century Gothic"/>
              </a:rPr>
              <a:t>Step-by-Step Approach to follow cont.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61E9FC4-9924-3964-4AFC-E9158A8F5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058400" cy="4708981"/>
          </a:xfrm>
        </p:spPr>
        <p:txBody>
          <a:bodyPr/>
          <a:lstStyle/>
          <a:p>
            <a:endParaRPr lang="en-US" b="1" dirty="0"/>
          </a:p>
          <a:p>
            <a:r>
              <a:rPr lang="en-US" dirty="0"/>
              <a:t>iii)   Split independent and dependent variables i.e. X and Y</a:t>
            </a:r>
          </a:p>
          <a:p>
            <a:r>
              <a:rPr lang="en-US" dirty="0"/>
              <a:t>iv)   Normalize the X variable      </a:t>
            </a:r>
          </a:p>
          <a:p>
            <a:r>
              <a:rPr lang="en-US" dirty="0"/>
              <a:t>       </a:t>
            </a:r>
            <a:r>
              <a:rPr lang="en-US" b="1" dirty="0"/>
              <a:t>from sklearn.preprocessing import Normalizer  </a:t>
            </a:r>
            <a:r>
              <a:rPr lang="en-US" dirty="0"/>
              <a:t>#all the values will fall in the range</a:t>
            </a:r>
          </a:p>
          <a:p>
            <a:r>
              <a:rPr lang="en-US" dirty="0"/>
              <a:t>       [0,1] or sometimes[ -1 , +1]</a:t>
            </a:r>
          </a:p>
          <a:p>
            <a:endParaRPr lang="en-US" b="1" dirty="0"/>
          </a:p>
          <a:p>
            <a:r>
              <a:rPr lang="en-US" b="1" dirty="0"/>
              <a:t>Step 5: </a:t>
            </a:r>
            <a:r>
              <a:rPr lang="en-US" dirty="0"/>
              <a:t>Exploratory Data Analysis</a:t>
            </a:r>
          </a:p>
          <a:p>
            <a:pPr marL="400050" indent="-400050">
              <a:buAutoNum type="romanLcParenR"/>
            </a:pPr>
            <a:r>
              <a:rPr lang="en-IN" dirty="0"/>
              <a:t>You need to check the correlation of the data using Heatmap between X-to-X features and X-to-Y features to understand the relationship and collinearity issues between the features. (seaborn library)</a:t>
            </a:r>
          </a:p>
          <a:p>
            <a:endParaRPr lang="en-IN" dirty="0"/>
          </a:p>
          <a:p>
            <a:r>
              <a:rPr lang="en-IN" b="1" dirty="0"/>
              <a:t>Step 6: </a:t>
            </a:r>
            <a:r>
              <a:rPr lang="en-IN" dirty="0"/>
              <a:t>Model Building </a:t>
            </a:r>
          </a:p>
          <a:p>
            <a:pPr marL="400050" indent="-400050">
              <a:buAutoNum type="romanLcParenR"/>
            </a:pPr>
            <a:r>
              <a:rPr lang="en-IN" dirty="0"/>
              <a:t>Drop the unwanted independent variables which you see not important for model building.</a:t>
            </a:r>
          </a:p>
          <a:p>
            <a:pPr marL="400050" indent="-400050">
              <a:buAutoNum type="romanLcParenR"/>
            </a:pPr>
            <a:r>
              <a:rPr lang="en-IN" dirty="0"/>
              <a:t>Drop the independent features which are highly correlated to each other </a:t>
            </a:r>
          </a:p>
          <a:p>
            <a:pPr marL="400050" indent="-400050">
              <a:buAutoNum type="romanLcParenR"/>
            </a:pPr>
            <a:r>
              <a:rPr lang="en-IN" dirty="0"/>
              <a:t> Split the Data into Train and Test set</a:t>
            </a:r>
          </a:p>
          <a:p>
            <a:r>
              <a:rPr lang="en-IN" dirty="0"/>
              <a:t>        </a:t>
            </a:r>
            <a:r>
              <a:rPr lang="en-IN" b="1" dirty="0"/>
              <a:t>from </a:t>
            </a:r>
            <a:r>
              <a:rPr lang="en-IN" b="1" dirty="0" err="1"/>
              <a:t>sklearn.preprocessing</a:t>
            </a:r>
            <a:r>
              <a:rPr lang="en-IN" b="1" dirty="0"/>
              <a:t> import </a:t>
            </a:r>
            <a:r>
              <a:rPr lang="en-IN" b="1" dirty="0" err="1"/>
              <a:t>train_test_split</a:t>
            </a:r>
            <a:endParaRPr lang="en-IN" b="1" dirty="0"/>
          </a:p>
          <a:p>
            <a:r>
              <a:rPr lang="en-IN" dirty="0"/>
              <a:t>iv)    Use Logistic Regression, Decision Tree classifier, Random Forest classifier and XGBoost classifier.</a:t>
            </a:r>
          </a:p>
          <a:p>
            <a:pPr marL="400050" indent="-400050">
              <a:buAutoNum type="romanLcParenR"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609600"/>
            <a:ext cx="5562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Step-by-Step Approach to follow cont.</a:t>
            </a:r>
            <a:endParaRPr sz="3600" dirty="0">
              <a:solidFill>
                <a:schemeClr val="bg1">
                  <a:lumMod val="8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583" y="2393306"/>
            <a:ext cx="10700385" cy="1575431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  <a:buClr>
                <a:srgbClr val="B31166"/>
              </a:buClr>
              <a:buSzPct val="80555"/>
              <a:tabLst>
                <a:tab pos="354965" algn="l"/>
                <a:tab pos="355600" algn="l"/>
              </a:tabLst>
            </a:pPr>
            <a:r>
              <a:rPr lang="en-US" b="1" spc="-10" dirty="0">
                <a:latin typeface="Century Gothic"/>
                <a:cs typeface="Century Gothic"/>
              </a:rPr>
              <a:t>Step 7: </a:t>
            </a:r>
            <a:r>
              <a:rPr lang="en-US" spc="-10" dirty="0">
                <a:latin typeface="Century Gothic"/>
                <a:cs typeface="Century Gothic"/>
              </a:rPr>
              <a:t>Evaluation</a:t>
            </a:r>
          </a:p>
          <a:p>
            <a:pPr marL="412750" indent="-400050">
              <a:lnSpc>
                <a:spcPct val="100000"/>
              </a:lnSpc>
              <a:spcBef>
                <a:spcPts val="1245"/>
              </a:spcBef>
              <a:buClr>
                <a:srgbClr val="B31166"/>
              </a:buClr>
              <a:buSzPct val="80555"/>
              <a:buAutoNum type="romanLcParenR"/>
              <a:tabLst>
                <a:tab pos="354965" algn="l"/>
                <a:tab pos="355600" algn="l"/>
              </a:tabLst>
            </a:pPr>
            <a:r>
              <a:rPr lang="en-US" sz="1800" spc="-10" dirty="0">
                <a:latin typeface="Century Gothic"/>
                <a:cs typeface="Century Gothic"/>
              </a:rPr>
              <a:t>You need to evaluate the model based on the models evaluation metrics i.e.</a:t>
            </a:r>
            <a:r>
              <a:rPr lang="en-US" spc="-10" dirty="0">
                <a:latin typeface="Century Gothic"/>
                <a:cs typeface="Century Gothic"/>
              </a:rPr>
              <a:t> Confusion matrix(Accuracy), ROC curve and AUC curve to check model accuracy and plot them</a:t>
            </a:r>
            <a:endParaRPr lang="en-US" sz="1800" spc="-10" dirty="0">
              <a:latin typeface="Century Gothic"/>
              <a:cs typeface="Century Gothic"/>
            </a:endParaRPr>
          </a:p>
          <a:p>
            <a:pPr marL="412750" indent="-400050">
              <a:lnSpc>
                <a:spcPct val="100000"/>
              </a:lnSpc>
              <a:spcBef>
                <a:spcPts val="1245"/>
              </a:spcBef>
              <a:buClr>
                <a:srgbClr val="B31166"/>
              </a:buClr>
              <a:buSzPct val="80555"/>
              <a:buAutoNum type="romanLcParenR"/>
              <a:tabLst>
                <a:tab pos="354965" algn="l"/>
                <a:tab pos="355600" algn="l"/>
              </a:tabLst>
            </a:pPr>
            <a:r>
              <a:rPr lang="en-US" spc="-10" dirty="0">
                <a:latin typeface="Century Gothic"/>
                <a:cs typeface="Century Gothic"/>
              </a:rPr>
              <a:t>Step 8: Make a documentation file of the project for submission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606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Calibri</vt:lpstr>
      <vt:lpstr>Century Gothic</vt:lpstr>
      <vt:lpstr>Times New Roman</vt:lpstr>
      <vt:lpstr>Wingdings</vt:lpstr>
      <vt:lpstr>Wingdings 3</vt:lpstr>
      <vt:lpstr>Office Theme</vt:lpstr>
      <vt:lpstr>USING DENTAL METRICS TO PREDICT GENDER</vt:lpstr>
      <vt:lpstr>PROJECT DETAIL</vt:lpstr>
      <vt:lpstr>OBJECTIVE</vt:lpstr>
      <vt:lpstr>BACKGROUND &amp; SCOPE</vt:lpstr>
      <vt:lpstr>ARCHITECTURE</vt:lpstr>
      <vt:lpstr>DATASET INFORMATION</vt:lpstr>
      <vt:lpstr>PowerPoint Presentation</vt:lpstr>
      <vt:lpstr>Step-by-Step Approach to follow cont.</vt:lpstr>
      <vt:lpstr>Step-by-Step Approach to follow cont.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dhrub hajong</cp:lastModifiedBy>
  <cp:revision>14</cp:revision>
  <dcterms:created xsi:type="dcterms:W3CDTF">2022-07-12T15:59:28Z</dcterms:created>
  <dcterms:modified xsi:type="dcterms:W3CDTF">2022-11-21T08:17:14Z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2022-07-12T00:00:00Z</vt:filetime>
  </property>
</Properties>
</file>