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9" r:id="rId3"/>
    <p:sldId id="257" r:id="rId5"/>
    <p:sldId id="266" r:id="rId6"/>
    <p:sldId id="272" r:id="rId7"/>
    <p:sldId id="262" r:id="rId8"/>
    <p:sldId id="261" r:id="rId9"/>
    <p:sldId id="345" r:id="rId10"/>
    <p:sldId id="347" r:id="rId11"/>
    <p:sldId id="349" r:id="rId12"/>
    <p:sldId id="267" r:id="rId13"/>
    <p:sldId id="350" r:id="rId14"/>
  </p:sldIdLst>
  <p:sldSz cx="9144000" cy="5143500" type="screen16x9"/>
  <p:notesSz cx="6858000" cy="9144000"/>
  <p:embeddedFontLst>
    <p:embeddedFont>
      <p:font typeface="Squada One" panose="02000000000000000000"/>
      <p:regular r:id="rId18"/>
    </p:embeddedFont>
    <p:embeddedFont>
      <p:font typeface="Roboto Condensed Light" panose="02000000000000000000"/>
      <p:regular r:id="rId19"/>
    </p:embeddedFont>
    <p:embeddedFont>
      <p:font typeface="Livvic"/>
      <p:regular r:id="rId20"/>
    </p:embeddedFont>
    <p:embeddedFont>
      <p:font typeface="Squada One" panose="02000000000000000000" charset="0"/>
      <p:regular r:id="rId21"/>
    </p:embeddedFont>
    <p:embeddedFont>
      <p:font typeface="Bell MT" panose="02020503060305020303" pitchFamily="18"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5A818C"/>
    <a:srgbClr val="16D0CC"/>
    <a:srgbClr val="12A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2"/>
        <p:cNvGrpSpPr/>
        <p:nvPr/>
      </p:nvGrpSpPr>
      <p:grpSpPr>
        <a:xfrm>
          <a:off x="0" y="0"/>
          <a:ext cx="0" cy="0"/>
          <a:chOff x="0" y="0"/>
          <a:chExt cx="0" cy="0"/>
        </a:xfrm>
      </p:grpSpPr>
      <p:sp>
        <p:nvSpPr>
          <p:cNvPr id="873" name="Google Shape;873;ga39e48574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39e4857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6"/>
        <p:cNvGrpSpPr/>
        <p:nvPr/>
      </p:nvGrpSpPr>
      <p:grpSpPr>
        <a:xfrm>
          <a:off x="0" y="0"/>
          <a:ext cx="0" cy="0"/>
          <a:chOff x="0" y="0"/>
          <a:chExt cx="0" cy="0"/>
        </a:xfrm>
      </p:grpSpPr>
      <p:sp>
        <p:nvSpPr>
          <p:cNvPr id="927" name="Google Shape;927;g9e8edfaca3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9e8edfaca3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24" name="Google Shape;24;p4"/>
          <p:cNvPicPr preferRelativeResize="0"/>
          <p:nvPr/>
        </p:nvPicPr>
        <p:blipFill>
          <a:blip r:embed="rId2"/>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4" name="Google Shape;44;p7"/>
          <p:cNvPicPr preferRelativeResize="0"/>
          <p:nvPr/>
        </p:nvPicPr>
        <p:blipFill>
          <a:blip r:embed="rId2"/>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163" name="Google Shape;163;p23"/>
          <p:cNvPicPr preferRelativeResize="0"/>
          <p:nvPr/>
        </p:nvPicPr>
        <p:blipFill>
          <a:blip r:embed="rId2"/>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97" name="Google Shape;197;p26"/>
          <p:cNvSpPr txBox="1">
            <a:spLocks noGrp="1"/>
          </p:cNvSpPr>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98" name="Google Shape;198;p26"/>
          <p:cNvSpPr txBox="1">
            <a:spLocks noGrp="1"/>
          </p:cNvSpPr>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9" name="Google Shape;199;p26"/>
          <p:cNvSpPr txBox="1">
            <a:spLocks noGrp="1"/>
          </p:cNvSpPr>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0" name="Google Shape;200;p26"/>
          <p:cNvSpPr txBox="1">
            <a:spLocks noGrp="1"/>
          </p:cNvSpPr>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1" name="Google Shape;201;p26"/>
          <p:cNvSpPr txBox="1">
            <a:spLocks noGrp="1"/>
          </p:cNvSpPr>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2" name="Google Shape;202;p26"/>
          <p:cNvSpPr txBox="1">
            <a:spLocks noGrp="1"/>
          </p:cNvSpPr>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stretch>
            <a:fillRect/>
          </a:stretch>
        </p:blipFill>
        <p:spPr>
          <a:xfrm flipH="1">
            <a:off x="6944449" y="-571400"/>
            <a:ext cx="2494901" cy="2251126"/>
          </a:xfrm>
          <a:prstGeom prst="rect">
            <a:avLst/>
          </a:prstGeom>
          <a:noFill/>
          <a:ln>
            <a:noFill/>
          </a:ln>
        </p:spPr>
      </p:pic>
      <p:sp>
        <p:nvSpPr>
          <p:cNvPr id="205" name="Google Shape;205;p26"/>
          <p:cNvSpPr txBox="1">
            <a:spLocks noGrp="1"/>
          </p:cNvSpPr>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6" name="Google Shape;206;p26"/>
          <p:cNvSpPr txBox="1">
            <a:spLocks noGrp="1"/>
          </p:cNvSpPr>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7" name="Google Shape;207;p26"/>
          <p:cNvSpPr txBox="1">
            <a:spLocks noGrp="1"/>
          </p:cNvSpPr>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8" name="Google Shape;208;p26"/>
          <p:cNvSpPr txBox="1">
            <a:spLocks noGrp="1"/>
          </p:cNvSpPr>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9" name="Google Shape;209;p26"/>
          <p:cNvSpPr txBox="1">
            <a:spLocks noGrp="1"/>
          </p:cNvSpPr>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10" name="Google Shape;210;p26"/>
          <p:cNvSpPr txBox="1">
            <a:spLocks noGrp="1"/>
          </p:cNvSpPr>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panose="02000000000000000000"/>
              <a:buNone/>
              <a:defRPr sz="3000">
                <a:solidFill>
                  <a:schemeClr val="lt1"/>
                </a:solidFill>
                <a:latin typeface="Squada One" panose="02000000000000000000"/>
                <a:ea typeface="Squada One" panose="02000000000000000000"/>
                <a:cs typeface="Squada One" panose="02000000000000000000"/>
                <a:sym typeface="Squada One" panose="02000000000000000000"/>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panose="02000000000000000000"/>
              <a:buChar char="●"/>
              <a:defRPr sz="18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07"/>
          <p:cNvSpPr txBox="1">
            <a:spLocks noGrp="1"/>
          </p:cNvSpPr>
          <p:nvPr>
            <p:ph type="ctrTitle"/>
          </p:nvPr>
        </p:nvSpPr>
        <p:spPr>
          <a:xfrm flipH="1">
            <a:off x="759277" y="-65314"/>
            <a:ext cx="7035772" cy="963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dirty="0">
                <a:solidFill>
                  <a:schemeClr val="accent5">
                    <a:lumMod val="50000"/>
                  </a:schemeClr>
                </a:solidFill>
              </a:rPr>
              <a:t>CPU SCHEDULING STARTEGIES</a:t>
            </a:r>
            <a:endParaRPr dirty="0">
              <a:solidFill>
                <a:schemeClr val="accent5">
                  <a:lumMod val="50000"/>
                </a:schemeClr>
              </a:solidFill>
            </a:endParaRPr>
          </a:p>
        </p:txBody>
      </p:sp>
      <p:sp>
        <p:nvSpPr>
          <p:cNvPr id="4" name="TextBox 3"/>
          <p:cNvSpPr txBox="1"/>
          <p:nvPr/>
        </p:nvSpPr>
        <p:spPr>
          <a:xfrm>
            <a:off x="3018941" y="813640"/>
            <a:ext cx="4588329" cy="461665"/>
          </a:xfrm>
          <a:prstGeom prst="rect">
            <a:avLst/>
          </a:prstGeom>
          <a:noFill/>
        </p:spPr>
        <p:txBody>
          <a:bodyPr wrap="square" rtlCol="0">
            <a:spAutoFit/>
          </a:bodyPr>
          <a:lstStyle/>
          <a:p>
            <a:r>
              <a:rPr lang="en-IN" sz="2400" dirty="0">
                <a:solidFill>
                  <a:schemeClr val="accent5">
                    <a:lumMod val="50000"/>
                  </a:schemeClr>
                </a:solidFill>
                <a:latin typeface="Squada One" panose="02000000000000000000" charset="0"/>
              </a:rPr>
              <a:t>CAPSTONE PROJECT </a:t>
            </a:r>
            <a:endParaRPr lang="en-IN" sz="2400" dirty="0">
              <a:solidFill>
                <a:schemeClr val="accent5">
                  <a:lumMod val="50000"/>
                </a:schemeClr>
              </a:solidFill>
              <a:latin typeface="Squada One" panose="02000000000000000000" charset="0"/>
            </a:endParaRPr>
          </a:p>
        </p:txBody>
      </p:sp>
      <p:sp>
        <p:nvSpPr>
          <p:cNvPr id="5" name="TextBox 4"/>
          <p:cNvSpPr txBox="1"/>
          <p:nvPr/>
        </p:nvSpPr>
        <p:spPr>
          <a:xfrm>
            <a:off x="5011028" y="1933113"/>
            <a:ext cx="5355770" cy="1415772"/>
          </a:xfrm>
          <a:prstGeom prst="rect">
            <a:avLst/>
          </a:prstGeom>
          <a:noFill/>
        </p:spPr>
        <p:txBody>
          <a:bodyPr wrap="square" rtlCol="0">
            <a:spAutoFit/>
          </a:bodyPr>
          <a:lstStyle/>
          <a:p>
            <a:r>
              <a:rPr lang="en-IN" sz="1800" b="1" dirty="0">
                <a:solidFill>
                  <a:schemeClr val="bg1">
                    <a:lumMod val="95000"/>
                  </a:schemeClr>
                </a:solidFill>
                <a:latin typeface="Bell MT" panose="02020503060305020303" pitchFamily="18" charset="0"/>
              </a:rPr>
              <a:t>BY</a:t>
            </a:r>
            <a:endParaRPr lang="en-IN" sz="1800" b="1" dirty="0">
              <a:solidFill>
                <a:schemeClr val="bg1">
                  <a:lumMod val="95000"/>
                </a:schemeClr>
              </a:solidFill>
              <a:latin typeface="Bell MT" panose="02020503060305020303" pitchFamily="18" charset="0"/>
            </a:endParaRPr>
          </a:p>
          <a:p>
            <a:r>
              <a:rPr lang="en-IN" sz="1800" b="1" dirty="0">
                <a:solidFill>
                  <a:schemeClr val="bg1">
                    <a:lumMod val="95000"/>
                  </a:schemeClr>
                </a:solidFill>
                <a:latin typeface="Bell MT" panose="02020503060305020303" pitchFamily="18" charset="0"/>
              </a:rPr>
              <a:t>AASHRITHA ATTADA (192125114)</a:t>
            </a:r>
            <a:endParaRPr lang="en-IN" sz="1800" b="1" dirty="0">
              <a:solidFill>
                <a:schemeClr val="bg1">
                  <a:lumMod val="95000"/>
                </a:schemeClr>
              </a:solidFill>
              <a:latin typeface="Bell MT" panose="02020503060305020303" pitchFamily="18" charset="0"/>
            </a:endParaRPr>
          </a:p>
          <a:p>
            <a:r>
              <a:rPr lang="en-IN" sz="1800" b="1" dirty="0">
                <a:solidFill>
                  <a:schemeClr val="bg1">
                    <a:lumMod val="95000"/>
                  </a:schemeClr>
                </a:solidFill>
                <a:latin typeface="Bell MT" panose="02020503060305020303" pitchFamily="18" charset="0"/>
              </a:rPr>
              <a:t>BHAVANI VALAPALLI(192210198)</a:t>
            </a:r>
            <a:endParaRPr lang="en-IN" sz="1800" b="1" dirty="0">
              <a:solidFill>
                <a:schemeClr val="bg1">
                  <a:lumMod val="95000"/>
                </a:schemeClr>
              </a:solidFill>
              <a:latin typeface="Bell MT" panose="02020503060305020303" pitchFamily="18" charset="0"/>
            </a:endParaRPr>
          </a:p>
          <a:p>
            <a:r>
              <a:rPr lang="en-IN" sz="1800" b="1" dirty="0">
                <a:solidFill>
                  <a:schemeClr val="bg1">
                    <a:lumMod val="95000"/>
                  </a:schemeClr>
                </a:solidFill>
                <a:latin typeface="Bell MT" panose="02020503060305020303" pitchFamily="18" charset="0"/>
              </a:rPr>
              <a:t>LAVU JAITHRA(192210259)</a:t>
            </a:r>
            <a:endParaRPr lang="en-IN" sz="1800" b="1" dirty="0">
              <a:solidFill>
                <a:schemeClr val="bg1">
                  <a:lumMod val="95000"/>
                </a:schemeClr>
              </a:solidFill>
              <a:latin typeface="Bell MT" panose="02020503060305020303" pitchFamily="18" charset="0"/>
            </a:endParaRPr>
          </a:p>
          <a:p>
            <a:endParaRPr lang="en-IN" dirty="0"/>
          </a:p>
        </p:txBody>
      </p:sp>
      <p:sp>
        <p:nvSpPr>
          <p:cNvPr id="6" name="TextBox 5"/>
          <p:cNvSpPr txBox="1"/>
          <p:nvPr/>
        </p:nvSpPr>
        <p:spPr>
          <a:xfrm>
            <a:off x="5011028" y="3874564"/>
            <a:ext cx="3706586" cy="646331"/>
          </a:xfrm>
          <a:prstGeom prst="rect">
            <a:avLst/>
          </a:prstGeom>
          <a:noFill/>
        </p:spPr>
        <p:txBody>
          <a:bodyPr wrap="square" rtlCol="0">
            <a:spAutoFit/>
          </a:bodyPr>
          <a:lstStyle/>
          <a:p>
            <a:r>
              <a:rPr lang="en-IN" sz="1800" b="1" dirty="0">
                <a:solidFill>
                  <a:schemeClr val="bg1"/>
                </a:solidFill>
                <a:latin typeface="Bell MT" panose="02020503060305020303" pitchFamily="18" charset="0"/>
              </a:rPr>
              <a:t>GUDIED BY</a:t>
            </a:r>
            <a:endParaRPr lang="en-IN" sz="1800" b="1" dirty="0">
              <a:solidFill>
                <a:schemeClr val="bg1"/>
              </a:solidFill>
              <a:latin typeface="Bell MT" panose="02020503060305020303" pitchFamily="18" charset="0"/>
            </a:endParaRPr>
          </a:p>
          <a:p>
            <a:r>
              <a:rPr lang="en-IN" sz="1800" b="1" dirty="0">
                <a:solidFill>
                  <a:schemeClr val="bg1"/>
                </a:solidFill>
                <a:latin typeface="Bell MT" panose="02020503060305020303" pitchFamily="18" charset="0"/>
              </a:rPr>
              <a:t>DR.G.MARY VALENTINA</a:t>
            </a:r>
            <a:endParaRPr lang="en-IN" sz="1800" b="1" dirty="0">
              <a:solidFill>
                <a:schemeClr val="bg1"/>
              </a:solidFill>
              <a:latin typeface="Bell MT" panose="02020503060305020303" pitchFamily="18" charset="0"/>
            </a:endParaRPr>
          </a:p>
        </p:txBody>
      </p:sp>
      <p:pic>
        <p:nvPicPr>
          <p:cNvPr id="7" name="Picture 6"/>
          <p:cNvPicPr>
            <a:picLocks noChangeAspect="1"/>
          </p:cNvPicPr>
          <p:nvPr/>
        </p:nvPicPr>
        <p:blipFill>
          <a:blip r:embed="rId1"/>
          <a:stretch>
            <a:fillRect/>
          </a:stretch>
        </p:blipFill>
        <p:spPr>
          <a:xfrm>
            <a:off x="346972" y="2047945"/>
            <a:ext cx="3930191" cy="2149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additive="base">
                                        <p:cTn id="7" dur="1000"/>
                                        <p:tgtEl>
                                          <p:spTgt spid="8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ctrTitle"/>
          </p:nvPr>
        </p:nvSpPr>
        <p:spPr>
          <a:xfrm flipH="1">
            <a:off x="2359650" y="1431225"/>
            <a:ext cx="44247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400" dirty="0">
                <a:solidFill>
                  <a:schemeClr val="accent5">
                    <a:lumMod val="50000"/>
                  </a:schemeClr>
                </a:solidFill>
              </a:rPr>
              <a:t>CONCLUSION</a:t>
            </a:r>
            <a:endParaRPr sz="2400" dirty="0">
              <a:solidFill>
                <a:schemeClr val="accent5">
                  <a:lumMod val="50000"/>
                </a:schemeClr>
              </a:solidFill>
            </a:endParaRPr>
          </a:p>
        </p:txBody>
      </p:sp>
      <p:cxnSp>
        <p:nvCxnSpPr>
          <p:cNvPr id="859" name="Google Shape;859;p105"/>
          <p:cNvCxnSpPr/>
          <p:nvPr/>
        </p:nvCxnSpPr>
        <p:spPr>
          <a:xfrm flipH="1" flipV="1">
            <a:off x="955221" y="2173884"/>
            <a:ext cx="7682593" cy="39731"/>
          </a:xfrm>
          <a:prstGeom prst="straightConnector1">
            <a:avLst/>
          </a:prstGeom>
          <a:noFill/>
          <a:ln w="28575" cap="flat" cmpd="sng">
            <a:solidFill>
              <a:schemeClr val="lt1"/>
            </a:solidFill>
            <a:prstDash val="solid"/>
            <a:round/>
            <a:headEnd type="none" w="med" len="med"/>
            <a:tailEnd type="none" w="med" len="med"/>
          </a:ln>
        </p:spPr>
      </p:cxnSp>
      <p:sp>
        <p:nvSpPr>
          <p:cNvPr id="2" name="TextBox 1"/>
          <p:cNvSpPr txBox="1"/>
          <p:nvPr/>
        </p:nvSpPr>
        <p:spPr>
          <a:xfrm>
            <a:off x="767444" y="2253346"/>
            <a:ext cx="8188778" cy="1814830"/>
          </a:xfrm>
          <a:prstGeom prst="rect">
            <a:avLst/>
          </a:prstGeom>
          <a:noFill/>
        </p:spPr>
        <p:txBody>
          <a:bodyPr wrap="square" rtlCol="0">
            <a:spAutoFit/>
          </a:bodyPr>
          <a:lstStyle/>
          <a:p>
            <a:pPr algn="just"/>
            <a:r>
              <a:rPr lang="en-US" b="0" i="0" dirty="0">
                <a:solidFill>
                  <a:schemeClr val="bg1"/>
                </a:solidFill>
                <a:effectLst/>
                <a:latin typeface="Bell MT" panose="02020503060305020303" pitchFamily="18" charset="0"/>
                <a:cs typeface="Bell MT" panose="02020503060305020303" pitchFamily="18" charset="0"/>
              </a:rPr>
              <a:t>CPU scheduling strategies play a vital role in optimizing system performance and resource utilization in modern operating systems. Through various algorithms like round-robin, shortest job next, priority scheduling, and multi-level queue scheduling, operating systems manage the execution of processes efficiently. Each strategy comes with its advantages and limitations, addressing different system requirements and priorities. By considering factors such as fairness, responsiveness, and throughput, CPU schedulers strive to strike a balance that maximizes overall system performance and user satisfaction. As technology evolves, CPU scheduling strategies continue to adapt, ensuring the effective utilization of computational resources in diverse computing environments.</a:t>
            </a:r>
            <a:endParaRPr lang="en-IN" dirty="0">
              <a:solidFill>
                <a:schemeClr val="bg1"/>
              </a:solidFill>
              <a:latin typeface="Bell MT" panose="02020503060305020303" pitchFamily="18" charset="0"/>
              <a:cs typeface="Bell MT" panose="020205030603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1000"/>
                                        <p:tgtEl>
                                          <p:spTgt spid="8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859"/>
                                        </p:tgtEl>
                                        <p:attrNameLst>
                                          <p:attrName>ppt_x</p:attrName>
                                        </p:attrNameLst>
                                      </p:cBhvr>
                                      <p:tavLst>
                                        <p:tav tm="0">
                                          <p:val>
                                            <p:strVal val="#ppt_x"/>
                                          </p:val>
                                        </p:tav>
                                        <p:tav tm="100000">
                                          <p:val>
                                            <p:strVal val="#ppt_x-1"/>
                                          </p:val>
                                        </p:tav>
                                      </p:tavLst>
                                    </p:anim>
                                    <p:set>
                                      <p:cBhvr>
                                        <p:cTn id="12" dur="1" fill="hold">
                                          <p:stCondLst>
                                            <p:cond delay="1000"/>
                                          </p:stCondLst>
                                        </p:cTn>
                                        <p:tgtEl>
                                          <p:spTgt spid="8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5756" y="544405"/>
            <a:ext cx="4327071" cy="2554545"/>
          </a:xfrm>
          <a:prstGeom prst="rect">
            <a:avLst/>
          </a:prstGeom>
          <a:noFill/>
        </p:spPr>
        <p:txBody>
          <a:bodyPr wrap="square" rtlCol="0">
            <a:spAutoFit/>
          </a:bodyPr>
          <a:lstStyle/>
          <a:p>
            <a:r>
              <a:rPr lang="en-IN" sz="8000" dirty="0">
                <a:solidFill>
                  <a:schemeClr val="accent5">
                    <a:lumMod val="50000"/>
                  </a:schemeClr>
                </a:solidFill>
                <a:latin typeface="Squada One" panose="02000000000000000000" charset="0"/>
              </a:rPr>
              <a:t>             THANK YOU  </a:t>
            </a:r>
            <a:endParaRPr lang="en-IN" sz="8000" dirty="0">
              <a:solidFill>
                <a:schemeClr val="accent5">
                  <a:lumMod val="50000"/>
                </a:schemeClr>
              </a:solidFill>
              <a:latin typeface="Squada One" panose="02000000000000000000" charset="0"/>
            </a:endParaRPr>
          </a:p>
        </p:txBody>
      </p:sp>
      <p:grpSp>
        <p:nvGrpSpPr>
          <p:cNvPr id="985" name="Google Shape;4621;p169"/>
          <p:cNvGrpSpPr/>
          <p:nvPr/>
        </p:nvGrpSpPr>
        <p:grpSpPr>
          <a:xfrm>
            <a:off x="6071887" y="1634573"/>
            <a:ext cx="1608187" cy="1464377"/>
            <a:chOff x="2127141" y="3043500"/>
            <a:chExt cx="422629" cy="408027"/>
          </a:xfrm>
        </p:grpSpPr>
        <p:grpSp>
          <p:nvGrpSpPr>
            <p:cNvPr id="986" name="Google Shape;4622;p169"/>
            <p:cNvGrpSpPr/>
            <p:nvPr/>
          </p:nvGrpSpPr>
          <p:grpSpPr>
            <a:xfrm>
              <a:off x="2127141" y="3048223"/>
              <a:ext cx="418743" cy="403304"/>
              <a:chOff x="2101363" y="3048223"/>
              <a:chExt cx="418743" cy="403304"/>
            </a:xfrm>
          </p:grpSpPr>
          <p:sp>
            <p:nvSpPr>
              <p:cNvPr id="989" name="Google Shape;4623;p169"/>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4624;p169"/>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7" name="Google Shape;4625;p169"/>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4626;p169"/>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1730828" y="779761"/>
            <a:ext cx="4882242" cy="5673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5">
                    <a:lumMod val="50000"/>
                  </a:schemeClr>
                </a:solidFill>
              </a:rPr>
              <a:t>AIM:</a:t>
            </a:r>
            <a:endParaRPr dirty="0">
              <a:solidFill>
                <a:schemeClr val="accent5">
                  <a:lumMod val="50000"/>
                </a:schemeClr>
              </a:solidFill>
            </a:endParaRPr>
          </a:p>
        </p:txBody>
      </p:sp>
      <p:sp>
        <p:nvSpPr>
          <p:cNvPr id="2" name="TextBox 1"/>
          <p:cNvSpPr txBox="1"/>
          <p:nvPr/>
        </p:nvSpPr>
        <p:spPr>
          <a:xfrm>
            <a:off x="130629" y="1412421"/>
            <a:ext cx="8511171" cy="2862322"/>
          </a:xfrm>
          <a:prstGeom prst="rect">
            <a:avLst/>
          </a:prstGeom>
          <a:noFill/>
        </p:spPr>
        <p:txBody>
          <a:bodyPr wrap="square" rtlCol="0">
            <a:spAutoFit/>
          </a:bodyPr>
          <a:lstStyle/>
          <a:p>
            <a:pPr algn="just"/>
            <a:r>
              <a:rPr lang="en-US" sz="2000" b="1" dirty="0">
                <a:solidFill>
                  <a:schemeClr val="bg1">
                    <a:lumMod val="95000"/>
                  </a:schemeClr>
                </a:solidFill>
                <a:latin typeface="Bell MT" panose="02020503060305020303" pitchFamily="18" charset="0"/>
                <a:cs typeface="Times New Roman" panose="02020603050405020304" pitchFamily="18" charset="0"/>
              </a:rPr>
              <a:t>CPU scheduling efficiently allocates CPU resources among processes in operating systems: Processes enter the ready queue upon arrival, awaiting execution. The scheduler selects processes using algorithms like FCFS, SJN, RR, or Priority Scheduling. Selected processes are dispatched for execution, transitioning to the running state. Execution continues until completion, preemption, or I/O events. Synchronization and preemption optimize CPU utilization, while context switches minimize overhead. Administrators configure scheduling policies to tailor system performance, aiming to optimize resource utilization and responsiveness.</a:t>
            </a:r>
            <a:endParaRPr lang="en-IN" sz="2000" b="1" dirty="0">
              <a:solidFill>
                <a:schemeClr val="bg1">
                  <a:lumMod val="95000"/>
                </a:schemeClr>
              </a:solidFill>
              <a:latin typeface="Bell MT" panose="02020503060305020303"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0" y="2163535"/>
            <a:ext cx="4408608" cy="11511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panose="020B0604020202020204"/>
              <a:buNone/>
            </a:pPr>
            <a:r>
              <a:rPr lang="en-GB" dirty="0">
                <a:solidFill>
                  <a:schemeClr val="accent5">
                    <a:lumMod val="50000"/>
                  </a:schemeClr>
                </a:solidFill>
              </a:rPr>
              <a:t>Introduction to </a:t>
            </a:r>
            <a:br>
              <a:rPr lang="en-GB" dirty="0">
                <a:solidFill>
                  <a:schemeClr val="accent5">
                    <a:lumMod val="50000"/>
                  </a:schemeClr>
                </a:solidFill>
              </a:rPr>
            </a:br>
            <a:r>
              <a:rPr lang="en-GB" dirty="0">
                <a:solidFill>
                  <a:schemeClr val="accent5">
                    <a:lumMod val="50000"/>
                  </a:schemeClr>
                </a:solidFill>
              </a:rPr>
              <a:t>CPU Scheduling</a:t>
            </a:r>
            <a:endParaRPr dirty="0">
              <a:solidFill>
                <a:schemeClr val="accent5">
                  <a:lumMod val="50000"/>
                </a:schemeClr>
              </a:solidFill>
            </a:endParaRPr>
          </a:p>
        </p:txBody>
      </p:sp>
      <p:sp>
        <p:nvSpPr>
          <p:cNvPr id="4" name="TextBox 3"/>
          <p:cNvSpPr txBox="1"/>
          <p:nvPr/>
        </p:nvSpPr>
        <p:spPr>
          <a:xfrm>
            <a:off x="4735394" y="1294477"/>
            <a:ext cx="3673929" cy="2800767"/>
          </a:xfrm>
          <a:prstGeom prst="rect">
            <a:avLst/>
          </a:prstGeom>
          <a:noFill/>
        </p:spPr>
        <p:txBody>
          <a:bodyPr wrap="square" rtlCol="0">
            <a:spAutoFit/>
          </a:bodyPr>
          <a:lstStyle/>
          <a:p>
            <a:r>
              <a:rPr lang="en-US" sz="1600" b="1" dirty="0">
                <a:solidFill>
                  <a:schemeClr val="bg1"/>
                </a:solidFill>
                <a:latin typeface="Bell MT" panose="02020503060305020303" pitchFamily="18" charset="0"/>
                <a:ea typeface="Gelasio" pitchFamily="34" charset="-122"/>
                <a:cs typeface="Gelasio" pitchFamily="34" charset="-120"/>
              </a:rPr>
              <a:t>CPU Scheduling is the process of organizing and managing the tasks to be performed by the CPU. It involves deciding which processes are to be assigned to the CPU based on certain criteria such as priority and time-sharing. Efficient CPU scheduling strategies are essential for optimal system performance and resource utilization.</a:t>
            </a:r>
            <a:endParaRPr lang="en-US" sz="1600" b="1" dirty="0">
              <a:solidFill>
                <a:schemeClr val="bg1"/>
              </a:solidFill>
              <a:latin typeface="Bell MT" panose="02020503060305020303" pitchFamily="18" charset="0"/>
            </a:endParaRPr>
          </a:p>
          <a:p>
            <a:endParaRPr lang="en-IN" sz="1600" dirty="0"/>
          </a:p>
        </p:txBody>
      </p:sp>
      <p:sp>
        <p:nvSpPr>
          <p:cNvPr id="5" name="TextBox 4"/>
          <p:cNvSpPr txBox="1"/>
          <p:nvPr/>
        </p:nvSpPr>
        <p:spPr>
          <a:xfrm>
            <a:off x="1428750" y="4163786"/>
            <a:ext cx="5584371" cy="954107"/>
          </a:xfrm>
          <a:prstGeom prst="rect">
            <a:avLst/>
          </a:prstGeom>
          <a:noFill/>
        </p:spPr>
        <p:txBody>
          <a:bodyPr wrap="square" rtlCol="0">
            <a:spAutoFit/>
          </a:bodyPr>
          <a:lstStyle/>
          <a:p>
            <a:r>
              <a:rPr lang="en-US" sz="1400" b="1" dirty="0">
                <a:solidFill>
                  <a:schemeClr val="bg1">
                    <a:lumMod val="95000"/>
                  </a:schemeClr>
                </a:solidFill>
                <a:latin typeface="Bell MT" panose="02020503060305020303" pitchFamily="18" charset="0"/>
                <a:ea typeface="Gelasio" pitchFamily="34" charset="-122"/>
                <a:cs typeface="Gelasio" pitchFamily="34" charset="-120"/>
              </a:rPr>
              <a:t>The primary goal of CPU scheduling is to ensure that the system makes the best use of its resources, maintains fairness among users, and provides responsive and efficient execution of programs.</a:t>
            </a:r>
            <a:endParaRPr lang="en-US" sz="1400" b="1" dirty="0">
              <a:solidFill>
                <a:schemeClr val="bg1">
                  <a:lumMod val="95000"/>
                </a:schemeClr>
              </a:solidFill>
              <a:latin typeface="Bell MT" panose="02020503060305020303" pitchFamily="18" charset="0"/>
            </a:endParaRPr>
          </a:p>
          <a:p>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0"/>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IN" dirty="0">
                <a:solidFill>
                  <a:schemeClr val="accent5">
                    <a:lumMod val="50000"/>
                  </a:schemeClr>
                </a:solidFill>
              </a:rPr>
              <a:t>Types of CPU Scheduling Strategies</a:t>
            </a:r>
            <a:endParaRPr dirty="0">
              <a:solidFill>
                <a:schemeClr val="accent5">
                  <a:lumMod val="50000"/>
                </a:schemeClr>
              </a:solidFill>
            </a:endParaRPr>
          </a:p>
        </p:txBody>
      </p:sp>
      <p:sp>
        <p:nvSpPr>
          <p:cNvPr id="931" name="Google Shape;931;p110"/>
          <p:cNvSpPr txBox="1">
            <a:spLocks noGrp="1"/>
          </p:cNvSpPr>
          <p:nvPr>
            <p:ph type="ctrTitle" idx="2"/>
          </p:nvPr>
        </p:nvSpPr>
        <p:spPr>
          <a:xfrm>
            <a:off x="3651300" y="1969101"/>
            <a:ext cx="18414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SHORTEST JOB NEXT(SJN)</a:t>
            </a:r>
            <a:endParaRPr sz="2400" dirty="0"/>
          </a:p>
        </p:txBody>
      </p:sp>
      <p:sp>
        <p:nvSpPr>
          <p:cNvPr id="935" name="Google Shape;935;p110"/>
          <p:cNvSpPr txBox="1">
            <a:spLocks noGrp="1"/>
          </p:cNvSpPr>
          <p:nvPr>
            <p:ph type="ctrTitle" idx="5"/>
          </p:nvPr>
        </p:nvSpPr>
        <p:spPr>
          <a:xfrm>
            <a:off x="1367155" y="1861185"/>
            <a:ext cx="1888490" cy="9829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FIRST COME FIRST SERVE (FCFS)</a:t>
            </a:r>
            <a:endParaRPr lang="en-IN" sz="2400" dirty="0"/>
          </a:p>
        </p:txBody>
      </p:sp>
      <p:sp>
        <p:nvSpPr>
          <p:cNvPr id="939" name="Google Shape;939;p110"/>
          <p:cNvSpPr txBox="1">
            <a:spLocks noGrp="1"/>
          </p:cNvSpPr>
          <p:nvPr>
            <p:ph type="ctrTitle" idx="9"/>
          </p:nvPr>
        </p:nvSpPr>
        <p:spPr>
          <a:xfrm>
            <a:off x="1413969" y="3212912"/>
            <a:ext cx="1841400" cy="8130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PRIORITY</a:t>
            </a:r>
            <a:endParaRPr lang="en-GB" sz="2400" dirty="0"/>
          </a:p>
        </p:txBody>
      </p:sp>
      <p:sp>
        <p:nvSpPr>
          <p:cNvPr id="5" name="Title 4"/>
          <p:cNvSpPr>
            <a:spLocks noGrp="1"/>
          </p:cNvSpPr>
          <p:nvPr>
            <p:ph type="ctrTitle" idx="3"/>
          </p:nvPr>
        </p:nvSpPr>
        <p:spPr>
          <a:xfrm>
            <a:off x="5943352" y="1930587"/>
            <a:ext cx="1818300" cy="577800"/>
          </a:xfrm>
        </p:spPr>
        <p:txBody>
          <a:bodyPr/>
          <a:lstStyle/>
          <a:p>
            <a:r>
              <a:rPr lang="en-IN" sz="2400" dirty="0"/>
              <a:t>ROUND ROBIN(RR)</a:t>
            </a:r>
            <a:endParaRPr lang="en-IN" sz="2400" dirty="0"/>
          </a:p>
        </p:txBody>
      </p:sp>
      <p:sp>
        <p:nvSpPr>
          <p:cNvPr id="16" name="TextBox 15"/>
          <p:cNvSpPr txBox="1"/>
          <p:nvPr/>
        </p:nvSpPr>
        <p:spPr>
          <a:xfrm>
            <a:off x="3651300" y="3388179"/>
            <a:ext cx="2016579" cy="953135"/>
          </a:xfrm>
          <a:prstGeom prst="rect">
            <a:avLst/>
          </a:prstGeom>
          <a:noFill/>
        </p:spPr>
        <p:txBody>
          <a:bodyPr wrap="square" rtlCol="0">
            <a:spAutoFit/>
          </a:bodyPr>
          <a:lstStyle/>
          <a:p>
            <a:r>
              <a:rPr lang="en-IN" dirty="0">
                <a:solidFill>
                  <a:schemeClr val="bg1">
                    <a:lumMod val="95000"/>
                  </a:schemeClr>
                </a:solidFill>
                <a:latin typeface="Bell MT" panose="02020503060305020303" pitchFamily="18" charset="0"/>
                <a:cs typeface="Bell MT" panose="02020503060305020303" pitchFamily="18" charset="0"/>
              </a:rPr>
              <a:t>These are the 4 types of CPU Scheduling Strategies</a:t>
            </a:r>
            <a:endParaRPr lang="en-IN" dirty="0">
              <a:solidFill>
                <a:schemeClr val="bg1">
                  <a:lumMod val="95000"/>
                </a:schemeClr>
              </a:solidFill>
              <a:latin typeface="Bell MT" panose="02020503060305020303" pitchFamily="18" charset="0"/>
              <a:cs typeface="Bell MT" panose="02020503060305020303" pitchFamily="18" charset="0"/>
            </a:endParaRPr>
          </a:p>
          <a:p>
            <a:endParaRPr lang="en-IN" dirty="0">
              <a:solidFill>
                <a:schemeClr val="bg1">
                  <a:lumMod val="95000"/>
                </a:schemeClr>
              </a:solidFill>
              <a:latin typeface="Bell MT" panose="02020503060305020303" pitchFamily="18" charset="0"/>
              <a:cs typeface="Bell MT" panose="02020503060305020303" pitchFamily="18" charset="0"/>
            </a:endParaRPr>
          </a:p>
        </p:txBody>
      </p:sp>
      <p:sp>
        <p:nvSpPr>
          <p:cNvPr id="19" name="TextBox 18"/>
          <p:cNvSpPr txBox="1"/>
          <p:nvPr/>
        </p:nvSpPr>
        <p:spPr>
          <a:xfrm>
            <a:off x="5788479" y="3212912"/>
            <a:ext cx="2090059" cy="1383665"/>
          </a:xfrm>
          <a:prstGeom prst="rect">
            <a:avLst/>
          </a:prstGeom>
          <a:noFill/>
        </p:spPr>
        <p:txBody>
          <a:bodyPr wrap="square" rtlCol="0">
            <a:spAutoFit/>
          </a:bodyPr>
          <a:lstStyle/>
          <a:p>
            <a:r>
              <a:rPr lang="en-US" b="0" i="0" dirty="0">
                <a:solidFill>
                  <a:schemeClr val="bg1"/>
                </a:solidFill>
                <a:effectLst/>
                <a:latin typeface="Bell MT" panose="02020503060305020303" pitchFamily="18" charset="0"/>
                <a:cs typeface="Bell MT" panose="02020503060305020303" pitchFamily="18" charset="0"/>
              </a:rPr>
              <a:t>Each strategy comes with its advantages and limitations, addressing different system requirements and priorities.</a:t>
            </a:r>
            <a:endParaRPr lang="en-IN" dirty="0">
              <a:solidFill>
                <a:schemeClr val="bg1"/>
              </a:solidFill>
              <a:latin typeface="Bell MT" panose="02020503060305020303" pitchFamily="18" charset="0"/>
              <a:cs typeface="Bell MT" panose="020205030603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0"/>
                                        </p:tgtEl>
                                        <p:attrNameLst>
                                          <p:attrName>style.visibility</p:attrName>
                                        </p:attrNameLst>
                                      </p:cBhvr>
                                      <p:to>
                                        <p:strVal val="visible"/>
                                      </p:to>
                                    </p:set>
                                    <p:animEffect transition="in" filter="fade">
                                      <p:cBhvr>
                                        <p:cTn id="7" dur="1000"/>
                                        <p:tgtEl>
                                          <p:spTgt spid="930"/>
                                        </p:tgtEl>
                                      </p:cBhvr>
                                    </p:animEffect>
                                  </p:childTnLst>
                                </p:cTn>
                              </p:par>
                              <p:par>
                                <p:cTn id="8" presetID="10" presetClass="entr" presetSubtype="0" fill="hold" nodeType="withEffect">
                                  <p:stCondLst>
                                    <p:cond delay="0"/>
                                  </p:stCondLst>
                                  <p:childTnLst>
                                    <p:set>
                                      <p:cBhvr>
                                        <p:cTn id="9" dur="1" fill="hold">
                                          <p:stCondLst>
                                            <p:cond delay="0"/>
                                          </p:stCondLst>
                                        </p:cTn>
                                        <p:tgtEl>
                                          <p:spTgt spid="935"/>
                                        </p:tgtEl>
                                        <p:attrNameLst>
                                          <p:attrName>style.visibility</p:attrName>
                                        </p:attrNameLst>
                                      </p:cBhvr>
                                      <p:to>
                                        <p:strVal val="visible"/>
                                      </p:to>
                                    </p:set>
                                    <p:animEffect transition="in" filter="fade">
                                      <p:cBhvr>
                                        <p:cTn id="10" dur="1000"/>
                                        <p:tgtEl>
                                          <p:spTgt spid="935"/>
                                        </p:tgtEl>
                                      </p:cBhvr>
                                    </p:animEffect>
                                  </p:childTnLst>
                                </p:cTn>
                              </p:par>
                              <p:par>
                                <p:cTn id="11" presetID="10" presetClass="entr" presetSubtype="0" fill="hold" nodeType="withEffect">
                                  <p:stCondLst>
                                    <p:cond delay="0"/>
                                  </p:stCondLst>
                                  <p:childTnLst>
                                    <p:set>
                                      <p:cBhvr>
                                        <p:cTn id="12" dur="1" fill="hold">
                                          <p:stCondLst>
                                            <p:cond delay="0"/>
                                          </p:stCondLst>
                                        </p:cTn>
                                        <p:tgtEl>
                                          <p:spTgt spid="931"/>
                                        </p:tgtEl>
                                        <p:attrNameLst>
                                          <p:attrName>style.visibility</p:attrName>
                                        </p:attrNameLst>
                                      </p:cBhvr>
                                      <p:to>
                                        <p:strVal val="visible"/>
                                      </p:to>
                                    </p:set>
                                    <p:animEffect transition="in" filter="fade">
                                      <p:cBhvr>
                                        <p:cTn id="13" dur="1000"/>
                                        <p:tgtEl>
                                          <p:spTgt spid="931"/>
                                        </p:tgtEl>
                                      </p:cBhvr>
                                    </p:animEffect>
                                  </p:childTnLst>
                                </p:cTn>
                              </p:par>
                              <p:par>
                                <p:cTn id="14" presetID="10" presetClass="entr" presetSubtype="0" fill="hold" nodeType="withEffect">
                                  <p:stCondLst>
                                    <p:cond delay="0"/>
                                  </p:stCondLst>
                                  <p:childTnLst>
                                    <p:set>
                                      <p:cBhvr>
                                        <p:cTn id="15" dur="1" fill="hold">
                                          <p:stCondLst>
                                            <p:cond delay="0"/>
                                          </p:stCondLst>
                                        </p:cTn>
                                        <p:tgtEl>
                                          <p:spTgt spid="939"/>
                                        </p:tgtEl>
                                        <p:attrNameLst>
                                          <p:attrName>style.visibility</p:attrName>
                                        </p:attrNameLst>
                                      </p:cBhvr>
                                      <p:to>
                                        <p:strVal val="visible"/>
                                      </p:to>
                                    </p:set>
                                    <p:animEffect transition="in" filter="fade">
                                      <p:cBhvr>
                                        <p:cTn id="16" dur="1000"/>
                                        <p:tgtEl>
                                          <p:spTgt spid="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Title 2"/>
          <p:cNvSpPr>
            <a:spLocks noGrp="1"/>
          </p:cNvSpPr>
          <p:nvPr>
            <p:ph type="title" idx="2"/>
          </p:nvPr>
        </p:nvSpPr>
        <p:spPr>
          <a:xfrm>
            <a:off x="3510643" y="89807"/>
            <a:ext cx="5085532" cy="1028701"/>
          </a:xfrm>
        </p:spPr>
        <p:txBody>
          <a:bodyPr/>
          <a:lstStyle/>
          <a:p>
            <a:r>
              <a:rPr lang="en-IN" sz="2400" dirty="0">
                <a:solidFill>
                  <a:schemeClr val="accent5">
                    <a:lumMod val="50000"/>
                  </a:schemeClr>
                </a:solidFill>
              </a:rPr>
              <a:t>FIRST COME FIRST SERVE(FCFS) SCHEDULING</a:t>
            </a:r>
            <a:endParaRPr lang="en-IN" sz="2400" dirty="0">
              <a:solidFill>
                <a:schemeClr val="accent5">
                  <a:lumMod val="50000"/>
                </a:schemeClr>
              </a:solidFill>
            </a:endParaRPr>
          </a:p>
        </p:txBody>
      </p:sp>
      <p:sp>
        <p:nvSpPr>
          <p:cNvPr id="8" name="TextBox 7"/>
          <p:cNvSpPr txBox="1"/>
          <p:nvPr/>
        </p:nvSpPr>
        <p:spPr>
          <a:xfrm>
            <a:off x="3673930" y="816427"/>
            <a:ext cx="4735284" cy="3970318"/>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Processes are executed in the order they arrive in the ready queue, with the first process arriving being the first to be served.</a:t>
            </a:r>
            <a:endParaRPr lang="en-US" sz="1200" b="1" dirty="0">
              <a:solidFill>
                <a:schemeClr val="bg1">
                  <a:lumMod val="95000"/>
                </a:schemeClr>
              </a:solidFill>
              <a:latin typeface="Bell MT" panose="02020503060305020303" pitchFamily="18" charset="0"/>
            </a:endParaRPr>
          </a:p>
          <a:p>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is a non-preemptive scheduling algorithm, meaning once a process starts executing, it continues until it completes its CPU burst voluntarily or blocks for I/O.</a:t>
            </a:r>
            <a:endParaRPr lang="en-US" sz="1200" b="1" dirty="0">
              <a:solidFill>
                <a:schemeClr val="bg1">
                  <a:lumMod val="95000"/>
                </a:schemeClr>
              </a:solidFill>
              <a:latin typeface="Bell MT" panose="02020503060305020303" pitchFamily="18" charset="0"/>
            </a:endParaRPr>
          </a:p>
          <a:p>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is easy to implement and understand, making it suitable for systems where simplicity is valued.</a:t>
            </a: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ensures fairness since processes are served in the order of their arrival, giving equal priority to all processes.</a:t>
            </a: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can suffer from inefficiencies, particularly the convoy effect, where a long CPU-bound process can hold up shorter processes that arrive later, leading to increased average waiting times.</a:t>
            </a:r>
            <a:endParaRPr lang="en-US" sz="1200" b="1" dirty="0">
              <a:solidFill>
                <a:schemeClr val="bg1">
                  <a:lumMod val="95000"/>
                </a:schemeClr>
              </a:solidFill>
              <a:latin typeface="Bell MT" panose="02020503060305020303" pitchFamily="18" charset="0"/>
            </a:endParaRPr>
          </a:p>
          <a:p>
            <a:r>
              <a:rPr lang="en-US" sz="1200" b="1" dirty="0">
                <a:solidFill>
                  <a:schemeClr val="bg1">
                    <a:lumMod val="95000"/>
                  </a:schemeClr>
                </a:solidFill>
                <a:latin typeface="Bell MT" panose="02020503060305020303" pitchFamily="18" charset="0"/>
              </a:rPr>
              <a:t> </a:t>
            </a:r>
            <a:endParaRPr lang="en-US" sz="1200" b="1" dirty="0">
              <a:solidFill>
                <a:schemeClr val="bg1">
                  <a:lumMod val="95000"/>
                </a:schemeClr>
              </a:solidFill>
              <a:latin typeface="Bell MT" panose="02020503060305020303" pitchFamily="18" charset="0"/>
            </a:endParaRPr>
          </a:p>
          <a:p>
            <a:r>
              <a:rPr lang="en-US" sz="1200" b="1" dirty="0">
                <a:solidFill>
                  <a:schemeClr val="bg1">
                    <a:lumMod val="95000"/>
                  </a:schemeClr>
                </a:solidFill>
                <a:latin typeface="Bell MT" panose="02020503060305020303" pitchFamily="18" charset="0"/>
              </a:rPr>
              <a:t>Example: </a:t>
            </a:r>
            <a:r>
              <a:rPr lang="en-US" sz="1200" b="1" dirty="0">
                <a:solidFill>
                  <a:schemeClr val="bg1">
                    <a:lumMod val="95000"/>
                  </a:schemeClr>
                </a:solidFill>
                <a:latin typeface="Bell MT" panose="02020503060305020303" pitchFamily="18" charset="0"/>
                <a:ea typeface="Gelasio" pitchFamily="34" charset="-122"/>
                <a:cs typeface="Gelasio" pitchFamily="34" charset="-120"/>
              </a:rPr>
              <a:t> Imagine a queue at a ticket counter, where the first person in line is served first</a:t>
            </a:r>
            <a:r>
              <a:rPr lang="en-US" sz="1200" b="1" dirty="0">
                <a:solidFill>
                  <a:srgbClr val="746558"/>
                </a:solidFill>
                <a:latin typeface="Bell MT" panose="02020503060305020303" pitchFamily="18" charset="0"/>
                <a:ea typeface="Gelasio" pitchFamily="34" charset="-122"/>
                <a:cs typeface="Gelasio" pitchFamily="34" charset="-120"/>
              </a:rPr>
              <a:t>.</a:t>
            </a:r>
            <a:endParaRPr lang="en-US" sz="1200" b="1" dirty="0">
              <a:latin typeface="Bell MT" panose="02020503060305020303" pitchFamily="18" charset="0"/>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1" y="1649185"/>
            <a:ext cx="3535135"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7" name="TextBox 6"/>
          <p:cNvSpPr txBox="1"/>
          <p:nvPr/>
        </p:nvSpPr>
        <p:spPr>
          <a:xfrm>
            <a:off x="3967843" y="161338"/>
            <a:ext cx="4759779" cy="461665"/>
          </a:xfrm>
          <a:prstGeom prst="rect">
            <a:avLst/>
          </a:prstGeom>
          <a:noFill/>
        </p:spPr>
        <p:txBody>
          <a:bodyPr wrap="square" rtlCol="0">
            <a:spAutoFit/>
          </a:bodyPr>
          <a:lstStyle/>
          <a:p>
            <a:r>
              <a:rPr lang="en-IN" sz="2400" dirty="0">
                <a:solidFill>
                  <a:schemeClr val="accent5">
                    <a:lumMod val="50000"/>
                  </a:schemeClr>
                </a:solidFill>
                <a:latin typeface="Squada One" panose="02000000000000000000" charset="0"/>
              </a:rPr>
              <a:t>SHORTEST JOB First(SJF) SCHEDILING</a:t>
            </a:r>
            <a:endParaRPr lang="en-IN" sz="2400" dirty="0">
              <a:solidFill>
                <a:schemeClr val="accent5">
                  <a:lumMod val="50000"/>
                </a:schemeClr>
              </a:solidFill>
              <a:latin typeface="Squada One" panose="02000000000000000000" charset="0"/>
            </a:endParaRPr>
          </a:p>
        </p:txBody>
      </p:sp>
      <p:sp>
        <p:nvSpPr>
          <p:cNvPr id="8" name="TextBox 7"/>
          <p:cNvSpPr txBox="1"/>
          <p:nvPr/>
        </p:nvSpPr>
        <p:spPr>
          <a:xfrm>
            <a:off x="3731077" y="623003"/>
            <a:ext cx="5110843" cy="3754874"/>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Prioritizes processes with the smallest expected burst time for execution, aiming to minimize average waiting time.</a:t>
            </a:r>
            <a:endParaRPr lang="en-US" b="1" dirty="0">
              <a:solidFill>
                <a:schemeClr val="bg1">
                  <a:lumMod val="95000"/>
                </a:schemeClr>
              </a:solidFill>
              <a:latin typeface="Bell MT" panose="02020503060305020303" pitchFamily="18" charset="0"/>
            </a:endParaRPr>
          </a:p>
          <a:p>
            <a:pPr algn="just"/>
            <a:r>
              <a:rPr lang="en-US" b="1" dirty="0">
                <a:solidFill>
                  <a:schemeClr val="bg1">
                    <a:lumMod val="95000"/>
                  </a:schemeClr>
                </a:solidFill>
                <a:latin typeface="Bell MT" panose="02020503060305020303" pitchFamily="18" charset="0"/>
              </a:rPr>
              <a:t>  </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Allows a process to run until completion without interruption, potentially leading to longer waiting times for shorter processes.</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Allows shorter jobs to preempt longer ones currently running, ensuring optimal utilization of CPU time.</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Requires accurate prediction of burst times, which can be challenging in practice due to variations in workload and system behavior.</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SJF is optimal in minimizing average waiting time among all scheduling algorithms, assuming burst times are known in advance.</a:t>
            </a:r>
            <a:endParaRPr lang="en-IN" b="1" dirty="0">
              <a:solidFill>
                <a:schemeClr val="bg1">
                  <a:lumMod val="95000"/>
                </a:schemeClr>
              </a:solidFill>
              <a:latin typeface="Bell MT" panose="02020503060305020303" pitchFamily="18" charset="0"/>
            </a:endParaRPr>
          </a:p>
        </p:txBody>
      </p:sp>
      <p:pic>
        <p:nvPicPr>
          <p:cNvPr id="9" name="Picture 8"/>
          <p:cNvPicPr>
            <a:picLocks noChangeAspect="1"/>
          </p:cNvPicPr>
          <p:nvPr/>
        </p:nvPicPr>
        <p:blipFill>
          <a:blip r:embed="rId1"/>
          <a:stretch>
            <a:fillRect/>
          </a:stretch>
        </p:blipFill>
        <p:spPr>
          <a:xfrm>
            <a:off x="138793" y="1485898"/>
            <a:ext cx="3294743" cy="18532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20" name="Google Shape;820;p99"/>
          <p:cNvSpPr txBox="1">
            <a:spLocks noGrp="1"/>
          </p:cNvSpPr>
          <p:nvPr>
            <p:ph type="ctrTitle"/>
          </p:nvPr>
        </p:nvSpPr>
        <p:spPr>
          <a:xfrm>
            <a:off x="3543300" y="-212273"/>
            <a:ext cx="3812721" cy="816429"/>
          </a:xfrm>
          <a:prstGeom prst="rect">
            <a:avLst/>
          </a:prstGeom>
        </p:spPr>
        <p:txBody>
          <a:bodyPr spcFirstLastPara="1" wrap="square" lIns="91425" tIns="91425" rIns="91425" bIns="91425" anchor="ctr" anchorCtr="0">
            <a:noAutofit/>
          </a:bodyPr>
          <a:lstStyle/>
          <a:p>
            <a:pPr lvl="0">
              <a:buClr>
                <a:schemeClr val="dk1"/>
              </a:buClr>
              <a:buSzPts val="1100"/>
            </a:pPr>
            <a:r>
              <a:rPr lang="en-IN" dirty="0">
                <a:solidFill>
                  <a:schemeClr val="accent5">
                    <a:lumMod val="50000"/>
                  </a:schemeClr>
                </a:solidFill>
              </a:rPr>
              <a:t>ROUND ROBIN (RR) SCHEDULING</a:t>
            </a:r>
            <a:endParaRPr dirty="0">
              <a:solidFill>
                <a:schemeClr val="accent5">
                  <a:lumMod val="50000"/>
                </a:schemeClr>
              </a:solidFill>
            </a:endParaRPr>
          </a:p>
        </p:txBody>
      </p:sp>
      <p:sp>
        <p:nvSpPr>
          <p:cNvPr id="4" name="TextBox 3"/>
          <p:cNvSpPr txBox="1"/>
          <p:nvPr/>
        </p:nvSpPr>
        <p:spPr>
          <a:xfrm>
            <a:off x="3853543" y="604156"/>
            <a:ext cx="4678136" cy="427809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bg1">
                    <a:lumMod val="95000"/>
                  </a:schemeClr>
                </a:solidFill>
                <a:latin typeface="Bell MT" panose="02020503060305020303" pitchFamily="18" charset="0"/>
              </a:rPr>
              <a:t> </a:t>
            </a:r>
            <a:r>
              <a:rPr lang="en-US" sz="1600" b="1" dirty="0">
                <a:solidFill>
                  <a:schemeClr val="bg1">
                    <a:lumMod val="95000"/>
                  </a:schemeClr>
                </a:solidFill>
                <a:latin typeface="Bell MT" panose="02020503060305020303" pitchFamily="18" charset="0"/>
              </a:rPr>
              <a:t>Round Robin (RR) is a preemptive CPU scheduling algorithm where each process is assigned a fixed time quantum to execute before being preempted.</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Processes are placed in a circular queue, and the scheduler dispatches the next process in line for execution.</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If a process completes within its time quantum, it moves to the end of the queue; otherwise, it's preempted and placed back in the queue.</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 RR aims to provide fair CPU access to all processes and prevents starvation by ensuring every process gets a turn.</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However, short time quanta can lead to high context switch overhead, and longer processes may suffer from increased response times.</a:t>
            </a:r>
            <a:endParaRPr lang="en-IN" sz="1600" b="1" dirty="0">
              <a:solidFill>
                <a:schemeClr val="bg1">
                  <a:lumMod val="95000"/>
                </a:schemeClr>
              </a:solidFill>
              <a:latin typeface="Bell MT" panose="02020503060305020303" pitchFamily="18" charset="0"/>
            </a:endParaRPr>
          </a:p>
        </p:txBody>
      </p:sp>
      <p:pic>
        <p:nvPicPr>
          <p:cNvPr id="5" name="Picture 4"/>
          <p:cNvPicPr>
            <a:picLocks noChangeAspect="1"/>
          </p:cNvPicPr>
          <p:nvPr/>
        </p:nvPicPr>
        <p:blipFill>
          <a:blip r:embed="rId1"/>
          <a:stretch>
            <a:fillRect/>
          </a:stretch>
        </p:blipFill>
        <p:spPr>
          <a:xfrm>
            <a:off x="339500" y="1395140"/>
            <a:ext cx="2967036" cy="2588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0"/>
                                        </p:tgtEl>
                                        <p:attrNameLst>
                                          <p:attrName>style.visibility</p:attrName>
                                        </p:attrNameLst>
                                      </p:cBhvr>
                                      <p:to>
                                        <p:strVal val="visible"/>
                                      </p:to>
                                    </p:set>
                                    <p:animEffect transition="in" filter="fade">
                                      <p:cBhvr>
                                        <p:cTn id="7" dur="1000"/>
                                        <p:tgtEl>
                                          <p:spTgt spid="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Title 2"/>
          <p:cNvSpPr>
            <a:spLocks noGrp="1"/>
          </p:cNvSpPr>
          <p:nvPr>
            <p:ph type="title" idx="2"/>
          </p:nvPr>
        </p:nvSpPr>
        <p:spPr>
          <a:xfrm>
            <a:off x="3088861" y="0"/>
            <a:ext cx="4299000" cy="715747"/>
          </a:xfrm>
        </p:spPr>
        <p:txBody>
          <a:bodyPr/>
          <a:lstStyle/>
          <a:p>
            <a:r>
              <a:rPr lang="en-IN" sz="2400" dirty="0">
                <a:solidFill>
                  <a:schemeClr val="accent5">
                    <a:lumMod val="50000"/>
                  </a:schemeClr>
                </a:solidFill>
              </a:rPr>
              <a:t>PRIORITY SCHEDULING</a:t>
            </a:r>
            <a:endParaRPr lang="en-IN" sz="2400" dirty="0">
              <a:solidFill>
                <a:schemeClr val="accent5">
                  <a:lumMod val="50000"/>
                </a:schemeClr>
              </a:solidFill>
            </a:endParaRPr>
          </a:p>
        </p:txBody>
      </p:sp>
      <p:sp>
        <p:nvSpPr>
          <p:cNvPr id="8" name="TextBox 7"/>
          <p:cNvSpPr txBox="1"/>
          <p:nvPr/>
        </p:nvSpPr>
        <p:spPr>
          <a:xfrm>
            <a:off x="3682093" y="604157"/>
            <a:ext cx="5282293" cy="403187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Assigns priorities to processes for execution based on factors like importance or system policies.</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Processes are executed based on their assigned priority, with higher priority processes taking precedence.</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Allows higher priority processes to interrupt lower priority ones for execution, ensuring timely execution of critical tasks.</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Risk of lower priority processes never getting CPU time; mitigated using techniques like aging.</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Typically realized using data structures like priority queues to efficiently manage process priorities.</a:t>
            </a:r>
            <a:endParaRPr lang="en-IN" sz="1600" b="1" dirty="0">
              <a:solidFill>
                <a:schemeClr val="bg1">
                  <a:lumMod val="95000"/>
                </a:schemeClr>
              </a:solidFill>
              <a:latin typeface="Bell MT" panose="02020503060305020303" pitchFamily="18" charset="0"/>
            </a:endParaRPr>
          </a:p>
        </p:txBody>
      </p:sp>
      <p:pic>
        <p:nvPicPr>
          <p:cNvPr id="9" name="Picture 8"/>
          <p:cNvPicPr>
            <a:picLocks noChangeAspect="1"/>
          </p:cNvPicPr>
          <p:nvPr/>
        </p:nvPicPr>
        <p:blipFill>
          <a:blip r:embed="rId1"/>
          <a:stretch>
            <a:fillRect/>
          </a:stretch>
        </p:blipFill>
        <p:spPr>
          <a:xfrm>
            <a:off x="179614" y="1934293"/>
            <a:ext cx="3451857" cy="1371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DCFBB"/>
          </a:solidFill>
        </p:spPr>
      </p:sp>
      <p:sp>
        <p:nvSpPr>
          <p:cNvPr id="3" name="Shape 1"/>
          <p:cNvSpPr/>
          <p:nvPr/>
        </p:nvSpPr>
        <p:spPr>
          <a:xfrm>
            <a:off x="0" y="-10939"/>
            <a:ext cx="9144000" cy="5154439"/>
          </a:xfrm>
          <a:prstGeom prst="rect">
            <a:avLst/>
          </a:prstGeom>
          <a:gradFill>
            <a:gsLst>
              <a:gs pos="0">
                <a:schemeClr val="accent1"/>
              </a:gs>
              <a:gs pos="100000">
                <a:schemeClr val="accent2"/>
              </a:gs>
            </a:gsLst>
            <a:lin ang="5400012" scaled="0"/>
          </a:gradFill>
        </p:spPr>
      </p:sp>
      <p:sp>
        <p:nvSpPr>
          <p:cNvPr id="4" name="Text 2"/>
          <p:cNvSpPr/>
          <p:nvPr/>
        </p:nvSpPr>
        <p:spPr>
          <a:xfrm>
            <a:off x="1758330" y="325785"/>
            <a:ext cx="5627340" cy="740420"/>
          </a:xfrm>
          <a:prstGeom prst="rect">
            <a:avLst/>
          </a:prstGeom>
          <a:noFill/>
        </p:spPr>
        <p:txBody>
          <a:bodyPr wrap="square" rtlCol="0" anchor="t"/>
          <a:lstStyle/>
          <a:p>
            <a:pPr>
              <a:lnSpc>
                <a:spcPts val="2915"/>
              </a:lnSpc>
            </a:pPr>
            <a:r>
              <a:rPr lang="en-US" sz="2330" b="1" dirty="0">
                <a:solidFill>
                  <a:srgbClr val="484237"/>
                </a:solidFill>
                <a:latin typeface="Gelasio" pitchFamily="34" charset="0"/>
                <a:ea typeface="Gelasio" pitchFamily="34" charset="-122"/>
                <a:cs typeface="Gelasio" pitchFamily="34" charset="-120"/>
              </a:rPr>
              <a:t>Comparison and evaluation of CPU scheduling strategies</a:t>
            </a:r>
            <a:endParaRPr lang="en-US" sz="2330" dirty="0"/>
          </a:p>
        </p:txBody>
      </p:sp>
      <p:sp>
        <p:nvSpPr>
          <p:cNvPr id="5" name="Shape 3"/>
          <p:cNvSpPr/>
          <p:nvPr/>
        </p:nvSpPr>
        <p:spPr>
          <a:xfrm>
            <a:off x="1766494" y="1341052"/>
            <a:ext cx="5627340" cy="341189"/>
          </a:xfrm>
          <a:prstGeom prst="rect">
            <a:avLst/>
          </a:prstGeom>
          <a:solidFill>
            <a:srgbClr val="EFE7D6"/>
          </a:solidFill>
        </p:spPr>
      </p:sp>
      <p:sp>
        <p:nvSpPr>
          <p:cNvPr id="6" name="Text 4"/>
          <p:cNvSpPr/>
          <p:nvPr/>
        </p:nvSpPr>
        <p:spPr>
          <a:xfrm>
            <a:off x="1876945" y="1378967"/>
            <a:ext cx="1167483"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Strategy</a:t>
            </a:r>
            <a:endParaRPr lang="en-US" dirty="0"/>
          </a:p>
        </p:txBody>
      </p:sp>
      <p:sp>
        <p:nvSpPr>
          <p:cNvPr id="7" name="Text 5"/>
          <p:cNvSpPr/>
          <p:nvPr/>
        </p:nvSpPr>
        <p:spPr>
          <a:xfrm>
            <a:off x="3286125" y="1378967"/>
            <a:ext cx="1165101"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Advantages</a:t>
            </a:r>
            <a:endParaRPr lang="en-US" sz="935" dirty="0"/>
          </a:p>
        </p:txBody>
      </p:sp>
      <p:sp>
        <p:nvSpPr>
          <p:cNvPr id="8" name="Text 6"/>
          <p:cNvSpPr/>
          <p:nvPr/>
        </p:nvSpPr>
        <p:spPr>
          <a:xfrm>
            <a:off x="4692923" y="1378967"/>
            <a:ext cx="1165101"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rPr>
              <a:t>Disadvantages</a:t>
            </a:r>
            <a:endParaRPr lang="en-US" dirty="0"/>
          </a:p>
        </p:txBody>
      </p:sp>
      <p:sp>
        <p:nvSpPr>
          <p:cNvPr id="9" name="Text 7"/>
          <p:cNvSpPr/>
          <p:nvPr/>
        </p:nvSpPr>
        <p:spPr>
          <a:xfrm>
            <a:off x="6099720" y="1378967"/>
            <a:ext cx="1167483"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Application</a:t>
            </a:r>
            <a:endParaRPr lang="en-US" dirty="0"/>
          </a:p>
        </p:txBody>
      </p:sp>
      <p:sp>
        <p:nvSpPr>
          <p:cNvPr id="10" name="Text 8"/>
          <p:cNvSpPr/>
          <p:nvPr/>
        </p:nvSpPr>
        <p:spPr>
          <a:xfrm>
            <a:off x="1876945" y="1720155"/>
            <a:ext cx="1167483" cy="189533"/>
          </a:xfrm>
          <a:prstGeom prst="rect">
            <a:avLst/>
          </a:prstGeom>
          <a:noFill/>
        </p:spPr>
        <p:txBody>
          <a:bodyPr wrap="none" rtlCol="0" anchor="t"/>
          <a:lstStyle/>
          <a:p>
            <a:pPr>
              <a:lnSpc>
                <a:spcPts val="1495"/>
              </a:lnSpc>
            </a:pPr>
            <a:r>
              <a:rPr lang="en-US" dirty="0">
                <a:solidFill>
                  <a:schemeClr val="bg1"/>
                </a:solidFill>
                <a:latin typeface="Gelasio" pitchFamily="34" charset="0"/>
                <a:ea typeface="Gelasio" pitchFamily="34" charset="-122"/>
                <a:cs typeface="Gelasio" pitchFamily="34" charset="-120"/>
              </a:rPr>
              <a:t>FCFS</a:t>
            </a:r>
            <a:endParaRPr lang="en-US" dirty="0">
              <a:solidFill>
                <a:schemeClr val="bg1"/>
              </a:solidFill>
            </a:endParaRPr>
          </a:p>
        </p:txBody>
      </p:sp>
      <p:sp>
        <p:nvSpPr>
          <p:cNvPr id="11" name="Text 9"/>
          <p:cNvSpPr/>
          <p:nvPr/>
        </p:nvSpPr>
        <p:spPr>
          <a:xfrm>
            <a:off x="3286125" y="1720155"/>
            <a:ext cx="1165101"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Simple</a:t>
            </a:r>
            <a:r>
              <a:rPr lang="en-US" sz="1200" dirty="0">
                <a:solidFill>
                  <a:schemeClr val="bg1"/>
                </a:solidFill>
                <a:latin typeface="Gelasio" pitchFamily="34" charset="0"/>
                <a:ea typeface="Gelasio" pitchFamily="34" charset="-122"/>
                <a:cs typeface="Gelasio" pitchFamily="34" charset="-120"/>
              </a:rPr>
              <a:t> and fair</a:t>
            </a:r>
            <a:endParaRPr lang="en-US" sz="1200" dirty="0">
              <a:solidFill>
                <a:schemeClr val="bg1"/>
              </a:solidFill>
            </a:endParaRPr>
          </a:p>
        </p:txBody>
      </p:sp>
      <p:sp>
        <p:nvSpPr>
          <p:cNvPr id="12" name="Text 10"/>
          <p:cNvSpPr/>
          <p:nvPr/>
        </p:nvSpPr>
        <p:spPr>
          <a:xfrm>
            <a:off x="4692923" y="1720156"/>
            <a:ext cx="1165101" cy="379065"/>
          </a:xfrm>
          <a:prstGeom prst="rect">
            <a:avLst/>
          </a:prstGeom>
          <a:noFill/>
        </p:spPr>
        <p:txBody>
          <a:bodyPr wrap="squar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May lead to long waiting times</a:t>
            </a:r>
            <a:endParaRPr lang="en-US" sz="1100" dirty="0">
              <a:solidFill>
                <a:schemeClr val="bg1"/>
              </a:solidFill>
            </a:endParaRPr>
          </a:p>
        </p:txBody>
      </p:sp>
      <p:sp>
        <p:nvSpPr>
          <p:cNvPr id="13" name="Text 11"/>
          <p:cNvSpPr/>
          <p:nvPr/>
        </p:nvSpPr>
        <p:spPr>
          <a:xfrm>
            <a:off x="6099720" y="1720156"/>
            <a:ext cx="1167483" cy="379065"/>
          </a:xfrm>
          <a:prstGeom prst="rect">
            <a:avLst/>
          </a:prstGeom>
          <a:noFill/>
        </p:spPr>
        <p:txBody>
          <a:bodyPr wrap="square" rtlCol="0" anchor="t"/>
          <a:lstStyle/>
          <a:p>
            <a:pPr>
              <a:lnSpc>
                <a:spcPts val="1495"/>
              </a:lnSpc>
            </a:pPr>
            <a:r>
              <a:rPr lang="en-US" sz="1100" dirty="0">
                <a:solidFill>
                  <a:schemeClr val="bg1">
                    <a:lumMod val="95000"/>
                  </a:schemeClr>
                </a:solidFill>
                <a:latin typeface="Gelasio" pitchFamily="34" charset="0"/>
                <a:ea typeface="Gelasio" pitchFamily="34" charset="-122"/>
                <a:cs typeface="Gelasio" pitchFamily="34" charset="-120"/>
              </a:rPr>
              <a:t>Non-time critical applications</a:t>
            </a:r>
            <a:endParaRPr lang="en-US" sz="1100" dirty="0">
              <a:solidFill>
                <a:schemeClr val="bg1">
                  <a:lumMod val="95000"/>
                </a:schemeClr>
              </a:solidFill>
            </a:endParaRPr>
          </a:p>
        </p:txBody>
      </p:sp>
      <p:sp>
        <p:nvSpPr>
          <p:cNvPr id="14" name="Shape 12"/>
          <p:cNvSpPr/>
          <p:nvPr/>
        </p:nvSpPr>
        <p:spPr>
          <a:xfrm>
            <a:off x="1758330" y="2175049"/>
            <a:ext cx="5627340" cy="530721"/>
          </a:xfrm>
          <a:prstGeom prst="rect">
            <a:avLst/>
          </a:prstGeom>
          <a:solidFill>
            <a:srgbClr val="EFE7D6"/>
          </a:solidFill>
        </p:spPr>
      </p:sp>
      <p:sp>
        <p:nvSpPr>
          <p:cNvPr id="15" name="Text 13"/>
          <p:cNvSpPr/>
          <p:nvPr/>
        </p:nvSpPr>
        <p:spPr>
          <a:xfrm>
            <a:off x="1876945" y="2250877"/>
            <a:ext cx="1167483" cy="189533"/>
          </a:xfrm>
          <a:prstGeom prst="rect">
            <a:avLst/>
          </a:prstGeom>
          <a:noFill/>
        </p:spPr>
        <p:txBody>
          <a:bodyPr wrap="none" rtlCol="0" anchor="t"/>
          <a:lstStyle/>
          <a:p>
            <a:pPr>
              <a:lnSpc>
                <a:spcPts val="1495"/>
              </a:lnSpc>
            </a:pPr>
            <a:r>
              <a:rPr lang="en-US" dirty="0">
                <a:solidFill>
                  <a:srgbClr val="996633"/>
                </a:solidFill>
                <a:latin typeface="Gelasio" pitchFamily="34" charset="0"/>
                <a:ea typeface="Gelasio" pitchFamily="34" charset="-122"/>
                <a:cs typeface="Gelasio" pitchFamily="34" charset="-120"/>
              </a:rPr>
              <a:t>SJN</a:t>
            </a:r>
            <a:endParaRPr lang="en-US" dirty="0">
              <a:solidFill>
                <a:srgbClr val="996633"/>
              </a:solidFill>
            </a:endParaRPr>
          </a:p>
        </p:txBody>
      </p:sp>
      <p:sp>
        <p:nvSpPr>
          <p:cNvPr id="16" name="Text 14"/>
          <p:cNvSpPr/>
          <p:nvPr/>
        </p:nvSpPr>
        <p:spPr>
          <a:xfrm>
            <a:off x="3286125" y="2250877"/>
            <a:ext cx="1165101" cy="379065"/>
          </a:xfrm>
          <a:prstGeom prst="rect">
            <a:avLst/>
          </a:prstGeom>
          <a:noFill/>
        </p:spPr>
        <p:txBody>
          <a:bodyPr wrap="squar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Minimizes waiting time</a:t>
            </a:r>
            <a:endParaRPr lang="en-US" sz="1100" dirty="0">
              <a:solidFill>
                <a:srgbClr val="996633"/>
              </a:solidFill>
            </a:endParaRPr>
          </a:p>
        </p:txBody>
      </p:sp>
      <p:sp>
        <p:nvSpPr>
          <p:cNvPr id="17" name="Text 15"/>
          <p:cNvSpPr/>
          <p:nvPr/>
        </p:nvSpPr>
        <p:spPr>
          <a:xfrm>
            <a:off x="4692923" y="2250877"/>
            <a:ext cx="1165101" cy="379065"/>
          </a:xfrm>
          <a:prstGeom prst="rect">
            <a:avLst/>
          </a:prstGeom>
          <a:noFill/>
        </p:spPr>
        <p:txBody>
          <a:bodyPr wrap="square" rtlCol="0" anchor="t"/>
          <a:lstStyle/>
          <a:p>
            <a:pPr>
              <a:lnSpc>
                <a:spcPts val="1495"/>
              </a:lnSpc>
            </a:pPr>
            <a:r>
              <a:rPr lang="en-US" sz="1100" dirty="0">
                <a:solidFill>
                  <a:srgbClr val="996633"/>
                </a:solidFill>
                <a:latin typeface="Gelasio"/>
                <a:ea typeface="Gelasio"/>
              </a:rPr>
              <a:t>Unfair to longer process</a:t>
            </a:r>
            <a:endParaRPr lang="en-US" sz="1100" dirty="0">
              <a:solidFill>
                <a:srgbClr val="996633"/>
              </a:solidFill>
              <a:latin typeface="Gelasio"/>
              <a:ea typeface="Gelasio"/>
            </a:endParaRPr>
          </a:p>
        </p:txBody>
      </p:sp>
      <p:sp>
        <p:nvSpPr>
          <p:cNvPr id="18" name="Text 16"/>
          <p:cNvSpPr/>
          <p:nvPr/>
        </p:nvSpPr>
        <p:spPr>
          <a:xfrm>
            <a:off x="6099720" y="2250877"/>
            <a:ext cx="1167483" cy="189533"/>
          </a:xfrm>
          <a:prstGeom prst="rect">
            <a:avLst/>
          </a:prstGeom>
          <a:noFill/>
        </p:spPr>
        <p:txBody>
          <a:bodyPr wrap="non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Batch processing</a:t>
            </a:r>
            <a:endParaRPr lang="en-US" sz="1100" dirty="0">
              <a:solidFill>
                <a:srgbClr val="996633"/>
              </a:solidFill>
            </a:endParaRPr>
          </a:p>
        </p:txBody>
      </p:sp>
      <p:sp>
        <p:nvSpPr>
          <p:cNvPr id="19" name="Text 17"/>
          <p:cNvSpPr/>
          <p:nvPr/>
        </p:nvSpPr>
        <p:spPr>
          <a:xfrm>
            <a:off x="1876945" y="2781597"/>
            <a:ext cx="1167483" cy="189533"/>
          </a:xfrm>
          <a:prstGeom prst="rect">
            <a:avLst/>
          </a:prstGeom>
          <a:noFill/>
        </p:spPr>
        <p:txBody>
          <a:bodyPr wrap="none" rtlCol="0" anchor="t"/>
          <a:lstStyle/>
          <a:p>
            <a:pPr>
              <a:lnSpc>
                <a:spcPts val="1495"/>
              </a:lnSpc>
            </a:pPr>
            <a:r>
              <a:rPr lang="en-US" dirty="0">
                <a:solidFill>
                  <a:schemeClr val="bg1"/>
                </a:solidFill>
                <a:latin typeface="Gelasio" pitchFamily="34" charset="0"/>
                <a:ea typeface="Gelasio" pitchFamily="34" charset="-122"/>
                <a:cs typeface="Gelasio" pitchFamily="34" charset="-120"/>
              </a:rPr>
              <a:t>RR</a:t>
            </a:r>
            <a:endParaRPr lang="en-US" dirty="0">
              <a:solidFill>
                <a:schemeClr val="bg1"/>
              </a:solidFill>
            </a:endParaRPr>
          </a:p>
        </p:txBody>
      </p:sp>
      <p:sp>
        <p:nvSpPr>
          <p:cNvPr id="20" name="Text 18"/>
          <p:cNvSpPr/>
          <p:nvPr/>
        </p:nvSpPr>
        <p:spPr>
          <a:xfrm>
            <a:off x="3286125" y="2781597"/>
            <a:ext cx="1165101"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Allows fair execution</a:t>
            </a:r>
            <a:endParaRPr lang="en-US" sz="1100" dirty="0">
              <a:solidFill>
                <a:schemeClr val="bg1"/>
              </a:solidFill>
            </a:endParaRPr>
          </a:p>
        </p:txBody>
      </p:sp>
      <p:sp>
        <p:nvSpPr>
          <p:cNvPr id="21" name="Text 19"/>
          <p:cNvSpPr/>
          <p:nvPr/>
        </p:nvSpPr>
        <p:spPr>
          <a:xfrm>
            <a:off x="4692923" y="2781598"/>
            <a:ext cx="1165101" cy="379065"/>
          </a:xfrm>
          <a:prstGeom prst="rect">
            <a:avLst/>
          </a:prstGeom>
          <a:noFill/>
        </p:spPr>
        <p:txBody>
          <a:bodyPr wrap="squar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Quantum size impacts performance</a:t>
            </a:r>
            <a:endParaRPr lang="en-US" sz="1100" dirty="0">
              <a:solidFill>
                <a:schemeClr val="bg1"/>
              </a:solidFill>
            </a:endParaRPr>
          </a:p>
        </p:txBody>
      </p:sp>
      <p:sp>
        <p:nvSpPr>
          <p:cNvPr id="22" name="Text 20"/>
          <p:cNvSpPr/>
          <p:nvPr/>
        </p:nvSpPr>
        <p:spPr>
          <a:xfrm>
            <a:off x="6099720" y="2781597"/>
            <a:ext cx="1167483"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Time-sharing systems</a:t>
            </a:r>
            <a:endParaRPr lang="en-US" sz="1100" dirty="0">
              <a:solidFill>
                <a:schemeClr val="bg1"/>
              </a:solidFill>
            </a:endParaRPr>
          </a:p>
        </p:txBody>
      </p:sp>
      <p:sp>
        <p:nvSpPr>
          <p:cNvPr id="23" name="Shape 21"/>
          <p:cNvSpPr/>
          <p:nvPr/>
        </p:nvSpPr>
        <p:spPr>
          <a:xfrm>
            <a:off x="1758330" y="3236491"/>
            <a:ext cx="5627340" cy="530721"/>
          </a:xfrm>
          <a:prstGeom prst="rect">
            <a:avLst/>
          </a:prstGeom>
          <a:solidFill>
            <a:srgbClr val="EFE7D6"/>
          </a:solidFill>
        </p:spPr>
      </p:sp>
      <p:sp>
        <p:nvSpPr>
          <p:cNvPr id="24" name="Text 22"/>
          <p:cNvSpPr/>
          <p:nvPr/>
        </p:nvSpPr>
        <p:spPr>
          <a:xfrm>
            <a:off x="1876945" y="3312319"/>
            <a:ext cx="1167483" cy="189533"/>
          </a:xfrm>
          <a:prstGeom prst="rect">
            <a:avLst/>
          </a:prstGeom>
          <a:noFill/>
        </p:spPr>
        <p:txBody>
          <a:bodyPr wrap="none" rtlCol="0" anchor="t"/>
          <a:lstStyle/>
          <a:p>
            <a:pPr>
              <a:lnSpc>
                <a:spcPts val="1495"/>
              </a:lnSpc>
            </a:pPr>
            <a:r>
              <a:rPr lang="en-US" dirty="0">
                <a:solidFill>
                  <a:srgbClr val="996633"/>
                </a:solidFill>
                <a:latin typeface="Gelasio" pitchFamily="34" charset="0"/>
                <a:ea typeface="Gelasio" pitchFamily="34" charset="-122"/>
                <a:cs typeface="Gelasio" pitchFamily="34" charset="-120"/>
              </a:rPr>
              <a:t>Priority</a:t>
            </a:r>
            <a:endParaRPr lang="en-US" dirty="0">
              <a:solidFill>
                <a:srgbClr val="996633"/>
              </a:solidFill>
            </a:endParaRPr>
          </a:p>
        </p:txBody>
      </p:sp>
      <p:sp>
        <p:nvSpPr>
          <p:cNvPr id="25" name="Text 23"/>
          <p:cNvSpPr/>
          <p:nvPr/>
        </p:nvSpPr>
        <p:spPr>
          <a:xfrm>
            <a:off x="3286125" y="3312319"/>
            <a:ext cx="1165101" cy="379065"/>
          </a:xfrm>
          <a:prstGeom prst="rect">
            <a:avLst/>
          </a:prstGeom>
          <a:noFill/>
        </p:spPr>
        <p:txBody>
          <a:bodyPr wrap="square" rtlCol="0" anchor="t"/>
          <a:lstStyle/>
          <a:p>
            <a:pPr>
              <a:lnSpc>
                <a:spcPts val="1495"/>
              </a:lnSpc>
            </a:pPr>
            <a:r>
              <a:rPr lang="en-US" sz="1100" dirty="0">
                <a:solidFill>
                  <a:srgbClr val="996633"/>
                </a:solidFill>
                <a:ea typeface="Gelasio"/>
              </a:rPr>
              <a:t>Prioritize tasks</a:t>
            </a:r>
            <a:endParaRPr lang="en-US" sz="1100" dirty="0">
              <a:solidFill>
                <a:srgbClr val="996633"/>
              </a:solidFill>
              <a:ea typeface="Gelasio"/>
            </a:endParaRPr>
          </a:p>
          <a:p>
            <a:pPr>
              <a:lnSpc>
                <a:spcPts val="1495"/>
              </a:lnSpc>
            </a:pPr>
            <a:endParaRPr lang="en-US" sz="1100" dirty="0">
              <a:latin typeface="Gelasio"/>
              <a:ea typeface="Gelasio"/>
            </a:endParaRPr>
          </a:p>
        </p:txBody>
      </p:sp>
      <p:sp>
        <p:nvSpPr>
          <p:cNvPr id="26" name="Text 24"/>
          <p:cNvSpPr/>
          <p:nvPr/>
        </p:nvSpPr>
        <p:spPr>
          <a:xfrm>
            <a:off x="4692923" y="3312319"/>
            <a:ext cx="1165101" cy="379065"/>
          </a:xfrm>
          <a:prstGeom prst="rect">
            <a:avLst/>
          </a:prstGeom>
          <a:noFill/>
        </p:spPr>
        <p:txBody>
          <a:bodyPr wrap="squar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Possibility of starvation</a:t>
            </a:r>
            <a:endParaRPr lang="en-US" sz="1100" dirty="0">
              <a:solidFill>
                <a:srgbClr val="996633"/>
              </a:solidFill>
            </a:endParaRPr>
          </a:p>
        </p:txBody>
      </p:sp>
      <p:sp>
        <p:nvSpPr>
          <p:cNvPr id="27" name="Text 25"/>
          <p:cNvSpPr/>
          <p:nvPr/>
        </p:nvSpPr>
        <p:spPr>
          <a:xfrm>
            <a:off x="6099720" y="3312319"/>
            <a:ext cx="1167483" cy="189533"/>
          </a:xfrm>
          <a:prstGeom prst="rect">
            <a:avLst/>
          </a:prstGeom>
          <a:noFill/>
        </p:spPr>
        <p:txBody>
          <a:bodyPr wrap="non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Real-time systems</a:t>
            </a:r>
            <a:endParaRPr lang="en-US" sz="1100" dirty="0">
              <a:solidFill>
                <a:srgbClr val="996633"/>
              </a:solidFill>
            </a:endParaRPr>
          </a:p>
        </p:txBody>
      </p:sp>
    </p:spTree>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5487</Words>
  <Application>WPS Presentation</Application>
  <PresentationFormat>On-screen Show (16:9)</PresentationFormat>
  <Paragraphs>135</Paragraphs>
  <Slides>11</Slides>
  <Notes>10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SimSun</vt:lpstr>
      <vt:lpstr>Wingdings</vt:lpstr>
      <vt:lpstr>Arial</vt:lpstr>
      <vt:lpstr>Squada One</vt:lpstr>
      <vt:lpstr>Roboto Condensed Light</vt:lpstr>
      <vt:lpstr>Fira Sans Extra Condensed Medium</vt:lpstr>
      <vt:lpstr>Livvic</vt:lpstr>
      <vt:lpstr>Squada One</vt:lpstr>
      <vt:lpstr>Bell MT</vt:lpstr>
      <vt:lpstr>Times New Roman</vt:lpstr>
      <vt:lpstr>Gelasio</vt:lpstr>
      <vt:lpstr>Gelasio</vt:lpstr>
      <vt:lpstr>Söhne</vt:lpstr>
      <vt:lpstr>Segoe Print</vt:lpstr>
      <vt:lpstr>Gelasio</vt:lpstr>
      <vt:lpstr>Gelasio</vt:lpstr>
      <vt:lpstr>Microsoft YaHei</vt:lpstr>
      <vt:lpstr>Arial Unicode MS</vt:lpstr>
      <vt:lpstr>Bahnschrift SemiBold</vt:lpstr>
      <vt:lpstr>MingLiU-ExtB</vt:lpstr>
      <vt:lpstr>Tech Startup XL by Slidesgo</vt:lpstr>
      <vt:lpstr>CPU SCHEDULING STARTEGIES</vt:lpstr>
      <vt:lpstr>AIM:</vt:lpstr>
      <vt:lpstr>Introduction to  CPU Scheduling</vt:lpstr>
      <vt:lpstr>ROUND ROBIN(RR)</vt:lpstr>
      <vt:lpstr>FIRST COME FIRST SERVE(FCFS) SCHEDULING</vt:lpstr>
      <vt:lpstr>PowerPoint 演示文稿</vt:lpstr>
      <vt:lpstr>ROUND ROBIN (RR) SCHEDULING</vt:lpstr>
      <vt:lpstr>PRIORITY SCHEDULING</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Jaithra Lavu</dc:creator>
  <cp:lastModifiedBy>jaith</cp:lastModifiedBy>
  <cp:revision>3</cp:revision>
  <dcterms:created xsi:type="dcterms:W3CDTF">2024-03-19T07:14:54Z</dcterms:created>
  <dcterms:modified xsi:type="dcterms:W3CDTF">2024-03-19T07:18:14Z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A7EB129A4F154AF08A994F23BCC37EAD_12</vt:lpwstr>
  </property>
  <property fmtid="{D5CDD505-2E9C-101B-9397-08002B2CF9AE}" pid="3" name="KSOProductBuildVer">
    <vt:lpwstr>1033-12.2.0.13489</vt:lpwstr>
  </property>
</Properties>
</file>