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1" r:id="rId6"/>
    <p:sldId id="276" r:id="rId7"/>
    <p:sldId id="281" r:id="rId8"/>
    <p:sldId id="274" r:id="rId9"/>
    <p:sldId id="263" r:id="rId10"/>
    <p:sldId id="277" r:id="rId11"/>
    <p:sldId id="278" r:id="rId12"/>
    <p:sldId id="282" r:id="rId13"/>
    <p:sldId id="283" r:id="rId14"/>
    <p:sldId id="279" r:id="rId15"/>
    <p:sldId id="28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enn1" loCatId="relationship" qsTypeId="urn:microsoft.com/office/officeart/2005/8/quickstyle/simple4" qsCatId="simple" csTypeId="urn:microsoft.com/office/officeart/2005/8/colors/colorful1" csCatId="colorful" phldr="1"/>
      <dgm:spPr/>
      <dgm:t>
        <a:bodyPr/>
        <a:lstStyle/>
        <a:p>
          <a:endParaRPr lang="en-US"/>
        </a:p>
      </dgm:t>
    </dgm:pt>
    <dgm:pt modelId="{477D14C5-CED9-4CFC-B338-DFB0C8090B9F}">
      <dgm:prSet phldrT="[Text]"/>
      <dgm:spPr/>
      <dgm:t>
        <a:bodyPr/>
        <a:lstStyle/>
        <a:p>
          <a:r>
            <a:rPr lang="en-US" dirty="0"/>
            <a:t>Organization</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3C67E77D-62FA-499D-B5E6-E79A091C5267}">
      <dgm:prSet phldrT="[Text]"/>
      <dgm:spPr/>
      <dgm:t>
        <a:bodyPr/>
        <a:lstStyle/>
        <a:p>
          <a:r>
            <a:rPr lang="en-US" dirty="0"/>
            <a:t>Faculties</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CC6B7442-0B72-4EF2-9F13-1325B51AFF9F}">
      <dgm:prSet phldrT="[Text]"/>
      <dgm:spPr/>
      <dgm:t>
        <a:bodyPr/>
        <a:lstStyle/>
        <a:p>
          <a:r>
            <a:rPr lang="en-US" dirty="0"/>
            <a:t>Students</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E16D65B4-494C-45C0-82F5-A63E581063CB}" type="pres">
      <dgm:prSet presAssocID="{90119837-5B71-4D44-BB01-DB0B084933C8}" presName="compositeShape" presStyleCnt="0">
        <dgm:presLayoutVars>
          <dgm:chMax val="7"/>
          <dgm:dir/>
          <dgm:resizeHandles val="exact"/>
        </dgm:presLayoutVars>
      </dgm:prSet>
      <dgm:spPr/>
    </dgm:pt>
    <dgm:pt modelId="{7A12B315-EA92-4E8C-914E-FCF8B923D9BA}" type="pres">
      <dgm:prSet presAssocID="{477D14C5-CED9-4CFC-B338-DFB0C8090B9F}" presName="circ1" presStyleLbl="vennNode1" presStyleIdx="0" presStyleCnt="3"/>
      <dgm:spPr/>
    </dgm:pt>
    <dgm:pt modelId="{1114C5CF-9DB7-4B7A-9D02-B353869E5D38}" type="pres">
      <dgm:prSet presAssocID="{477D14C5-CED9-4CFC-B338-DFB0C8090B9F}" presName="circ1Tx" presStyleLbl="revTx" presStyleIdx="0" presStyleCnt="0">
        <dgm:presLayoutVars>
          <dgm:chMax val="0"/>
          <dgm:chPref val="0"/>
          <dgm:bulletEnabled val="1"/>
        </dgm:presLayoutVars>
      </dgm:prSet>
      <dgm:spPr/>
    </dgm:pt>
    <dgm:pt modelId="{3469E5A2-93C2-49EF-825C-26E5802651A1}" type="pres">
      <dgm:prSet presAssocID="{3C67E77D-62FA-499D-B5E6-E79A091C5267}" presName="circ2" presStyleLbl="vennNode1" presStyleIdx="1" presStyleCnt="3"/>
      <dgm:spPr/>
    </dgm:pt>
    <dgm:pt modelId="{EB02C228-AFBE-4EA8-ADAD-5E115CB980C7}" type="pres">
      <dgm:prSet presAssocID="{3C67E77D-62FA-499D-B5E6-E79A091C5267}" presName="circ2Tx" presStyleLbl="revTx" presStyleIdx="0" presStyleCnt="0">
        <dgm:presLayoutVars>
          <dgm:chMax val="0"/>
          <dgm:chPref val="0"/>
          <dgm:bulletEnabled val="1"/>
        </dgm:presLayoutVars>
      </dgm:prSet>
      <dgm:spPr/>
    </dgm:pt>
    <dgm:pt modelId="{2B11D8EC-23D3-4EEE-B141-81E29A0B04B6}" type="pres">
      <dgm:prSet presAssocID="{CC6B7442-0B72-4EF2-9F13-1325B51AFF9F}" presName="circ3" presStyleLbl="vennNode1" presStyleIdx="2" presStyleCnt="3"/>
      <dgm:spPr/>
    </dgm:pt>
    <dgm:pt modelId="{99560A19-63A4-4F58-BF54-93D1A84B1A1C}" type="pres">
      <dgm:prSet presAssocID="{CC6B7442-0B72-4EF2-9F13-1325B51AFF9F}" presName="circ3Tx" presStyleLbl="revTx" presStyleIdx="0" presStyleCnt="0">
        <dgm:presLayoutVars>
          <dgm:chMax val="0"/>
          <dgm:chPref val="0"/>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25C8D00E-7E96-4A36-A375-D219ADDEF7E1}" type="presOf" srcId="{90119837-5B71-4D44-BB01-DB0B084933C8}" destId="{E16D65B4-494C-45C0-82F5-A63E581063CB}" srcOrd="0" destOrd="0" presId="urn:microsoft.com/office/officeart/2005/8/layout/venn1"/>
    <dgm:cxn modelId="{32AA6160-4426-4C4D-93AE-E2F474E37AD9}" srcId="{90119837-5B71-4D44-BB01-DB0B084933C8}" destId="{3C67E77D-62FA-499D-B5E6-E79A091C5267}" srcOrd="1" destOrd="0" parTransId="{5337D229-E330-4525-B0FA-14EC5A80604A}" sibTransId="{C056AC5D-B04E-4376-A1CB-3EAB7BE5AF5B}"/>
    <dgm:cxn modelId="{6A7A996A-CD4C-4228-8B30-C5D8E8EDF64D}" type="presOf" srcId="{3C67E77D-62FA-499D-B5E6-E79A091C5267}" destId="{EB02C228-AFBE-4EA8-ADAD-5E115CB980C7}" srcOrd="1" destOrd="0" presId="urn:microsoft.com/office/officeart/2005/8/layout/venn1"/>
    <dgm:cxn modelId="{102D6D4D-90C9-40F4-A001-35DCC329B127}" srcId="{90119837-5B71-4D44-BB01-DB0B084933C8}" destId="{CC6B7442-0B72-4EF2-9F13-1325B51AFF9F}" srcOrd="2" destOrd="0" parTransId="{E3D139E0-5DC2-4F8E-9F8F-B3F0EBCD4689}" sibTransId="{FF80E1BA-0D6F-4EE8-9640-892A5897DBCD}"/>
    <dgm:cxn modelId="{8314FB70-092A-47FB-83E3-C595090DBA48}" type="presOf" srcId="{477D14C5-CED9-4CFC-B338-DFB0C8090B9F}" destId="{1114C5CF-9DB7-4B7A-9D02-B353869E5D38}" srcOrd="1" destOrd="0" presId="urn:microsoft.com/office/officeart/2005/8/layout/venn1"/>
    <dgm:cxn modelId="{72EC0D90-B3C0-40C5-979A-2051A1711AC2}" type="presOf" srcId="{477D14C5-CED9-4CFC-B338-DFB0C8090B9F}" destId="{7A12B315-EA92-4E8C-914E-FCF8B923D9BA}" srcOrd="0" destOrd="0" presId="urn:microsoft.com/office/officeart/2005/8/layout/venn1"/>
    <dgm:cxn modelId="{2F29C697-80C6-4535-BD23-A3D8AD090463}" type="presOf" srcId="{3C67E77D-62FA-499D-B5E6-E79A091C5267}" destId="{3469E5A2-93C2-49EF-825C-26E5802651A1}" srcOrd="0" destOrd="0" presId="urn:microsoft.com/office/officeart/2005/8/layout/venn1"/>
    <dgm:cxn modelId="{54CA38E1-8678-4786-A265-770FD25C3115}" type="presOf" srcId="{CC6B7442-0B72-4EF2-9F13-1325B51AFF9F}" destId="{99560A19-63A4-4F58-BF54-93D1A84B1A1C}" srcOrd="1" destOrd="0" presId="urn:microsoft.com/office/officeart/2005/8/layout/venn1"/>
    <dgm:cxn modelId="{98BEF9E1-8D57-4A22-93E0-87299CF8A4AD}" type="presOf" srcId="{CC6B7442-0B72-4EF2-9F13-1325B51AFF9F}" destId="{2B11D8EC-23D3-4EEE-B141-81E29A0B04B6}" srcOrd="0" destOrd="0" presId="urn:microsoft.com/office/officeart/2005/8/layout/venn1"/>
    <dgm:cxn modelId="{44472F79-9B0F-4D76-8B36-0088629008C0}" type="presParOf" srcId="{E16D65B4-494C-45C0-82F5-A63E581063CB}" destId="{7A12B315-EA92-4E8C-914E-FCF8B923D9BA}" srcOrd="0" destOrd="0" presId="urn:microsoft.com/office/officeart/2005/8/layout/venn1"/>
    <dgm:cxn modelId="{EED42847-ACC7-4B5B-B7A1-8F60C94743CB}" type="presParOf" srcId="{E16D65B4-494C-45C0-82F5-A63E581063CB}" destId="{1114C5CF-9DB7-4B7A-9D02-B353869E5D38}" srcOrd="1" destOrd="0" presId="urn:microsoft.com/office/officeart/2005/8/layout/venn1"/>
    <dgm:cxn modelId="{EA084191-AAFD-4120-8E5D-065F61D9C184}" type="presParOf" srcId="{E16D65B4-494C-45C0-82F5-A63E581063CB}" destId="{3469E5A2-93C2-49EF-825C-26E5802651A1}" srcOrd="2" destOrd="0" presId="urn:microsoft.com/office/officeart/2005/8/layout/venn1"/>
    <dgm:cxn modelId="{497995D6-2D56-4D4A-9810-B2A982093C33}" type="presParOf" srcId="{E16D65B4-494C-45C0-82F5-A63E581063CB}" destId="{EB02C228-AFBE-4EA8-ADAD-5E115CB980C7}" srcOrd="3" destOrd="0" presId="urn:microsoft.com/office/officeart/2005/8/layout/venn1"/>
    <dgm:cxn modelId="{B89A92EA-5677-4AE6-8638-A1DFDAED14CE}" type="presParOf" srcId="{E16D65B4-494C-45C0-82F5-A63E581063CB}" destId="{2B11D8EC-23D3-4EEE-B141-81E29A0B04B6}" srcOrd="4" destOrd="0" presId="urn:microsoft.com/office/officeart/2005/8/layout/venn1"/>
    <dgm:cxn modelId="{33E257C4-E013-433E-855E-23803CD553AD}" type="presParOf" srcId="{E16D65B4-494C-45C0-82F5-A63E581063CB}" destId="{99560A19-63A4-4F58-BF54-93D1A84B1A1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2B315-EA92-4E8C-914E-FCF8B923D9BA}">
      <dsp:nvSpPr>
        <dsp:cNvPr id="0" name=""/>
        <dsp:cNvSpPr/>
      </dsp:nvSpPr>
      <dsp:spPr>
        <a:xfrm>
          <a:off x="929639" y="53339"/>
          <a:ext cx="2560320" cy="2560320"/>
        </a:xfrm>
        <a:prstGeom prst="ellipse">
          <a:avLst/>
        </a:prstGeom>
        <a:gradFill rotWithShape="0">
          <a:gsLst>
            <a:gs pos="0">
              <a:schemeClr val="accent2">
                <a:alpha val="50000"/>
                <a:hueOff val="0"/>
                <a:satOff val="0"/>
                <a:lumOff val="0"/>
                <a:alphaOff val="0"/>
              </a:schemeClr>
            </a:gs>
            <a:gs pos="100000">
              <a:schemeClr val="accent2">
                <a:alpha val="50000"/>
                <a:hueOff val="0"/>
                <a:satOff val="0"/>
                <a:lumOff val="0"/>
                <a:alphaOff val="0"/>
                <a:shade val="48000"/>
                <a:satMod val="180000"/>
                <a:lumMod val="94000"/>
              </a:schemeClr>
            </a:gs>
            <a:gs pos="100000">
              <a:schemeClr val="accent2">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Organization</a:t>
          </a:r>
        </a:p>
      </dsp:txBody>
      <dsp:txXfrm>
        <a:off x="1271015" y="501395"/>
        <a:ext cx="1877568" cy="1152144"/>
      </dsp:txXfrm>
    </dsp:sp>
    <dsp:sp modelId="{3469E5A2-93C2-49EF-825C-26E5802651A1}">
      <dsp:nvSpPr>
        <dsp:cNvPr id="0" name=""/>
        <dsp:cNvSpPr/>
      </dsp:nvSpPr>
      <dsp:spPr>
        <a:xfrm>
          <a:off x="1853488" y="1653540"/>
          <a:ext cx="2560320" cy="2560320"/>
        </a:xfrm>
        <a:prstGeom prst="ellipse">
          <a:avLst/>
        </a:prstGeom>
        <a:gradFill rotWithShape="0">
          <a:gsLst>
            <a:gs pos="0">
              <a:schemeClr val="accent3">
                <a:alpha val="50000"/>
                <a:hueOff val="0"/>
                <a:satOff val="0"/>
                <a:lumOff val="0"/>
                <a:alphaOff val="0"/>
              </a:schemeClr>
            </a:gs>
            <a:gs pos="100000">
              <a:schemeClr val="accent3">
                <a:alpha val="50000"/>
                <a:hueOff val="0"/>
                <a:satOff val="0"/>
                <a:lumOff val="0"/>
                <a:alphaOff val="0"/>
                <a:shade val="48000"/>
                <a:satMod val="180000"/>
                <a:lumMod val="94000"/>
              </a:schemeClr>
            </a:gs>
            <a:gs pos="100000">
              <a:schemeClr val="accent3">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Faculties</a:t>
          </a:r>
        </a:p>
      </dsp:txBody>
      <dsp:txXfrm>
        <a:off x="2636520" y="2314955"/>
        <a:ext cx="1536192" cy="1408176"/>
      </dsp:txXfrm>
    </dsp:sp>
    <dsp:sp modelId="{2B11D8EC-23D3-4EEE-B141-81E29A0B04B6}">
      <dsp:nvSpPr>
        <dsp:cNvPr id="0" name=""/>
        <dsp:cNvSpPr/>
      </dsp:nvSpPr>
      <dsp:spPr>
        <a:xfrm>
          <a:off x="5791" y="1653540"/>
          <a:ext cx="2560320" cy="2560320"/>
        </a:xfrm>
        <a:prstGeom prst="ellipse">
          <a:avLst/>
        </a:prstGeom>
        <a:gradFill rotWithShape="0">
          <a:gsLst>
            <a:gs pos="0">
              <a:schemeClr val="accent4">
                <a:alpha val="50000"/>
                <a:hueOff val="0"/>
                <a:satOff val="0"/>
                <a:lumOff val="0"/>
                <a:alphaOff val="0"/>
              </a:schemeClr>
            </a:gs>
            <a:gs pos="100000">
              <a:schemeClr val="accent4">
                <a:alpha val="50000"/>
                <a:hueOff val="0"/>
                <a:satOff val="0"/>
                <a:lumOff val="0"/>
                <a:alphaOff val="0"/>
                <a:shade val="48000"/>
                <a:satMod val="180000"/>
                <a:lumMod val="94000"/>
              </a:schemeClr>
            </a:gs>
            <a:gs pos="100000">
              <a:schemeClr val="accent4">
                <a:alpha val="50000"/>
                <a:hueOff val="0"/>
                <a:satOff val="0"/>
                <a:lumOff val="0"/>
                <a:alphaOff val="0"/>
                <a:shade val="48000"/>
                <a:satMod val="180000"/>
                <a:lumMod val="94000"/>
              </a:schemeClr>
            </a:gs>
          </a:gsLst>
          <a:lin ang="414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Students</a:t>
          </a:r>
        </a:p>
      </dsp:txBody>
      <dsp:txXfrm>
        <a:off x="246887" y="2314955"/>
        <a:ext cx="1536192" cy="140817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1/4/2025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1/4/2025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1/4/2025</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1/4/2025</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332656"/>
            <a:ext cx="8839201" cy="3200400"/>
          </a:xfrm>
        </p:spPr>
        <p:txBody>
          <a:bodyPr/>
          <a:lstStyle/>
          <a:p>
            <a:r>
              <a:rPr lang="en-US" dirty="0"/>
              <a:t>Inventory Management System On Educational Provisions</a:t>
            </a:r>
          </a:p>
        </p:txBody>
      </p:sp>
      <p:sp>
        <p:nvSpPr>
          <p:cNvPr id="3" name="Subtitle 2"/>
          <p:cNvSpPr>
            <a:spLocks noGrp="1"/>
          </p:cNvSpPr>
          <p:nvPr>
            <p:ph type="subTitle" idx="1"/>
          </p:nvPr>
        </p:nvSpPr>
        <p:spPr>
          <a:xfrm>
            <a:off x="1701924" y="4437112"/>
            <a:ext cx="7162799" cy="1278632"/>
          </a:xfrm>
        </p:spPr>
        <p:txBody>
          <a:bodyPr>
            <a:normAutofit/>
          </a:bodyPr>
          <a:lstStyle/>
          <a:p>
            <a:r>
              <a:rPr lang="en-US" b="1" dirty="0">
                <a:solidFill>
                  <a:srgbClr val="96B86B"/>
                </a:solidFill>
              </a:rPr>
              <a:t>BHAVANI – 231003003 (team lead)</a:t>
            </a:r>
          </a:p>
          <a:p>
            <a:r>
              <a:rPr lang="en-US" dirty="0">
                <a:solidFill>
                  <a:srgbClr val="96B86B"/>
                </a:solidFill>
              </a:rPr>
              <a:t>HASMITHA-2310030103</a:t>
            </a:r>
          </a:p>
          <a:p>
            <a:r>
              <a:rPr lang="en-US" dirty="0">
                <a:solidFill>
                  <a:srgbClr val="96B86B"/>
                </a:solidFill>
              </a:rPr>
              <a:t>ANANDA KRISHNA – 2310030427</a:t>
            </a:r>
          </a:p>
          <a:p>
            <a:r>
              <a:rPr lang="en-US" dirty="0">
                <a:solidFill>
                  <a:srgbClr val="96B86B"/>
                </a:solidFill>
              </a:rPr>
              <a:t>SUMEAIRA - 2310030186</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C7C7A-8D0C-7476-F642-B46801555942}"/>
              </a:ext>
            </a:extLst>
          </p:cNvPr>
          <p:cNvSpPr txBox="1"/>
          <p:nvPr/>
        </p:nvSpPr>
        <p:spPr>
          <a:xfrm>
            <a:off x="621804" y="404664"/>
            <a:ext cx="6092890" cy="461665"/>
          </a:xfrm>
          <a:prstGeom prst="rect">
            <a:avLst/>
          </a:prstGeom>
          <a:noFill/>
        </p:spPr>
        <p:txBody>
          <a:bodyPr wrap="square">
            <a:spAutoFit/>
          </a:bodyPr>
          <a:lstStyle/>
          <a:p>
            <a:r>
              <a:rPr lang="en-IN" sz="2400" dirty="0">
                <a:solidFill>
                  <a:schemeClr val="accent3">
                    <a:lumMod val="60000"/>
                    <a:lumOff val="40000"/>
                  </a:schemeClr>
                </a:solidFill>
              </a:rPr>
              <a:t>Implementation Phases</a:t>
            </a:r>
            <a:endParaRPr lang="en-IN" dirty="0"/>
          </a:p>
        </p:txBody>
      </p:sp>
      <p:sp>
        <p:nvSpPr>
          <p:cNvPr id="5" name="TextBox 4">
            <a:extLst>
              <a:ext uri="{FF2B5EF4-FFF2-40B4-BE49-F238E27FC236}">
                <a16:creationId xmlns:a16="http://schemas.microsoft.com/office/drawing/2014/main" id="{30B551B6-292F-5E26-840E-D3E6A3E80238}"/>
              </a:ext>
            </a:extLst>
          </p:cNvPr>
          <p:cNvSpPr txBox="1"/>
          <p:nvPr/>
        </p:nvSpPr>
        <p:spPr>
          <a:xfrm>
            <a:off x="693812" y="764704"/>
            <a:ext cx="10945216" cy="5632311"/>
          </a:xfrm>
          <a:prstGeom prst="rect">
            <a:avLst/>
          </a:prstGeom>
          <a:noFill/>
        </p:spPr>
        <p:txBody>
          <a:bodyPr wrap="square">
            <a:spAutoFit/>
          </a:bodyPr>
          <a:lstStyle/>
          <a:p>
            <a:endParaRPr lang="en-IN" dirty="0"/>
          </a:p>
          <a:p>
            <a:r>
              <a:rPr lang="en-IN" dirty="0">
                <a:solidFill>
                  <a:srgbClr val="FFFF00"/>
                </a:solidFill>
              </a:rPr>
              <a:t>Phase 1:</a:t>
            </a:r>
            <a:r>
              <a:rPr lang="en-IN" dirty="0"/>
              <a:t> </a:t>
            </a:r>
            <a:r>
              <a:rPr lang="en-IN" dirty="0">
                <a:solidFill>
                  <a:srgbClr val="FFFF00"/>
                </a:solidFill>
              </a:rPr>
              <a:t>Requirements Gathering &amp; Analysis:</a:t>
            </a:r>
          </a:p>
          <a:p>
            <a:r>
              <a:rPr lang="en-IN" dirty="0"/>
              <a:t>Conduct thorough needs assessments with stakeholders (e.g., administrators, teachers, staff).</a:t>
            </a:r>
          </a:p>
          <a:p>
            <a:r>
              <a:rPr lang="en-IN" dirty="0" err="1"/>
              <a:t>Analyze</a:t>
            </a:r>
            <a:r>
              <a:rPr lang="en-IN" dirty="0"/>
              <a:t> existing inventory management processes and identify pain points.</a:t>
            </a:r>
          </a:p>
          <a:p>
            <a:r>
              <a:rPr lang="en-IN" dirty="0"/>
              <a:t>Define system requirements (functional and non-functional).</a:t>
            </a:r>
          </a:p>
          <a:p>
            <a:r>
              <a:rPr lang="en-IN" dirty="0">
                <a:solidFill>
                  <a:srgbClr val="FFFF00"/>
                </a:solidFill>
              </a:rPr>
              <a:t>Phase 2:</a:t>
            </a:r>
            <a:r>
              <a:rPr lang="en-IN" dirty="0"/>
              <a:t> </a:t>
            </a:r>
            <a:r>
              <a:rPr lang="en-IN" dirty="0">
                <a:solidFill>
                  <a:srgbClr val="FFFF00"/>
                </a:solidFill>
              </a:rPr>
              <a:t>Design &amp; Development:</a:t>
            </a:r>
          </a:p>
          <a:p>
            <a:r>
              <a:rPr lang="en-IN" dirty="0"/>
              <a:t>Design the system architecture (e.g., database design, user interface).</a:t>
            </a:r>
          </a:p>
          <a:p>
            <a:r>
              <a:rPr lang="en-IN" dirty="0"/>
              <a:t>Develop the software application (e.g., using a suitable programming language and framework).</a:t>
            </a:r>
          </a:p>
          <a:p>
            <a:r>
              <a:rPr lang="en-IN" dirty="0"/>
              <a:t>Conduct unit testing and integration testing.</a:t>
            </a:r>
          </a:p>
          <a:p>
            <a:r>
              <a:rPr lang="en-IN" dirty="0">
                <a:solidFill>
                  <a:srgbClr val="FFFF00"/>
                </a:solidFill>
              </a:rPr>
              <a:t>Phase 3:</a:t>
            </a:r>
            <a:r>
              <a:rPr lang="en-IN" dirty="0"/>
              <a:t> </a:t>
            </a:r>
            <a:r>
              <a:rPr lang="en-IN" dirty="0">
                <a:solidFill>
                  <a:srgbClr val="FFFF00"/>
                </a:solidFill>
              </a:rPr>
              <a:t>Data Migration &amp; Integration:</a:t>
            </a:r>
          </a:p>
          <a:p>
            <a:r>
              <a:rPr lang="en-IN" dirty="0"/>
              <a:t>Migrate existing inventory data into the new system.</a:t>
            </a:r>
          </a:p>
          <a:p>
            <a:r>
              <a:rPr lang="en-IN" dirty="0"/>
              <a:t>Integrate the system with other relevant systems (e.g., accounting software, ERP).</a:t>
            </a:r>
          </a:p>
          <a:p>
            <a:r>
              <a:rPr lang="en-IN" dirty="0">
                <a:solidFill>
                  <a:srgbClr val="FFFF00"/>
                </a:solidFill>
              </a:rPr>
              <a:t>Phase 4: User Training &amp; Support:</a:t>
            </a:r>
          </a:p>
          <a:p>
            <a:r>
              <a:rPr lang="en-IN" dirty="0"/>
              <a:t>Develop user manuals and training materials.</a:t>
            </a:r>
          </a:p>
          <a:p>
            <a:r>
              <a:rPr lang="en-IN" dirty="0"/>
              <a:t>Conduct user training sessions.</a:t>
            </a:r>
          </a:p>
          <a:p>
            <a:r>
              <a:rPr lang="en-IN" dirty="0"/>
              <a:t>Provide ongoing technical support and maintenance.</a:t>
            </a:r>
          </a:p>
          <a:p>
            <a:r>
              <a:rPr lang="en-IN" dirty="0">
                <a:solidFill>
                  <a:srgbClr val="FFFF00"/>
                </a:solidFill>
              </a:rPr>
              <a:t>Phase 5:</a:t>
            </a:r>
            <a:r>
              <a:rPr lang="en-IN" dirty="0"/>
              <a:t> </a:t>
            </a:r>
            <a:r>
              <a:rPr lang="en-IN" dirty="0">
                <a:solidFill>
                  <a:srgbClr val="FFFF00"/>
                </a:solidFill>
              </a:rPr>
              <a:t>Go-Live &amp; Monitoring:</a:t>
            </a:r>
          </a:p>
          <a:p>
            <a:r>
              <a:rPr lang="en-IN" dirty="0"/>
              <a:t>Go-live with the new system.</a:t>
            </a:r>
          </a:p>
          <a:p>
            <a:r>
              <a:rPr lang="en-IN" dirty="0"/>
              <a:t>Monitor system performance and user feedback.</a:t>
            </a:r>
          </a:p>
          <a:p>
            <a:r>
              <a:rPr lang="en-IN" dirty="0"/>
              <a:t>Make necessary adjustments and improvements.</a:t>
            </a:r>
          </a:p>
        </p:txBody>
      </p:sp>
    </p:spTree>
    <p:extLst>
      <p:ext uri="{BB962C8B-B14F-4D97-AF65-F5344CB8AC3E}">
        <p14:creationId xmlns:p14="http://schemas.microsoft.com/office/powerpoint/2010/main" val="38070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B1CF2-9A04-0D16-4746-F88AECB1670A}"/>
              </a:ext>
            </a:extLst>
          </p:cNvPr>
          <p:cNvSpPr txBox="1"/>
          <p:nvPr/>
        </p:nvSpPr>
        <p:spPr>
          <a:xfrm>
            <a:off x="354158" y="260648"/>
            <a:ext cx="7560840" cy="1754326"/>
          </a:xfrm>
          <a:prstGeom prst="rect">
            <a:avLst/>
          </a:prstGeom>
          <a:noFill/>
        </p:spPr>
        <p:txBody>
          <a:bodyPr wrap="square">
            <a:spAutoFit/>
          </a:bodyPr>
          <a:lstStyle/>
          <a:p>
            <a:r>
              <a:rPr lang="en-IN" sz="3600" dirty="0">
                <a:solidFill>
                  <a:schemeClr val="accent4">
                    <a:lumMod val="60000"/>
                    <a:lumOff val="40000"/>
                  </a:schemeClr>
                </a:solidFill>
              </a:rPr>
              <a:t>Expected Outcomes</a:t>
            </a:r>
          </a:p>
          <a:p>
            <a:endParaRPr lang="en-IN" sz="3600" dirty="0">
              <a:solidFill>
                <a:schemeClr val="accent4">
                  <a:lumMod val="60000"/>
                  <a:lumOff val="40000"/>
                </a:schemeClr>
              </a:solidFill>
            </a:endParaRPr>
          </a:p>
          <a:p>
            <a:endParaRPr lang="en-IN" dirty="0"/>
          </a:p>
          <a:p>
            <a:r>
              <a:rPr lang="en-IN" dirty="0"/>
              <a:t>.</a:t>
            </a:r>
          </a:p>
        </p:txBody>
      </p:sp>
      <p:sp>
        <p:nvSpPr>
          <p:cNvPr id="7" name="Rectangle 4">
            <a:extLst>
              <a:ext uri="{FF2B5EF4-FFF2-40B4-BE49-F238E27FC236}">
                <a16:creationId xmlns:a16="http://schemas.microsoft.com/office/drawing/2014/main" id="{F199EC40-F904-B7D1-F82D-46203A924202}"/>
              </a:ext>
            </a:extLst>
          </p:cNvPr>
          <p:cNvSpPr>
            <a:spLocks noChangeArrowheads="1"/>
          </p:cNvSpPr>
          <p:nvPr/>
        </p:nvSpPr>
        <p:spPr bwMode="auto">
          <a:xfrm>
            <a:off x="354158" y="1130261"/>
            <a:ext cx="1090875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Reduced Waste and Cost Savings: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Efficiently managing resources reduces waste, leading to significant cost savings for the institution</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Improved Student Care and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Ensuring the timely availability of educational materials and resources enhances the learning experience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and safety of students.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Streamlining inventory processes allows staff to focus on core educational activities, improving overall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efficiency.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b="1" dirty="0"/>
              <a:t>Compliance with Regulatory Standards:</a:t>
            </a:r>
          </a:p>
          <a:p>
            <a:pPr>
              <a:buFont typeface="Arial" panose="020B0604020202020204" pitchFamily="34" charset="0"/>
              <a:buChar char="•"/>
            </a:pPr>
            <a:r>
              <a:rPr lang="en-US" dirty="0"/>
              <a:t>Adhering to regulatory requirements ensures the institution meets legal standards and maintains</a:t>
            </a:r>
          </a:p>
          <a:p>
            <a:r>
              <a:rPr lang="en-US" dirty="0"/>
              <a:t> high quality and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70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942B9-58DC-BDD1-983A-E4F87D46F630}"/>
              </a:ext>
            </a:extLst>
          </p:cNvPr>
          <p:cNvSpPr txBox="1"/>
          <p:nvPr/>
        </p:nvSpPr>
        <p:spPr>
          <a:xfrm>
            <a:off x="549796" y="476672"/>
            <a:ext cx="6092890" cy="707886"/>
          </a:xfrm>
          <a:prstGeom prst="rect">
            <a:avLst/>
          </a:prstGeom>
          <a:noFill/>
        </p:spPr>
        <p:txBody>
          <a:bodyPr wrap="square">
            <a:spAutoFit/>
          </a:bodyPr>
          <a:lstStyle/>
          <a:p>
            <a:r>
              <a:rPr lang="en-IN" sz="4000" dirty="0">
                <a:solidFill>
                  <a:schemeClr val="accent2">
                    <a:lumMod val="60000"/>
                    <a:lumOff val="40000"/>
                  </a:schemeClr>
                </a:solidFill>
              </a:rPr>
              <a:t>Conclusion</a:t>
            </a:r>
          </a:p>
        </p:txBody>
      </p:sp>
      <p:sp>
        <p:nvSpPr>
          <p:cNvPr id="5" name="TextBox 4">
            <a:extLst>
              <a:ext uri="{FF2B5EF4-FFF2-40B4-BE49-F238E27FC236}">
                <a16:creationId xmlns:a16="http://schemas.microsoft.com/office/drawing/2014/main" id="{B3F36324-DCFB-BBD0-7E01-B9B5C596AAE5}"/>
              </a:ext>
            </a:extLst>
          </p:cNvPr>
          <p:cNvSpPr txBox="1"/>
          <p:nvPr/>
        </p:nvSpPr>
        <p:spPr>
          <a:xfrm>
            <a:off x="549796" y="1628800"/>
            <a:ext cx="10513168" cy="2031325"/>
          </a:xfrm>
          <a:prstGeom prst="rect">
            <a:avLst/>
          </a:prstGeom>
          <a:noFill/>
        </p:spPr>
        <p:txBody>
          <a:bodyPr wrap="square">
            <a:spAutoFit/>
          </a:bodyPr>
          <a:lstStyle/>
          <a:p>
            <a:r>
              <a:rPr lang="en-US" dirty="0"/>
              <a:t>An efficient inventory management system is crucial for educational institutions to ensure optimal resource allocation and operational success. Implementing advanced technologies can significantly improve inventory management practices, leading to enhanced student experiences and overall institutional effectiveness.</a:t>
            </a:r>
          </a:p>
          <a:p>
            <a:r>
              <a:rPr lang="en-US" dirty="0"/>
              <a:t>This change will allow educational institutions to thrive by making the most out of their resources, ensuring students and staff have everything they need when they need it, and ultimately contributing to a more effective and engaging learning environment.</a:t>
            </a:r>
          </a:p>
        </p:txBody>
      </p:sp>
    </p:spTree>
    <p:extLst>
      <p:ext uri="{BB962C8B-B14F-4D97-AF65-F5344CB8AC3E}">
        <p14:creationId xmlns:p14="http://schemas.microsoft.com/office/powerpoint/2010/main" val="324971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53345" y="685800"/>
            <a:ext cx="9601200" cy="1143000"/>
          </a:xfrm>
        </p:spPr>
        <p:txBody>
          <a:bodyPr/>
          <a:lstStyle/>
          <a:p>
            <a:r>
              <a:rPr lang="en-US" b="1" dirty="0">
                <a:solidFill>
                  <a:schemeClr val="accent4">
                    <a:lumMod val="40000"/>
                    <a:lumOff val="60000"/>
                  </a:schemeClr>
                </a:solidFill>
              </a:rPr>
              <a:t>Features:</a:t>
            </a:r>
            <a:br>
              <a:rPr lang="en-US" dirty="0"/>
            </a:br>
            <a:endParaRPr lang="en-US" dirty="0"/>
          </a:p>
        </p:txBody>
      </p:sp>
      <p:sp>
        <p:nvSpPr>
          <p:cNvPr id="14" name="Content Placeholder 13"/>
          <p:cNvSpPr>
            <a:spLocks noGrp="1"/>
          </p:cNvSpPr>
          <p:nvPr>
            <p:ph idx="1"/>
          </p:nvPr>
        </p:nvSpPr>
        <p:spPr/>
        <p:txBody>
          <a:bodyPr/>
          <a:lstStyle/>
          <a:p>
            <a:pPr>
              <a:buFont typeface="Arial" panose="020B0604020202020204" pitchFamily="34" charset="0"/>
              <a:buChar char="•"/>
            </a:pPr>
            <a:r>
              <a:rPr lang="en-US" dirty="0"/>
              <a:t>Real-time tracking of educational resources (textbooks, lab equipment, digital devices)</a:t>
            </a:r>
          </a:p>
          <a:p>
            <a:pPr>
              <a:buFont typeface="Arial" panose="020B0604020202020204" pitchFamily="34" charset="0"/>
              <a:buChar char="•"/>
            </a:pPr>
            <a:r>
              <a:rPr lang="en-US" dirty="0"/>
              <a:t>Automated alerts for low stocks .</a:t>
            </a:r>
          </a:p>
          <a:p>
            <a:pPr>
              <a:buFont typeface="Arial" panose="020B0604020202020204" pitchFamily="34" charset="0"/>
              <a:buChar char="•"/>
            </a:pPr>
            <a:r>
              <a:rPr lang="en-US" dirty="0"/>
              <a:t>Integration with existing campus management systems (SIS, ERP)</a:t>
            </a:r>
          </a:p>
          <a:p>
            <a:pPr>
              <a:buFont typeface="Arial" panose="020B0604020202020204" pitchFamily="34" charset="0"/>
              <a:buChar char="•"/>
            </a:pPr>
            <a:r>
              <a:rPr lang="en-US" dirty="0"/>
              <a:t>Customizable applications tailored to higher education needs</a:t>
            </a:r>
          </a:p>
          <a:p>
            <a:pPr>
              <a:buFont typeface="Arial" panose="020B0604020202020204" pitchFamily="34" charset="0"/>
              <a:buChar char="•"/>
            </a:pPr>
            <a:r>
              <a:rPr lang="en-US" dirty="0"/>
              <a:t>Secure management of valuable assets and controlled substances</a:t>
            </a:r>
          </a:p>
          <a:p>
            <a:endParaRPr lang="en-US"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066A9-7209-09A0-0478-8F5D9603BF7D}"/>
              </a:ext>
            </a:extLst>
          </p:cNvPr>
          <p:cNvSpPr txBox="1"/>
          <p:nvPr/>
        </p:nvSpPr>
        <p:spPr>
          <a:xfrm>
            <a:off x="981844" y="980729"/>
            <a:ext cx="8157491" cy="4739759"/>
          </a:xfrm>
          <a:prstGeom prst="rect">
            <a:avLst/>
          </a:prstGeom>
          <a:noFill/>
        </p:spPr>
        <p:txBody>
          <a:bodyPr wrap="square">
            <a:spAutoFit/>
          </a:bodyPr>
          <a:lstStyle/>
          <a:p>
            <a:r>
              <a:rPr lang="en-US" sz="3200" b="1" dirty="0">
                <a:solidFill>
                  <a:schemeClr val="accent1">
                    <a:lumMod val="60000"/>
                    <a:lumOff val="40000"/>
                  </a:schemeClr>
                </a:solidFill>
                <a:latin typeface="Aptos" panose="020B0004020202020204" pitchFamily="34" charset="0"/>
              </a:rPr>
              <a:t>Project Feasibility Analysis</a:t>
            </a:r>
          </a:p>
          <a:p>
            <a:endParaRPr lang="en-US" b="1" dirty="0"/>
          </a:p>
          <a:p>
            <a:r>
              <a:rPr lang="en-US" b="1" dirty="0"/>
              <a:t>Technical Feasibility:</a:t>
            </a:r>
          </a:p>
          <a:p>
            <a:endParaRPr lang="en-US" b="1" dirty="0"/>
          </a:p>
          <a:p>
            <a:pPr>
              <a:buFont typeface="Arial" panose="020B0604020202020204" pitchFamily="34" charset="0"/>
              <a:buChar char="•"/>
            </a:pPr>
            <a:r>
              <a:rPr lang="en-US" dirty="0"/>
              <a:t>Availability of advanced software solutions for real-time tracking and automated alerts.</a:t>
            </a:r>
          </a:p>
          <a:p>
            <a:pPr>
              <a:buFont typeface="Arial" panose="020B0604020202020204" pitchFamily="34" charset="0"/>
              <a:buChar char="•"/>
            </a:pPr>
            <a:r>
              <a:rPr lang="en-US" dirty="0"/>
              <a:t>Capability to integrate with existing campus management systems.</a:t>
            </a:r>
          </a:p>
          <a:p>
            <a:r>
              <a:rPr lang="en-US" b="1" dirty="0"/>
              <a:t>Financial Feasibility:</a:t>
            </a:r>
          </a:p>
          <a:p>
            <a:endParaRPr lang="en-US" dirty="0"/>
          </a:p>
          <a:p>
            <a:pPr>
              <a:buFont typeface="Arial" panose="020B0604020202020204" pitchFamily="34" charset="0"/>
              <a:buChar char="•"/>
            </a:pPr>
            <a:r>
              <a:rPr lang="en-US" dirty="0"/>
              <a:t>Potential cost savings through reduced waste and prevention of stockouts.</a:t>
            </a:r>
          </a:p>
          <a:p>
            <a:pPr>
              <a:buFont typeface="Arial" panose="020B0604020202020204" pitchFamily="34" charset="0"/>
              <a:buChar char="•"/>
            </a:pPr>
            <a:r>
              <a:rPr lang="en-US" dirty="0"/>
              <a:t>Initial investment required for software, hardware, and training.</a:t>
            </a:r>
          </a:p>
          <a:p>
            <a:r>
              <a:rPr lang="en-US" b="1" dirty="0"/>
              <a:t>Operational Feasibility:</a:t>
            </a:r>
          </a:p>
          <a:p>
            <a:endParaRPr lang="en-US" dirty="0"/>
          </a:p>
          <a:p>
            <a:pPr>
              <a:buFont typeface="Arial" panose="020B0604020202020204" pitchFamily="34" charset="0"/>
              <a:buChar char="•"/>
            </a:pPr>
            <a:r>
              <a:rPr lang="en-US" dirty="0"/>
              <a:t>Increased efficiency in inventory management processes.</a:t>
            </a:r>
          </a:p>
          <a:p>
            <a:pPr>
              <a:buFont typeface="Arial" panose="020B0604020202020204" pitchFamily="34" charset="0"/>
              <a:buChar char="•"/>
            </a:pPr>
            <a:r>
              <a:rPr lang="en-US" dirty="0"/>
              <a:t>Enhanced educational outcomes through timely access to necessary resources.</a:t>
            </a:r>
          </a:p>
        </p:txBody>
      </p:sp>
    </p:spTree>
    <p:extLst>
      <p:ext uri="{BB962C8B-B14F-4D97-AF65-F5344CB8AC3E}">
        <p14:creationId xmlns:p14="http://schemas.microsoft.com/office/powerpoint/2010/main" val="244636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A00F-CD3A-CA10-046B-CA0AA2530B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D085604-4D3E-69E6-51C7-BEAFE9723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352"/>
            <a:ext cx="12188825" cy="6867352"/>
          </a:xfrm>
        </p:spPr>
      </p:pic>
    </p:spTree>
    <p:extLst>
      <p:ext uri="{BB962C8B-B14F-4D97-AF65-F5344CB8AC3E}">
        <p14:creationId xmlns:p14="http://schemas.microsoft.com/office/powerpoint/2010/main" val="342918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Analysis</a:t>
            </a:r>
          </a:p>
        </p:txBody>
      </p:sp>
      <p:graphicFrame>
        <p:nvGraphicFramePr>
          <p:cNvPr id="4" name="Content Placeholder 3" descr="Basic venn - Use to show overlapping or interconnected relationships. The first seven lines of Level 1 text correspond with a circle. If there are four or fewer lines of Level 1 text, the text is inside the circles. If there are more than four lines of Level 1 text, the text is outside of the circles. Unused text does not appear, but remains available if you switch layouts."/>
          <p:cNvGraphicFramePr>
            <a:graphicFrameLocks noGrp="1"/>
          </p:cNvGraphicFramePr>
          <p:nvPr>
            <p:ph sz="half" idx="1"/>
            <p:extLst>
              <p:ext uri="{D42A27DB-BD31-4B8C-83A1-F6EECF244321}">
                <p14:modId xmlns:p14="http://schemas.microsoft.com/office/powerpoint/2010/main" val="2822757769"/>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dirty="0"/>
              <a:t>Advanced software solutions available for real-time tracking and automated alerts.</a:t>
            </a:r>
          </a:p>
          <a:p>
            <a:r>
              <a:rPr lang="en-US" dirty="0"/>
              <a:t>Potential cost savings by reducing waste and preventing stockouts.</a:t>
            </a:r>
          </a:p>
          <a:p>
            <a:r>
              <a:rPr lang="en-US" dirty="0"/>
              <a:t>Enhanced resource availability for students and staff</a:t>
            </a:r>
          </a:p>
        </p:txBody>
      </p:sp>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48AD6-55F6-13B3-A447-3BCC2E8EB40A}"/>
              </a:ext>
            </a:extLst>
          </p:cNvPr>
          <p:cNvSpPr txBox="1"/>
          <p:nvPr/>
        </p:nvSpPr>
        <p:spPr>
          <a:xfrm>
            <a:off x="1341884" y="692696"/>
            <a:ext cx="6696744" cy="5078313"/>
          </a:xfrm>
          <a:prstGeom prst="rect">
            <a:avLst/>
          </a:prstGeom>
          <a:noFill/>
        </p:spPr>
        <p:txBody>
          <a:bodyPr wrap="square">
            <a:spAutoFit/>
          </a:bodyPr>
          <a:lstStyle/>
          <a:p>
            <a:r>
              <a:rPr lang="en-US" sz="3600" b="1" dirty="0">
                <a:solidFill>
                  <a:schemeClr val="accent2">
                    <a:lumMod val="60000"/>
                    <a:lumOff val="40000"/>
                  </a:schemeClr>
                </a:solidFill>
              </a:rPr>
              <a:t>Oriented with Societal Needs</a:t>
            </a:r>
          </a:p>
          <a:p>
            <a:r>
              <a:rPr lang="en-US" sz="3600" b="1" dirty="0">
                <a:solidFill>
                  <a:schemeClr val="accent2">
                    <a:lumMod val="60000"/>
                    <a:lumOff val="40000"/>
                  </a:schemeClr>
                </a:solidFill>
              </a:rPr>
              <a:t>Societal Impact:</a:t>
            </a:r>
          </a:p>
          <a:p>
            <a:endParaRPr lang="en-US" dirty="0"/>
          </a:p>
          <a:p>
            <a:r>
              <a:rPr lang="en-US" b="1" dirty="0"/>
              <a:t>Enhances Accessibility</a:t>
            </a:r>
            <a:r>
              <a:rPr lang="en-US" dirty="0"/>
              <a:t>: Ensures that all students and staff have timely access to necessary educational resources, leveling the playing field.</a:t>
            </a:r>
          </a:p>
          <a:p>
            <a:endParaRPr lang="en-US" dirty="0"/>
          </a:p>
          <a:p>
            <a:r>
              <a:rPr lang="en-US" b="1" dirty="0"/>
              <a:t>Economic Benefits</a:t>
            </a:r>
            <a:r>
              <a:rPr lang="en-US" dirty="0"/>
              <a:t>: Prevents overstocking and understocking, which can lead to significant cost savings for the institution, allowing funds to be allocated to other important areas such as scholarships and research.</a:t>
            </a:r>
          </a:p>
          <a:p>
            <a:endParaRPr lang="en-US" dirty="0"/>
          </a:p>
          <a:p>
            <a:r>
              <a:rPr lang="en-US" b="1" dirty="0"/>
              <a:t>Community Engagement</a:t>
            </a:r>
            <a:r>
              <a:rPr lang="en-US" dirty="0"/>
              <a:t>: By ensuring efficient use of resources, the institution can donate surplus equipment to local schools or community organizations, fostering a sense of community and social responsibility.</a:t>
            </a:r>
          </a:p>
        </p:txBody>
      </p:sp>
    </p:spTree>
    <p:extLst>
      <p:ext uri="{BB962C8B-B14F-4D97-AF65-F5344CB8AC3E}">
        <p14:creationId xmlns:p14="http://schemas.microsoft.com/office/powerpoint/2010/main" val="225431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7076B2-0E2F-273E-8CFD-A468374A5CC3}"/>
              </a:ext>
            </a:extLst>
          </p:cNvPr>
          <p:cNvSpPr txBox="1"/>
          <p:nvPr/>
        </p:nvSpPr>
        <p:spPr>
          <a:xfrm>
            <a:off x="765820" y="408972"/>
            <a:ext cx="6092890" cy="584775"/>
          </a:xfrm>
          <a:prstGeom prst="rect">
            <a:avLst/>
          </a:prstGeom>
          <a:noFill/>
        </p:spPr>
        <p:txBody>
          <a:bodyPr wrap="square">
            <a:spAutoFit/>
          </a:bodyPr>
          <a:lstStyle/>
          <a:p>
            <a:r>
              <a:rPr lang="en-IN" sz="3200" b="1" dirty="0">
                <a:solidFill>
                  <a:schemeClr val="accent5">
                    <a:lumMod val="60000"/>
                    <a:lumOff val="40000"/>
                  </a:schemeClr>
                </a:solidFill>
              </a:rPr>
              <a:t>Novelty of the Project</a:t>
            </a:r>
          </a:p>
        </p:txBody>
      </p:sp>
      <p:sp>
        <p:nvSpPr>
          <p:cNvPr id="6" name="TextBox 5">
            <a:extLst>
              <a:ext uri="{FF2B5EF4-FFF2-40B4-BE49-F238E27FC236}">
                <a16:creationId xmlns:a16="http://schemas.microsoft.com/office/drawing/2014/main" id="{DA9C846A-C1F4-5022-1493-A73B89FE28F7}"/>
              </a:ext>
            </a:extLst>
          </p:cNvPr>
          <p:cNvSpPr txBox="1"/>
          <p:nvPr/>
        </p:nvSpPr>
        <p:spPr>
          <a:xfrm>
            <a:off x="765820" y="1412776"/>
            <a:ext cx="10873208" cy="923330"/>
          </a:xfrm>
          <a:prstGeom prst="rect">
            <a:avLst/>
          </a:prstGeom>
          <a:noFill/>
        </p:spPr>
        <p:txBody>
          <a:bodyPr wrap="square">
            <a:spAutoFit/>
          </a:bodyPr>
          <a:lstStyle/>
          <a:p>
            <a:r>
              <a:rPr lang="en-US" dirty="0"/>
              <a:t>  Advanced Technologies: Utilizes cutting-edge technologies such as RFID (Radio Frequency   Identification) and AI (Artificial Intelligence) for precise end-to-end tracking and management of    inventory.  </a:t>
            </a:r>
            <a:endParaRPr lang="en-IN" dirty="0"/>
          </a:p>
        </p:txBody>
      </p:sp>
      <p:sp>
        <p:nvSpPr>
          <p:cNvPr id="8" name="TextBox 7">
            <a:extLst>
              <a:ext uri="{FF2B5EF4-FFF2-40B4-BE49-F238E27FC236}">
                <a16:creationId xmlns:a16="http://schemas.microsoft.com/office/drawing/2014/main" id="{62BE10C3-54A5-B639-2546-0181F088EAAC}"/>
              </a:ext>
            </a:extLst>
          </p:cNvPr>
          <p:cNvSpPr txBox="1"/>
          <p:nvPr/>
        </p:nvSpPr>
        <p:spPr>
          <a:xfrm>
            <a:off x="909836" y="2636912"/>
            <a:ext cx="10009112" cy="369332"/>
          </a:xfrm>
          <a:prstGeom prst="rect">
            <a:avLst/>
          </a:prstGeom>
          <a:noFill/>
        </p:spPr>
        <p:txBody>
          <a:bodyPr wrap="square">
            <a:spAutoFit/>
          </a:bodyPr>
          <a:lstStyle/>
          <a:p>
            <a:r>
              <a:rPr lang="en-US" dirty="0"/>
              <a:t>Leverages IoT (Internet of Things) devices to provide real-time data and analytics.</a:t>
            </a:r>
            <a:endParaRPr lang="en-IN" dirty="0"/>
          </a:p>
        </p:txBody>
      </p:sp>
      <p:sp>
        <p:nvSpPr>
          <p:cNvPr id="10" name="TextBox 9">
            <a:extLst>
              <a:ext uri="{FF2B5EF4-FFF2-40B4-BE49-F238E27FC236}">
                <a16:creationId xmlns:a16="http://schemas.microsoft.com/office/drawing/2014/main" id="{F350B95F-A3D6-A0FC-7F1E-12A386583DFB}"/>
              </a:ext>
            </a:extLst>
          </p:cNvPr>
          <p:cNvSpPr txBox="1"/>
          <p:nvPr/>
        </p:nvSpPr>
        <p:spPr>
          <a:xfrm>
            <a:off x="981844" y="3342141"/>
            <a:ext cx="10585176" cy="646331"/>
          </a:xfrm>
          <a:prstGeom prst="rect">
            <a:avLst/>
          </a:prstGeom>
          <a:noFill/>
        </p:spPr>
        <p:txBody>
          <a:bodyPr wrap="square">
            <a:spAutoFit/>
          </a:bodyPr>
          <a:lstStyle/>
          <a:p>
            <a:r>
              <a:rPr lang="en-US" dirty="0"/>
              <a:t>Comprehensive Solutions: Offers a unified platform that efficiently manages both frequently used items like classroom supplies and high-value assets such as laboratory equipment.</a:t>
            </a:r>
            <a:endParaRPr lang="en-IN" dirty="0"/>
          </a:p>
        </p:txBody>
      </p:sp>
      <p:sp>
        <p:nvSpPr>
          <p:cNvPr id="12" name="TextBox 11">
            <a:extLst>
              <a:ext uri="{FF2B5EF4-FFF2-40B4-BE49-F238E27FC236}">
                <a16:creationId xmlns:a16="http://schemas.microsoft.com/office/drawing/2014/main" id="{60B18FC5-D5B8-0553-88AC-4624DCF0D43C}"/>
              </a:ext>
            </a:extLst>
          </p:cNvPr>
          <p:cNvSpPr txBox="1"/>
          <p:nvPr/>
        </p:nvSpPr>
        <p:spPr>
          <a:xfrm>
            <a:off x="902432" y="4324369"/>
            <a:ext cx="10585175" cy="646331"/>
          </a:xfrm>
          <a:prstGeom prst="rect">
            <a:avLst/>
          </a:prstGeom>
          <a:noFill/>
        </p:spPr>
        <p:txBody>
          <a:bodyPr wrap="square">
            <a:spAutoFit/>
          </a:bodyPr>
          <a:lstStyle/>
          <a:p>
            <a:r>
              <a:rPr lang="en-IN" b="1" dirty="0"/>
              <a:t>Educational Focus</a:t>
            </a:r>
            <a:r>
              <a:rPr lang="en-IN" dirty="0"/>
              <a:t>:  </a:t>
            </a:r>
            <a:r>
              <a:rPr lang="en-US" dirty="0"/>
              <a:t>Addresses the unique needs of essential equipment, such as projectors, lab instruments, and IT resources, ensuring they are readily available and well-maintained.</a:t>
            </a:r>
            <a:endParaRPr lang="en-IN" dirty="0"/>
          </a:p>
        </p:txBody>
      </p:sp>
      <p:sp>
        <p:nvSpPr>
          <p:cNvPr id="14" name="TextBox 13">
            <a:extLst>
              <a:ext uri="{FF2B5EF4-FFF2-40B4-BE49-F238E27FC236}">
                <a16:creationId xmlns:a16="http://schemas.microsoft.com/office/drawing/2014/main" id="{86CF53CF-0DF9-DF4B-49FA-D672FD8E3589}"/>
              </a:ext>
            </a:extLst>
          </p:cNvPr>
          <p:cNvSpPr txBox="1"/>
          <p:nvPr/>
        </p:nvSpPr>
        <p:spPr>
          <a:xfrm>
            <a:off x="923528" y="5260558"/>
            <a:ext cx="10355460" cy="646331"/>
          </a:xfrm>
          <a:prstGeom prst="rect">
            <a:avLst/>
          </a:prstGeom>
          <a:noFill/>
        </p:spPr>
        <p:txBody>
          <a:bodyPr wrap="square">
            <a:spAutoFit/>
          </a:bodyPr>
          <a:lstStyle/>
          <a:p>
            <a:r>
              <a:rPr lang="en-IN" b="1" dirty="0"/>
              <a:t>Sustainability and Cost Efficiency</a:t>
            </a:r>
            <a:r>
              <a:rPr lang="en-IN" dirty="0"/>
              <a:t>: </a:t>
            </a:r>
            <a:r>
              <a:rPr lang="en-US" dirty="0"/>
              <a:t>Helps the institution achieve significant cost savings by preventing overstocking and understocking scenarios.</a:t>
            </a:r>
            <a:endParaRPr lang="en-IN" dirty="0"/>
          </a:p>
        </p:txBody>
      </p:sp>
    </p:spTree>
    <p:extLst>
      <p:ext uri="{BB962C8B-B14F-4D97-AF65-F5344CB8AC3E}">
        <p14:creationId xmlns:p14="http://schemas.microsoft.com/office/powerpoint/2010/main" val="249868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554ED-F661-F950-15DB-DA2FAC058E74}"/>
              </a:ext>
            </a:extLst>
          </p:cNvPr>
          <p:cNvSpPr txBox="1"/>
          <p:nvPr/>
        </p:nvSpPr>
        <p:spPr>
          <a:xfrm>
            <a:off x="909836" y="692696"/>
            <a:ext cx="9217024" cy="5632311"/>
          </a:xfrm>
          <a:prstGeom prst="rect">
            <a:avLst/>
          </a:prstGeom>
          <a:noFill/>
        </p:spPr>
        <p:txBody>
          <a:bodyPr wrap="square">
            <a:spAutoFit/>
          </a:bodyPr>
          <a:lstStyle/>
          <a:p>
            <a:r>
              <a:rPr lang="en-IN" sz="3600" b="1" dirty="0">
                <a:solidFill>
                  <a:srgbClr val="00B0F0"/>
                </a:solidFill>
              </a:rPr>
              <a:t>Implementation Plan</a:t>
            </a:r>
          </a:p>
          <a:p>
            <a:endParaRPr lang="en-IN" dirty="0"/>
          </a:p>
          <a:p>
            <a:r>
              <a:rPr lang="en-IN" b="1" dirty="0"/>
              <a:t>Steps:</a:t>
            </a:r>
          </a:p>
          <a:p>
            <a:endParaRPr lang="en-IN" b="1" dirty="0"/>
          </a:p>
          <a:p>
            <a:r>
              <a:rPr lang="en-IN" dirty="0"/>
              <a:t>Establish Clear Objectives</a:t>
            </a:r>
          </a:p>
          <a:p>
            <a:r>
              <a:rPr lang="en-IN" dirty="0"/>
              <a:t>Conduct a Needs Assessment</a:t>
            </a:r>
          </a:p>
          <a:p>
            <a:r>
              <a:rPr lang="en-IN" dirty="0"/>
              <a:t>Budget Allocation</a:t>
            </a:r>
          </a:p>
          <a:p>
            <a:r>
              <a:rPr lang="en-IN" dirty="0"/>
              <a:t>Vendor Selection</a:t>
            </a:r>
          </a:p>
          <a:p>
            <a:r>
              <a:rPr lang="en-IN" dirty="0"/>
              <a:t>System Customization</a:t>
            </a:r>
          </a:p>
          <a:p>
            <a:r>
              <a:rPr lang="en-IN" dirty="0"/>
              <a:t>Data Migration</a:t>
            </a:r>
          </a:p>
          <a:p>
            <a:r>
              <a:rPr lang="en-IN" dirty="0"/>
              <a:t>Pilot Testing</a:t>
            </a:r>
          </a:p>
          <a:p>
            <a:r>
              <a:rPr lang="en-IN" dirty="0"/>
              <a:t>Develop Standard Operating Procedures </a:t>
            </a:r>
          </a:p>
          <a:p>
            <a:r>
              <a:rPr lang="en-IN" dirty="0"/>
              <a:t>Communication Plan to inform all stake holders </a:t>
            </a:r>
          </a:p>
          <a:p>
            <a:r>
              <a:rPr lang="en-IN" dirty="0"/>
              <a:t>Feedback Collection from the staff</a:t>
            </a:r>
          </a:p>
          <a:p>
            <a:r>
              <a:rPr lang="en-IN" dirty="0"/>
              <a:t>Regular Training Refreshers</a:t>
            </a:r>
          </a:p>
          <a:p>
            <a:r>
              <a:rPr lang="en-IN" dirty="0"/>
              <a:t>Performance Metrics</a:t>
            </a:r>
          </a:p>
          <a:p>
            <a:r>
              <a:rPr lang="en-IN" dirty="0"/>
              <a:t>Continuous monitoring of  Improvement</a:t>
            </a:r>
          </a:p>
          <a:p>
            <a:r>
              <a:rPr lang="en-IN" dirty="0"/>
              <a:t>Scalability Planning</a:t>
            </a:r>
          </a:p>
          <a:p>
            <a:r>
              <a:rPr lang="en-IN" dirty="0"/>
              <a:t>Compliance and Security</a:t>
            </a:r>
          </a:p>
        </p:txBody>
      </p:sp>
      <p:pic>
        <p:nvPicPr>
          <p:cNvPr id="7" name="Picture 6">
            <a:extLst>
              <a:ext uri="{FF2B5EF4-FFF2-40B4-BE49-F238E27FC236}">
                <a16:creationId xmlns:a16="http://schemas.microsoft.com/office/drawing/2014/main" id="{9EE9B80B-2D82-3B78-33A3-C8EFE9DE31CB}"/>
              </a:ext>
            </a:extLst>
          </p:cNvPr>
          <p:cNvPicPr>
            <a:picLocks noChangeAspect="1"/>
          </p:cNvPicPr>
          <p:nvPr/>
        </p:nvPicPr>
        <p:blipFill>
          <a:blip r:embed="rId2"/>
          <a:stretch>
            <a:fillRect/>
          </a:stretch>
        </p:blipFill>
        <p:spPr>
          <a:xfrm>
            <a:off x="6166419" y="-1"/>
            <a:ext cx="6022406" cy="6858001"/>
          </a:xfrm>
          <a:prstGeom prst="rect">
            <a:avLst/>
          </a:prstGeom>
        </p:spPr>
      </p:pic>
    </p:spTree>
    <p:extLst>
      <p:ext uri="{BB962C8B-B14F-4D97-AF65-F5344CB8AC3E}">
        <p14:creationId xmlns:p14="http://schemas.microsoft.com/office/powerpoint/2010/main" val="140702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7D3B20-87A1-67FD-8DAD-DF8F918868C4}"/>
              </a:ext>
            </a:extLst>
          </p:cNvPr>
          <p:cNvSpPr txBox="1"/>
          <p:nvPr/>
        </p:nvSpPr>
        <p:spPr>
          <a:xfrm>
            <a:off x="261764" y="404664"/>
            <a:ext cx="11665296" cy="1754326"/>
          </a:xfrm>
          <a:prstGeom prst="rect">
            <a:avLst/>
          </a:prstGeom>
          <a:noFill/>
        </p:spPr>
        <p:txBody>
          <a:bodyPr wrap="square">
            <a:spAutoFit/>
          </a:bodyPr>
          <a:lstStyle/>
          <a:p>
            <a:r>
              <a:rPr lang="en-US" b="1" dirty="0">
                <a:solidFill>
                  <a:srgbClr val="92D050"/>
                </a:solidFill>
              </a:rPr>
              <a:t>Core Components:</a:t>
            </a:r>
          </a:p>
          <a:p>
            <a:endParaRPr lang="en-US" dirty="0">
              <a:solidFill>
                <a:srgbClr val="92D050"/>
              </a:solidFill>
            </a:endParaRPr>
          </a:p>
          <a:p>
            <a:pPr>
              <a:buFont typeface="Arial" panose="020B0604020202020204" pitchFamily="34" charset="0"/>
              <a:buChar char="•"/>
            </a:pPr>
            <a:r>
              <a:rPr lang="en-US" b="1" dirty="0"/>
              <a:t>Class Diagrams:</a:t>
            </a:r>
            <a:r>
              <a:rPr lang="en-US" dirty="0"/>
              <a:t> Visualize classes, attributes, methods, and their relationships (inheritance, aggregation).</a:t>
            </a:r>
          </a:p>
          <a:p>
            <a:pPr>
              <a:buFont typeface="Arial" panose="020B0604020202020204" pitchFamily="34" charset="0"/>
              <a:buChar char="•"/>
            </a:pPr>
            <a:r>
              <a:rPr lang="en-US" b="1" dirty="0"/>
              <a:t>Object Diagrams:</a:t>
            </a:r>
            <a:r>
              <a:rPr lang="en-US" dirty="0"/>
              <a:t> Show instances of classes and their relationships at a specific time.</a:t>
            </a:r>
          </a:p>
          <a:p>
            <a:pPr>
              <a:buFont typeface="Arial" panose="020B0604020202020204" pitchFamily="34" charset="0"/>
              <a:buChar char="•"/>
            </a:pPr>
            <a:r>
              <a:rPr lang="en-US" b="1" dirty="0"/>
              <a:t>Use Case Diagrams:</a:t>
            </a:r>
            <a:r>
              <a:rPr lang="en-US" dirty="0"/>
              <a:t> Illustrate interactions between users and the system, defining expected functionality.</a:t>
            </a:r>
          </a:p>
          <a:p>
            <a:pPr>
              <a:buFont typeface="Arial" panose="020B0604020202020204" pitchFamily="34" charset="0"/>
              <a:buChar char="•"/>
            </a:pPr>
            <a:r>
              <a:rPr lang="en-US" b="1" dirty="0"/>
              <a:t>Sequence Diagrams:</a:t>
            </a:r>
            <a:r>
              <a:rPr lang="en-US" dirty="0"/>
              <a:t> Depict chronological interactions between objects, showing message sequences.</a:t>
            </a:r>
          </a:p>
        </p:txBody>
      </p:sp>
      <p:sp>
        <p:nvSpPr>
          <p:cNvPr id="7" name="TextBox 6">
            <a:extLst>
              <a:ext uri="{FF2B5EF4-FFF2-40B4-BE49-F238E27FC236}">
                <a16:creationId xmlns:a16="http://schemas.microsoft.com/office/drawing/2014/main" id="{01CA1229-1039-905C-0DF1-4CA39538BC89}"/>
              </a:ext>
            </a:extLst>
          </p:cNvPr>
          <p:cNvSpPr txBox="1"/>
          <p:nvPr/>
        </p:nvSpPr>
        <p:spPr>
          <a:xfrm>
            <a:off x="261764" y="1988840"/>
            <a:ext cx="11305256" cy="2308324"/>
          </a:xfrm>
          <a:prstGeom prst="rect">
            <a:avLst/>
          </a:prstGeom>
          <a:noFill/>
        </p:spPr>
        <p:txBody>
          <a:bodyPr wrap="square">
            <a:spAutoFit/>
          </a:bodyPr>
          <a:lstStyle/>
          <a:p>
            <a:endParaRPr lang="en-US" b="1" dirty="0">
              <a:solidFill>
                <a:srgbClr val="92D050"/>
              </a:solidFill>
            </a:endParaRPr>
          </a:p>
          <a:p>
            <a:r>
              <a:rPr lang="en-US" b="1" dirty="0">
                <a:solidFill>
                  <a:srgbClr val="92D050"/>
                </a:solidFill>
              </a:rPr>
              <a:t>Implementation Steps:</a:t>
            </a:r>
          </a:p>
          <a:p>
            <a:endParaRPr lang="en-US" dirty="0">
              <a:solidFill>
                <a:srgbClr val="92D050"/>
              </a:solidFill>
            </a:endParaRPr>
          </a:p>
          <a:p>
            <a:pPr>
              <a:buFont typeface="Arial" panose="020B0604020202020204" pitchFamily="34" charset="0"/>
              <a:buChar char="•"/>
            </a:pPr>
            <a:r>
              <a:rPr lang="en-US" b="1" dirty="0"/>
              <a:t>Class Creation:</a:t>
            </a:r>
            <a:r>
              <a:rPr lang="en-US" dirty="0"/>
              <a:t> Translate class diagrams into code; define attributes and methods.</a:t>
            </a:r>
          </a:p>
          <a:p>
            <a:pPr>
              <a:buFont typeface="Arial" panose="020B0604020202020204" pitchFamily="34" charset="0"/>
              <a:buChar char="•"/>
            </a:pPr>
            <a:r>
              <a:rPr lang="en-US" b="1" dirty="0"/>
              <a:t>Object Instantiation:</a:t>
            </a:r>
            <a:r>
              <a:rPr lang="en-US" dirty="0"/>
              <a:t> Create instances of classes and assign attribute values.</a:t>
            </a:r>
          </a:p>
          <a:p>
            <a:pPr>
              <a:buFont typeface="Arial" panose="020B0604020202020204" pitchFamily="34" charset="0"/>
              <a:buChar char="•"/>
            </a:pPr>
            <a:r>
              <a:rPr lang="en-US" b="1" dirty="0"/>
              <a:t>Method Calls:</a:t>
            </a:r>
            <a:r>
              <a:rPr lang="en-US" dirty="0"/>
              <a:t> Invoke methods on objects, handle return values.</a:t>
            </a:r>
          </a:p>
          <a:p>
            <a:pPr>
              <a:buFont typeface="Arial" panose="020B0604020202020204" pitchFamily="34" charset="0"/>
              <a:buChar char="•"/>
            </a:pPr>
            <a:r>
              <a:rPr lang="en-US" b="1" dirty="0"/>
              <a:t>Relationship Implementation:</a:t>
            </a:r>
            <a:r>
              <a:rPr lang="en-US" dirty="0"/>
              <a:t> Implement relationships (inheritance, aggregation) between objects.</a:t>
            </a:r>
          </a:p>
          <a:p>
            <a:pPr>
              <a:buFont typeface="Arial" panose="020B0604020202020204" pitchFamily="34" charset="0"/>
              <a:buChar char="•"/>
            </a:pPr>
            <a:r>
              <a:rPr lang="en-US" b="1" dirty="0"/>
              <a:t>Testing:</a:t>
            </a:r>
            <a:r>
              <a:rPr lang="en-US" dirty="0"/>
              <a:t> Write unit tests for methods and classes, and conduct integration tests</a:t>
            </a:r>
          </a:p>
        </p:txBody>
      </p:sp>
      <p:sp>
        <p:nvSpPr>
          <p:cNvPr id="9" name="TextBox 8">
            <a:extLst>
              <a:ext uri="{FF2B5EF4-FFF2-40B4-BE49-F238E27FC236}">
                <a16:creationId xmlns:a16="http://schemas.microsoft.com/office/drawing/2014/main" id="{C7DFEB4D-3866-6CA7-58FA-A7D369A79CD1}"/>
              </a:ext>
            </a:extLst>
          </p:cNvPr>
          <p:cNvSpPr txBox="1"/>
          <p:nvPr/>
        </p:nvSpPr>
        <p:spPr>
          <a:xfrm>
            <a:off x="247666" y="4077072"/>
            <a:ext cx="10153128" cy="2308324"/>
          </a:xfrm>
          <a:prstGeom prst="rect">
            <a:avLst/>
          </a:prstGeom>
          <a:noFill/>
        </p:spPr>
        <p:txBody>
          <a:bodyPr wrap="square">
            <a:spAutoFit/>
          </a:bodyPr>
          <a:lstStyle/>
          <a:p>
            <a:endParaRPr lang="en-IN" b="1" dirty="0">
              <a:solidFill>
                <a:srgbClr val="92D050"/>
              </a:solidFill>
            </a:endParaRPr>
          </a:p>
          <a:p>
            <a:endParaRPr lang="en-IN" b="1" dirty="0">
              <a:solidFill>
                <a:srgbClr val="92D050"/>
              </a:solidFill>
            </a:endParaRPr>
          </a:p>
          <a:p>
            <a:r>
              <a:rPr lang="en-IN" b="1" dirty="0">
                <a:solidFill>
                  <a:srgbClr val="92D050"/>
                </a:solidFill>
              </a:rPr>
              <a:t>Key Considerations:</a:t>
            </a:r>
          </a:p>
          <a:p>
            <a:endParaRPr lang="en-IN" dirty="0">
              <a:solidFill>
                <a:srgbClr val="92D050"/>
              </a:solidFill>
            </a:endParaRPr>
          </a:p>
          <a:p>
            <a:pPr>
              <a:buFont typeface="Arial" panose="020B0604020202020204" pitchFamily="34" charset="0"/>
              <a:buChar char="•"/>
            </a:pPr>
            <a:r>
              <a:rPr lang="en-IN" b="1" dirty="0"/>
              <a:t>Code Reusability:</a:t>
            </a:r>
            <a:r>
              <a:rPr lang="en-IN" dirty="0"/>
              <a:t> Design reusable classes and methods.</a:t>
            </a:r>
          </a:p>
          <a:p>
            <a:pPr>
              <a:buFont typeface="Arial" panose="020B0604020202020204" pitchFamily="34" charset="0"/>
              <a:buChar char="•"/>
            </a:pPr>
            <a:r>
              <a:rPr lang="en-IN" b="1" dirty="0"/>
              <a:t>Maintainability:</a:t>
            </a:r>
            <a:r>
              <a:rPr lang="en-IN" dirty="0"/>
              <a:t> Write clean, well-documented code.</a:t>
            </a:r>
          </a:p>
          <a:p>
            <a:pPr>
              <a:buFont typeface="Arial" panose="020B0604020202020204" pitchFamily="34" charset="0"/>
              <a:buChar char="•"/>
            </a:pPr>
            <a:r>
              <a:rPr lang="en-IN" b="1" dirty="0"/>
              <a:t>Efficiency:</a:t>
            </a:r>
            <a:r>
              <a:rPr lang="en-IN" dirty="0"/>
              <a:t> Optimize for performance.</a:t>
            </a:r>
          </a:p>
          <a:p>
            <a:pPr>
              <a:buFont typeface="Arial" panose="020B0604020202020204" pitchFamily="34" charset="0"/>
              <a:buChar char="•"/>
            </a:pPr>
            <a:r>
              <a:rPr lang="en-IN" b="1" dirty="0"/>
              <a:t>Error Handling:</a:t>
            </a:r>
            <a:r>
              <a:rPr lang="en-IN" dirty="0"/>
              <a:t> Implement robust error handling mechanisms</a:t>
            </a:r>
          </a:p>
        </p:txBody>
      </p:sp>
    </p:spTree>
    <p:extLst>
      <p:ext uri="{BB962C8B-B14F-4D97-AF65-F5344CB8AC3E}">
        <p14:creationId xmlns:p14="http://schemas.microsoft.com/office/powerpoint/2010/main" val="191588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84</TotalTime>
  <Words>962</Words>
  <Application>Microsoft Office PowerPoint</Application>
  <PresentationFormat>Custom</PresentationFormat>
  <Paragraphs>129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Century</vt:lpstr>
      <vt:lpstr>Woodgrain 16x9</vt:lpstr>
      <vt:lpstr>Inventory Management System On Educational Provisions</vt:lpstr>
      <vt:lpstr>Features: </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Hasmitha S T P</dc:creator>
  <cp:lastModifiedBy>Hasmitha S T P</cp:lastModifiedBy>
  <cp:revision>3</cp:revision>
  <dcterms:created xsi:type="dcterms:W3CDTF">2025-01-04T04:14:43Z</dcterms:created>
  <dcterms:modified xsi:type="dcterms:W3CDTF">2025-01-04T06:11:13Z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