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16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7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18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1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96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59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8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93494" y="972692"/>
            <a:ext cx="86050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7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6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9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6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1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2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9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5300" y="1441831"/>
            <a:ext cx="7717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EMPL</a:t>
            </a:r>
            <a:r>
              <a:rPr spc="-235" dirty="0"/>
              <a:t>0</a:t>
            </a:r>
            <a:r>
              <a:rPr spc="-250" dirty="0"/>
              <a:t>Y</a:t>
            </a:r>
            <a:r>
              <a:rPr spc="-220" dirty="0"/>
              <a:t>E</a:t>
            </a:r>
            <a:r>
              <a:rPr spc="-305" dirty="0"/>
              <a:t>E</a:t>
            </a:r>
            <a:r>
              <a:rPr spc="-85" dirty="0"/>
              <a:t> </a:t>
            </a:r>
            <a:r>
              <a:rPr spc="-10" dirty="0"/>
              <a:t>D</a:t>
            </a:r>
            <a:r>
              <a:rPr dirty="0"/>
              <a:t>A</a:t>
            </a:r>
            <a:r>
              <a:rPr spc="-220" dirty="0"/>
              <a:t>TA</a:t>
            </a:r>
            <a:r>
              <a:rPr spc="-60" dirty="0"/>
              <a:t> </a:t>
            </a:r>
            <a:r>
              <a:rPr spc="35" dirty="0"/>
              <a:t>A</a:t>
            </a:r>
            <a:r>
              <a:rPr spc="50" dirty="0"/>
              <a:t>N</a:t>
            </a:r>
            <a:r>
              <a:rPr spc="-195" dirty="0"/>
              <a:t>ALY</a:t>
            </a:r>
            <a:r>
              <a:rPr spc="-180" dirty="0"/>
              <a:t>S</a:t>
            </a:r>
            <a:r>
              <a:rPr spc="-509" dirty="0"/>
              <a:t>IS</a:t>
            </a:r>
            <a:r>
              <a:rPr spc="-85" dirty="0"/>
              <a:t> </a:t>
            </a:r>
            <a:r>
              <a:rPr spc="-340" dirty="0"/>
              <a:t>USI</a:t>
            </a:r>
            <a:r>
              <a:rPr spc="-409" dirty="0"/>
              <a:t>N</a:t>
            </a:r>
            <a:r>
              <a:rPr spc="305" dirty="0"/>
              <a:t>G</a:t>
            </a:r>
            <a:r>
              <a:rPr spc="-65" dirty="0"/>
              <a:t> </a:t>
            </a:r>
            <a:r>
              <a:rPr spc="-70" dirty="0"/>
              <a:t>EXC</a:t>
            </a:r>
            <a:r>
              <a:rPr spc="-60" dirty="0"/>
              <a:t>E</a:t>
            </a:r>
            <a:r>
              <a:rPr spc="-425"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2985" y="2794762"/>
            <a:ext cx="65017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49377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A2A2A2"/>
                </a:solidFill>
                <a:latin typeface="Verdana"/>
                <a:cs typeface="Verdana"/>
              </a:rPr>
              <a:t>NA</a:t>
            </a:r>
            <a:r>
              <a:rPr sz="2000" spc="85" dirty="0">
                <a:solidFill>
                  <a:srgbClr val="A2A2A2"/>
                </a:solidFill>
                <a:latin typeface="Verdana"/>
                <a:cs typeface="Verdana"/>
              </a:rPr>
              <a:t>M</a:t>
            </a:r>
            <a:r>
              <a:rPr sz="2000" spc="-325" dirty="0">
                <a:solidFill>
                  <a:srgbClr val="A2A2A2"/>
                </a:solidFill>
                <a:latin typeface="Verdana"/>
                <a:cs typeface="Verdana"/>
              </a:rPr>
              <a:t>E</a:t>
            </a:r>
            <a:r>
              <a:rPr sz="2000" spc="-229" dirty="0">
                <a:solidFill>
                  <a:srgbClr val="A2A2A2"/>
                </a:solidFill>
                <a:latin typeface="Verdana"/>
                <a:cs typeface="Verdana"/>
              </a:rPr>
              <a:t>:</a:t>
            </a:r>
            <a:r>
              <a:rPr sz="2000" spc="-175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lang="en-US" sz="2000" spc="85" dirty="0">
                <a:solidFill>
                  <a:srgbClr val="A2A2A2"/>
                </a:solidFill>
                <a:latin typeface="Verdana"/>
                <a:cs typeface="Verdana"/>
              </a:rPr>
              <a:t>BHAVANI.R</a:t>
            </a:r>
            <a:r>
              <a:rPr sz="2000" spc="25" dirty="0">
                <a:solidFill>
                  <a:srgbClr val="A2A2A2"/>
                </a:solidFill>
                <a:latin typeface="Verdana"/>
                <a:cs typeface="Verdana"/>
              </a:rPr>
              <a:t>  </a:t>
            </a:r>
            <a:r>
              <a:rPr sz="2000" spc="-155" dirty="0">
                <a:solidFill>
                  <a:srgbClr val="A2A2A2"/>
                </a:solidFill>
                <a:latin typeface="Verdana"/>
                <a:cs typeface="Verdana"/>
              </a:rPr>
              <a:t>REG</a:t>
            </a:r>
            <a:r>
              <a:rPr sz="2000" spc="-80" dirty="0">
                <a:solidFill>
                  <a:srgbClr val="A2A2A2"/>
                </a:solidFill>
                <a:latin typeface="Verdana"/>
                <a:cs typeface="Verdana"/>
              </a:rPr>
              <a:t>I</a:t>
            </a:r>
            <a:r>
              <a:rPr sz="2000" spc="-280" dirty="0">
                <a:solidFill>
                  <a:srgbClr val="A2A2A2"/>
                </a:solidFill>
                <a:latin typeface="Verdana"/>
                <a:cs typeface="Verdana"/>
              </a:rPr>
              <a:t>STE</a:t>
            </a:r>
            <a:r>
              <a:rPr sz="2000" spc="-295" dirty="0">
                <a:solidFill>
                  <a:srgbClr val="A2A2A2"/>
                </a:solidFill>
                <a:latin typeface="Verdana"/>
                <a:cs typeface="Verdana"/>
              </a:rPr>
              <a:t>R</a:t>
            </a:r>
            <a:r>
              <a:rPr sz="2000" spc="-180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A2A2A2"/>
                </a:solidFill>
                <a:latin typeface="Verdana"/>
                <a:cs typeface="Verdana"/>
              </a:rPr>
              <a:t>N</a:t>
            </a:r>
            <a:r>
              <a:rPr sz="2000" spc="80" dirty="0">
                <a:solidFill>
                  <a:srgbClr val="A2A2A2"/>
                </a:solidFill>
                <a:latin typeface="Verdana"/>
                <a:cs typeface="Verdana"/>
              </a:rPr>
              <a:t>O</a:t>
            </a:r>
            <a:r>
              <a:rPr sz="2000" spc="-355" dirty="0">
                <a:solidFill>
                  <a:srgbClr val="A2A2A2"/>
                </a:solidFill>
                <a:latin typeface="Verdana"/>
                <a:cs typeface="Verdana"/>
              </a:rPr>
              <a:t>:</a:t>
            </a:r>
            <a:r>
              <a:rPr sz="2000" spc="-180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A2A2A2"/>
                </a:solidFill>
                <a:latin typeface="Verdana"/>
                <a:cs typeface="Verdana"/>
              </a:rPr>
              <a:t>3</a:t>
            </a:r>
            <a:r>
              <a:rPr sz="2000" spc="-160" dirty="0">
                <a:solidFill>
                  <a:srgbClr val="A2A2A2"/>
                </a:solidFill>
                <a:latin typeface="Verdana"/>
                <a:cs typeface="Verdana"/>
              </a:rPr>
              <a:t>1</a:t>
            </a:r>
            <a:r>
              <a:rPr sz="2000" spc="-170" dirty="0">
                <a:solidFill>
                  <a:srgbClr val="A2A2A2"/>
                </a:solidFill>
                <a:latin typeface="Verdana"/>
                <a:cs typeface="Verdana"/>
              </a:rPr>
              <a:t>2</a:t>
            </a:r>
            <a:r>
              <a:rPr sz="2000" spc="-160" dirty="0">
                <a:solidFill>
                  <a:srgbClr val="A2A2A2"/>
                </a:solidFill>
                <a:latin typeface="Verdana"/>
                <a:cs typeface="Verdana"/>
              </a:rPr>
              <a:t>2</a:t>
            </a:r>
            <a:r>
              <a:rPr sz="2000" spc="-170" dirty="0">
                <a:solidFill>
                  <a:srgbClr val="A2A2A2"/>
                </a:solidFill>
                <a:latin typeface="Verdana"/>
                <a:cs typeface="Verdana"/>
              </a:rPr>
              <a:t>1</a:t>
            </a:r>
            <a:r>
              <a:rPr sz="2000" spc="-160" dirty="0">
                <a:solidFill>
                  <a:srgbClr val="A2A2A2"/>
                </a:solidFill>
                <a:latin typeface="Verdana"/>
                <a:cs typeface="Verdana"/>
              </a:rPr>
              <a:t>7</a:t>
            </a:r>
            <a:r>
              <a:rPr sz="2000" spc="-170" dirty="0">
                <a:solidFill>
                  <a:srgbClr val="A2A2A2"/>
                </a:solidFill>
                <a:latin typeface="Verdana"/>
                <a:cs typeface="Verdana"/>
              </a:rPr>
              <a:t>9</a:t>
            </a:r>
            <a:r>
              <a:rPr lang="en-US" sz="2000" spc="-160" dirty="0">
                <a:solidFill>
                  <a:srgbClr val="A2A2A2"/>
                </a:solidFill>
                <a:latin typeface="Verdana"/>
                <a:cs typeface="Verdana"/>
              </a:rPr>
              <a:t>12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140" dirty="0">
                <a:solidFill>
                  <a:srgbClr val="A2A2A2"/>
                </a:solidFill>
                <a:latin typeface="Verdana"/>
                <a:cs typeface="Verdana"/>
              </a:rPr>
              <a:t>DEPARTMENT:</a:t>
            </a:r>
            <a:r>
              <a:rPr sz="2000" spc="-195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A2A2A2"/>
                </a:solidFill>
                <a:latin typeface="Verdana"/>
                <a:cs typeface="Verdana"/>
              </a:rPr>
              <a:t>B.COM</a:t>
            </a:r>
            <a:r>
              <a:rPr sz="2000" spc="-155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A2A2A2"/>
                </a:solidFill>
                <a:latin typeface="Verdana"/>
                <a:cs typeface="Verdana"/>
              </a:rPr>
              <a:t>(</a:t>
            </a:r>
            <a:r>
              <a:rPr sz="2000" spc="-150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A2A2A2"/>
                </a:solidFill>
                <a:latin typeface="Verdana"/>
                <a:cs typeface="Verdana"/>
              </a:rPr>
              <a:t>ACCOUNTING</a:t>
            </a:r>
            <a:r>
              <a:rPr sz="2000" spc="-195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A2A2A2"/>
                </a:solidFill>
                <a:latin typeface="Verdana"/>
                <a:cs typeface="Verdana"/>
              </a:rPr>
              <a:t>AND</a:t>
            </a:r>
            <a:r>
              <a:rPr sz="2000" spc="-160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A2A2A2"/>
                </a:solidFill>
                <a:latin typeface="Verdana"/>
                <a:cs typeface="Verdana"/>
              </a:rPr>
              <a:t>FINANCE)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65" dirty="0">
                <a:solidFill>
                  <a:srgbClr val="A2A2A2"/>
                </a:solidFill>
                <a:latin typeface="Verdana"/>
                <a:cs typeface="Verdana"/>
              </a:rPr>
              <a:t>COLLEGE:</a:t>
            </a:r>
            <a:r>
              <a:rPr sz="2000" spc="-175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A2A2A2"/>
                </a:solidFill>
                <a:latin typeface="Verdana"/>
                <a:cs typeface="Verdana"/>
              </a:rPr>
              <a:t>ST.ANNE’S</a:t>
            </a:r>
            <a:r>
              <a:rPr sz="2000" spc="-180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solidFill>
                  <a:srgbClr val="A2A2A2"/>
                </a:solidFill>
                <a:latin typeface="Verdana"/>
                <a:cs typeface="Verdana"/>
              </a:rPr>
              <a:t>ARTS</a:t>
            </a:r>
            <a:r>
              <a:rPr sz="2000" spc="-150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A2A2A2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A2A2A2"/>
                </a:solidFill>
                <a:latin typeface="Verdana"/>
                <a:cs typeface="Verdana"/>
              </a:rPr>
              <a:t>SCIENCE</a:t>
            </a:r>
            <a:r>
              <a:rPr sz="2000" spc="-190" dirty="0">
                <a:solidFill>
                  <a:srgbClr val="A2A2A2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A2A2A2"/>
                </a:solidFill>
                <a:latin typeface="Verdana"/>
                <a:cs typeface="Verdana"/>
              </a:rPr>
              <a:t>COLLEGE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0620" y="1776221"/>
            <a:ext cx="591629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b="1" spc="-75" dirty="0">
                <a:solidFill>
                  <a:srgbClr val="FFFFFF"/>
                </a:solidFill>
                <a:latin typeface="Tahoma"/>
                <a:cs typeface="Tahoma"/>
              </a:rPr>
              <a:t>LLEC</a:t>
            </a:r>
            <a:r>
              <a:rPr sz="1200" b="1" spc="-110" dirty="0">
                <a:solidFill>
                  <a:srgbClr val="FFFFFF"/>
                </a:solidFill>
                <a:latin typeface="Tahoma"/>
                <a:cs typeface="Tahoma"/>
              </a:rPr>
              <a:t>TION</a:t>
            </a:r>
            <a:endParaRPr sz="1200">
              <a:latin typeface="Tahoma"/>
              <a:cs typeface="Tahoma"/>
            </a:endParaRPr>
          </a:p>
          <a:p>
            <a:pPr marL="12700" marR="2473960">
              <a:lnSpc>
                <a:spcPct val="100000"/>
              </a:lnSpc>
            </a:pPr>
            <a:r>
              <a:rPr sz="1200" spc="15" dirty="0">
                <a:solidFill>
                  <a:srgbClr val="AC1E1A"/>
                </a:solidFill>
                <a:latin typeface="Verdana"/>
                <a:cs typeface="Verdana"/>
              </a:rPr>
              <a:t>Data</a:t>
            </a:r>
            <a:r>
              <a:rPr sz="1200" spc="-45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AC1E1A"/>
                </a:solidFill>
                <a:latin typeface="Verdana"/>
                <a:cs typeface="Verdana"/>
              </a:rPr>
              <a:t>source</a:t>
            </a:r>
            <a:r>
              <a:rPr sz="1200" spc="-105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21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2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edunet</a:t>
            </a:r>
            <a:r>
              <a:rPr sz="1200" spc="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Foundation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Dashboard </a:t>
            </a:r>
            <a:r>
              <a:rPr sz="12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AC1E1A"/>
                </a:solidFill>
                <a:latin typeface="Verdana"/>
                <a:cs typeface="Verdana"/>
              </a:rPr>
              <a:t>Ba</a:t>
            </a:r>
            <a:r>
              <a:rPr sz="1200" spc="-130" dirty="0">
                <a:solidFill>
                  <a:srgbClr val="AC1E1A"/>
                </a:solidFill>
                <a:latin typeface="Verdana"/>
                <a:cs typeface="Verdana"/>
              </a:rPr>
              <a:t>si</a:t>
            </a:r>
            <a:r>
              <a:rPr sz="1200" spc="-165" dirty="0">
                <a:solidFill>
                  <a:srgbClr val="AC1E1A"/>
                </a:solidFill>
                <a:latin typeface="Verdana"/>
                <a:cs typeface="Verdana"/>
              </a:rPr>
              <a:t>s</a:t>
            </a:r>
            <a:r>
              <a:rPr sz="1200" spc="-215" dirty="0">
                <a:solidFill>
                  <a:srgbClr val="AC1E1A"/>
                </a:solidFill>
                <a:latin typeface="Verdana"/>
                <a:cs typeface="Verdana"/>
              </a:rPr>
              <a:t>:</a:t>
            </a:r>
            <a:r>
              <a:rPr sz="1200" spc="-85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1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b="1" spc="-1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b="1" spc="-120" dirty="0">
                <a:solidFill>
                  <a:srgbClr val="FFFFFF"/>
                </a:solidFill>
                <a:latin typeface="Tahoma"/>
                <a:cs typeface="Tahoma"/>
              </a:rPr>
              <a:t>EP</a:t>
            </a:r>
            <a:r>
              <a:rPr sz="1200" b="1" spc="-55" dirty="0">
                <a:solidFill>
                  <a:srgbClr val="FFFFFF"/>
                </a:solidFill>
                <a:latin typeface="Tahoma"/>
                <a:cs typeface="Tahoma"/>
              </a:rPr>
              <a:t>AR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ATIO</a:t>
            </a:r>
            <a:r>
              <a:rPr sz="12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AC1E1A"/>
                </a:solidFill>
                <a:latin typeface="Verdana"/>
                <a:cs typeface="Verdana"/>
              </a:rPr>
              <a:t>Feature</a:t>
            </a:r>
            <a:r>
              <a:rPr sz="1200" spc="-45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AC1E1A"/>
                </a:solidFill>
                <a:latin typeface="Verdana"/>
                <a:cs typeface="Verdana"/>
              </a:rPr>
              <a:t>selection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Selected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endParaRPr sz="1200">
              <a:latin typeface="Verdana"/>
              <a:cs typeface="Verdana"/>
            </a:endParaRPr>
          </a:p>
          <a:p>
            <a:pPr marL="12700" marR="53340">
              <a:lnSpc>
                <a:spcPct val="100000"/>
              </a:lnSpc>
            </a:pPr>
            <a:r>
              <a:rPr sz="1200" spc="-120" dirty="0">
                <a:solidFill>
                  <a:srgbClr val="AC1E1A"/>
                </a:solidFill>
                <a:latin typeface="Verdana"/>
                <a:cs typeface="Verdana"/>
              </a:rPr>
              <a:t>F</a:t>
            </a:r>
            <a:r>
              <a:rPr sz="1200" spc="35" dirty="0">
                <a:solidFill>
                  <a:srgbClr val="AC1E1A"/>
                </a:solidFill>
                <a:latin typeface="Verdana"/>
                <a:cs typeface="Verdana"/>
              </a:rPr>
              <a:t>ea</a:t>
            </a:r>
            <a:r>
              <a:rPr sz="1200" spc="-5" dirty="0">
                <a:solidFill>
                  <a:srgbClr val="AC1E1A"/>
                </a:solidFill>
                <a:latin typeface="Verdana"/>
                <a:cs typeface="Verdana"/>
              </a:rPr>
              <a:t>t</a:t>
            </a:r>
            <a:r>
              <a:rPr sz="1200" spc="-30" dirty="0">
                <a:solidFill>
                  <a:srgbClr val="AC1E1A"/>
                </a:solidFill>
                <a:latin typeface="Verdana"/>
                <a:cs typeface="Verdana"/>
              </a:rPr>
              <a:t>u</a:t>
            </a:r>
            <a:r>
              <a:rPr sz="1200" spc="-85" dirty="0">
                <a:solidFill>
                  <a:srgbClr val="AC1E1A"/>
                </a:solidFill>
                <a:latin typeface="Verdana"/>
                <a:cs typeface="Verdana"/>
              </a:rPr>
              <a:t>re</a:t>
            </a:r>
            <a:r>
              <a:rPr sz="1200" spc="-90" dirty="0">
                <a:solidFill>
                  <a:srgbClr val="AC1E1A"/>
                </a:solidFill>
                <a:latin typeface="Verdana"/>
                <a:cs typeface="Verdana"/>
              </a:rPr>
              <a:t>s</a:t>
            </a:r>
            <a:r>
              <a:rPr sz="1200" spc="-21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irs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e,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Dep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1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Gend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e,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perf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nc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ee 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ahoma"/>
                <a:cs typeface="Tahoma"/>
              </a:rPr>
              <a:t>CLE</a:t>
            </a:r>
            <a:r>
              <a:rPr sz="1200" b="1" spc="1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200" b="1" spc="-60" dirty="0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spc="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iona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200" spc="-21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-13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200" spc="-1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ing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va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ied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Tahoma"/>
                <a:cs typeface="Tahoma"/>
              </a:rPr>
              <a:t>AG</a:t>
            </a:r>
            <a:r>
              <a:rPr sz="1200" b="1" spc="-35" dirty="0">
                <a:solidFill>
                  <a:srgbClr val="FFFFFF"/>
                </a:solidFill>
                <a:latin typeface="Tahoma"/>
                <a:cs typeface="Tahoma"/>
              </a:rPr>
              <a:t>GR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EG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ATIO</a:t>
            </a:r>
            <a:r>
              <a:rPr sz="12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Excel</a:t>
            </a:r>
            <a:r>
              <a:rPr sz="12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function: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85" dirty="0">
                <a:solidFill>
                  <a:srgbClr val="FFFFFF"/>
                </a:solidFill>
                <a:latin typeface="Verdana"/>
                <a:cs typeface="Verdana"/>
              </a:rPr>
              <a:t>IFS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categorizing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employees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basis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2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rgbClr val="AC1E1A"/>
                </a:solidFill>
                <a:latin typeface="Verdana"/>
                <a:cs typeface="Verdana"/>
              </a:rPr>
              <a:t>Per</a:t>
            </a:r>
            <a:r>
              <a:rPr sz="1200" spc="-35" dirty="0">
                <a:solidFill>
                  <a:srgbClr val="AC1E1A"/>
                </a:solidFill>
                <a:latin typeface="Verdana"/>
                <a:cs typeface="Verdana"/>
              </a:rPr>
              <a:t>f</a:t>
            </a:r>
            <a:r>
              <a:rPr sz="1200" spc="-55" dirty="0">
                <a:solidFill>
                  <a:srgbClr val="AC1E1A"/>
                </a:solidFill>
                <a:latin typeface="Verdana"/>
                <a:cs typeface="Verdana"/>
              </a:rPr>
              <a:t>o</a:t>
            </a:r>
            <a:r>
              <a:rPr sz="1200" spc="-45" dirty="0">
                <a:solidFill>
                  <a:srgbClr val="AC1E1A"/>
                </a:solidFill>
                <a:latin typeface="Verdana"/>
                <a:cs typeface="Verdana"/>
              </a:rPr>
              <a:t>r</a:t>
            </a:r>
            <a:r>
              <a:rPr sz="1200" spc="-30" dirty="0">
                <a:solidFill>
                  <a:srgbClr val="AC1E1A"/>
                </a:solidFill>
                <a:latin typeface="Verdana"/>
                <a:cs typeface="Verdana"/>
              </a:rPr>
              <a:t>m</a:t>
            </a:r>
            <a:r>
              <a:rPr sz="1200" spc="70" dirty="0">
                <a:solidFill>
                  <a:srgbClr val="AC1E1A"/>
                </a:solidFill>
                <a:latin typeface="Verdana"/>
                <a:cs typeface="Verdana"/>
              </a:rPr>
              <a:t>anc</a:t>
            </a:r>
            <a:r>
              <a:rPr sz="1200" spc="65" dirty="0">
                <a:solidFill>
                  <a:srgbClr val="AC1E1A"/>
                </a:solidFill>
                <a:latin typeface="Verdana"/>
                <a:cs typeface="Verdana"/>
              </a:rPr>
              <a:t>e</a:t>
            </a:r>
            <a:r>
              <a:rPr sz="1200" spc="-85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AC1E1A"/>
                </a:solidFill>
                <a:latin typeface="Verdana"/>
                <a:cs typeface="Verdana"/>
              </a:rPr>
              <a:t>l</a:t>
            </a:r>
            <a:r>
              <a:rPr sz="1200" spc="25" dirty="0">
                <a:solidFill>
                  <a:srgbClr val="AC1E1A"/>
                </a:solidFill>
                <a:latin typeface="Verdana"/>
                <a:cs typeface="Verdana"/>
              </a:rPr>
              <a:t>ev</a:t>
            </a:r>
            <a:r>
              <a:rPr sz="1200" spc="15" dirty="0">
                <a:solidFill>
                  <a:srgbClr val="AC1E1A"/>
                </a:solidFill>
                <a:latin typeface="Verdana"/>
                <a:cs typeface="Verdana"/>
              </a:rPr>
              <a:t>e</a:t>
            </a:r>
            <a:r>
              <a:rPr sz="1200" spc="-90" dirty="0">
                <a:solidFill>
                  <a:srgbClr val="AC1E1A"/>
                </a:solidFill>
                <a:latin typeface="Verdana"/>
                <a:cs typeface="Verdana"/>
              </a:rPr>
              <a:t>l</a:t>
            </a:r>
            <a:r>
              <a:rPr sz="1200" spc="-80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155" dirty="0">
                <a:solidFill>
                  <a:srgbClr val="AC1E1A"/>
                </a:solidFill>
                <a:latin typeface="Verdana"/>
                <a:cs typeface="Verdana"/>
              </a:rPr>
              <a:t>c</a:t>
            </a:r>
            <a:r>
              <a:rPr sz="1200" spc="10" dirty="0">
                <a:solidFill>
                  <a:srgbClr val="AC1E1A"/>
                </a:solidFill>
                <a:latin typeface="Verdana"/>
                <a:cs typeface="Verdana"/>
              </a:rPr>
              <a:t>a</a:t>
            </a:r>
            <a:r>
              <a:rPr sz="1200" spc="-15" dirty="0">
                <a:solidFill>
                  <a:srgbClr val="AC1E1A"/>
                </a:solidFill>
                <a:latin typeface="Verdana"/>
                <a:cs typeface="Verdana"/>
              </a:rPr>
              <a:t>t</a:t>
            </a:r>
            <a:r>
              <a:rPr sz="1200" spc="-25" dirty="0">
                <a:solidFill>
                  <a:srgbClr val="AC1E1A"/>
                </a:solidFill>
                <a:latin typeface="Verdana"/>
                <a:cs typeface="Verdana"/>
              </a:rPr>
              <a:t>egories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ery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hi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igh</a:t>
            </a:r>
            <a:endParaRPr sz="1200">
              <a:latin typeface="Verdana"/>
              <a:cs typeface="Verdana"/>
            </a:endParaRPr>
          </a:p>
          <a:p>
            <a:pPr marL="12700" marR="5062855">
              <a:lnSpc>
                <a:spcPct val="100000"/>
              </a:lnSpc>
            </a:pP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ium 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b="1" spc="-8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200" b="1" spc="-55" dirty="0">
                <a:solidFill>
                  <a:srgbClr val="FFFFFF"/>
                </a:solidFill>
                <a:latin typeface="Tahoma"/>
                <a:cs typeface="Tahoma"/>
              </a:rPr>
              <a:t>ALY</a:t>
            </a:r>
            <a:r>
              <a:rPr sz="1200" b="1" spc="-175" dirty="0">
                <a:solidFill>
                  <a:srgbClr val="FFFFFF"/>
                </a:solidFill>
                <a:latin typeface="Tahoma"/>
                <a:cs typeface="Tahoma"/>
              </a:rPr>
              <a:t>SIS</a:t>
            </a:r>
            <a:endParaRPr sz="1200">
              <a:latin typeface="Tahoma"/>
              <a:cs typeface="Tahoma"/>
            </a:endParaRPr>
          </a:p>
          <a:p>
            <a:pPr marL="12700" marR="78105">
              <a:lnSpc>
                <a:spcPct val="100000"/>
              </a:lnSpc>
            </a:pPr>
            <a:r>
              <a:rPr sz="1200" spc="-35" dirty="0">
                <a:solidFill>
                  <a:srgbClr val="AC1E1A"/>
                </a:solidFill>
                <a:latin typeface="Verdana"/>
                <a:cs typeface="Verdana"/>
              </a:rPr>
              <a:t>Pivot</a:t>
            </a:r>
            <a:r>
              <a:rPr sz="1200" spc="-70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AC1E1A"/>
                </a:solidFill>
                <a:latin typeface="Verdana"/>
                <a:cs typeface="Verdana"/>
              </a:rPr>
              <a:t>table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Pivot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summarize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cross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tabulation </a:t>
            </a:r>
            <a:r>
              <a:rPr sz="12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perf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anc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ev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epar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215" dirty="0">
                <a:solidFill>
                  <a:srgbClr val="FFFFFF"/>
                </a:solidFill>
                <a:latin typeface="Verdana"/>
                <a:cs typeface="Verdana"/>
              </a:rPr>
              <a:t>;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ere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20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er)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80" dirty="0">
                <a:solidFill>
                  <a:srgbClr val="AC1E1A"/>
                </a:solidFill>
                <a:latin typeface="Verdana"/>
                <a:cs typeface="Verdana"/>
              </a:rPr>
              <a:t>Slicer:</a:t>
            </a:r>
            <a:r>
              <a:rPr sz="1200" spc="-120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filter/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slice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scrutinize 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sort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13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120" dirty="0">
                <a:solidFill>
                  <a:srgbClr val="FFFFFF"/>
                </a:solidFill>
                <a:latin typeface="Tahoma"/>
                <a:cs typeface="Tahoma"/>
              </a:rPr>
              <a:t>VI</a:t>
            </a:r>
            <a:r>
              <a:rPr sz="1200" b="1" spc="-1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b="1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b="1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b="1" spc="-125" dirty="0">
                <a:solidFill>
                  <a:srgbClr val="FFFFFF"/>
                </a:solidFill>
                <a:latin typeface="Tahoma"/>
                <a:cs typeface="Tahoma"/>
              </a:rPr>
              <a:t>LIZA</a:t>
            </a:r>
            <a:r>
              <a:rPr sz="1200" b="1" spc="-110" dirty="0">
                <a:solidFill>
                  <a:srgbClr val="FFFFFF"/>
                </a:solidFill>
                <a:latin typeface="Tahoma"/>
                <a:cs typeface="Tahoma"/>
              </a:rPr>
              <a:t>TION</a:t>
            </a: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b="1" spc="-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b="1" spc="-35" dirty="0">
                <a:solidFill>
                  <a:srgbClr val="FFFFFF"/>
                </a:solidFill>
                <a:latin typeface="Tahoma"/>
                <a:cs typeface="Tahoma"/>
              </a:rPr>
              <a:t>ATA</a:t>
            </a:r>
            <a:endParaRPr sz="1200">
              <a:latin typeface="Tahoma"/>
              <a:cs typeface="Tahoma"/>
            </a:endParaRPr>
          </a:p>
          <a:p>
            <a:pPr marL="12700" marR="1812289">
              <a:lnSpc>
                <a:spcPct val="100000"/>
              </a:lnSpc>
            </a:pPr>
            <a:r>
              <a:rPr sz="1200" spc="-5" dirty="0">
                <a:solidFill>
                  <a:srgbClr val="AC1E1A"/>
                </a:solidFill>
                <a:latin typeface="Verdana"/>
                <a:cs typeface="Verdana"/>
              </a:rPr>
              <a:t>Char</a:t>
            </a:r>
            <a:r>
              <a:rPr sz="1200" spc="-30" dirty="0">
                <a:solidFill>
                  <a:srgbClr val="AC1E1A"/>
                </a:solidFill>
                <a:latin typeface="Verdana"/>
                <a:cs typeface="Verdana"/>
              </a:rPr>
              <a:t>t</a:t>
            </a:r>
            <a:r>
              <a:rPr sz="1200" spc="-215" dirty="0">
                <a:solidFill>
                  <a:srgbClr val="AC1E1A"/>
                </a:solidFill>
                <a:latin typeface="Verdana"/>
                <a:cs typeface="Verdana"/>
              </a:rPr>
              <a:t>:</a:t>
            </a:r>
            <a:r>
              <a:rPr sz="1200" spc="-40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105" dirty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1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200" spc="1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umn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-1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ed  </a:t>
            </a:r>
            <a:r>
              <a:rPr sz="1200" spc="-5" dirty="0">
                <a:solidFill>
                  <a:srgbClr val="AC1E1A"/>
                </a:solidFill>
                <a:latin typeface="Verdana"/>
                <a:cs typeface="Verdana"/>
              </a:rPr>
              <a:t>Chart</a:t>
            </a:r>
            <a:r>
              <a:rPr sz="1200" spc="-65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AC1E1A"/>
                </a:solidFill>
                <a:latin typeface="Verdana"/>
                <a:cs typeface="Verdana"/>
              </a:rPr>
              <a:t>E</a:t>
            </a:r>
            <a:r>
              <a:rPr sz="1200" spc="-70" dirty="0">
                <a:solidFill>
                  <a:srgbClr val="AC1E1A"/>
                </a:solidFill>
                <a:latin typeface="Verdana"/>
                <a:cs typeface="Verdana"/>
              </a:rPr>
              <a:t>l</a:t>
            </a:r>
            <a:r>
              <a:rPr sz="1200" spc="55" dirty="0">
                <a:solidFill>
                  <a:srgbClr val="AC1E1A"/>
                </a:solidFill>
                <a:latin typeface="Verdana"/>
                <a:cs typeface="Verdana"/>
              </a:rPr>
              <a:t>e</a:t>
            </a:r>
            <a:r>
              <a:rPr sz="1200" spc="-45" dirty="0">
                <a:solidFill>
                  <a:srgbClr val="AC1E1A"/>
                </a:solidFill>
                <a:latin typeface="Verdana"/>
                <a:cs typeface="Verdana"/>
              </a:rPr>
              <a:t>m</a:t>
            </a:r>
            <a:r>
              <a:rPr sz="1200" spc="15" dirty="0">
                <a:solidFill>
                  <a:srgbClr val="AC1E1A"/>
                </a:solidFill>
                <a:latin typeface="Verdana"/>
                <a:cs typeface="Verdana"/>
              </a:rPr>
              <a:t>en</a:t>
            </a:r>
            <a:r>
              <a:rPr sz="1200" spc="-105" dirty="0">
                <a:solidFill>
                  <a:srgbClr val="AC1E1A"/>
                </a:solidFill>
                <a:latin typeface="Verdana"/>
                <a:cs typeface="Verdana"/>
              </a:rPr>
              <a:t>t</a:t>
            </a:r>
            <a:r>
              <a:rPr sz="1200" spc="-21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110" dirty="0">
                <a:solidFill>
                  <a:srgbClr val="FFFFFF"/>
                </a:solidFill>
                <a:latin typeface="Verdana"/>
                <a:cs typeface="Verdana"/>
              </a:rPr>
              <a:t>rt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AC1E1A"/>
                </a:solidFill>
                <a:latin typeface="Verdana"/>
                <a:cs typeface="Verdana"/>
              </a:rPr>
              <a:t>Trendline:</a:t>
            </a:r>
            <a:r>
              <a:rPr sz="1200" spc="-100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AC1E1A"/>
                </a:solidFill>
                <a:latin typeface="Verdana"/>
                <a:cs typeface="Verdana"/>
              </a:rPr>
              <a:t>Linear</a:t>
            </a:r>
            <a:r>
              <a:rPr sz="1200" spc="-95" dirty="0">
                <a:solidFill>
                  <a:srgbClr val="AC1E1A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exponential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line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638" y="910590"/>
            <a:ext cx="497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/>
              <a:t>MODELLING</a:t>
            </a:r>
            <a:r>
              <a:rPr sz="2800" spc="-20" dirty="0"/>
              <a:t> </a:t>
            </a:r>
            <a:r>
              <a:rPr sz="2800" spc="-35" dirty="0"/>
              <a:t>AND</a:t>
            </a:r>
            <a:r>
              <a:rPr sz="2800" spc="-25" dirty="0"/>
              <a:t> </a:t>
            </a:r>
            <a:r>
              <a:rPr sz="2800" spc="-55" dirty="0"/>
              <a:t>APPROACH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824" y="878789"/>
            <a:ext cx="131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65" dirty="0"/>
              <a:t>RESULTS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265932" y="2144267"/>
            <a:ext cx="3876040" cy="0"/>
          </a:xfrm>
          <a:custGeom>
            <a:avLst/>
            <a:gdLst/>
            <a:ahLst/>
            <a:cxnLst/>
            <a:rect l="l" t="t" r="r" b="b"/>
            <a:pathLst>
              <a:path w="3876040">
                <a:moveTo>
                  <a:pt x="0" y="0"/>
                </a:moveTo>
                <a:lnTo>
                  <a:pt x="3875532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65932" y="2439923"/>
            <a:ext cx="3876040" cy="3039110"/>
            <a:chOff x="3265932" y="2439923"/>
            <a:chExt cx="3876040" cy="3039110"/>
          </a:xfrm>
        </p:grpSpPr>
        <p:sp>
          <p:nvSpPr>
            <p:cNvPr id="5" name="object 5"/>
            <p:cNvSpPr/>
            <p:nvPr/>
          </p:nvSpPr>
          <p:spPr>
            <a:xfrm>
              <a:off x="3265932" y="4735067"/>
              <a:ext cx="131445" cy="368935"/>
            </a:xfrm>
            <a:custGeom>
              <a:avLst/>
              <a:gdLst/>
              <a:ahLst/>
              <a:cxnLst/>
              <a:rect l="l" t="t" r="r" b="b"/>
              <a:pathLst>
                <a:path w="131445" h="368935">
                  <a:moveTo>
                    <a:pt x="0" y="368807"/>
                  </a:moveTo>
                  <a:lnTo>
                    <a:pt x="60959" y="368807"/>
                  </a:lnTo>
                </a:path>
                <a:path w="131445" h="368935">
                  <a:moveTo>
                    <a:pt x="115823" y="368807"/>
                  </a:moveTo>
                  <a:lnTo>
                    <a:pt x="131063" y="368807"/>
                  </a:lnTo>
                </a:path>
                <a:path w="131445" h="368935">
                  <a:moveTo>
                    <a:pt x="0" y="0"/>
                  </a:moveTo>
                  <a:lnTo>
                    <a:pt x="60959" y="0"/>
                  </a:lnTo>
                </a:path>
                <a:path w="131445" h="368935">
                  <a:moveTo>
                    <a:pt x="115823" y="0"/>
                  </a:moveTo>
                  <a:lnTo>
                    <a:pt x="131063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6892" y="4605527"/>
              <a:ext cx="55244" cy="868680"/>
            </a:xfrm>
            <a:custGeom>
              <a:avLst/>
              <a:gdLst/>
              <a:ahLst/>
              <a:cxnLst/>
              <a:rect l="l" t="t" r="r" b="b"/>
              <a:pathLst>
                <a:path w="55245" h="868679">
                  <a:moveTo>
                    <a:pt x="54863" y="0"/>
                  </a:moveTo>
                  <a:lnTo>
                    <a:pt x="0" y="0"/>
                  </a:lnTo>
                  <a:lnTo>
                    <a:pt x="0" y="868680"/>
                  </a:lnTo>
                  <a:lnTo>
                    <a:pt x="54863" y="86868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5932" y="4364735"/>
              <a:ext cx="201295" cy="739140"/>
            </a:xfrm>
            <a:custGeom>
              <a:avLst/>
              <a:gdLst/>
              <a:ahLst/>
              <a:cxnLst/>
              <a:rect l="l" t="t" r="r" b="b"/>
              <a:pathLst>
                <a:path w="201295" h="739139">
                  <a:moveTo>
                    <a:pt x="187451" y="739139"/>
                  </a:moveTo>
                  <a:lnTo>
                    <a:pt x="201167" y="739139"/>
                  </a:lnTo>
                </a:path>
                <a:path w="201295" h="739139">
                  <a:moveTo>
                    <a:pt x="187451" y="370331"/>
                  </a:moveTo>
                  <a:lnTo>
                    <a:pt x="201167" y="370331"/>
                  </a:lnTo>
                </a:path>
                <a:path w="201295" h="739139">
                  <a:moveTo>
                    <a:pt x="0" y="0"/>
                  </a:moveTo>
                  <a:lnTo>
                    <a:pt x="131063" y="0"/>
                  </a:lnTo>
                </a:path>
                <a:path w="201295" h="739139">
                  <a:moveTo>
                    <a:pt x="187451" y="0"/>
                  </a:moveTo>
                  <a:lnTo>
                    <a:pt x="20116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6996" y="4160519"/>
              <a:ext cx="56515" cy="1313815"/>
            </a:xfrm>
            <a:custGeom>
              <a:avLst/>
              <a:gdLst/>
              <a:ahLst/>
              <a:cxnLst/>
              <a:rect l="l" t="t" r="r" b="b"/>
              <a:pathLst>
                <a:path w="56514" h="1313814">
                  <a:moveTo>
                    <a:pt x="56387" y="0"/>
                  </a:moveTo>
                  <a:lnTo>
                    <a:pt x="0" y="0"/>
                  </a:lnTo>
                  <a:lnTo>
                    <a:pt x="0" y="1313687"/>
                  </a:lnTo>
                  <a:lnTo>
                    <a:pt x="56387" y="1313687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3488" y="4735067"/>
              <a:ext cx="260985" cy="368935"/>
            </a:xfrm>
            <a:custGeom>
              <a:avLst/>
              <a:gdLst/>
              <a:ahLst/>
              <a:cxnLst/>
              <a:rect l="l" t="t" r="r" b="b"/>
              <a:pathLst>
                <a:path w="260985" h="368935">
                  <a:moveTo>
                    <a:pt x="0" y="368807"/>
                  </a:moveTo>
                  <a:lnTo>
                    <a:pt x="13715" y="368807"/>
                  </a:lnTo>
                </a:path>
                <a:path w="260985" h="368935">
                  <a:moveTo>
                    <a:pt x="70103" y="368807"/>
                  </a:moveTo>
                  <a:lnTo>
                    <a:pt x="190500" y="368807"/>
                  </a:lnTo>
                </a:path>
                <a:path w="260985" h="368935">
                  <a:moveTo>
                    <a:pt x="246887" y="368807"/>
                  </a:moveTo>
                  <a:lnTo>
                    <a:pt x="260603" y="368807"/>
                  </a:lnTo>
                </a:path>
                <a:path w="260985" h="368935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0376" y="473268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762"/>
                  </a:moveTo>
                  <a:lnTo>
                    <a:pt x="13715" y="4762"/>
                  </a:lnTo>
                </a:path>
                <a:path w="13970" h="5079">
                  <a:moveTo>
                    <a:pt x="0" y="0"/>
                  </a:moveTo>
                  <a:lnTo>
                    <a:pt x="13715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13988" y="4678679"/>
              <a:ext cx="56515" cy="795655"/>
            </a:xfrm>
            <a:custGeom>
              <a:avLst/>
              <a:gdLst/>
              <a:ahLst/>
              <a:cxnLst/>
              <a:rect l="l" t="t" r="r" b="b"/>
              <a:pathLst>
                <a:path w="56514" h="795654">
                  <a:moveTo>
                    <a:pt x="56387" y="0"/>
                  </a:moveTo>
                  <a:lnTo>
                    <a:pt x="0" y="0"/>
                  </a:lnTo>
                  <a:lnTo>
                    <a:pt x="0" y="795528"/>
                  </a:lnTo>
                  <a:lnTo>
                    <a:pt x="56387" y="79552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40480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0480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40" y="4762"/>
                  </a:lnTo>
                </a:path>
                <a:path w="15239" h="507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3488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0603" y="370332"/>
                  </a:lnTo>
                </a:path>
                <a:path w="332739" h="370839">
                  <a:moveTo>
                    <a:pt x="316991" y="370332"/>
                  </a:moveTo>
                  <a:lnTo>
                    <a:pt x="332232" y="370332"/>
                  </a:lnTo>
                </a:path>
                <a:path w="332739" h="370839">
                  <a:moveTo>
                    <a:pt x="0" y="0"/>
                  </a:moveTo>
                  <a:lnTo>
                    <a:pt x="260603" y="0"/>
                  </a:lnTo>
                </a:path>
                <a:path w="332739" h="370839">
                  <a:moveTo>
                    <a:pt x="316991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4092" y="3864863"/>
              <a:ext cx="56515" cy="1609725"/>
            </a:xfrm>
            <a:custGeom>
              <a:avLst/>
              <a:gdLst/>
              <a:ahLst/>
              <a:cxnLst/>
              <a:rect l="l" t="t" r="r" b="b"/>
              <a:pathLst>
                <a:path w="56514" h="1609725">
                  <a:moveTo>
                    <a:pt x="56387" y="0"/>
                  </a:moveTo>
                  <a:lnTo>
                    <a:pt x="0" y="0"/>
                  </a:lnTo>
                  <a:lnTo>
                    <a:pt x="0" y="1609344"/>
                  </a:lnTo>
                  <a:lnTo>
                    <a:pt x="56387" y="1609344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5932" y="2884931"/>
              <a:ext cx="589915" cy="1109980"/>
            </a:xfrm>
            <a:custGeom>
              <a:avLst/>
              <a:gdLst/>
              <a:ahLst/>
              <a:cxnLst/>
              <a:rect l="l" t="t" r="r" b="b"/>
              <a:pathLst>
                <a:path w="589914" h="1109979">
                  <a:moveTo>
                    <a:pt x="0" y="1109471"/>
                  </a:moveTo>
                  <a:lnTo>
                    <a:pt x="201167" y="1109471"/>
                  </a:lnTo>
                </a:path>
                <a:path w="589914" h="1109979">
                  <a:moveTo>
                    <a:pt x="0" y="739139"/>
                  </a:moveTo>
                  <a:lnTo>
                    <a:pt x="201167" y="739139"/>
                  </a:lnTo>
                </a:path>
                <a:path w="589914" h="1109979">
                  <a:moveTo>
                    <a:pt x="257555" y="739139"/>
                  </a:moveTo>
                  <a:lnTo>
                    <a:pt x="589788" y="739139"/>
                  </a:lnTo>
                </a:path>
                <a:path w="589914" h="1109979">
                  <a:moveTo>
                    <a:pt x="0" y="368807"/>
                  </a:moveTo>
                  <a:lnTo>
                    <a:pt x="201167" y="368807"/>
                  </a:lnTo>
                </a:path>
                <a:path w="589914" h="1109979">
                  <a:moveTo>
                    <a:pt x="257555" y="368807"/>
                  </a:moveTo>
                  <a:lnTo>
                    <a:pt x="589788" y="368807"/>
                  </a:lnTo>
                </a:path>
                <a:path w="589914" h="1109979">
                  <a:moveTo>
                    <a:pt x="0" y="0"/>
                  </a:moveTo>
                  <a:lnTo>
                    <a:pt x="201167" y="0"/>
                  </a:lnTo>
                </a:path>
                <a:path w="589914" h="1109979">
                  <a:moveTo>
                    <a:pt x="257555" y="0"/>
                  </a:moveTo>
                  <a:lnTo>
                    <a:pt x="589788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7100" y="2680715"/>
              <a:ext cx="56515" cy="2794000"/>
            </a:xfrm>
            <a:custGeom>
              <a:avLst/>
              <a:gdLst/>
              <a:ahLst/>
              <a:cxnLst/>
              <a:rect l="l" t="t" r="r" b="b"/>
              <a:pathLst>
                <a:path w="56514" h="2794000">
                  <a:moveTo>
                    <a:pt x="56387" y="0"/>
                  </a:moveTo>
                  <a:lnTo>
                    <a:pt x="0" y="0"/>
                  </a:lnTo>
                  <a:lnTo>
                    <a:pt x="0" y="2793492"/>
                  </a:lnTo>
                  <a:lnTo>
                    <a:pt x="56387" y="2793492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584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>
                  <a:moveTo>
                    <a:pt x="0" y="0"/>
                  </a:moveTo>
                  <a:lnTo>
                    <a:pt x="15239" y="0"/>
                  </a:lnTo>
                </a:path>
                <a:path w="262254">
                  <a:moveTo>
                    <a:pt x="70103" y="0"/>
                  </a:moveTo>
                  <a:lnTo>
                    <a:pt x="192024" y="0"/>
                  </a:lnTo>
                </a:path>
                <a:path w="262254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584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262127" y="4762"/>
                  </a:lnTo>
                </a:path>
                <a:path w="262254" h="5079">
                  <a:moveTo>
                    <a:pt x="0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2608" y="4735067"/>
              <a:ext cx="55244" cy="739140"/>
            </a:xfrm>
            <a:custGeom>
              <a:avLst/>
              <a:gdLst/>
              <a:ahLst/>
              <a:cxnLst/>
              <a:rect l="l" t="t" r="r" b="b"/>
              <a:pathLst>
                <a:path w="55245" h="739139">
                  <a:moveTo>
                    <a:pt x="54863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54863" y="7391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27576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7576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39" y="4762"/>
                  </a:lnTo>
                </a:path>
                <a:path w="15239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10584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2127" y="370332"/>
                  </a:lnTo>
                </a:path>
                <a:path w="332739" h="370839">
                  <a:moveTo>
                    <a:pt x="316991" y="370332"/>
                  </a:moveTo>
                  <a:lnTo>
                    <a:pt x="332231" y="370332"/>
                  </a:lnTo>
                </a:path>
                <a:path w="332739" h="370839">
                  <a:moveTo>
                    <a:pt x="0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2712" y="4012691"/>
              <a:ext cx="55244" cy="1461770"/>
            </a:xfrm>
            <a:custGeom>
              <a:avLst/>
              <a:gdLst/>
              <a:ahLst/>
              <a:cxnLst/>
              <a:rect l="l" t="t" r="r" b="b"/>
              <a:pathLst>
                <a:path w="55245" h="1461770">
                  <a:moveTo>
                    <a:pt x="54863" y="0"/>
                  </a:moveTo>
                  <a:lnTo>
                    <a:pt x="0" y="0"/>
                  </a:lnTo>
                  <a:lnTo>
                    <a:pt x="0" y="1461515"/>
                  </a:lnTo>
                  <a:lnTo>
                    <a:pt x="54863" y="146151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10584" y="2884931"/>
              <a:ext cx="332740" cy="739140"/>
            </a:xfrm>
            <a:custGeom>
              <a:avLst/>
              <a:gdLst/>
              <a:ahLst/>
              <a:cxnLst/>
              <a:rect l="l" t="t" r="r" b="b"/>
              <a:pathLst>
                <a:path w="332739" h="739139">
                  <a:moveTo>
                    <a:pt x="0" y="739139"/>
                  </a:moveTo>
                  <a:lnTo>
                    <a:pt x="332231" y="739139"/>
                  </a:lnTo>
                </a:path>
                <a:path w="332739" h="739139">
                  <a:moveTo>
                    <a:pt x="0" y="368807"/>
                  </a:moveTo>
                  <a:lnTo>
                    <a:pt x="332231" y="368807"/>
                  </a:lnTo>
                </a:path>
                <a:path w="332739" h="739139">
                  <a:moveTo>
                    <a:pt x="0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5720" y="2828543"/>
              <a:ext cx="55244" cy="2646045"/>
            </a:xfrm>
            <a:custGeom>
              <a:avLst/>
              <a:gdLst/>
              <a:ahLst/>
              <a:cxnLst/>
              <a:rect l="l" t="t" r="r" b="b"/>
              <a:pathLst>
                <a:path w="55245" h="2646045">
                  <a:moveTo>
                    <a:pt x="54863" y="0"/>
                  </a:moveTo>
                  <a:lnTo>
                    <a:pt x="0" y="0"/>
                  </a:lnTo>
                  <a:lnTo>
                    <a:pt x="0" y="2645664"/>
                  </a:lnTo>
                  <a:lnTo>
                    <a:pt x="54863" y="264566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7680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>
                  <a:moveTo>
                    <a:pt x="0" y="0"/>
                  </a:moveTo>
                  <a:lnTo>
                    <a:pt x="192024" y="0"/>
                  </a:lnTo>
                </a:path>
                <a:path w="262254">
                  <a:moveTo>
                    <a:pt x="246887" y="0"/>
                  </a:moveTo>
                  <a:lnTo>
                    <a:pt x="262128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7680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246887" y="4762"/>
                  </a:moveTo>
                  <a:lnTo>
                    <a:pt x="262128" y="4762"/>
                  </a:lnTo>
                </a:path>
                <a:path w="262254" h="5079">
                  <a:moveTo>
                    <a:pt x="0" y="0"/>
                  </a:moveTo>
                  <a:lnTo>
                    <a:pt x="262128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9704" y="4735067"/>
              <a:ext cx="55244" cy="739140"/>
            </a:xfrm>
            <a:custGeom>
              <a:avLst/>
              <a:gdLst/>
              <a:ahLst/>
              <a:cxnLst/>
              <a:rect l="l" t="t" r="r" b="b"/>
              <a:pathLst>
                <a:path w="55245" h="739139">
                  <a:moveTo>
                    <a:pt x="54863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54863" y="7391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14672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14672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39" y="4762"/>
                  </a:lnTo>
                </a:path>
                <a:path w="15239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7680" y="4364735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39">
                  <a:moveTo>
                    <a:pt x="0" y="0"/>
                  </a:moveTo>
                  <a:lnTo>
                    <a:pt x="262128" y="0"/>
                  </a:lnTo>
                </a:path>
                <a:path w="332739">
                  <a:moveTo>
                    <a:pt x="316992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59808" y="4105655"/>
              <a:ext cx="55244" cy="1369060"/>
            </a:xfrm>
            <a:custGeom>
              <a:avLst/>
              <a:gdLst/>
              <a:ahLst/>
              <a:cxnLst/>
              <a:rect l="l" t="t" r="r" b="b"/>
              <a:pathLst>
                <a:path w="55245" h="1369060">
                  <a:moveTo>
                    <a:pt x="54863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54863" y="1368552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65932" y="2514599"/>
              <a:ext cx="3876040" cy="1480185"/>
            </a:xfrm>
            <a:custGeom>
              <a:avLst/>
              <a:gdLst/>
              <a:ahLst/>
              <a:cxnLst/>
              <a:rect l="l" t="t" r="r" b="b"/>
              <a:pathLst>
                <a:path w="3876040" h="1480185">
                  <a:moveTo>
                    <a:pt x="1031747" y="1479804"/>
                  </a:moveTo>
                  <a:lnTo>
                    <a:pt x="1363979" y="1479804"/>
                  </a:lnTo>
                </a:path>
                <a:path w="3876040" h="1480185">
                  <a:moveTo>
                    <a:pt x="1031747" y="1109472"/>
                  </a:moveTo>
                  <a:lnTo>
                    <a:pt x="1363979" y="1109472"/>
                  </a:lnTo>
                </a:path>
                <a:path w="3876040" h="1480185">
                  <a:moveTo>
                    <a:pt x="1031747" y="739139"/>
                  </a:moveTo>
                  <a:lnTo>
                    <a:pt x="1363979" y="739139"/>
                  </a:lnTo>
                </a:path>
                <a:path w="3876040" h="1480185">
                  <a:moveTo>
                    <a:pt x="1031747" y="370332"/>
                  </a:moveTo>
                  <a:lnTo>
                    <a:pt x="1363979" y="370332"/>
                  </a:lnTo>
                </a:path>
                <a:path w="3876040" h="1480185">
                  <a:moveTo>
                    <a:pt x="0" y="0"/>
                  </a:moveTo>
                  <a:lnTo>
                    <a:pt x="976883" y="0"/>
                  </a:lnTo>
                </a:path>
                <a:path w="3876040" h="1480185">
                  <a:moveTo>
                    <a:pt x="1031747" y="0"/>
                  </a:moveTo>
                  <a:lnTo>
                    <a:pt x="38755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42816" y="2439923"/>
              <a:ext cx="55244" cy="3034665"/>
            </a:xfrm>
            <a:custGeom>
              <a:avLst/>
              <a:gdLst/>
              <a:ahLst/>
              <a:cxnLst/>
              <a:rect l="l" t="t" r="r" b="b"/>
              <a:pathLst>
                <a:path w="55245" h="3034665">
                  <a:moveTo>
                    <a:pt x="54863" y="0"/>
                  </a:moveTo>
                  <a:lnTo>
                    <a:pt x="0" y="0"/>
                  </a:lnTo>
                  <a:lnTo>
                    <a:pt x="0" y="3034284"/>
                  </a:lnTo>
                  <a:lnTo>
                    <a:pt x="54863" y="303428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4776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>
                  <a:moveTo>
                    <a:pt x="0" y="0"/>
                  </a:moveTo>
                  <a:lnTo>
                    <a:pt x="15239" y="0"/>
                  </a:lnTo>
                </a:path>
                <a:path w="262254">
                  <a:moveTo>
                    <a:pt x="71627" y="0"/>
                  </a:moveTo>
                  <a:lnTo>
                    <a:pt x="192024" y="0"/>
                  </a:lnTo>
                </a:path>
                <a:path w="262254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84776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0" y="0"/>
                  </a:moveTo>
                  <a:lnTo>
                    <a:pt x="192024" y="0"/>
                  </a:lnTo>
                </a:path>
                <a:path w="262254" h="5079">
                  <a:moveTo>
                    <a:pt x="246887" y="4762"/>
                  </a:moveTo>
                  <a:lnTo>
                    <a:pt x="262127" y="4762"/>
                  </a:lnTo>
                </a:path>
                <a:path w="262254" h="5079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76800" y="4678679"/>
              <a:ext cx="55244" cy="795655"/>
            </a:xfrm>
            <a:custGeom>
              <a:avLst/>
              <a:gdLst/>
              <a:ahLst/>
              <a:cxnLst/>
              <a:rect l="l" t="t" r="r" b="b"/>
              <a:pathLst>
                <a:path w="55245" h="795654">
                  <a:moveTo>
                    <a:pt x="54863" y="0"/>
                  </a:moveTo>
                  <a:lnTo>
                    <a:pt x="0" y="0"/>
                  </a:lnTo>
                  <a:lnTo>
                    <a:pt x="0" y="795528"/>
                  </a:lnTo>
                  <a:lnTo>
                    <a:pt x="54863" y="795528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03292" y="5103875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03292" y="473268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0" y="4762"/>
                  </a:moveTo>
                  <a:lnTo>
                    <a:pt x="13716" y="4762"/>
                  </a:lnTo>
                </a:path>
                <a:path w="13970" h="5079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84776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2127" y="370332"/>
                  </a:lnTo>
                </a:path>
                <a:path w="332739" h="370839">
                  <a:moveTo>
                    <a:pt x="318515" y="370332"/>
                  </a:moveTo>
                  <a:lnTo>
                    <a:pt x="332232" y="370332"/>
                  </a:lnTo>
                </a:path>
                <a:path w="332739" h="37083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46904" y="4012691"/>
              <a:ext cx="56515" cy="1461770"/>
            </a:xfrm>
            <a:custGeom>
              <a:avLst/>
              <a:gdLst/>
              <a:ahLst/>
              <a:cxnLst/>
              <a:rect l="l" t="t" r="r" b="b"/>
              <a:pathLst>
                <a:path w="56514" h="1461770">
                  <a:moveTo>
                    <a:pt x="56387" y="0"/>
                  </a:moveTo>
                  <a:lnTo>
                    <a:pt x="0" y="0"/>
                  </a:lnTo>
                  <a:lnTo>
                    <a:pt x="0" y="1461515"/>
                  </a:lnTo>
                  <a:lnTo>
                    <a:pt x="56387" y="1461515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84776" y="2884931"/>
              <a:ext cx="332740" cy="739140"/>
            </a:xfrm>
            <a:custGeom>
              <a:avLst/>
              <a:gdLst/>
              <a:ahLst/>
              <a:cxnLst/>
              <a:rect l="l" t="t" r="r" b="b"/>
              <a:pathLst>
                <a:path w="332739" h="739139">
                  <a:moveTo>
                    <a:pt x="0" y="739139"/>
                  </a:moveTo>
                  <a:lnTo>
                    <a:pt x="332232" y="739139"/>
                  </a:lnTo>
                </a:path>
                <a:path w="332739" h="739139">
                  <a:moveTo>
                    <a:pt x="0" y="368807"/>
                  </a:moveTo>
                  <a:lnTo>
                    <a:pt x="332232" y="368807"/>
                  </a:lnTo>
                </a:path>
                <a:path w="332739" h="73913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29912" y="2607563"/>
              <a:ext cx="55244" cy="2867025"/>
            </a:xfrm>
            <a:custGeom>
              <a:avLst/>
              <a:gdLst/>
              <a:ahLst/>
              <a:cxnLst/>
              <a:rect l="l" t="t" r="r" b="b"/>
              <a:pathLst>
                <a:path w="55245" h="2867025">
                  <a:moveTo>
                    <a:pt x="54863" y="0"/>
                  </a:moveTo>
                  <a:lnTo>
                    <a:pt x="0" y="0"/>
                  </a:lnTo>
                  <a:lnTo>
                    <a:pt x="0" y="2866644"/>
                  </a:lnTo>
                  <a:lnTo>
                    <a:pt x="54863" y="286664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73396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>
                  <a:moveTo>
                    <a:pt x="0" y="0"/>
                  </a:moveTo>
                  <a:lnTo>
                    <a:pt x="15239" y="0"/>
                  </a:lnTo>
                </a:path>
                <a:path w="262254">
                  <a:moveTo>
                    <a:pt x="70103" y="0"/>
                  </a:moveTo>
                  <a:lnTo>
                    <a:pt x="190500" y="0"/>
                  </a:lnTo>
                </a:path>
                <a:path w="262254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73396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262127" y="4762"/>
                  </a:lnTo>
                </a:path>
                <a:path w="262254" h="5079">
                  <a:moveTo>
                    <a:pt x="0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63896" y="4771644"/>
              <a:ext cx="56515" cy="702945"/>
            </a:xfrm>
            <a:custGeom>
              <a:avLst/>
              <a:gdLst/>
              <a:ahLst/>
              <a:cxnLst/>
              <a:rect l="l" t="t" r="r" b="b"/>
              <a:pathLst>
                <a:path w="56514" h="702945">
                  <a:moveTo>
                    <a:pt x="56387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56387" y="702563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90388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0388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39" y="4762"/>
                  </a:lnTo>
                </a:path>
                <a:path w="15239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73396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2127" y="370332"/>
                  </a:lnTo>
                </a:path>
                <a:path w="332739" h="370839">
                  <a:moveTo>
                    <a:pt x="316991" y="370332"/>
                  </a:moveTo>
                  <a:lnTo>
                    <a:pt x="332231" y="370332"/>
                  </a:lnTo>
                </a:path>
                <a:path w="332739" h="370839">
                  <a:moveTo>
                    <a:pt x="0" y="0"/>
                  </a:moveTo>
                  <a:lnTo>
                    <a:pt x="262127" y="0"/>
                  </a:lnTo>
                </a:path>
                <a:path w="332739" h="370839">
                  <a:moveTo>
                    <a:pt x="316991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35524" y="3957827"/>
              <a:ext cx="55244" cy="1516380"/>
            </a:xfrm>
            <a:custGeom>
              <a:avLst/>
              <a:gdLst/>
              <a:ahLst/>
              <a:cxnLst/>
              <a:rect l="l" t="t" r="r" b="b"/>
              <a:pathLst>
                <a:path w="55245" h="1516379">
                  <a:moveTo>
                    <a:pt x="54863" y="0"/>
                  </a:moveTo>
                  <a:lnTo>
                    <a:pt x="0" y="0"/>
                  </a:lnTo>
                  <a:lnTo>
                    <a:pt x="0" y="1516380"/>
                  </a:lnTo>
                  <a:lnTo>
                    <a:pt x="54863" y="151638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73396" y="2884931"/>
              <a:ext cx="332740" cy="739140"/>
            </a:xfrm>
            <a:custGeom>
              <a:avLst/>
              <a:gdLst/>
              <a:ahLst/>
              <a:cxnLst/>
              <a:rect l="l" t="t" r="r" b="b"/>
              <a:pathLst>
                <a:path w="332739" h="739139">
                  <a:moveTo>
                    <a:pt x="0" y="739139"/>
                  </a:moveTo>
                  <a:lnTo>
                    <a:pt x="332231" y="739139"/>
                  </a:lnTo>
                </a:path>
                <a:path w="332739" h="739139">
                  <a:moveTo>
                    <a:pt x="0" y="368807"/>
                  </a:moveTo>
                  <a:lnTo>
                    <a:pt x="332231" y="368807"/>
                  </a:lnTo>
                </a:path>
                <a:path w="332739" h="739139">
                  <a:moveTo>
                    <a:pt x="0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17008" y="2551175"/>
              <a:ext cx="56515" cy="2923540"/>
            </a:xfrm>
            <a:custGeom>
              <a:avLst/>
              <a:gdLst/>
              <a:ahLst/>
              <a:cxnLst/>
              <a:rect l="l" t="t" r="r" b="b"/>
              <a:pathLst>
                <a:path w="56514" h="2923540">
                  <a:moveTo>
                    <a:pt x="56387" y="0"/>
                  </a:moveTo>
                  <a:lnTo>
                    <a:pt x="0" y="0"/>
                  </a:lnTo>
                  <a:lnTo>
                    <a:pt x="0" y="2923032"/>
                  </a:lnTo>
                  <a:lnTo>
                    <a:pt x="56387" y="2923032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60492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>
                  <a:moveTo>
                    <a:pt x="0" y="0"/>
                  </a:moveTo>
                  <a:lnTo>
                    <a:pt x="15240" y="0"/>
                  </a:lnTo>
                </a:path>
                <a:path w="262254">
                  <a:moveTo>
                    <a:pt x="70104" y="0"/>
                  </a:moveTo>
                  <a:lnTo>
                    <a:pt x="192024" y="0"/>
                  </a:lnTo>
                </a:path>
                <a:path w="262254">
                  <a:moveTo>
                    <a:pt x="246887" y="0"/>
                  </a:moveTo>
                  <a:lnTo>
                    <a:pt x="262128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60492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0" y="0"/>
                  </a:moveTo>
                  <a:lnTo>
                    <a:pt x="192024" y="0"/>
                  </a:lnTo>
                </a:path>
                <a:path w="262254" h="5079">
                  <a:moveTo>
                    <a:pt x="246887" y="4762"/>
                  </a:moveTo>
                  <a:lnTo>
                    <a:pt x="262128" y="4762"/>
                  </a:lnTo>
                </a:path>
                <a:path w="262254" h="5079">
                  <a:moveTo>
                    <a:pt x="246887" y="0"/>
                  </a:moveTo>
                  <a:lnTo>
                    <a:pt x="262128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52516" y="4660391"/>
              <a:ext cx="55244" cy="814069"/>
            </a:xfrm>
            <a:custGeom>
              <a:avLst/>
              <a:gdLst/>
              <a:ahLst/>
              <a:cxnLst/>
              <a:rect l="l" t="t" r="r" b="b"/>
              <a:pathLst>
                <a:path w="55245" h="814070">
                  <a:moveTo>
                    <a:pt x="54863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54863" y="81381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77483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77483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39" y="4762"/>
                  </a:lnTo>
                </a:path>
                <a:path w="15239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60492" y="3994403"/>
              <a:ext cx="332740" cy="370840"/>
            </a:xfrm>
            <a:custGeom>
              <a:avLst/>
              <a:gdLst/>
              <a:ahLst/>
              <a:cxnLst/>
              <a:rect l="l" t="t" r="r" b="b"/>
              <a:pathLst>
                <a:path w="332739" h="370839">
                  <a:moveTo>
                    <a:pt x="0" y="370332"/>
                  </a:moveTo>
                  <a:lnTo>
                    <a:pt x="262128" y="370332"/>
                  </a:lnTo>
                </a:path>
                <a:path w="332739" h="370839">
                  <a:moveTo>
                    <a:pt x="316992" y="370332"/>
                  </a:moveTo>
                  <a:lnTo>
                    <a:pt x="332232" y="370332"/>
                  </a:lnTo>
                </a:path>
                <a:path w="332739" h="370839">
                  <a:moveTo>
                    <a:pt x="0" y="0"/>
                  </a:moveTo>
                  <a:lnTo>
                    <a:pt x="262128" y="0"/>
                  </a:lnTo>
                </a:path>
                <a:path w="332739" h="370839">
                  <a:moveTo>
                    <a:pt x="316992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22620" y="3883151"/>
              <a:ext cx="55244" cy="1591310"/>
            </a:xfrm>
            <a:custGeom>
              <a:avLst/>
              <a:gdLst/>
              <a:ahLst/>
              <a:cxnLst/>
              <a:rect l="l" t="t" r="r" b="b"/>
              <a:pathLst>
                <a:path w="55245" h="1591310">
                  <a:moveTo>
                    <a:pt x="54863" y="0"/>
                  </a:moveTo>
                  <a:lnTo>
                    <a:pt x="0" y="0"/>
                  </a:lnTo>
                  <a:lnTo>
                    <a:pt x="0" y="1591056"/>
                  </a:lnTo>
                  <a:lnTo>
                    <a:pt x="54863" y="159105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60492" y="2884931"/>
              <a:ext cx="332740" cy="739140"/>
            </a:xfrm>
            <a:custGeom>
              <a:avLst/>
              <a:gdLst/>
              <a:ahLst/>
              <a:cxnLst/>
              <a:rect l="l" t="t" r="r" b="b"/>
              <a:pathLst>
                <a:path w="332739" h="739139">
                  <a:moveTo>
                    <a:pt x="0" y="739139"/>
                  </a:moveTo>
                  <a:lnTo>
                    <a:pt x="332232" y="739139"/>
                  </a:lnTo>
                </a:path>
                <a:path w="332739" h="739139">
                  <a:moveTo>
                    <a:pt x="0" y="368807"/>
                  </a:moveTo>
                  <a:lnTo>
                    <a:pt x="332232" y="368807"/>
                  </a:lnTo>
                </a:path>
                <a:path w="332739" h="73913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05627" y="2680715"/>
              <a:ext cx="55244" cy="2794000"/>
            </a:xfrm>
            <a:custGeom>
              <a:avLst/>
              <a:gdLst/>
              <a:ahLst/>
              <a:cxnLst/>
              <a:rect l="l" t="t" r="r" b="b"/>
              <a:pathLst>
                <a:path w="55245" h="2794000">
                  <a:moveTo>
                    <a:pt x="54863" y="0"/>
                  </a:moveTo>
                  <a:lnTo>
                    <a:pt x="0" y="0"/>
                  </a:lnTo>
                  <a:lnTo>
                    <a:pt x="0" y="2793492"/>
                  </a:lnTo>
                  <a:lnTo>
                    <a:pt x="54863" y="2793492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47588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>
                  <a:moveTo>
                    <a:pt x="0" y="0"/>
                  </a:moveTo>
                  <a:lnTo>
                    <a:pt x="15239" y="0"/>
                  </a:lnTo>
                </a:path>
                <a:path w="262254">
                  <a:moveTo>
                    <a:pt x="70103" y="0"/>
                  </a:moveTo>
                  <a:lnTo>
                    <a:pt x="192024" y="0"/>
                  </a:lnTo>
                </a:path>
                <a:path w="262254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47588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0" y="0"/>
                  </a:moveTo>
                  <a:lnTo>
                    <a:pt x="192024" y="0"/>
                  </a:lnTo>
                </a:path>
                <a:path w="262254" h="5079">
                  <a:moveTo>
                    <a:pt x="246887" y="4762"/>
                  </a:moveTo>
                  <a:lnTo>
                    <a:pt x="262127" y="4762"/>
                  </a:lnTo>
                </a:path>
                <a:path w="262254" h="5079">
                  <a:moveTo>
                    <a:pt x="246887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39611" y="4660391"/>
              <a:ext cx="55244" cy="814069"/>
            </a:xfrm>
            <a:custGeom>
              <a:avLst/>
              <a:gdLst/>
              <a:ahLst/>
              <a:cxnLst/>
              <a:rect l="l" t="t" r="r" b="b"/>
              <a:pathLst>
                <a:path w="55245" h="814070">
                  <a:moveTo>
                    <a:pt x="54863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54863" y="81381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64580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64580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39" h="5079">
                  <a:moveTo>
                    <a:pt x="0" y="4762"/>
                  </a:moveTo>
                  <a:lnTo>
                    <a:pt x="15240" y="4762"/>
                  </a:lnTo>
                </a:path>
                <a:path w="15239" h="507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47588" y="4364735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39">
                  <a:moveTo>
                    <a:pt x="0" y="0"/>
                  </a:moveTo>
                  <a:lnTo>
                    <a:pt x="262127" y="0"/>
                  </a:lnTo>
                </a:path>
                <a:path w="332739">
                  <a:moveTo>
                    <a:pt x="316991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09716" y="4087367"/>
              <a:ext cx="55244" cy="1386840"/>
            </a:xfrm>
            <a:custGeom>
              <a:avLst/>
              <a:gdLst/>
              <a:ahLst/>
              <a:cxnLst/>
              <a:rect l="l" t="t" r="r" b="b"/>
              <a:pathLst>
                <a:path w="55245" h="1386839">
                  <a:moveTo>
                    <a:pt x="54863" y="0"/>
                  </a:moveTo>
                  <a:lnTo>
                    <a:pt x="0" y="0"/>
                  </a:lnTo>
                  <a:lnTo>
                    <a:pt x="0" y="1386839"/>
                  </a:lnTo>
                  <a:lnTo>
                    <a:pt x="54863" y="13868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47588" y="2884931"/>
              <a:ext cx="332740" cy="1109980"/>
            </a:xfrm>
            <a:custGeom>
              <a:avLst/>
              <a:gdLst/>
              <a:ahLst/>
              <a:cxnLst/>
              <a:rect l="l" t="t" r="r" b="b"/>
              <a:pathLst>
                <a:path w="332739" h="1109979">
                  <a:moveTo>
                    <a:pt x="0" y="1109471"/>
                  </a:moveTo>
                  <a:lnTo>
                    <a:pt x="332232" y="1109471"/>
                  </a:lnTo>
                </a:path>
                <a:path w="332739" h="1109979">
                  <a:moveTo>
                    <a:pt x="0" y="739139"/>
                  </a:moveTo>
                  <a:lnTo>
                    <a:pt x="332232" y="739139"/>
                  </a:lnTo>
                </a:path>
                <a:path w="332739" h="1109979">
                  <a:moveTo>
                    <a:pt x="0" y="368807"/>
                  </a:moveTo>
                  <a:lnTo>
                    <a:pt x="332232" y="368807"/>
                  </a:lnTo>
                </a:path>
                <a:path w="332739" h="110997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792724" y="2737103"/>
              <a:ext cx="55244" cy="2737485"/>
            </a:xfrm>
            <a:custGeom>
              <a:avLst/>
              <a:gdLst/>
              <a:ahLst/>
              <a:cxnLst/>
              <a:rect l="l" t="t" r="r" b="b"/>
              <a:pathLst>
                <a:path w="55245" h="2737485">
                  <a:moveTo>
                    <a:pt x="54863" y="0"/>
                  </a:moveTo>
                  <a:lnTo>
                    <a:pt x="0" y="0"/>
                  </a:lnTo>
                  <a:lnTo>
                    <a:pt x="0" y="2737104"/>
                  </a:lnTo>
                  <a:lnTo>
                    <a:pt x="54863" y="273710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36208" y="5103875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5">
                  <a:moveTo>
                    <a:pt x="0" y="0"/>
                  </a:moveTo>
                  <a:lnTo>
                    <a:pt x="13715" y="0"/>
                  </a:lnTo>
                </a:path>
                <a:path w="260985">
                  <a:moveTo>
                    <a:pt x="70103" y="0"/>
                  </a:moveTo>
                  <a:lnTo>
                    <a:pt x="190500" y="0"/>
                  </a:lnTo>
                </a:path>
                <a:path w="260985">
                  <a:moveTo>
                    <a:pt x="246887" y="0"/>
                  </a:moveTo>
                  <a:lnTo>
                    <a:pt x="260603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26708" y="4789931"/>
              <a:ext cx="56515" cy="684530"/>
            </a:xfrm>
            <a:custGeom>
              <a:avLst/>
              <a:gdLst/>
              <a:ahLst/>
              <a:cxnLst/>
              <a:rect l="l" t="t" r="r" b="b"/>
              <a:pathLst>
                <a:path w="56514" h="684529">
                  <a:moveTo>
                    <a:pt x="56387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56387" y="684276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53200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36208" y="4732686"/>
              <a:ext cx="332740" cy="5080"/>
            </a:xfrm>
            <a:custGeom>
              <a:avLst/>
              <a:gdLst/>
              <a:ahLst/>
              <a:cxnLst/>
              <a:rect l="l" t="t" r="r" b="b"/>
              <a:pathLst>
                <a:path w="332740" h="5079">
                  <a:moveTo>
                    <a:pt x="0" y="4762"/>
                  </a:moveTo>
                  <a:lnTo>
                    <a:pt x="260603" y="4762"/>
                  </a:lnTo>
                </a:path>
                <a:path w="332740" h="5079">
                  <a:moveTo>
                    <a:pt x="0" y="0"/>
                  </a:moveTo>
                  <a:lnTo>
                    <a:pt x="260603" y="0"/>
                  </a:lnTo>
                </a:path>
                <a:path w="332740" h="5079">
                  <a:moveTo>
                    <a:pt x="316991" y="4762"/>
                  </a:moveTo>
                  <a:lnTo>
                    <a:pt x="332232" y="4762"/>
                  </a:lnTo>
                </a:path>
                <a:path w="332740" h="5079">
                  <a:moveTo>
                    <a:pt x="316991" y="0"/>
                  </a:moveTo>
                  <a:lnTo>
                    <a:pt x="332232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36208" y="4364735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40">
                  <a:moveTo>
                    <a:pt x="0" y="0"/>
                  </a:moveTo>
                  <a:lnTo>
                    <a:pt x="260603" y="0"/>
                  </a:lnTo>
                </a:path>
                <a:path w="332740">
                  <a:moveTo>
                    <a:pt x="316991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96811" y="4105655"/>
              <a:ext cx="56515" cy="1369060"/>
            </a:xfrm>
            <a:custGeom>
              <a:avLst/>
              <a:gdLst/>
              <a:ahLst/>
              <a:cxnLst/>
              <a:rect l="l" t="t" r="r" b="b"/>
              <a:pathLst>
                <a:path w="56515" h="1369060">
                  <a:moveTo>
                    <a:pt x="56387" y="0"/>
                  </a:moveTo>
                  <a:lnTo>
                    <a:pt x="0" y="0"/>
                  </a:lnTo>
                  <a:lnTo>
                    <a:pt x="0" y="1368552"/>
                  </a:lnTo>
                  <a:lnTo>
                    <a:pt x="56387" y="1368552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236208" y="2884931"/>
              <a:ext cx="332740" cy="1109980"/>
            </a:xfrm>
            <a:custGeom>
              <a:avLst/>
              <a:gdLst/>
              <a:ahLst/>
              <a:cxnLst/>
              <a:rect l="l" t="t" r="r" b="b"/>
              <a:pathLst>
                <a:path w="332740" h="1109979">
                  <a:moveTo>
                    <a:pt x="0" y="1109471"/>
                  </a:moveTo>
                  <a:lnTo>
                    <a:pt x="332232" y="1109471"/>
                  </a:lnTo>
                </a:path>
                <a:path w="332740" h="1109979">
                  <a:moveTo>
                    <a:pt x="0" y="739139"/>
                  </a:moveTo>
                  <a:lnTo>
                    <a:pt x="332232" y="739139"/>
                  </a:lnTo>
                </a:path>
                <a:path w="332740" h="1109979">
                  <a:moveTo>
                    <a:pt x="0" y="368807"/>
                  </a:moveTo>
                  <a:lnTo>
                    <a:pt x="332232" y="368807"/>
                  </a:lnTo>
                </a:path>
                <a:path w="332740" h="110997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79820" y="2625851"/>
              <a:ext cx="56515" cy="2848610"/>
            </a:xfrm>
            <a:custGeom>
              <a:avLst/>
              <a:gdLst/>
              <a:ahLst/>
              <a:cxnLst/>
              <a:rect l="l" t="t" r="r" b="b"/>
              <a:pathLst>
                <a:path w="56514" h="2848610">
                  <a:moveTo>
                    <a:pt x="56387" y="0"/>
                  </a:moveTo>
                  <a:lnTo>
                    <a:pt x="0" y="0"/>
                  </a:lnTo>
                  <a:lnTo>
                    <a:pt x="0" y="2848356"/>
                  </a:lnTo>
                  <a:lnTo>
                    <a:pt x="56387" y="2848356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23303" y="5103875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>
                  <a:moveTo>
                    <a:pt x="0" y="0"/>
                  </a:moveTo>
                  <a:lnTo>
                    <a:pt x="15240" y="0"/>
                  </a:lnTo>
                </a:path>
                <a:path w="262254">
                  <a:moveTo>
                    <a:pt x="70103" y="0"/>
                  </a:moveTo>
                  <a:lnTo>
                    <a:pt x="192024" y="0"/>
                  </a:lnTo>
                </a:path>
                <a:path w="262254">
                  <a:moveTo>
                    <a:pt x="246888" y="0"/>
                  </a:moveTo>
                  <a:lnTo>
                    <a:pt x="26212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23303" y="4732686"/>
              <a:ext cx="262255" cy="5080"/>
            </a:xfrm>
            <a:custGeom>
              <a:avLst/>
              <a:gdLst/>
              <a:ahLst/>
              <a:cxnLst/>
              <a:rect l="l" t="t" r="r" b="b"/>
              <a:pathLst>
                <a:path w="262254" h="5079">
                  <a:moveTo>
                    <a:pt x="0" y="4762"/>
                  </a:moveTo>
                  <a:lnTo>
                    <a:pt x="192024" y="4762"/>
                  </a:lnTo>
                </a:path>
                <a:path w="262254" h="5079">
                  <a:moveTo>
                    <a:pt x="0" y="0"/>
                  </a:moveTo>
                  <a:lnTo>
                    <a:pt x="192024" y="0"/>
                  </a:lnTo>
                </a:path>
                <a:path w="262254" h="5079">
                  <a:moveTo>
                    <a:pt x="246888" y="4762"/>
                  </a:moveTo>
                  <a:lnTo>
                    <a:pt x="262127" y="4762"/>
                  </a:lnTo>
                </a:path>
                <a:path w="262254" h="5079">
                  <a:moveTo>
                    <a:pt x="246888" y="0"/>
                  </a:moveTo>
                  <a:lnTo>
                    <a:pt x="262127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15328" y="4660391"/>
              <a:ext cx="55244" cy="814069"/>
            </a:xfrm>
            <a:custGeom>
              <a:avLst/>
              <a:gdLst/>
              <a:ahLst/>
              <a:cxnLst/>
              <a:rect l="l" t="t" r="r" b="b"/>
              <a:pathLst>
                <a:path w="55245" h="814070">
                  <a:moveTo>
                    <a:pt x="54864" y="0"/>
                  </a:moveTo>
                  <a:lnTo>
                    <a:pt x="0" y="0"/>
                  </a:lnTo>
                  <a:lnTo>
                    <a:pt x="0" y="813815"/>
                  </a:lnTo>
                  <a:lnTo>
                    <a:pt x="54864" y="813815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40296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940296" y="4732686"/>
              <a:ext cx="15240" cy="5080"/>
            </a:xfrm>
            <a:custGeom>
              <a:avLst/>
              <a:gdLst/>
              <a:ahLst/>
              <a:cxnLst/>
              <a:rect l="l" t="t" r="r" b="b"/>
              <a:pathLst>
                <a:path w="15240" h="5079">
                  <a:moveTo>
                    <a:pt x="0" y="4762"/>
                  </a:moveTo>
                  <a:lnTo>
                    <a:pt x="15239" y="4762"/>
                  </a:lnTo>
                </a:path>
                <a:path w="15240" h="5079">
                  <a:moveTo>
                    <a:pt x="0" y="0"/>
                  </a:moveTo>
                  <a:lnTo>
                    <a:pt x="15239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23303" y="4364735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40">
                  <a:moveTo>
                    <a:pt x="0" y="0"/>
                  </a:moveTo>
                  <a:lnTo>
                    <a:pt x="262127" y="0"/>
                  </a:lnTo>
                </a:path>
                <a:path w="332740">
                  <a:moveTo>
                    <a:pt x="316992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85432" y="4198619"/>
              <a:ext cx="55244" cy="1275715"/>
            </a:xfrm>
            <a:custGeom>
              <a:avLst/>
              <a:gdLst/>
              <a:ahLst/>
              <a:cxnLst/>
              <a:rect l="l" t="t" r="r" b="b"/>
              <a:pathLst>
                <a:path w="55245" h="1275714">
                  <a:moveTo>
                    <a:pt x="54864" y="0"/>
                  </a:moveTo>
                  <a:lnTo>
                    <a:pt x="0" y="0"/>
                  </a:lnTo>
                  <a:lnTo>
                    <a:pt x="0" y="1275587"/>
                  </a:lnTo>
                  <a:lnTo>
                    <a:pt x="54864" y="1275587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23303" y="2884931"/>
              <a:ext cx="332740" cy="1109980"/>
            </a:xfrm>
            <a:custGeom>
              <a:avLst/>
              <a:gdLst/>
              <a:ahLst/>
              <a:cxnLst/>
              <a:rect l="l" t="t" r="r" b="b"/>
              <a:pathLst>
                <a:path w="332740" h="1109979">
                  <a:moveTo>
                    <a:pt x="0" y="1109471"/>
                  </a:moveTo>
                  <a:lnTo>
                    <a:pt x="332231" y="1109471"/>
                  </a:lnTo>
                </a:path>
                <a:path w="332740" h="1109979">
                  <a:moveTo>
                    <a:pt x="0" y="739139"/>
                  </a:moveTo>
                  <a:lnTo>
                    <a:pt x="332231" y="739139"/>
                  </a:lnTo>
                </a:path>
                <a:path w="332740" h="1109979">
                  <a:moveTo>
                    <a:pt x="0" y="368807"/>
                  </a:moveTo>
                  <a:lnTo>
                    <a:pt x="332231" y="368807"/>
                  </a:lnTo>
                </a:path>
                <a:path w="332740" h="1109979">
                  <a:moveTo>
                    <a:pt x="0" y="0"/>
                  </a:moveTo>
                  <a:lnTo>
                    <a:pt x="33223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68440" y="2569463"/>
              <a:ext cx="55244" cy="2905125"/>
            </a:xfrm>
            <a:custGeom>
              <a:avLst/>
              <a:gdLst/>
              <a:ahLst/>
              <a:cxnLst/>
              <a:rect l="l" t="t" r="r" b="b"/>
              <a:pathLst>
                <a:path w="55245" h="2905125">
                  <a:moveTo>
                    <a:pt x="54863" y="0"/>
                  </a:moveTo>
                  <a:lnTo>
                    <a:pt x="0" y="0"/>
                  </a:lnTo>
                  <a:lnTo>
                    <a:pt x="0" y="2904744"/>
                  </a:lnTo>
                  <a:lnTo>
                    <a:pt x="54863" y="290474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10400" y="510387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10400" y="4732686"/>
              <a:ext cx="131445" cy="5080"/>
            </a:xfrm>
            <a:custGeom>
              <a:avLst/>
              <a:gdLst/>
              <a:ahLst/>
              <a:cxnLst/>
              <a:rect l="l" t="t" r="r" b="b"/>
              <a:pathLst>
                <a:path w="131445" h="5079">
                  <a:moveTo>
                    <a:pt x="0" y="4762"/>
                  </a:moveTo>
                  <a:lnTo>
                    <a:pt x="131064" y="4762"/>
                  </a:lnTo>
                </a:path>
                <a:path w="131445" h="5079">
                  <a:moveTo>
                    <a:pt x="0" y="0"/>
                  </a:moveTo>
                  <a:lnTo>
                    <a:pt x="131064" y="0"/>
                  </a:lnTo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10400" y="2884931"/>
              <a:ext cx="131445" cy="1480185"/>
            </a:xfrm>
            <a:custGeom>
              <a:avLst/>
              <a:gdLst/>
              <a:ahLst/>
              <a:cxnLst/>
              <a:rect l="l" t="t" r="r" b="b"/>
              <a:pathLst>
                <a:path w="131445" h="1480185">
                  <a:moveTo>
                    <a:pt x="0" y="1479803"/>
                  </a:moveTo>
                  <a:lnTo>
                    <a:pt x="131064" y="1479803"/>
                  </a:lnTo>
                </a:path>
                <a:path w="131445" h="1480185">
                  <a:moveTo>
                    <a:pt x="0" y="1109471"/>
                  </a:moveTo>
                  <a:lnTo>
                    <a:pt x="131064" y="1109471"/>
                  </a:lnTo>
                </a:path>
                <a:path w="131445" h="1480185">
                  <a:moveTo>
                    <a:pt x="0" y="368807"/>
                  </a:moveTo>
                  <a:lnTo>
                    <a:pt x="131064" y="368807"/>
                  </a:lnTo>
                </a:path>
                <a:path w="131445" h="1480185">
                  <a:moveTo>
                    <a:pt x="0" y="0"/>
                  </a:moveTo>
                  <a:lnTo>
                    <a:pt x="131064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55535" y="2644139"/>
              <a:ext cx="55244" cy="2830195"/>
            </a:xfrm>
            <a:custGeom>
              <a:avLst/>
              <a:gdLst/>
              <a:ahLst/>
              <a:cxnLst/>
              <a:rect l="l" t="t" r="r" b="b"/>
              <a:pathLst>
                <a:path w="55245" h="2830195">
                  <a:moveTo>
                    <a:pt x="54864" y="0"/>
                  </a:moveTo>
                  <a:lnTo>
                    <a:pt x="0" y="0"/>
                  </a:lnTo>
                  <a:lnTo>
                    <a:pt x="0" y="2830068"/>
                  </a:lnTo>
                  <a:lnTo>
                    <a:pt x="54864" y="2830068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37204" y="4844795"/>
              <a:ext cx="3156585" cy="629920"/>
            </a:xfrm>
            <a:custGeom>
              <a:avLst/>
              <a:gdLst/>
              <a:ahLst/>
              <a:cxnLst/>
              <a:rect l="l" t="t" r="r" b="b"/>
              <a:pathLst>
                <a:path w="3156584" h="629920">
                  <a:moveTo>
                    <a:pt x="56388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56388" y="629412"/>
                  </a:lnTo>
                  <a:lnTo>
                    <a:pt x="56388" y="0"/>
                  </a:lnTo>
                  <a:close/>
                </a:path>
                <a:path w="3156584" h="629920">
                  <a:moveTo>
                    <a:pt x="443484" y="129540"/>
                  </a:moveTo>
                  <a:lnTo>
                    <a:pt x="388620" y="129540"/>
                  </a:lnTo>
                  <a:lnTo>
                    <a:pt x="388620" y="629412"/>
                  </a:lnTo>
                  <a:lnTo>
                    <a:pt x="443484" y="629412"/>
                  </a:lnTo>
                  <a:lnTo>
                    <a:pt x="443484" y="129540"/>
                  </a:lnTo>
                  <a:close/>
                </a:path>
                <a:path w="3156584" h="629920">
                  <a:moveTo>
                    <a:pt x="830580" y="277368"/>
                  </a:moveTo>
                  <a:lnTo>
                    <a:pt x="775716" y="277368"/>
                  </a:lnTo>
                  <a:lnTo>
                    <a:pt x="775716" y="629412"/>
                  </a:lnTo>
                  <a:lnTo>
                    <a:pt x="830580" y="629412"/>
                  </a:lnTo>
                  <a:lnTo>
                    <a:pt x="830580" y="277368"/>
                  </a:lnTo>
                  <a:close/>
                </a:path>
                <a:path w="3156584" h="629920">
                  <a:moveTo>
                    <a:pt x="1219200" y="129540"/>
                  </a:moveTo>
                  <a:lnTo>
                    <a:pt x="1162812" y="129540"/>
                  </a:lnTo>
                  <a:lnTo>
                    <a:pt x="1162812" y="629412"/>
                  </a:lnTo>
                  <a:lnTo>
                    <a:pt x="1219200" y="629412"/>
                  </a:lnTo>
                  <a:lnTo>
                    <a:pt x="1219200" y="129540"/>
                  </a:lnTo>
                  <a:close/>
                </a:path>
                <a:path w="3156584" h="629920">
                  <a:moveTo>
                    <a:pt x="1606296" y="185928"/>
                  </a:moveTo>
                  <a:lnTo>
                    <a:pt x="1551432" y="185928"/>
                  </a:lnTo>
                  <a:lnTo>
                    <a:pt x="1551432" y="629412"/>
                  </a:lnTo>
                  <a:lnTo>
                    <a:pt x="1606296" y="629412"/>
                  </a:lnTo>
                  <a:lnTo>
                    <a:pt x="1606296" y="185928"/>
                  </a:lnTo>
                  <a:close/>
                </a:path>
                <a:path w="3156584" h="629920">
                  <a:moveTo>
                    <a:pt x="1993392" y="74676"/>
                  </a:moveTo>
                  <a:lnTo>
                    <a:pt x="1938528" y="74676"/>
                  </a:lnTo>
                  <a:lnTo>
                    <a:pt x="1938528" y="629412"/>
                  </a:lnTo>
                  <a:lnTo>
                    <a:pt x="1993392" y="629412"/>
                  </a:lnTo>
                  <a:lnTo>
                    <a:pt x="1993392" y="74676"/>
                  </a:lnTo>
                  <a:close/>
                </a:path>
                <a:path w="3156584" h="629920">
                  <a:moveTo>
                    <a:pt x="2380488" y="240792"/>
                  </a:moveTo>
                  <a:lnTo>
                    <a:pt x="2325624" y="240792"/>
                  </a:lnTo>
                  <a:lnTo>
                    <a:pt x="2325624" y="629412"/>
                  </a:lnTo>
                  <a:lnTo>
                    <a:pt x="2380488" y="629412"/>
                  </a:lnTo>
                  <a:lnTo>
                    <a:pt x="2380488" y="240792"/>
                  </a:lnTo>
                  <a:close/>
                </a:path>
                <a:path w="3156584" h="629920">
                  <a:moveTo>
                    <a:pt x="2769108" y="56388"/>
                  </a:moveTo>
                  <a:lnTo>
                    <a:pt x="2712720" y="56388"/>
                  </a:lnTo>
                  <a:lnTo>
                    <a:pt x="2712720" y="629412"/>
                  </a:lnTo>
                  <a:lnTo>
                    <a:pt x="2769108" y="629412"/>
                  </a:lnTo>
                  <a:lnTo>
                    <a:pt x="2769108" y="56388"/>
                  </a:lnTo>
                  <a:close/>
                </a:path>
                <a:path w="3156584" h="629920">
                  <a:moveTo>
                    <a:pt x="3156204" y="92964"/>
                  </a:moveTo>
                  <a:lnTo>
                    <a:pt x="3101340" y="92964"/>
                  </a:lnTo>
                  <a:lnTo>
                    <a:pt x="3101340" y="629412"/>
                  </a:lnTo>
                  <a:lnTo>
                    <a:pt x="3156204" y="629412"/>
                  </a:lnTo>
                  <a:lnTo>
                    <a:pt x="3156204" y="92964"/>
                  </a:lnTo>
                  <a:close/>
                </a:path>
              </a:pathLst>
            </a:custGeom>
            <a:solidFill>
              <a:srgbClr val="81B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80503" y="5103875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0" y="0"/>
                  </a:moveTo>
                  <a:lnTo>
                    <a:pt x="6096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25640" y="4956047"/>
              <a:ext cx="55244" cy="518159"/>
            </a:xfrm>
            <a:custGeom>
              <a:avLst/>
              <a:gdLst/>
              <a:ahLst/>
              <a:cxnLst/>
              <a:rect l="l" t="t" r="r" b="b"/>
              <a:pathLst>
                <a:path w="55245" h="518160">
                  <a:moveTo>
                    <a:pt x="54863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54863" y="51815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1B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265932" y="5474207"/>
              <a:ext cx="3876040" cy="0"/>
            </a:xfrm>
            <a:custGeom>
              <a:avLst/>
              <a:gdLst/>
              <a:ahLst/>
              <a:cxnLst/>
              <a:rect l="l" t="t" r="r" b="b"/>
              <a:pathLst>
                <a:path w="3876040">
                  <a:moveTo>
                    <a:pt x="0" y="0"/>
                  </a:moveTo>
                  <a:lnTo>
                    <a:pt x="387553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60242" y="3996689"/>
              <a:ext cx="3487420" cy="91440"/>
            </a:xfrm>
            <a:custGeom>
              <a:avLst/>
              <a:gdLst/>
              <a:ahLst/>
              <a:cxnLst/>
              <a:rect l="l" t="t" r="r" b="b"/>
              <a:pathLst>
                <a:path w="3487420" h="91439">
                  <a:moveTo>
                    <a:pt x="0" y="0"/>
                  </a:moveTo>
                  <a:lnTo>
                    <a:pt x="9144" y="0"/>
                  </a:lnTo>
                  <a:lnTo>
                    <a:pt x="16763" y="0"/>
                  </a:lnTo>
                  <a:lnTo>
                    <a:pt x="25908" y="0"/>
                  </a:lnTo>
                  <a:lnTo>
                    <a:pt x="33528" y="1524"/>
                  </a:lnTo>
                  <a:lnTo>
                    <a:pt x="85344" y="1524"/>
                  </a:lnTo>
                  <a:lnTo>
                    <a:pt x="94487" y="3048"/>
                  </a:lnTo>
                  <a:lnTo>
                    <a:pt x="137160" y="3048"/>
                  </a:lnTo>
                  <a:lnTo>
                    <a:pt x="146304" y="4572"/>
                  </a:lnTo>
                  <a:lnTo>
                    <a:pt x="198120" y="4572"/>
                  </a:lnTo>
                  <a:lnTo>
                    <a:pt x="205740" y="6096"/>
                  </a:lnTo>
                  <a:lnTo>
                    <a:pt x="248412" y="6096"/>
                  </a:lnTo>
                  <a:lnTo>
                    <a:pt x="257556" y="7620"/>
                  </a:lnTo>
                  <a:lnTo>
                    <a:pt x="309372" y="7620"/>
                  </a:lnTo>
                  <a:lnTo>
                    <a:pt x="318516" y="9143"/>
                  </a:lnTo>
                  <a:lnTo>
                    <a:pt x="368808" y="9143"/>
                  </a:lnTo>
                  <a:lnTo>
                    <a:pt x="377952" y="10668"/>
                  </a:lnTo>
                  <a:lnTo>
                    <a:pt x="420624" y="10668"/>
                  </a:lnTo>
                  <a:lnTo>
                    <a:pt x="429768" y="12192"/>
                  </a:lnTo>
                  <a:lnTo>
                    <a:pt x="481584" y="12192"/>
                  </a:lnTo>
                  <a:lnTo>
                    <a:pt x="489204" y="13716"/>
                  </a:lnTo>
                  <a:lnTo>
                    <a:pt x="541020" y="13716"/>
                  </a:lnTo>
                  <a:lnTo>
                    <a:pt x="550163" y="15240"/>
                  </a:lnTo>
                  <a:lnTo>
                    <a:pt x="592836" y="15240"/>
                  </a:lnTo>
                  <a:lnTo>
                    <a:pt x="601980" y="16764"/>
                  </a:lnTo>
                  <a:lnTo>
                    <a:pt x="652272" y="16764"/>
                  </a:lnTo>
                  <a:lnTo>
                    <a:pt x="661416" y="18287"/>
                  </a:lnTo>
                  <a:lnTo>
                    <a:pt x="713232" y="18287"/>
                  </a:lnTo>
                  <a:lnTo>
                    <a:pt x="720852" y="19812"/>
                  </a:lnTo>
                  <a:lnTo>
                    <a:pt x="772668" y="19812"/>
                  </a:lnTo>
                  <a:lnTo>
                    <a:pt x="781812" y="21336"/>
                  </a:lnTo>
                  <a:lnTo>
                    <a:pt x="824484" y="21336"/>
                  </a:lnTo>
                  <a:lnTo>
                    <a:pt x="833628" y="22860"/>
                  </a:lnTo>
                  <a:lnTo>
                    <a:pt x="885444" y="22860"/>
                  </a:lnTo>
                  <a:lnTo>
                    <a:pt x="893063" y="24384"/>
                  </a:lnTo>
                  <a:lnTo>
                    <a:pt x="944880" y="24384"/>
                  </a:lnTo>
                  <a:lnTo>
                    <a:pt x="954024" y="25908"/>
                  </a:lnTo>
                  <a:lnTo>
                    <a:pt x="996696" y="25908"/>
                  </a:lnTo>
                  <a:lnTo>
                    <a:pt x="1004316" y="27432"/>
                  </a:lnTo>
                  <a:lnTo>
                    <a:pt x="1056132" y="27432"/>
                  </a:lnTo>
                  <a:lnTo>
                    <a:pt x="1065276" y="28956"/>
                  </a:lnTo>
                  <a:lnTo>
                    <a:pt x="1117092" y="28956"/>
                  </a:lnTo>
                  <a:lnTo>
                    <a:pt x="1124712" y="30480"/>
                  </a:lnTo>
                  <a:lnTo>
                    <a:pt x="1176528" y="30480"/>
                  </a:lnTo>
                  <a:lnTo>
                    <a:pt x="1185672" y="32004"/>
                  </a:lnTo>
                  <a:lnTo>
                    <a:pt x="1228344" y="32004"/>
                  </a:lnTo>
                  <a:lnTo>
                    <a:pt x="1237488" y="33528"/>
                  </a:lnTo>
                  <a:lnTo>
                    <a:pt x="1287780" y="33528"/>
                  </a:lnTo>
                  <a:lnTo>
                    <a:pt x="1296924" y="35052"/>
                  </a:lnTo>
                  <a:lnTo>
                    <a:pt x="1348740" y="35052"/>
                  </a:lnTo>
                  <a:lnTo>
                    <a:pt x="1357884" y="36576"/>
                  </a:lnTo>
                  <a:lnTo>
                    <a:pt x="1408176" y="36576"/>
                  </a:lnTo>
                  <a:lnTo>
                    <a:pt x="1417320" y="38100"/>
                  </a:lnTo>
                  <a:lnTo>
                    <a:pt x="1459992" y="38100"/>
                  </a:lnTo>
                  <a:lnTo>
                    <a:pt x="1469136" y="39624"/>
                  </a:lnTo>
                  <a:lnTo>
                    <a:pt x="1520952" y="39624"/>
                  </a:lnTo>
                  <a:lnTo>
                    <a:pt x="1528572" y="41148"/>
                  </a:lnTo>
                  <a:lnTo>
                    <a:pt x="1580388" y="41148"/>
                  </a:lnTo>
                  <a:lnTo>
                    <a:pt x="1589532" y="42672"/>
                  </a:lnTo>
                  <a:lnTo>
                    <a:pt x="1641348" y="42672"/>
                  </a:lnTo>
                  <a:lnTo>
                    <a:pt x="1648968" y="44196"/>
                  </a:lnTo>
                  <a:lnTo>
                    <a:pt x="1700784" y="44196"/>
                  </a:lnTo>
                  <a:lnTo>
                    <a:pt x="1709928" y="45720"/>
                  </a:lnTo>
                  <a:lnTo>
                    <a:pt x="1752600" y="45720"/>
                  </a:lnTo>
                  <a:lnTo>
                    <a:pt x="1760220" y="47243"/>
                  </a:lnTo>
                  <a:lnTo>
                    <a:pt x="1812036" y="47243"/>
                  </a:lnTo>
                  <a:lnTo>
                    <a:pt x="1821180" y="48768"/>
                  </a:lnTo>
                  <a:lnTo>
                    <a:pt x="1872996" y="48768"/>
                  </a:lnTo>
                  <a:lnTo>
                    <a:pt x="1880616" y="50292"/>
                  </a:lnTo>
                  <a:lnTo>
                    <a:pt x="1932432" y="50292"/>
                  </a:lnTo>
                  <a:lnTo>
                    <a:pt x="1941576" y="51816"/>
                  </a:lnTo>
                  <a:lnTo>
                    <a:pt x="1993392" y="51816"/>
                  </a:lnTo>
                  <a:lnTo>
                    <a:pt x="2001012" y="53340"/>
                  </a:lnTo>
                  <a:lnTo>
                    <a:pt x="2052828" y="53340"/>
                  </a:lnTo>
                  <a:lnTo>
                    <a:pt x="2061972" y="54864"/>
                  </a:lnTo>
                  <a:lnTo>
                    <a:pt x="2113788" y="54864"/>
                  </a:lnTo>
                  <a:lnTo>
                    <a:pt x="2121408" y="56387"/>
                  </a:lnTo>
                  <a:lnTo>
                    <a:pt x="2164080" y="56387"/>
                  </a:lnTo>
                  <a:lnTo>
                    <a:pt x="2173224" y="57912"/>
                  </a:lnTo>
                  <a:lnTo>
                    <a:pt x="2225040" y="57912"/>
                  </a:lnTo>
                  <a:lnTo>
                    <a:pt x="2232660" y="59436"/>
                  </a:lnTo>
                  <a:lnTo>
                    <a:pt x="2284476" y="59436"/>
                  </a:lnTo>
                  <a:lnTo>
                    <a:pt x="2293620" y="60960"/>
                  </a:lnTo>
                  <a:lnTo>
                    <a:pt x="2345436" y="60960"/>
                  </a:lnTo>
                  <a:lnTo>
                    <a:pt x="2353056" y="62484"/>
                  </a:lnTo>
                  <a:lnTo>
                    <a:pt x="2404872" y="62484"/>
                  </a:lnTo>
                  <a:lnTo>
                    <a:pt x="2414016" y="64008"/>
                  </a:lnTo>
                  <a:lnTo>
                    <a:pt x="2465832" y="64008"/>
                  </a:lnTo>
                  <a:lnTo>
                    <a:pt x="2473452" y="65532"/>
                  </a:lnTo>
                  <a:lnTo>
                    <a:pt x="2525268" y="65532"/>
                  </a:lnTo>
                  <a:lnTo>
                    <a:pt x="2534412" y="67056"/>
                  </a:lnTo>
                  <a:lnTo>
                    <a:pt x="2586228" y="67056"/>
                  </a:lnTo>
                  <a:lnTo>
                    <a:pt x="2593848" y="68580"/>
                  </a:lnTo>
                  <a:lnTo>
                    <a:pt x="2645664" y="68580"/>
                  </a:lnTo>
                  <a:lnTo>
                    <a:pt x="2654808" y="70104"/>
                  </a:lnTo>
                  <a:lnTo>
                    <a:pt x="2705100" y="70104"/>
                  </a:lnTo>
                  <a:lnTo>
                    <a:pt x="2714244" y="71628"/>
                  </a:lnTo>
                  <a:lnTo>
                    <a:pt x="2766060" y="71628"/>
                  </a:lnTo>
                  <a:lnTo>
                    <a:pt x="2775204" y="73152"/>
                  </a:lnTo>
                  <a:lnTo>
                    <a:pt x="2817876" y="73152"/>
                  </a:lnTo>
                  <a:lnTo>
                    <a:pt x="2825496" y="74676"/>
                  </a:lnTo>
                  <a:lnTo>
                    <a:pt x="2877312" y="74676"/>
                  </a:lnTo>
                  <a:lnTo>
                    <a:pt x="2886456" y="76200"/>
                  </a:lnTo>
                  <a:lnTo>
                    <a:pt x="2938272" y="76200"/>
                  </a:lnTo>
                  <a:lnTo>
                    <a:pt x="2945892" y="77724"/>
                  </a:lnTo>
                  <a:lnTo>
                    <a:pt x="2997708" y="77724"/>
                  </a:lnTo>
                  <a:lnTo>
                    <a:pt x="3006852" y="79248"/>
                  </a:lnTo>
                  <a:lnTo>
                    <a:pt x="3058667" y="79248"/>
                  </a:lnTo>
                  <a:lnTo>
                    <a:pt x="3066288" y="80772"/>
                  </a:lnTo>
                  <a:lnTo>
                    <a:pt x="3118104" y="80772"/>
                  </a:lnTo>
                  <a:lnTo>
                    <a:pt x="3127248" y="82296"/>
                  </a:lnTo>
                  <a:lnTo>
                    <a:pt x="3177540" y="82296"/>
                  </a:lnTo>
                  <a:lnTo>
                    <a:pt x="3186684" y="83820"/>
                  </a:lnTo>
                  <a:lnTo>
                    <a:pt x="3238500" y="83820"/>
                  </a:lnTo>
                  <a:lnTo>
                    <a:pt x="3247643" y="85343"/>
                  </a:lnTo>
                  <a:lnTo>
                    <a:pt x="3297936" y="85343"/>
                  </a:lnTo>
                  <a:lnTo>
                    <a:pt x="3307080" y="86868"/>
                  </a:lnTo>
                  <a:lnTo>
                    <a:pt x="3358896" y="86868"/>
                  </a:lnTo>
                  <a:lnTo>
                    <a:pt x="3366516" y="88392"/>
                  </a:lnTo>
                  <a:lnTo>
                    <a:pt x="3418332" y="88392"/>
                  </a:lnTo>
                  <a:lnTo>
                    <a:pt x="3427476" y="89916"/>
                  </a:lnTo>
                  <a:lnTo>
                    <a:pt x="3479291" y="89916"/>
                  </a:lnTo>
                  <a:lnTo>
                    <a:pt x="3486912" y="91440"/>
                  </a:lnTo>
                </a:path>
              </a:pathLst>
            </a:custGeom>
            <a:ln w="19050">
              <a:solidFill>
                <a:srgbClr val="FD801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460242" y="2617469"/>
              <a:ext cx="3487420" cy="38100"/>
            </a:xfrm>
            <a:custGeom>
              <a:avLst/>
              <a:gdLst/>
              <a:ahLst/>
              <a:cxnLst/>
              <a:rect l="l" t="t" r="r" b="b"/>
              <a:pathLst>
                <a:path w="3487420" h="38100">
                  <a:moveTo>
                    <a:pt x="0" y="38100"/>
                  </a:moveTo>
                  <a:lnTo>
                    <a:pt x="3486912" y="0"/>
                  </a:lnTo>
                </a:path>
              </a:pathLst>
            </a:custGeom>
            <a:ln w="19050">
              <a:solidFill>
                <a:srgbClr val="E9BE35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022219" y="4645914"/>
            <a:ext cx="153670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FFFFFF"/>
                </a:solidFill>
                <a:latin typeface="Verdana"/>
                <a:cs typeface="Verdana"/>
              </a:rPr>
              <a:t>40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</a:pP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022219" y="427583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FFFFFF"/>
                </a:solidFill>
                <a:latin typeface="Verdana"/>
                <a:cs typeface="Verdana"/>
              </a:rPr>
              <a:t>60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022219" y="390575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FFFFFF"/>
                </a:solidFill>
                <a:latin typeface="Verdana"/>
                <a:cs typeface="Verdana"/>
              </a:rPr>
              <a:t>80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958845" y="3535807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900" spc="-8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958845" y="3165728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900" spc="-8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958845" y="2055621"/>
            <a:ext cx="21526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900" spc="-8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900" spc="-8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900" spc="-8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334892" y="5533745"/>
            <a:ext cx="998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705" algn="l"/>
              </a:tabLst>
            </a:pP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BP</a:t>
            </a:r>
            <a:r>
              <a:rPr sz="9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9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FFFFFF"/>
                </a:solidFill>
                <a:latin typeface="Verdana"/>
                <a:cs typeface="Verdana"/>
              </a:rPr>
              <a:t>CCD</a:t>
            </a:r>
            <a:r>
              <a:rPr sz="9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EW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83100" y="5533745"/>
            <a:ext cx="2592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90" algn="l"/>
                <a:tab pos="854710" algn="l"/>
                <a:tab pos="1207135" algn="l"/>
                <a:tab pos="1571625" algn="l"/>
                <a:tab pos="1982470" algn="l"/>
                <a:tab pos="2350770" algn="l"/>
              </a:tabLst>
            </a:pPr>
            <a:r>
              <a:rPr sz="900" spc="-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00" spc="-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900" spc="-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0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900" spc="-20" dirty="0">
                <a:solidFill>
                  <a:srgbClr val="FFFFFF"/>
                </a:solidFill>
                <a:latin typeface="Verdana"/>
                <a:cs typeface="Verdana"/>
              </a:rPr>
              <a:t>PY</a:t>
            </a:r>
            <a:r>
              <a:rPr sz="900" spc="-18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900" spc="-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00" spc="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9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0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00" spc="-1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WBL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421885" y="1755394"/>
            <a:ext cx="2783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ye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anc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ys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350252" y="3328415"/>
            <a:ext cx="320040" cy="60960"/>
          </a:xfrm>
          <a:custGeom>
            <a:avLst/>
            <a:gdLst/>
            <a:ahLst/>
            <a:cxnLst/>
            <a:rect l="l" t="t" r="r" b="b"/>
            <a:pathLst>
              <a:path w="320040" h="60960">
                <a:moveTo>
                  <a:pt x="320040" y="0"/>
                </a:moveTo>
                <a:lnTo>
                  <a:pt x="0" y="0"/>
                </a:lnTo>
                <a:lnTo>
                  <a:pt x="0" y="60960"/>
                </a:lnTo>
                <a:lnTo>
                  <a:pt x="320040" y="60960"/>
                </a:lnTo>
                <a:lnTo>
                  <a:pt x="320040" y="0"/>
                </a:lnTo>
                <a:close/>
              </a:path>
            </a:pathLst>
          </a:custGeom>
          <a:solidFill>
            <a:srgbClr val="DF2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350252" y="3538728"/>
            <a:ext cx="320040" cy="60960"/>
          </a:xfrm>
          <a:custGeom>
            <a:avLst/>
            <a:gdLst/>
            <a:ahLst/>
            <a:cxnLst/>
            <a:rect l="l" t="t" r="r" b="b"/>
            <a:pathLst>
              <a:path w="320040" h="60960">
                <a:moveTo>
                  <a:pt x="320040" y="0"/>
                </a:moveTo>
                <a:lnTo>
                  <a:pt x="0" y="0"/>
                </a:lnTo>
                <a:lnTo>
                  <a:pt x="0" y="60960"/>
                </a:lnTo>
                <a:lnTo>
                  <a:pt x="320040" y="60960"/>
                </a:lnTo>
                <a:lnTo>
                  <a:pt x="320040" y="0"/>
                </a:lnTo>
                <a:close/>
              </a:path>
            </a:pathLst>
          </a:custGeom>
          <a:solidFill>
            <a:srgbClr val="FD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997700" y="3480942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450" algn="l"/>
              </a:tabLst>
            </a:pPr>
            <a:r>
              <a:rPr sz="900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350252" y="3749040"/>
            <a:ext cx="320040" cy="62865"/>
          </a:xfrm>
          <a:custGeom>
            <a:avLst/>
            <a:gdLst/>
            <a:ahLst/>
            <a:cxnLst/>
            <a:rect l="l" t="t" r="r" b="b"/>
            <a:pathLst>
              <a:path w="320040" h="62864">
                <a:moveTo>
                  <a:pt x="320040" y="0"/>
                </a:moveTo>
                <a:lnTo>
                  <a:pt x="0" y="0"/>
                </a:lnTo>
                <a:lnTo>
                  <a:pt x="0" y="62483"/>
                </a:lnTo>
                <a:lnTo>
                  <a:pt x="320040" y="62483"/>
                </a:lnTo>
                <a:lnTo>
                  <a:pt x="320040" y="0"/>
                </a:lnTo>
                <a:close/>
              </a:path>
            </a:pathLst>
          </a:custGeom>
          <a:solidFill>
            <a:srgbClr val="E9B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350252" y="3960876"/>
            <a:ext cx="320040" cy="60960"/>
          </a:xfrm>
          <a:custGeom>
            <a:avLst/>
            <a:gdLst/>
            <a:ahLst/>
            <a:cxnLst/>
            <a:rect l="l" t="t" r="r" b="b"/>
            <a:pathLst>
              <a:path w="320040" h="60960">
                <a:moveTo>
                  <a:pt x="320040" y="0"/>
                </a:moveTo>
                <a:lnTo>
                  <a:pt x="0" y="0"/>
                </a:lnTo>
                <a:lnTo>
                  <a:pt x="0" y="60960"/>
                </a:lnTo>
                <a:lnTo>
                  <a:pt x="320040" y="60960"/>
                </a:lnTo>
                <a:lnTo>
                  <a:pt x="320040" y="0"/>
                </a:lnTo>
                <a:close/>
              </a:path>
            </a:pathLst>
          </a:custGeom>
          <a:solidFill>
            <a:srgbClr val="81B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693279" y="3196209"/>
            <a:ext cx="617220" cy="86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065">
              <a:lnSpc>
                <a:spcPct val="153800"/>
              </a:lnSpc>
              <a:spcBef>
                <a:spcPts val="100"/>
              </a:spcBef>
            </a:pPr>
            <a:r>
              <a:rPr sz="900" spc="-55" dirty="0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sz="9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Verdana"/>
                <a:cs typeface="Verdana"/>
              </a:rPr>
              <a:t>LOW </a:t>
            </a:r>
            <a:r>
              <a:rPr sz="9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Verdana"/>
                <a:cs typeface="Verdana"/>
              </a:rPr>
              <a:t>MEDIUM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900" spc="-55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00" spc="-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Verdana"/>
                <a:cs typeface="Verdana"/>
              </a:rPr>
              <a:t>HI</a:t>
            </a:r>
            <a:r>
              <a:rPr sz="900" spc="-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00" spc="-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336790" y="4040378"/>
            <a:ext cx="1286510" cy="4470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60680" algn="l"/>
              </a:tabLst>
            </a:pPr>
            <a:r>
              <a:rPr sz="900" u="heavy" spc="-70" dirty="0">
                <a:solidFill>
                  <a:srgbClr val="FFFFFF"/>
                </a:solidFill>
                <a:uFill>
                  <a:solidFill>
                    <a:srgbClr val="FD801A"/>
                  </a:solidFill>
                </a:uFill>
                <a:latin typeface="Verdana"/>
                <a:cs typeface="Verdana"/>
              </a:rPr>
              <a:t> 	</a:t>
            </a:r>
            <a:r>
              <a:rPr sz="900" spc="-50" dirty="0">
                <a:solidFill>
                  <a:srgbClr val="FFFFFF"/>
                </a:solidFill>
                <a:latin typeface="Verdana"/>
                <a:cs typeface="Verdana"/>
              </a:rPr>
              <a:t>Exp</a:t>
            </a:r>
            <a:r>
              <a:rPr sz="9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00" spc="-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FFFFFF"/>
                </a:solidFill>
                <a:latin typeface="Verdana"/>
                <a:cs typeface="Verdana"/>
              </a:rPr>
              <a:t>(L</a:t>
            </a:r>
            <a:r>
              <a:rPr sz="900" spc="-15" dirty="0">
                <a:solidFill>
                  <a:srgbClr val="FFFFFF"/>
                </a:solidFill>
                <a:latin typeface="Verdana"/>
                <a:cs typeface="Verdana"/>
              </a:rPr>
              <a:t>OW)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60680" algn="l"/>
              </a:tabLst>
            </a:pPr>
            <a:r>
              <a:rPr sz="900" u="heavy" spc="-70" dirty="0">
                <a:solidFill>
                  <a:srgbClr val="FFFFFF"/>
                </a:solidFill>
                <a:uFill>
                  <a:solidFill>
                    <a:srgbClr val="E9BE35"/>
                  </a:solidFill>
                </a:uFill>
                <a:latin typeface="Verdana"/>
                <a:cs typeface="Verdana"/>
              </a:rPr>
              <a:t> 	</a:t>
            </a:r>
            <a:r>
              <a:rPr sz="9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00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00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900" spc="-45" dirty="0">
                <a:solidFill>
                  <a:srgbClr val="FFFFFF"/>
                </a:solidFill>
                <a:latin typeface="Verdana"/>
                <a:cs typeface="Verdana"/>
              </a:rPr>
              <a:t>MEDIUM)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4417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93494" y="972692"/>
            <a:ext cx="131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65" dirty="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8523" y="2677667"/>
            <a:ext cx="4565141" cy="28430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26278" y="2289175"/>
            <a:ext cx="4673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22133" y="3107689"/>
            <a:ext cx="86360" cy="86360"/>
            <a:chOff x="7422133" y="3107689"/>
            <a:chExt cx="86360" cy="86360"/>
          </a:xfrm>
        </p:grpSpPr>
        <p:sp>
          <p:nvSpPr>
            <p:cNvPr id="7" name="object 7"/>
            <p:cNvSpPr/>
            <p:nvPr/>
          </p:nvSpPr>
          <p:spPr>
            <a:xfrm>
              <a:off x="7434833" y="312038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DF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34833" y="312038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422133" y="3318002"/>
            <a:ext cx="86360" cy="86360"/>
            <a:chOff x="7422133" y="3318002"/>
            <a:chExt cx="86360" cy="86360"/>
          </a:xfrm>
        </p:grpSpPr>
        <p:sp>
          <p:nvSpPr>
            <p:cNvPr id="10" name="object 10"/>
            <p:cNvSpPr/>
            <p:nvPr/>
          </p:nvSpPr>
          <p:spPr>
            <a:xfrm>
              <a:off x="7434833" y="333070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FD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833" y="333070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22133" y="3529838"/>
            <a:ext cx="86360" cy="86360"/>
            <a:chOff x="7422133" y="3529838"/>
            <a:chExt cx="86360" cy="86360"/>
          </a:xfrm>
        </p:grpSpPr>
        <p:sp>
          <p:nvSpPr>
            <p:cNvPr id="13" name="object 13"/>
            <p:cNvSpPr/>
            <p:nvPr/>
          </p:nvSpPr>
          <p:spPr>
            <a:xfrm>
              <a:off x="7434833" y="354253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E9B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34833" y="354253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422133" y="3740150"/>
            <a:ext cx="86360" cy="86360"/>
            <a:chOff x="7422133" y="3740150"/>
            <a:chExt cx="86360" cy="86360"/>
          </a:xfrm>
        </p:grpSpPr>
        <p:sp>
          <p:nvSpPr>
            <p:cNvPr id="16" name="object 16"/>
            <p:cNvSpPr/>
            <p:nvPr/>
          </p:nvSpPr>
          <p:spPr>
            <a:xfrm>
              <a:off x="7434833" y="375285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81BA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4833" y="375285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422133" y="3950461"/>
            <a:ext cx="86360" cy="88265"/>
            <a:chOff x="7422133" y="3950461"/>
            <a:chExt cx="86360" cy="88265"/>
          </a:xfrm>
        </p:grpSpPr>
        <p:sp>
          <p:nvSpPr>
            <p:cNvPr id="19" name="object 19"/>
            <p:cNvSpPr/>
            <p:nvPr/>
          </p:nvSpPr>
          <p:spPr>
            <a:xfrm>
              <a:off x="7434833" y="3963161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0959" y="62483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31C6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4833" y="3963161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0" y="62483"/>
                  </a:moveTo>
                  <a:lnTo>
                    <a:pt x="60959" y="62483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248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422133" y="4162297"/>
            <a:ext cx="86360" cy="86360"/>
            <a:chOff x="7422133" y="4162297"/>
            <a:chExt cx="86360" cy="86360"/>
          </a:xfrm>
        </p:grpSpPr>
        <p:sp>
          <p:nvSpPr>
            <p:cNvPr id="22" name="object 22"/>
            <p:cNvSpPr/>
            <p:nvPr/>
          </p:nvSpPr>
          <p:spPr>
            <a:xfrm>
              <a:off x="7434833" y="417499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99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4833" y="417499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59"/>
                  </a:moveTo>
                  <a:lnTo>
                    <a:pt x="60959" y="60959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5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422133" y="4372609"/>
            <a:ext cx="86360" cy="86360"/>
            <a:chOff x="7422133" y="4372609"/>
            <a:chExt cx="86360" cy="86360"/>
          </a:xfrm>
        </p:grpSpPr>
        <p:sp>
          <p:nvSpPr>
            <p:cNvPr id="25" name="object 25"/>
            <p:cNvSpPr/>
            <p:nvPr/>
          </p:nvSpPr>
          <p:spPr>
            <a:xfrm>
              <a:off x="7434833" y="438530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8817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34833" y="438530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422133" y="4584446"/>
            <a:ext cx="86360" cy="86360"/>
            <a:chOff x="7422133" y="4584446"/>
            <a:chExt cx="86360" cy="86360"/>
          </a:xfrm>
        </p:grpSpPr>
        <p:sp>
          <p:nvSpPr>
            <p:cNvPr id="28" name="object 28"/>
            <p:cNvSpPr/>
            <p:nvPr/>
          </p:nvSpPr>
          <p:spPr>
            <a:xfrm>
              <a:off x="7434833" y="4597146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A74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34833" y="4597146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59"/>
                  </a:moveTo>
                  <a:lnTo>
                    <a:pt x="60959" y="60959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5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422133" y="4794758"/>
            <a:ext cx="86360" cy="86360"/>
            <a:chOff x="7422133" y="4794758"/>
            <a:chExt cx="86360" cy="86360"/>
          </a:xfrm>
        </p:grpSpPr>
        <p:sp>
          <p:nvSpPr>
            <p:cNvPr id="31" name="object 31"/>
            <p:cNvSpPr/>
            <p:nvPr/>
          </p:nvSpPr>
          <p:spPr>
            <a:xfrm>
              <a:off x="7434833" y="480745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9B7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34833" y="480745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60"/>
                  </a:moveTo>
                  <a:lnTo>
                    <a:pt x="60959" y="60960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422133" y="5006594"/>
            <a:ext cx="86360" cy="86360"/>
            <a:chOff x="7422133" y="5006594"/>
            <a:chExt cx="86360" cy="86360"/>
          </a:xfrm>
        </p:grpSpPr>
        <p:sp>
          <p:nvSpPr>
            <p:cNvPr id="34" name="object 34"/>
            <p:cNvSpPr/>
            <p:nvPr/>
          </p:nvSpPr>
          <p:spPr>
            <a:xfrm>
              <a:off x="7434833" y="501929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D6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4833" y="501929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60959"/>
                  </a:moveTo>
                  <a:lnTo>
                    <a:pt x="60959" y="60959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6095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510018" y="2988055"/>
            <a:ext cx="366395" cy="213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Verdana"/>
                <a:cs typeface="Verdana"/>
              </a:rPr>
              <a:t>BPC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FFFFFF"/>
                </a:solidFill>
                <a:latin typeface="Verdana"/>
                <a:cs typeface="Verdana"/>
              </a:rPr>
              <a:t>CCD</a:t>
            </a:r>
            <a:r>
              <a:rPr sz="900" spc="-5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EW </a:t>
            </a:r>
            <a:r>
              <a:rPr sz="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MSC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NEL </a:t>
            </a:r>
            <a:r>
              <a:rPr sz="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5" dirty="0">
                <a:solidFill>
                  <a:srgbClr val="FFFFFF"/>
                </a:solidFill>
                <a:latin typeface="Verdana"/>
                <a:cs typeface="Verdana"/>
              </a:rPr>
              <a:t>PL </a:t>
            </a:r>
            <a:r>
              <a:rPr sz="9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PYZ </a:t>
            </a:r>
            <a:r>
              <a:rPr sz="9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Verdana"/>
                <a:cs typeface="Verdana"/>
              </a:rPr>
              <a:t>SVG </a:t>
            </a:r>
            <a:r>
              <a:rPr sz="9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120" dirty="0">
                <a:solidFill>
                  <a:srgbClr val="FFFFFF"/>
                </a:solidFill>
                <a:latin typeface="Verdana"/>
                <a:cs typeface="Verdana"/>
              </a:rPr>
              <a:t>TNS </a:t>
            </a:r>
            <a:r>
              <a:rPr sz="9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75" dirty="0">
                <a:solidFill>
                  <a:srgbClr val="FFFFFF"/>
                </a:solidFill>
                <a:latin typeface="Verdana"/>
                <a:cs typeface="Verdana"/>
              </a:rPr>
              <a:t>WBL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607" y="2100198"/>
            <a:ext cx="7741284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33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ect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foc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performance 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analys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nducted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3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Exc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el,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den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indicators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such 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productivity,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efficiency</a:t>
            </a:r>
            <a:r>
              <a:rPr sz="2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play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crucial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role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performance.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highlights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top-performing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employees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area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ing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mpr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ement.</a:t>
            </a:r>
            <a:endParaRPr sz="2400">
              <a:latin typeface="Verdana"/>
              <a:cs typeface="Verdana"/>
            </a:endParaRPr>
          </a:p>
          <a:p>
            <a:pPr marL="12700" marR="217804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Recommendations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include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targeted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resource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allocation.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4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help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enhance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achieve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organ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za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iona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goa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ef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ect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vely.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1708" y="1179068"/>
            <a:ext cx="2709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CONC</a:t>
            </a:r>
            <a:r>
              <a:rPr spc="60" dirty="0"/>
              <a:t>L</a:t>
            </a:r>
            <a:r>
              <a:rPr spc="-245" dirty="0"/>
              <a:t>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37814" y="850772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0" dirty="0">
                <a:solidFill>
                  <a:srgbClr val="FFFFFF"/>
                </a:solidFill>
                <a:latin typeface="Tahoma"/>
                <a:cs typeface="Tahoma"/>
              </a:rPr>
              <a:t>PROJEC</a:t>
            </a:r>
            <a:r>
              <a:rPr sz="3600" b="1" spc="-1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590" dirty="0">
                <a:solidFill>
                  <a:srgbClr val="FFFFFF"/>
                </a:solidFill>
                <a:latin typeface="Tahoma"/>
                <a:cs typeface="Tahoma"/>
              </a:rPr>
              <a:t>TITLE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7879" y="2495169"/>
            <a:ext cx="65570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Employee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Tahoma"/>
                <a:cs typeface="Tahoma"/>
              </a:rPr>
              <a:t>excel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8914" y="252476"/>
            <a:ext cx="164465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105"/>
              </a:lnSpc>
              <a:spcBef>
                <a:spcPts val="100"/>
              </a:spcBef>
            </a:pPr>
            <a:r>
              <a:rPr sz="3600" spc="-25" dirty="0"/>
              <a:t>AGEND</a:t>
            </a:r>
            <a:endParaRPr sz="3600"/>
          </a:p>
          <a:p>
            <a:pPr marR="5080" algn="r">
              <a:lnSpc>
                <a:spcPts val="4105"/>
              </a:lnSpc>
            </a:pPr>
            <a:r>
              <a:rPr sz="3600" spc="195" dirty="0"/>
              <a:t>A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043554" y="2165350"/>
            <a:ext cx="348805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iti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lli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isc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25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031" y="3602735"/>
            <a:ext cx="1632204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328" y="929386"/>
            <a:ext cx="29737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P</a:t>
            </a:r>
            <a:r>
              <a:rPr spc="-295" dirty="0"/>
              <a:t>E</a:t>
            </a:r>
            <a:r>
              <a:rPr spc="-145" dirty="0"/>
              <a:t>RFORM</a:t>
            </a:r>
            <a:r>
              <a:rPr spc="-125" dirty="0"/>
              <a:t>A</a:t>
            </a:r>
            <a:r>
              <a:rPr spc="-10" dirty="0"/>
              <a:t>NCE  </a:t>
            </a:r>
            <a:r>
              <a:rPr spc="-30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8328" y="2017521"/>
            <a:ext cx="70281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185">
              <a:lnSpc>
                <a:spcPct val="100000"/>
              </a:lnSpc>
              <a:spcBef>
                <a:spcPts val="100"/>
              </a:spcBef>
            </a:pPr>
            <a:r>
              <a:rPr sz="2400" spc="-4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ect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ms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lys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ployee 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performanc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sat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sfac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els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ng 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Excel. 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goal </a:t>
            </a:r>
            <a:r>
              <a:rPr sz="2400" spc="-24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identify patterns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correlations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help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improve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across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demographics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units.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0066" y="1888947"/>
            <a:ext cx="9556115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"Employee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Excel"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focuses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evaluating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analysing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factors such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satisfaction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levels,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gender,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business unit. The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involves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collecting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organizing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Excel,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followed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detailed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analysis using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statistical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visualization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tools.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identifying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trends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correlations,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factors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impact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demographics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departments.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findings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data-driven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decision-making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imiz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mance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wi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hin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za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0066" y="853186"/>
            <a:ext cx="3401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PROJEC</a:t>
            </a:r>
            <a:r>
              <a:rPr sz="2800" spc="-145" dirty="0"/>
              <a:t>T</a:t>
            </a:r>
            <a:r>
              <a:rPr sz="2800" spc="-20" dirty="0"/>
              <a:t> </a:t>
            </a:r>
            <a:r>
              <a:rPr sz="2800" spc="-195" dirty="0"/>
              <a:t>OVERVIEW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322" y="1909698"/>
            <a:ext cx="786574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COND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3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RM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30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hat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ank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Focusing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blank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cells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removing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FORMULA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identifying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age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category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late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20s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early60s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3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Summarizing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analysing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relationship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report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SLICER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Filtering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enhancing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highlight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specific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GRAPH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8524" y="609092"/>
            <a:ext cx="34080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0" dirty="0"/>
              <a:t>OUR</a:t>
            </a:r>
            <a:r>
              <a:rPr sz="2800" spc="-35" dirty="0"/>
              <a:t> </a:t>
            </a:r>
            <a:r>
              <a:rPr sz="2800" spc="-225" dirty="0"/>
              <a:t>SOLUTIO</a:t>
            </a:r>
            <a:r>
              <a:rPr sz="2800" spc="-260" dirty="0"/>
              <a:t>N</a:t>
            </a:r>
            <a:r>
              <a:rPr sz="2800" spc="-20" dirty="0"/>
              <a:t> </a:t>
            </a:r>
            <a:r>
              <a:rPr sz="2800" spc="25" dirty="0"/>
              <a:t>A</a:t>
            </a:r>
            <a:r>
              <a:rPr sz="2800" spc="15" dirty="0"/>
              <a:t>N</a:t>
            </a:r>
            <a:r>
              <a:rPr sz="2800" spc="-165" dirty="0"/>
              <a:t>D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355" dirty="0"/>
              <a:t>IT’S</a:t>
            </a:r>
            <a:r>
              <a:rPr sz="2800" spc="-25" dirty="0"/>
              <a:t> </a:t>
            </a:r>
            <a:r>
              <a:rPr sz="2800" spc="-204" dirty="0"/>
              <a:t>PRO</a:t>
            </a:r>
            <a:r>
              <a:rPr sz="2800" spc="-195" dirty="0"/>
              <a:t>P</a:t>
            </a:r>
            <a:r>
              <a:rPr sz="2800" spc="-245" dirty="0"/>
              <a:t>OSITION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7631" y="1536191"/>
            <a:ext cx="2557272" cy="28910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372" y="639267"/>
            <a:ext cx="439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5" dirty="0"/>
              <a:t>WHO</a:t>
            </a:r>
            <a:r>
              <a:rPr sz="2800" spc="-40" dirty="0"/>
              <a:t> </a:t>
            </a:r>
            <a:r>
              <a:rPr sz="2800" spc="-175" dirty="0"/>
              <a:t>ARE</a:t>
            </a:r>
            <a:r>
              <a:rPr sz="2800" spc="-30" dirty="0"/>
              <a:t> </a:t>
            </a:r>
            <a:r>
              <a:rPr sz="2800" spc="-350" dirty="0"/>
              <a:t>THE</a:t>
            </a:r>
            <a:r>
              <a:rPr sz="2800" spc="-40" dirty="0"/>
              <a:t> </a:t>
            </a:r>
            <a:r>
              <a:rPr sz="2800" spc="-165" dirty="0"/>
              <a:t>E</a:t>
            </a:r>
            <a:r>
              <a:rPr sz="2800" spc="-215" dirty="0"/>
              <a:t>N</a:t>
            </a:r>
            <a:r>
              <a:rPr sz="2800" spc="-165" dirty="0"/>
              <a:t>D</a:t>
            </a:r>
            <a:r>
              <a:rPr sz="2800" spc="-25" dirty="0"/>
              <a:t> </a:t>
            </a:r>
            <a:r>
              <a:rPr sz="2800" spc="-305" dirty="0"/>
              <a:t>US</a:t>
            </a:r>
            <a:r>
              <a:rPr sz="2800" spc="-280" dirty="0"/>
              <a:t>E</a:t>
            </a:r>
            <a:r>
              <a:rPr sz="2800" spc="-254" dirty="0"/>
              <a:t>RS?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766316"/>
            <a:ext cx="1953006" cy="24376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56659" y="1729739"/>
            <a:ext cx="4740910" cy="4661535"/>
            <a:chOff x="3756659" y="1729739"/>
            <a:chExt cx="4740910" cy="46615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8175" y="4020311"/>
              <a:ext cx="1809750" cy="23705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6659" y="1766315"/>
              <a:ext cx="1875282" cy="2327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779" y="1729739"/>
              <a:ext cx="1875281" cy="232791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63228" y="1729739"/>
            <a:ext cx="1953005" cy="23279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2725" y="3454400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HR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GER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4654" y="3395294"/>
            <a:ext cx="1459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DEP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2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MANAGER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7069" y="3395294"/>
            <a:ext cx="128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EXECUTIVES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71203" y="3349497"/>
            <a:ext cx="9918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2967" y="5757164"/>
            <a:ext cx="129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EMPLOYEES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4752" y="2124455"/>
            <a:ext cx="2052827" cy="3419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8938" y="898651"/>
            <a:ext cx="5678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THE</a:t>
            </a:r>
            <a:r>
              <a:rPr spc="-40" dirty="0"/>
              <a:t> </a:t>
            </a:r>
            <a:r>
              <a:rPr spc="-200" dirty="0"/>
              <a:t>"W</a:t>
            </a:r>
            <a:r>
              <a:rPr spc="-215" dirty="0"/>
              <a:t>O</a:t>
            </a:r>
            <a:r>
              <a:rPr spc="-409" dirty="0"/>
              <a:t>W"</a:t>
            </a:r>
            <a:r>
              <a:rPr spc="-55" dirty="0"/>
              <a:t> </a:t>
            </a:r>
            <a:r>
              <a:rPr spc="-375" dirty="0"/>
              <a:t>IN</a:t>
            </a:r>
            <a:r>
              <a:rPr spc="-40" dirty="0"/>
              <a:t> </a:t>
            </a:r>
            <a:r>
              <a:rPr spc="-185" dirty="0"/>
              <a:t>OUR</a:t>
            </a:r>
            <a:r>
              <a:rPr spc="-40" dirty="0"/>
              <a:t> </a:t>
            </a:r>
            <a:r>
              <a:rPr spc="-260" dirty="0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8938" y="2323846"/>
            <a:ext cx="69443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25" dirty="0">
                <a:solidFill>
                  <a:srgbClr val="FFFFFF"/>
                </a:solidFill>
                <a:latin typeface="Verdana"/>
                <a:cs typeface="Verdana"/>
              </a:rPr>
              <a:t>nce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50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2400" spc="-3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FS</a:t>
            </a:r>
            <a:r>
              <a:rPr sz="2400" spc="-22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400" spc="-385" dirty="0">
                <a:solidFill>
                  <a:srgbClr val="FFFFFF"/>
                </a:solidFill>
                <a:latin typeface="Verdana"/>
                <a:cs typeface="Verdana"/>
              </a:rPr>
              <a:t>Z8&gt;=5</a:t>
            </a:r>
            <a:r>
              <a:rPr sz="2400" spc="-2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"VE</a:t>
            </a:r>
            <a:r>
              <a:rPr sz="2400" spc="-2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400" spc="-260" dirty="0">
                <a:solidFill>
                  <a:srgbClr val="FFFFFF"/>
                </a:solidFill>
                <a:latin typeface="Verdana"/>
                <a:cs typeface="Verdana"/>
              </a:rPr>
              <a:t>HIGH",Z8&gt;=4,"HIGH",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70" dirty="0">
                <a:solidFill>
                  <a:srgbClr val="FFFFFF"/>
                </a:solidFill>
                <a:latin typeface="Verdana"/>
                <a:cs typeface="Verdana"/>
              </a:rPr>
              <a:t>Z8&gt;=3,"MED",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70" dirty="0">
                <a:solidFill>
                  <a:srgbClr val="FFFFFF"/>
                </a:solidFill>
                <a:latin typeface="Verdana"/>
                <a:cs typeface="Verdana"/>
              </a:rPr>
              <a:t>TRUE,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"LOW")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 marR="73025">
              <a:lnSpc>
                <a:spcPct val="100000"/>
              </a:lnSpc>
            </a:pPr>
            <a:r>
              <a:rPr sz="2400" spc="-48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65" dirty="0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sz="2400" spc="-2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5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35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score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els  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ery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2917" y="1888997"/>
            <a:ext cx="604964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Dataset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Name: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Description: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performance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metrics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sf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sco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rf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rma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ce 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gs,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demogr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  <a:p>
            <a:pPr marL="12700" marR="3767454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Sourc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Kagg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com 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Variables/Columns: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me: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rst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r: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12700" marR="401320">
              <a:lnSpc>
                <a:spcPct val="100000"/>
              </a:lnSpc>
              <a:spcBef>
                <a:spcPts val="5"/>
              </a:spcBef>
            </a:pP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Fu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me,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me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Rating: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high,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High,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Medium,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Low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sf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Scor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 marL="12700" marR="27209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26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Nume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xt  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sf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 marL="12700" marR="471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rating: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high,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High,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Medium,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Low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ze: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ds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1423" y="777621"/>
            <a:ext cx="3773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DAT</a:t>
            </a:r>
            <a:r>
              <a:rPr sz="2800" spc="-110" dirty="0"/>
              <a:t>A</a:t>
            </a:r>
            <a:r>
              <a:rPr sz="2800" spc="-385" dirty="0"/>
              <a:t>SE</a:t>
            </a:r>
            <a:r>
              <a:rPr sz="2800" spc="-375" dirty="0"/>
              <a:t>T</a:t>
            </a:r>
            <a:r>
              <a:rPr sz="2800" spc="-25" dirty="0"/>
              <a:t> </a:t>
            </a:r>
            <a:r>
              <a:rPr sz="2800" spc="-250" dirty="0"/>
              <a:t>DESCRI</a:t>
            </a:r>
            <a:r>
              <a:rPr sz="2800" spc="-265" dirty="0"/>
              <a:t>P</a:t>
            </a:r>
            <a:r>
              <a:rPr sz="2800" spc="-254" dirty="0"/>
              <a:t>TION</a:t>
            </a:r>
            <a:endParaRPr sz="2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</TotalTime>
  <Words>713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Celestial</vt:lpstr>
      <vt:lpstr>EMPL0YEE DATA ANALYSIS USING EXCEL</vt:lpstr>
      <vt:lpstr>PowerPoint Presentation</vt:lpstr>
      <vt:lpstr>AGEND A</vt:lpstr>
      <vt:lpstr>PERFORMANCE  STATEMENT</vt:lpstr>
      <vt:lpstr>PROJECT OVERVIEW</vt:lpstr>
      <vt:lpstr>OUR SOLUTION AND IT’S PROPOSITION</vt:lpstr>
      <vt:lpstr>WHO ARE THE END USERS?</vt:lpstr>
      <vt:lpstr>THE "WOW" IN OUR SOLUTION</vt:lpstr>
      <vt:lpstr>DATASET DESCRIPTION</vt:lpstr>
      <vt:lpstr>MODELLING AND APPROACH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Payel Halder</cp:lastModifiedBy>
  <cp:revision>1</cp:revision>
  <dcterms:created xsi:type="dcterms:W3CDTF">2024-09-08T03:50:18Z</dcterms:created>
  <dcterms:modified xsi:type="dcterms:W3CDTF">2024-09-08T04:41:48Z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2024-09-08T00:00:00Z</vt:filetime>
  </property>
</Properties>
</file>