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>
                <a:solidFill>
                  <a:schemeClr val="tx1"/>
                </a:solidFill>
              </a:rPr>
              <a:t>Employee salary analysis 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A4-4392-AE15-59730DE3F2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A4-4392-AE15-59730DE3F2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A4-4392-AE15-59730DE3F2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A4-4392-AE15-59730DE3F2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7A4-4392-AE15-59730DE3F2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7A4-4392-AE15-59730DE3F2C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7A4-4392-AE15-59730DE3F2C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7A4-4392-AE15-59730DE3F2C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7A4-4392-AE15-59730DE3F2C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7A4-4392-AE15-59730DE3F2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7A4-4392-AE15-59730DE3F2C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7A4-4392-AE15-59730DE3F2C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27A4-4392-AE15-59730DE3F2C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27A4-4392-AE15-59730DE3F2C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27A4-4392-AE15-59730DE3F2C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27A4-4392-AE15-59730DE3F2C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27A4-4392-AE15-59730DE3F2C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27A4-4392-AE15-59730DE3F2C8}"/>
              </c:ext>
            </c:extLst>
          </c:dPt>
          <c:cat>
            <c:strRef>
              <c:f>'[DOC-20240827-WA0011..xlsx]Sheet2'!$A$2:$A$19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'[DOC-20240827-WA0011..xlsx]Sheet2'!$B$2:$B$19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9</c:v>
                </c:pt>
                <c:pt idx="4">
                  <c:v>3</c:v>
                </c:pt>
                <c:pt idx="5">
                  <c:v>5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4</c:v>
                </c:pt>
                <c:pt idx="12">
                  <c:v>10</c:v>
                </c:pt>
                <c:pt idx="13">
                  <c:v>8</c:v>
                </c:pt>
                <c:pt idx="14">
                  <c:v>12</c:v>
                </c:pt>
                <c:pt idx="1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04-E043-91A4-B560EE5B94BD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27A4-4392-AE15-59730DE3F2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27A4-4392-AE15-59730DE3F2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27A4-4392-AE15-59730DE3F2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27A4-4392-AE15-59730DE3F2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27A4-4392-AE15-59730DE3F2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27A4-4392-AE15-59730DE3F2C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27A4-4392-AE15-59730DE3F2C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27A4-4392-AE15-59730DE3F2C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27A4-4392-AE15-59730DE3F2C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27A4-4392-AE15-59730DE3F2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27A4-4392-AE15-59730DE3F2C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27A4-4392-AE15-59730DE3F2C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27A4-4392-AE15-59730DE3F2C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27A4-4392-AE15-59730DE3F2C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1-27A4-4392-AE15-59730DE3F2C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3-27A4-4392-AE15-59730DE3F2C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27A4-4392-AE15-59730DE3F2C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27A4-4392-AE15-59730DE3F2C8}"/>
              </c:ext>
            </c:extLst>
          </c:dPt>
          <c:cat>
            <c:strRef>
              <c:f>'[DOC-20240827-WA0011..xlsx]Sheet2'!$A$2:$A$19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'[DOC-20240827-WA0011..xlsx]Sheet2'!$C$2:$C$19</c:f>
              <c:numCache>
                <c:formatCode>General</c:formatCode>
                <c:ptCount val="18"/>
                <c:pt idx="1">
                  <c:v>0</c:v>
                </c:pt>
                <c:pt idx="2">
                  <c:v>10</c:v>
                </c:pt>
                <c:pt idx="3">
                  <c:v>12</c:v>
                </c:pt>
                <c:pt idx="4">
                  <c:v>10</c:v>
                </c:pt>
                <c:pt idx="5">
                  <c:v>5</c:v>
                </c:pt>
                <c:pt idx="6">
                  <c:v>10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04-E043-91A4-B560EE5B94BD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27A4-4392-AE15-59730DE3F2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27A4-4392-AE15-59730DE3F2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27A4-4392-AE15-59730DE3F2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27A4-4392-AE15-59730DE3F2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27A4-4392-AE15-59730DE3F2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27A4-4392-AE15-59730DE3F2C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27A4-4392-AE15-59730DE3F2C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27A4-4392-AE15-59730DE3F2C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27A4-4392-AE15-59730DE3F2C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27A4-4392-AE15-59730DE3F2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27A4-4392-AE15-59730DE3F2C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27A4-4392-AE15-59730DE3F2C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27A4-4392-AE15-59730DE3F2C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27A4-4392-AE15-59730DE3F2C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27A4-4392-AE15-59730DE3F2C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27A4-4392-AE15-59730DE3F2C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27A4-4392-AE15-59730DE3F2C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27A4-4392-AE15-59730DE3F2C8}"/>
              </c:ext>
            </c:extLst>
          </c:dPt>
          <c:cat>
            <c:strRef>
              <c:f>'[DOC-20240827-WA0011..xlsx]Sheet2'!$A$2:$A$19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'[DOC-20240827-WA0011..xlsx]Sheet2'!$D$2:$D$19</c:f>
              <c:numCache>
                <c:formatCode>General</c:formatCode>
                <c:ptCount val="18"/>
                <c:pt idx="1">
                  <c:v>0</c:v>
                </c:pt>
                <c:pt idx="2">
                  <c:v>19</c:v>
                </c:pt>
                <c:pt idx="3">
                  <c:v>21</c:v>
                </c:pt>
                <c:pt idx="4">
                  <c:v>13</c:v>
                </c:pt>
                <c:pt idx="5">
                  <c:v>12</c:v>
                </c:pt>
                <c:pt idx="6">
                  <c:v>17</c:v>
                </c:pt>
                <c:pt idx="7">
                  <c:v>10</c:v>
                </c:pt>
                <c:pt idx="8">
                  <c:v>7</c:v>
                </c:pt>
                <c:pt idx="9">
                  <c:v>17</c:v>
                </c:pt>
                <c:pt idx="10">
                  <c:v>13</c:v>
                </c:pt>
                <c:pt idx="11">
                  <c:v>9</c:v>
                </c:pt>
                <c:pt idx="12">
                  <c:v>16</c:v>
                </c:pt>
                <c:pt idx="13">
                  <c:v>16</c:v>
                </c:pt>
                <c:pt idx="14">
                  <c:v>19</c:v>
                </c:pt>
                <c:pt idx="15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04-E043-91A4-B560EE5B94BD}"/>
            </c:ext>
          </c:extLst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27A4-4392-AE15-59730DE3F2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27A4-4392-AE15-59730DE3F2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27A4-4392-AE15-59730DE3F2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27A4-4392-AE15-59730DE3F2C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27A4-4392-AE15-59730DE3F2C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27A4-4392-AE15-59730DE3F2C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27A4-4392-AE15-59730DE3F2C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27A4-4392-AE15-59730DE3F2C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27A4-4392-AE15-59730DE3F2C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27A4-4392-AE15-59730DE3F2C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1-27A4-4392-AE15-59730DE3F2C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3-27A4-4392-AE15-59730DE3F2C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5-27A4-4392-AE15-59730DE3F2C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7-27A4-4392-AE15-59730DE3F2C8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9-27A4-4392-AE15-59730DE3F2C8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B-27A4-4392-AE15-59730DE3F2C8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D-27A4-4392-AE15-59730DE3F2C8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8F-27A4-4392-AE15-59730DE3F2C8}"/>
              </c:ext>
            </c:extLst>
          </c:dPt>
          <c:cat>
            <c:strRef>
              <c:f>'[DOC-20240827-WA0011..xlsx]Sheet2'!$A$2:$A$19</c:f>
              <c:strCache>
                <c:ptCount val="16"/>
                <c:pt idx="0">
                  <c:v>Count of Salary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'[DOC-20240827-WA0011..xlsx]Sheet2'!$E$2:$E$19</c:f>
              <c:numCache>
                <c:formatCode>General</c:formatCode>
                <c:ptCount val="18"/>
              </c:numCache>
            </c:numRef>
          </c:val>
          <c:extLst>
            <c:ext xmlns:c16="http://schemas.microsoft.com/office/drawing/2014/chart" uri="{C3380CC4-5D6E-409C-BE32-E72D297353CC}">
              <c16:uniqueId val="{00000003-0604-E043-91A4-B560EE5B9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: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GB" sz="2400" dirty="0" err="1"/>
              <a:t>Bhavani</a:t>
            </a:r>
            <a:r>
              <a:rPr lang="en-GB" sz="2400" dirty="0"/>
              <a:t> .M </a:t>
            </a:r>
          </a:p>
          <a:p>
            <a:r>
              <a:rPr lang="en-GB" sz="2400" b="1" dirty="0"/>
              <a:t>REGISTER NO:</a:t>
            </a:r>
            <a:r>
              <a:rPr lang="en-GB" sz="2400" dirty="0"/>
              <a:t>312209820.</a:t>
            </a:r>
          </a:p>
          <a:p>
            <a:r>
              <a:rPr lang="en-GB" sz="2400" b="1" dirty="0"/>
              <a:t>NM ID:</a:t>
            </a:r>
            <a:r>
              <a:rPr lang="en-GB" sz="2400" dirty="0"/>
              <a:t>6BA8B3FE73D30E5BB9743E65EC5725F4</a:t>
            </a:r>
          </a:p>
          <a:p>
            <a:r>
              <a:rPr lang="en-GB" sz="2400" b="1" dirty="0"/>
              <a:t>DEPARTMENT: </a:t>
            </a:r>
            <a:r>
              <a:rPr lang="en-GB" sz="2400" dirty="0"/>
              <a:t>B.COM accounting &amp; Finance</a:t>
            </a:r>
          </a:p>
          <a:p>
            <a:r>
              <a:rPr lang="en-GB" sz="2400" b="1" dirty="0"/>
              <a:t>COLLEGE: </a:t>
            </a:r>
            <a:r>
              <a:rPr lang="en-GB" sz="2400" dirty="0" err="1"/>
              <a:t>valliammal</a:t>
            </a:r>
            <a:r>
              <a:rPr lang="en-GB" sz="2400" dirty="0"/>
              <a:t> college for women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A2C3-333F-F8C7-3A58-5E83EDDDB20F}"/>
              </a:ext>
            </a:extLst>
          </p:cNvPr>
          <p:cNvSpPr txBox="1"/>
          <p:nvPr/>
        </p:nvSpPr>
        <p:spPr>
          <a:xfrm>
            <a:off x="2391727" y="2274838"/>
            <a:ext cx="6099598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/>
              <a:t> Identify key drivers of salary</a:t>
            </a:r>
          </a:p>
          <a:p>
            <a:pPr algn="ctr"/>
            <a:r>
              <a:rPr lang="en-US" sz="2400" dirty="0"/>
              <a:t> Predict salary ranges</a:t>
            </a:r>
          </a:p>
          <a:p>
            <a:pPr algn="ctr"/>
            <a:r>
              <a:rPr lang="en-US" sz="2400" dirty="0"/>
              <a:t> Detect pay disparities</a:t>
            </a:r>
          </a:p>
          <a:p>
            <a:pPr algn="ctr"/>
            <a:r>
              <a:rPr lang="en-US" sz="2400" dirty="0"/>
              <a:t> Optimize salary budgets</a:t>
            </a:r>
          </a:p>
          <a:p>
            <a:pPr algn="ctr"/>
            <a:r>
              <a:rPr lang="en-US" sz="2400" dirty="0"/>
              <a:t> Inform talent management </a:t>
            </a:r>
          </a:p>
          <a:p>
            <a:pPr algn="ctr"/>
            <a:r>
              <a:rPr lang="en-US" sz="2400" dirty="0"/>
              <a:t>decision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40D128-C6D4-D42B-36B4-276F1029F1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504539"/>
              </p:ext>
            </p:extLst>
          </p:nvPr>
        </p:nvGraphicFramePr>
        <p:xfrm>
          <a:off x="923467" y="1510078"/>
          <a:ext cx="8887283" cy="5135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8F089-DC5B-C63B-3B47-599878B4A2D5}"/>
              </a:ext>
            </a:extLst>
          </p:cNvPr>
          <p:cNvSpPr txBox="1"/>
          <p:nvPr/>
        </p:nvSpPr>
        <p:spPr>
          <a:xfrm>
            <a:off x="2348076" y="2358366"/>
            <a:ext cx="60995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Our comprehensive employee salary </a:t>
            </a:r>
          </a:p>
          <a:p>
            <a:pPr algn="just"/>
            <a:r>
              <a:rPr lang="en-US" sz="2400" dirty="0"/>
              <a:t>analysis has provided valuable insights </a:t>
            </a:r>
          </a:p>
          <a:p>
            <a:pPr algn="just"/>
            <a:r>
              <a:rPr lang="en-US" sz="2400" dirty="0"/>
              <a:t>into our organization’s compensation </a:t>
            </a:r>
          </a:p>
          <a:p>
            <a:pPr algn="just"/>
            <a:r>
              <a:rPr lang="en-US" sz="2400" dirty="0"/>
              <a:t>practices, highlighting areas of strength </a:t>
            </a:r>
          </a:p>
          <a:p>
            <a:pPr algn="just"/>
            <a:r>
              <a:rPr lang="en-US" sz="2400" dirty="0"/>
              <a:t>and opportunities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84C47-BB17-DF21-D30B-9248C1D09DAA}"/>
              </a:ext>
            </a:extLst>
          </p:cNvPr>
          <p:cNvSpPr txBox="1"/>
          <p:nvPr/>
        </p:nvSpPr>
        <p:spPr>
          <a:xfrm>
            <a:off x="1438276" y="1894813"/>
            <a:ext cx="6715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Current employee salary structures are </a:t>
            </a:r>
          </a:p>
          <a:p>
            <a:r>
              <a:rPr lang="en-US" sz="2400" dirty="0"/>
              <a:t>inequitable, uncompetitive, and inefficiently </a:t>
            </a:r>
          </a:p>
          <a:p>
            <a:r>
              <a:rPr lang="en-US" sz="2400" dirty="0"/>
              <a:t>managed, leading to:</a:t>
            </a:r>
            <a:endParaRPr lang="en-GB" sz="2400" dirty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pay disparities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US" sz="2400" dirty="0"/>
              <a:t>Difficulty attracting and retaining top talent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US" sz="2400" dirty="0"/>
              <a:t>Budget control and compliance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D740E-79C1-EFCC-8252-C301BDC1EF75}"/>
              </a:ext>
            </a:extLst>
          </p:cNvPr>
          <p:cNvSpPr txBox="1"/>
          <p:nvPr/>
        </p:nvSpPr>
        <p:spPr>
          <a:xfrm>
            <a:off x="1295400" y="2628141"/>
            <a:ext cx="6553200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/>
              <a:t>Conduct a comprehensive analysis of </a:t>
            </a:r>
          </a:p>
          <a:p>
            <a:pPr algn="just"/>
            <a:r>
              <a:rPr lang="en-US" sz="2400" dirty="0"/>
              <a:t>current employee salaries to identify </a:t>
            </a:r>
          </a:p>
          <a:p>
            <a:pPr algn="just"/>
            <a:r>
              <a:rPr lang="en-US" sz="2400" dirty="0"/>
              <a:t>inequities, inefficiencies, and areas for </a:t>
            </a:r>
          </a:p>
          <a:p>
            <a:pPr algn="just"/>
            <a:r>
              <a:rPr lang="en-US" sz="2400" dirty="0"/>
              <a:t>improvement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428DFC-11A1-4C55-7FB9-D7F07FBFD01E}"/>
              </a:ext>
            </a:extLst>
          </p:cNvPr>
          <p:cNvSpPr txBox="1"/>
          <p:nvPr/>
        </p:nvSpPr>
        <p:spPr>
          <a:xfrm>
            <a:off x="1314144" y="2067668"/>
            <a:ext cx="8367737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/>
              <a:t>These end users will benefit from the </a:t>
            </a:r>
          </a:p>
          <a:p>
            <a:pPr algn="ctr"/>
            <a:r>
              <a:rPr lang="en-US" sz="2400" dirty="0"/>
              <a:t>insights and recommendations generated </a:t>
            </a:r>
          </a:p>
          <a:p>
            <a:pPr algn="ctr"/>
            <a:r>
              <a:rPr lang="en-US" sz="2400" dirty="0"/>
              <a:t>by the employee salary analysis, enabling </a:t>
            </a:r>
          </a:p>
          <a:p>
            <a:pPr algn="ctr"/>
            <a:r>
              <a:rPr lang="en-US" sz="2400" dirty="0"/>
              <a:t>data-driven decisions to drive business </a:t>
            </a:r>
          </a:p>
          <a:p>
            <a:pPr algn="ctr"/>
            <a:r>
              <a:rPr lang="en-US" sz="2400" dirty="0"/>
              <a:t>outcomes and improve employee </a:t>
            </a:r>
          </a:p>
          <a:p>
            <a:pPr algn="ctr"/>
            <a:r>
              <a:rPr lang="en-US" sz="2400" dirty="0"/>
              <a:t>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DCEDE-670C-F2CE-898F-4B09012CBCA0}"/>
              </a:ext>
            </a:extLst>
          </p:cNvPr>
          <p:cNvSpPr txBox="1"/>
          <p:nvPr/>
        </p:nvSpPr>
        <p:spPr>
          <a:xfrm>
            <a:off x="3045962" y="2934671"/>
            <a:ext cx="6764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1. </a:t>
            </a:r>
            <a:r>
              <a:rPr lang="en-US" sz="2400" dirty="0"/>
              <a:t>Accurate and fair compensation </a:t>
            </a:r>
          </a:p>
          <a:p>
            <a:r>
              <a:rPr lang="en-US" sz="2400" dirty="0"/>
              <a:t>2. Talent attraction and retention </a:t>
            </a:r>
          </a:p>
          <a:p>
            <a:r>
              <a:rPr lang="en-US" sz="2400" dirty="0"/>
              <a:t>3. Budget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3DD72-266A-0948-009F-14BFCFC81F63}"/>
              </a:ext>
            </a:extLst>
          </p:cNvPr>
          <p:cNvSpPr txBox="1"/>
          <p:nvPr/>
        </p:nvSpPr>
        <p:spPr>
          <a:xfrm>
            <a:off x="2343464" y="2305615"/>
            <a:ext cx="6100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Employee Id </a:t>
            </a:r>
          </a:p>
          <a:p>
            <a:r>
              <a:rPr lang="en-US" sz="2400" dirty="0"/>
              <a:t>• Job title</a:t>
            </a:r>
          </a:p>
          <a:p>
            <a:r>
              <a:rPr lang="en-US" sz="2400" dirty="0"/>
              <a:t>• Department</a:t>
            </a:r>
          </a:p>
          <a:p>
            <a:r>
              <a:rPr lang="en-US" sz="2400" dirty="0"/>
              <a:t>• Location </a:t>
            </a:r>
          </a:p>
          <a:p>
            <a:r>
              <a:rPr lang="en-US" sz="2400" dirty="0"/>
              <a:t>• Hire data </a:t>
            </a:r>
          </a:p>
          <a:p>
            <a:r>
              <a:rPr lang="en-US" sz="2400" dirty="0"/>
              <a:t>• Salary </a:t>
            </a:r>
          </a:p>
          <a:p>
            <a:r>
              <a:rPr lang="en-US" sz="2400" dirty="0"/>
              <a:t>• Performance ratings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25750-9E34-E3F6-5B80-E2EE174C68C5}"/>
              </a:ext>
            </a:extLst>
          </p:cNvPr>
          <p:cNvSpPr txBox="1"/>
          <p:nvPr/>
        </p:nvSpPr>
        <p:spPr>
          <a:xfrm>
            <a:off x="1354731" y="2582749"/>
            <a:ext cx="8227419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•</a:t>
            </a:r>
            <a:r>
              <a:rPr lang="en-US" sz="2400" dirty="0"/>
              <a:t> Organizations to </a:t>
            </a:r>
          </a:p>
          <a:p>
            <a:pPr algn="ctr"/>
            <a:r>
              <a:rPr lang="en-US" sz="2400" dirty="0"/>
              <a:t>make informed salary </a:t>
            </a:r>
          </a:p>
          <a:p>
            <a:pPr algn="ctr"/>
            <a:r>
              <a:rPr lang="en-US" sz="2400" dirty="0"/>
              <a:t>decisions, drive </a:t>
            </a:r>
          </a:p>
          <a:p>
            <a:pPr algn="ctr"/>
            <a:r>
              <a:rPr lang="en-US" sz="2400" dirty="0"/>
              <a:t>business outcomes, </a:t>
            </a:r>
          </a:p>
          <a:p>
            <a:pPr algn="ctr"/>
            <a:r>
              <a:rPr lang="en-US" sz="2400" dirty="0"/>
              <a:t>and enhance the </a:t>
            </a:r>
          </a:p>
          <a:p>
            <a:pPr algn="ctr"/>
            <a:r>
              <a:rPr lang="en-US" sz="2400" dirty="0"/>
              <a:t>employee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289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K, MOHANRAJ</cp:lastModifiedBy>
  <cp:revision>18</cp:revision>
  <dcterms:created xsi:type="dcterms:W3CDTF">2024-03-29T15:07:22Z</dcterms:created>
  <dcterms:modified xsi:type="dcterms:W3CDTF">2024-08-30T14:56:20Z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