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8" d="100"/>
          <a:sy n="78" d="100"/>
        </p:scale>
        <p:origin x="456" y="-3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ushs\Downloads\employee%20performance%20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data1.xlsx]Sheet1!PivotTable1</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526920384951881"/>
          <c:y val="0.02542833187518227"/>
          <c:w val="0.7310529308836395"/>
          <c:h val="0.7208876494604841"/>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6.0</c:v>
                </c:pt>
                <c:pt idx="1">
                  <c:v>8.0</c:v>
                </c:pt>
                <c:pt idx="2">
                  <c:v>6.0</c:v>
                </c:pt>
                <c:pt idx="3">
                  <c:v>4.0</c:v>
                </c:pt>
                <c:pt idx="4">
                  <c:v>7.0</c:v>
                </c:pt>
                <c:pt idx="5">
                  <c:v>9.0</c:v>
                </c:pt>
                <c:pt idx="6">
                  <c:v>14.0</c:v>
                </c:pt>
                <c:pt idx="7">
                  <c:v>10.0</c:v>
                </c:pt>
                <c:pt idx="8">
                  <c:v>8.0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16.0</c:v>
                </c:pt>
                <c:pt idx="1">
                  <c:v>22.0</c:v>
                </c:pt>
                <c:pt idx="2">
                  <c:v>16.0</c:v>
                </c:pt>
                <c:pt idx="3">
                  <c:v>14.0</c:v>
                </c:pt>
                <c:pt idx="4">
                  <c:v>17.0</c:v>
                </c:pt>
                <c:pt idx="5">
                  <c:v>13.0</c:v>
                </c:pt>
                <c:pt idx="6">
                  <c:v>18.0</c:v>
                </c:pt>
                <c:pt idx="7">
                  <c:v>15.0</c:v>
                </c:pt>
                <c:pt idx="8">
                  <c:v>19.0</c:v>
                </c:pt>
                <c:pt idx="9">
                  <c:v>13.0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46.0</c:v>
                </c:pt>
                <c:pt idx="1">
                  <c:v>45.0</c:v>
                </c:pt>
                <c:pt idx="2">
                  <c:v>41.0</c:v>
                </c:pt>
                <c:pt idx="3">
                  <c:v>55.0</c:v>
                </c:pt>
                <c:pt idx="4">
                  <c:v>44.0</c:v>
                </c:pt>
                <c:pt idx="5">
                  <c:v>41.0</c:v>
                </c:pt>
                <c:pt idx="6">
                  <c:v>41.0</c:v>
                </c:pt>
                <c:pt idx="7">
                  <c:v>40.0</c:v>
                </c:pt>
                <c:pt idx="8">
                  <c:v>43.0</c:v>
                </c:pt>
                <c:pt idx="9">
                  <c:v>43.0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10.0</c:v>
                </c:pt>
                <c:pt idx="1">
                  <c:v>6.0</c:v>
                </c:pt>
                <c:pt idx="2">
                  <c:v>7.0</c:v>
                </c:pt>
                <c:pt idx="3">
                  <c:v>2.0</c:v>
                </c:pt>
                <c:pt idx="4">
                  <c:v>5.0</c:v>
                </c:pt>
                <c:pt idx="5">
                  <c:v>3.0</c:v>
                </c:pt>
                <c:pt idx="6">
                  <c:v>7.0</c:v>
                </c:pt>
                <c:pt idx="7">
                  <c:v>7.0</c:v>
                </c:pt>
                <c:pt idx="8">
                  <c:v>1.0</c:v>
                </c:pt>
                <c:pt idx="9">
                  <c:v>2.0</c:v>
                </c:pt>
              </c:numCache>
            </c:numRef>
          </c:val>
        </c:ser>
        <c:ser>
          <c:idx val="4"/>
          <c:order val="4"/>
          <c:tx>
            <c:strRef>
              <c:f>Sheet1!$F$3:$F$4</c:f>
              <c:strCache>
                <c:ptCount val="1"/>
                <c:pt idx="0">
                  <c:v>(blank)</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30.0</c:v>
                </c:pt>
                <c:pt idx="1">
                  <c:v>35.0</c:v>
                </c:pt>
                <c:pt idx="2">
                  <c:v>29.0</c:v>
                </c:pt>
                <c:pt idx="3">
                  <c:v>31.0</c:v>
                </c:pt>
                <c:pt idx="4">
                  <c:v>27.0</c:v>
                </c:pt>
                <c:pt idx="5">
                  <c:v>39.0</c:v>
                </c:pt>
                <c:pt idx="6">
                  <c:v>28.0</c:v>
                </c:pt>
                <c:pt idx="7">
                  <c:v>24.0</c:v>
                </c:pt>
                <c:pt idx="8">
                  <c:v>28.0</c:v>
                </c:pt>
                <c:pt idx="9">
                  <c:v>31.0</c:v>
                </c:pt>
              </c:numCache>
            </c:numRef>
          </c:val>
        </c:ser>
        <c:dLbls>
          <c:showLegendKey val="0"/>
          <c:showVal val="0"/>
          <c:showCatName val="0"/>
          <c:showSerName val="0"/>
          <c:showPercent val="0"/>
          <c:showBubbleSize val="0"/>
        </c:dLbls>
        <c:gapWidth val="219"/>
        <c:overlap val="-27"/>
        <c:axId val="1271311023"/>
        <c:axId val="1270740351"/>
      </c:barChart>
      <c:catAx>
        <c:axId val="1271311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0740351"/>
        <c:crosses val="autoZero"/>
        <c:auto val="1"/>
        <c:lblAlgn val="ctr"/>
        <c:lblOffset val="100"/>
        <c:noMultiLvlLbl val="0"/>
      </c:catAx>
      <c:valAx>
        <c:axId val="1270740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1311023"/>
        <c:crosses val="autoZero"/>
        <c:crossBetween val="between"/>
      </c:valAx>
      <c:spPr>
        <a:noFill/>
        <a:ln>
          <a:noFill/>
        </a:ln>
        <a:effectLst/>
      </c:spPr>
    </c:plotArea>
    <c:legend>
      <c:legendPos val="r"/>
      <c:layout>
        <c:manualLayout>
          <c:xMode val="edge"/>
          <c:yMode val="edge"/>
          <c:x val="0.6472222222222223"/>
          <c:y val="0.41145705745115196"/>
          <c:w val="0.3333333333333333"/>
          <c:h val="0.457894065325167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28" name="Slide Image Placeholder 1"/>
          <p:cNvSpPr>
            <a:spLocks noChangeAspect="1" noRot="1" noGrp="1"/>
          </p:cNvSpPr>
          <p:nvPr>
            <p:ph type="sldImg"/>
          </p:nvPr>
        </p:nvSpPr>
        <p:spPr/>
      </p:sp>
      <p:sp>
        <p:nvSpPr>
          <p:cNvPr id="1048629" name="Notes Placeholder 2"/>
          <p:cNvSpPr>
            <a:spLocks noGrp="1"/>
          </p:cNvSpPr>
          <p:nvPr>
            <p:ph type="body" idx="1"/>
          </p:nvPr>
        </p:nvSpPr>
        <p:spPr/>
        <p:txBody>
          <a:bodyPr/>
          <a:p>
            <a:endParaRPr dirty="0" lang="en-IN"/>
          </a:p>
        </p:txBody>
      </p:sp>
      <p:sp>
        <p:nvSpPr>
          <p:cNvPr id="104863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3"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3"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4"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3.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76299" y="990600"/>
            <a:ext cx="1743075" cy="1333500"/>
            <a:chOff x="742950" y="1104900"/>
            <a:chExt cx="1743075" cy="1333500"/>
          </a:xfrm>
        </p:grpSpPr>
        <p:sp>
          <p:nvSpPr>
            <p:cNvPr id="104862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5"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6"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7" name="TextBox 13"/>
          <p:cNvSpPr txBox="1"/>
          <p:nvPr/>
        </p:nvSpPr>
        <p:spPr>
          <a:xfrm>
            <a:off x="2554542" y="3314150"/>
            <a:ext cx="8610600" cy="1869440"/>
          </a:xfrm>
          <a:prstGeom prst="rect"/>
          <a:noFill/>
        </p:spPr>
        <p:txBody>
          <a:bodyPr rtlCol="0" wrap="square">
            <a:spAutoFit/>
          </a:bodyPr>
          <a:p>
            <a:r>
              <a:rPr dirty="0" sz="2400" lang="en-US"/>
              <a:t>STUDENT NAME:  S.BHAVANI</a:t>
            </a:r>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8</a:t>
            </a:r>
            <a:r>
              <a:rPr dirty="0" sz="2400" lang="en-US"/>
              <a:t>3</a:t>
            </a:r>
            <a:r>
              <a:rPr dirty="0" sz="2400" lang="en-US"/>
              <a:t>7</a:t>
            </a:r>
            <a:r>
              <a:rPr dirty="0" sz="2400" lang="en-US"/>
              <a:t>3</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a:t>
            </a:r>
            <a:r>
              <a:rPr dirty="0" sz="2400" lang="en-US"/>
              <a:t>A</a:t>
            </a:r>
            <a:r>
              <a:rPr dirty="0" sz="2400" lang="en-US"/>
              <a:t>c</a:t>
            </a:r>
            <a:r>
              <a:rPr dirty="0" sz="2400" lang="en-US"/>
              <a:t>c</a:t>
            </a:r>
            <a:r>
              <a:rPr dirty="0" sz="2400" lang="en-US"/>
              <a:t>o</a:t>
            </a:r>
            <a:r>
              <a:rPr dirty="0" sz="2400" lang="en-US"/>
              <a:t>u</a:t>
            </a:r>
            <a:r>
              <a:rPr dirty="0" sz="2400" lang="en-US"/>
              <a:t>nting </a:t>
            </a:r>
            <a:r>
              <a:rPr dirty="0" sz="2400" lang="en-US"/>
              <a:t>and </a:t>
            </a:r>
            <a:r>
              <a:rPr dirty="0" sz="2400" lang="en-US"/>
              <a:t>finance</a:t>
            </a:r>
            <a:r>
              <a:rPr dirty="0" sz="2400" lang="en-US"/>
              <a:t>)</a:t>
            </a:r>
            <a:endParaRPr altLang="en-US" lang="zh-CN"/>
          </a:p>
          <a:p>
            <a:r>
              <a:rPr dirty="0" sz="2400" lang="en-US"/>
              <a:t>COLLEGE</a:t>
            </a:r>
            <a:r>
              <a:rPr dirty="0" sz="2400" lang="en-US"/>
              <a:t>:</a:t>
            </a:r>
            <a:r>
              <a:rPr dirty="0" sz="2400" lang="en-US"/>
              <a:t> Chellammal </a:t>
            </a:r>
            <a:r>
              <a:rPr dirty="0" sz="2400" lang="en-US"/>
              <a:t>womens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0" name="object 8"/>
          <p:cNvSpPr txBox="1"/>
          <p:nvPr/>
        </p:nvSpPr>
        <p:spPr>
          <a:xfrm>
            <a:off x="739775" y="291147"/>
            <a:ext cx="4338614" cy="673736"/>
          </a:xfrm>
          <a:prstGeom prst="rect"/>
        </p:spPr>
        <p:txBody>
          <a:bodyPr bIns="0" lIns="0" rIns="0" rtlCol="0" tIns="13335" vert="horz" wrap="square">
            <a:spAutoFit/>
          </a:bodyPr>
          <a:p>
            <a:pPr marL="12700">
              <a:lnSpc>
                <a:spcPct val="100000"/>
              </a:lnSpc>
              <a:spcBef>
                <a:spcPts val="105"/>
              </a:spcBef>
            </a:pPr>
            <a:r>
              <a:rPr b="1" dirty="0" sz="4400" spc="15">
                <a:latin typeface="Trebuchet MS"/>
                <a:cs typeface="Trebuchet MS"/>
              </a:rPr>
              <a:t>M</a:t>
            </a:r>
            <a:r>
              <a:rPr b="1" dirty="0" sz="4400">
                <a:latin typeface="Trebuchet MS"/>
                <a:cs typeface="Trebuchet MS"/>
              </a:rPr>
              <a:t>O</a:t>
            </a:r>
            <a:r>
              <a:rPr b="1" dirty="0" sz="4400" spc="-15">
                <a:latin typeface="Trebuchet MS"/>
                <a:cs typeface="Trebuchet MS"/>
              </a:rPr>
              <a:t>D</a:t>
            </a:r>
            <a:r>
              <a:rPr b="1" dirty="0" sz="4400" spc="-35">
                <a:latin typeface="Trebuchet MS"/>
                <a:cs typeface="Trebuchet MS"/>
              </a:rPr>
              <a:t>E</a:t>
            </a:r>
            <a:r>
              <a:rPr b="1" dirty="0" sz="4400" spc="-30">
                <a:latin typeface="Trebuchet MS"/>
                <a:cs typeface="Trebuchet MS"/>
              </a:rPr>
              <a:t>LL</a:t>
            </a:r>
            <a:r>
              <a:rPr b="1" dirty="0" sz="4400" spc="-5">
                <a:latin typeface="Trebuchet MS"/>
                <a:cs typeface="Trebuchet MS"/>
              </a:rPr>
              <a:t>I</a:t>
            </a:r>
            <a:r>
              <a:rPr b="1" dirty="0" sz="4400" spc="30">
                <a:latin typeface="Trebuchet MS"/>
                <a:cs typeface="Trebuchet MS"/>
              </a:rPr>
              <a:t>N</a:t>
            </a:r>
            <a:r>
              <a:rPr b="1" dirty="0" sz="4400" spc="5">
                <a:latin typeface="Trebuchet MS"/>
                <a:cs typeface="Trebuchet MS"/>
              </a:rPr>
              <a:t>G</a:t>
            </a:r>
            <a:endParaRPr dirty="0" sz="4800">
              <a:latin typeface="Trebuchet MS"/>
              <a:cs typeface="Trebuchet MS"/>
            </a:endParaRPr>
          </a:p>
        </p:txBody>
      </p:sp>
      <p:sp>
        <p:nvSpPr>
          <p:cNvPr id="104861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
          <p:cNvSpPr txBox="1"/>
          <p:nvPr/>
        </p:nvSpPr>
        <p:spPr>
          <a:xfrm rot="21600000">
            <a:off x="2137018" y="2472581"/>
            <a:ext cx="7265472" cy="2606041"/>
          </a:xfrm>
          <a:prstGeom prst="rect"/>
        </p:spPr>
        <p:txBody>
          <a:bodyPr rtlCol="0" wrap="square">
            <a:spAutoFit/>
          </a:bodyPr>
          <a:p>
            <a:r>
              <a:rPr sz="2800" lang="en-GB">
                <a:solidFill>
                  <a:srgbClr val="000000"/>
                </a:solidFill>
              </a:rPr>
              <a:t>The model provides the link between the data and the underlying concept. The modeling approach requires specifying the joint probability distribution of the random variables, the observed values of which are given in the data matrix.</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00" name="object 7"/>
          <p:cNvSpPr txBox="1">
            <a:spLocks noGrp="1"/>
          </p:cNvSpPr>
          <p:nvPr>
            <p:ph type="title"/>
          </p:nvPr>
        </p:nvSpPr>
        <p:spPr>
          <a:xfrm>
            <a:off x="755332" y="385444"/>
            <a:ext cx="280414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1469478" y="1759335"/>
          <a:ext cx="7020575" cy="4491138"/>
        </p:xfrm>
        <a:graphic>
          <a:graphicData uri="http://schemas.openxmlformats.org/drawingml/2006/chart">
            <c:chart xmlns:c="http://schemas.openxmlformats.org/drawingml/2006/chart" xmlns:r="http://schemas.openxmlformats.org/officeDocument/2006/relationships" r:id="rId1"/>
          </a:graphicData>
        </a:graphic>
      </p:graphicFrame>
      <p:sp>
        <p:nvSpPr>
          <p:cNvPr id="1048602"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
          <p:cNvSpPr txBox="1"/>
          <p:nvPr/>
        </p:nvSpPr>
        <p:spPr>
          <a:xfrm>
            <a:off x="1859447" y="2402156"/>
            <a:ext cx="7394475" cy="2186940"/>
          </a:xfrm>
          <a:prstGeom prst="rect"/>
        </p:spPr>
        <p:txBody>
          <a:bodyPr rtlCol="0" wrap="square">
            <a:spAutoFit/>
          </a:bodyPr>
          <a:p>
            <a:r>
              <a:rPr sz="2800" lang="en-GB">
                <a:solidFill>
                  <a:srgbClr val="000000"/>
                </a:solidFill>
              </a:rPr>
              <a:t>HR Data Analytics enables data-driven decisions that align with organizational goals, increasing efficiency, reducing costs, and enhancing workforce engagement and productivity.</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3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3"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4"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7"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4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6" name="object 3"/>
          <p:cNvGrpSpPr/>
          <p:nvPr/>
        </p:nvGrpSpPr>
        <p:grpSpPr>
          <a:xfrm>
            <a:off x="7443849" y="0"/>
            <a:ext cx="4752975" cy="6863080"/>
            <a:chOff x="7443849" y="0"/>
            <a:chExt cx="4752975" cy="6863080"/>
          </a:xfrm>
        </p:grpSpPr>
        <p:sp>
          <p:nvSpPr>
            <p:cNvPr id="104864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7"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7991475" y="29337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0" name="TextBox 10"/>
          <p:cNvSpPr txBox="1"/>
          <p:nvPr/>
        </p:nvSpPr>
        <p:spPr>
          <a:xfrm>
            <a:off x="1438275" y="2019300"/>
            <a:ext cx="7713219" cy="3469641"/>
          </a:xfrm>
          <a:prstGeom prst="rect"/>
          <a:noFill/>
        </p:spPr>
        <p:txBody>
          <a:bodyPr wrap="square">
            <a:spAutoFit/>
          </a:bodyPr>
          <a:p>
            <a:pPr indent="-285750" marL="285750">
              <a:buFont typeface="Arial" panose="020B0604020202020204" pitchFamily="34" charset="0"/>
              <a:buChar char="•"/>
            </a:pPr>
            <a:r>
              <a:rPr dirty="0" sz="2400" i="0" lang="en-US">
                <a:effectLst/>
                <a:latin typeface="Arial" panose="020B0604020202020204" pitchFamily="34" charset="0"/>
                <a:cs typeface="Arial" panose="020B0604020202020204" pitchFamily="34" charset="0"/>
              </a:rPr>
              <a:t>Employee performance analysis can help companies determine if employees are meeting expectations</a:t>
            </a:r>
          </a:p>
          <a:p>
            <a:pPr indent="-285750" marL="285750">
              <a:buFont typeface="Arial" panose="020B0604020202020204" pitchFamily="34" charset="0"/>
              <a:buChar char="•"/>
            </a:pPr>
            <a:r>
              <a:rPr dirty="0" sz="2400" i="0" lang="en-US">
                <a:effectLst/>
                <a:latin typeface="Arial" panose="020B0604020202020204" pitchFamily="34" charset="0"/>
                <a:cs typeface="Arial" panose="020B0604020202020204" pitchFamily="34" charset="0"/>
              </a:rPr>
              <a:t>This performance analysis can help companies identify which employees may need additional training</a:t>
            </a:r>
          </a:p>
          <a:p>
            <a:pPr indent="-285750" marL="285750">
              <a:buFont typeface="Arial" panose="020B0604020202020204" pitchFamily="34" charset="0"/>
              <a:buChar char="•"/>
            </a:pPr>
            <a:r>
              <a:rPr dirty="0" sz="2400" lang="en-US">
                <a:latin typeface="Arial" panose="020B0604020202020204" pitchFamily="34" charset="0"/>
                <a:cs typeface="Arial" panose="020B0604020202020204" pitchFamily="34" charset="0"/>
              </a:rPr>
              <a:t>This analysis</a:t>
            </a:r>
            <a:r>
              <a:rPr dirty="0" sz="2400" i="0" lang="en-US">
                <a:effectLst/>
                <a:latin typeface="Arial" panose="020B0604020202020204" pitchFamily="34" charset="0"/>
                <a:cs typeface="Arial" panose="020B0604020202020204" pitchFamily="34" charset="0"/>
              </a:rPr>
              <a:t> can help employees understand what is expected of them and where they stand in the organization. </a:t>
            </a:r>
          </a:p>
          <a:p>
            <a:br>
              <a:rPr dirty="0" i="0" lang="en-US">
                <a:solidFill>
                  <a:srgbClr val="001D35"/>
                </a:solidFill>
                <a:effectLst/>
                <a:latin typeface="Google Sans"/>
              </a:rPr>
            </a:b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8658225" y="2647950"/>
            <a:ext cx="3533775" cy="3810000"/>
            <a:chOff x="8658225" y="2647950"/>
            <a:chExt cx="3533775" cy="3810000"/>
          </a:xfrm>
        </p:grpSpPr>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6" name="TextBox 10"/>
          <p:cNvSpPr txBox="1"/>
          <p:nvPr/>
        </p:nvSpPr>
        <p:spPr>
          <a:xfrm>
            <a:off x="990600" y="2133600"/>
            <a:ext cx="7924800" cy="2225041"/>
          </a:xfrm>
          <a:prstGeom prst="rect"/>
          <a:noFill/>
        </p:spPr>
        <p:txBody>
          <a:bodyPr rtlCol="0" wrap="square">
            <a:spAutoFit/>
          </a:bodyPr>
          <a:p>
            <a:pPr algn="l" indent="-342900" marL="342900">
              <a:buFont typeface="Arial" panose="020B0604020202020204" pitchFamily="34" charset="0"/>
              <a:buChar char="•"/>
            </a:pPr>
            <a:r>
              <a:rPr dirty="0" sz="2400" i="0" lang="en-US">
                <a:effectLst/>
                <a:latin typeface="Arial" panose="020B0604020202020204" pitchFamily="34" charset="0"/>
                <a:cs typeface="Arial" panose="020B0604020202020204" pitchFamily="34" charset="0"/>
              </a:rPr>
              <a:t>Employee Data analysis involves evaluating various metrics such as productivity, efficiency, and output quality to assess individual and team performance. By leveraging data analytics, organizations can identify top performers, areas for improvement, and potential training needs.</a:t>
            </a:r>
            <a:endParaRPr dirty="0" sz="2400" lang="en-IN">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2" name="TextBox 8"/>
          <p:cNvSpPr txBox="1"/>
          <p:nvPr/>
        </p:nvSpPr>
        <p:spPr>
          <a:xfrm>
            <a:off x="-145374" y="4557703"/>
            <a:ext cx="6100996" cy="369332"/>
          </a:xfrm>
          <a:prstGeom prst="rect"/>
          <a:noFill/>
        </p:spPr>
        <p:txBody>
          <a:bodyPr wrap="square">
            <a:spAutoFit/>
          </a:bodyPr>
          <a:p>
            <a:endParaRPr dirty="0" lang="en-IN"/>
          </a:p>
        </p:txBody>
      </p:sp>
      <p:pic>
        <p:nvPicPr>
          <p:cNvPr id="2097166" name="Picture 2" descr="Employee engagement logo design ..."/>
          <p:cNvPicPr>
            <a:picLocks noChangeAspect="1" noChangeArrowheads="1"/>
          </p:cNvPicPr>
          <p:nvPr/>
        </p:nvPicPr>
        <p:blipFill>
          <a:blip xmlns:r="http://schemas.openxmlformats.org/officeDocument/2006/relationships" r:embed="rId2"/>
          <a:srcRect/>
          <a:stretch>
            <a:fillRect/>
          </a:stretch>
        </p:blipFill>
        <p:spPr bwMode="auto">
          <a:xfrm>
            <a:off x="6096000" y="1695450"/>
            <a:ext cx="2343150" cy="1952625"/>
          </a:xfrm>
          <a:prstGeom prst="rect"/>
          <a:noFill/>
        </p:spPr>
      </p:pic>
      <p:pic>
        <p:nvPicPr>
          <p:cNvPr id="2097167" name="Picture 12" descr="Custom Employee Logo Designs"/>
          <p:cNvPicPr>
            <a:picLocks noChangeAspect="1" noChangeArrowheads="1"/>
          </p:cNvPicPr>
          <p:nvPr/>
        </p:nvPicPr>
        <p:blipFill>
          <a:blip xmlns:r="http://schemas.openxmlformats.org/officeDocument/2006/relationships" r:embed="rId3"/>
          <a:srcRect/>
          <a:stretch>
            <a:fillRect/>
          </a:stretch>
        </p:blipFill>
        <p:spPr bwMode="auto">
          <a:xfrm>
            <a:off x="1524000" y="2026565"/>
            <a:ext cx="2390775" cy="1914525"/>
          </a:xfrm>
          <a:prstGeom prst="rect"/>
          <a:noFill/>
        </p:spPr>
      </p:pic>
      <p:pic>
        <p:nvPicPr>
          <p:cNvPr id="2097168" name="Picture 14" descr="1,800+ Employee Engagement Logo Stock ..."/>
          <p:cNvPicPr>
            <a:picLocks noChangeAspect="1" noChangeArrowheads="1"/>
          </p:cNvPicPr>
          <p:nvPr/>
        </p:nvPicPr>
        <p:blipFill>
          <a:blip xmlns:r="http://schemas.openxmlformats.org/officeDocument/2006/relationships" r:embed="rId4"/>
          <a:srcRect/>
          <a:stretch>
            <a:fillRect/>
          </a:stretch>
        </p:blipFill>
        <p:spPr bwMode="auto">
          <a:xfrm>
            <a:off x="3350754" y="4405312"/>
            <a:ext cx="2390775" cy="1914525"/>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9"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3505200" y="2057400"/>
            <a:ext cx="6477000" cy="3048000"/>
          </a:xfrm>
          <a:custGeom>
            <a:avLst/>
            <a:ahLst/>
            <a:rect l="l" t="t" r="r" b="b"/>
            <a:pathLst>
              <a:path w="314325" h="323850">
                <a:moveTo>
                  <a:pt x="314325" y="0"/>
                </a:moveTo>
                <a:lnTo>
                  <a:pt x="0" y="0"/>
                </a:lnTo>
                <a:lnTo>
                  <a:pt x="0" y="323850"/>
                </a:lnTo>
                <a:lnTo>
                  <a:pt x="314325" y="323850"/>
                </a:lnTo>
                <a:lnTo>
                  <a:pt x="314325" y="0"/>
                </a:lnTo>
                <a:close/>
              </a:path>
            </a:pathLst>
          </a:custGeom>
        </p:spPr>
        <p:style>
          <a:lnRef idx="2">
            <a:schemeClr val="dk1"/>
          </a:lnRef>
          <a:fillRef idx="1">
            <a:schemeClr val="lt1"/>
          </a:fillRef>
          <a:effectRef idx="0">
            <a:schemeClr val="dk1"/>
          </a:effectRef>
          <a:fontRef idx="minor">
            <a:schemeClr val="dk1"/>
          </a:fontRef>
        </p:style>
        <p:txBody>
          <a:bodyPr bIns="0" lIns="0" rIns="0" rtlCol="0" tIns="0" wrap="square"/>
          <a:p>
            <a:pPr indent="-342900" marL="342900">
              <a:buFont typeface="Arial" panose="020B0604020202020204" pitchFamily="34" charset="0"/>
              <a:buChar char="•"/>
            </a:pPr>
            <a:r>
              <a:rPr dirty="0" sz="2400" lang="en-US">
                <a:latin typeface="Arial" panose="020B0604020202020204" pitchFamily="34" charset="0"/>
                <a:cs typeface="Arial" panose="020B0604020202020204" pitchFamily="34" charset="0"/>
              </a:rPr>
              <a:t>Conditional formatting used for Missing values highlighting</a:t>
            </a:r>
          </a:p>
          <a:p>
            <a:pPr indent="-342900" marL="342900">
              <a:buFont typeface="Arial" panose="020B0604020202020204" pitchFamily="34" charset="0"/>
              <a:buChar char="•"/>
            </a:pPr>
            <a:r>
              <a:rPr dirty="0" sz="2400" lang="en-US">
                <a:latin typeface="Arial" panose="020B0604020202020204" pitchFamily="34" charset="0"/>
                <a:cs typeface="Arial" panose="020B0604020202020204" pitchFamily="34" charset="0"/>
              </a:rPr>
              <a:t>Filter used for Removing </a:t>
            </a:r>
            <a:r>
              <a:rPr dirty="0" sz="2400" lang="en-US">
                <a:solidFill>
                  <a:schemeClr val="tx1"/>
                </a:solidFill>
                <a:latin typeface="Arial" panose="020B0604020202020204" pitchFamily="34" charset="0"/>
                <a:cs typeface="Arial" panose="020B0604020202020204" pitchFamily="34" charset="0"/>
              </a:rPr>
              <a:t>Missing</a:t>
            </a:r>
            <a:r>
              <a:rPr dirty="0" sz="2400" lang="en-US">
                <a:latin typeface="Arial" panose="020B0604020202020204" pitchFamily="34" charset="0"/>
                <a:cs typeface="Arial" panose="020B0604020202020204" pitchFamily="34" charset="0"/>
              </a:rPr>
              <a:t> values </a:t>
            </a:r>
          </a:p>
          <a:p>
            <a:pPr indent="-342900" marL="342900">
              <a:buFont typeface="Arial" panose="020B0604020202020204" pitchFamily="34" charset="0"/>
              <a:buChar char="•"/>
            </a:pPr>
            <a:r>
              <a:rPr dirty="0" sz="2400" lang="en-US">
                <a:latin typeface="Arial" panose="020B0604020202020204" pitchFamily="34" charset="0"/>
                <a:cs typeface="Arial" panose="020B0604020202020204" pitchFamily="34" charset="0"/>
              </a:rPr>
              <a:t>Formula used for Finding Employees Performance Level</a:t>
            </a:r>
          </a:p>
          <a:p>
            <a:pPr indent="-342900" marL="342900">
              <a:buFont typeface="Arial" panose="020B0604020202020204" pitchFamily="34" charset="0"/>
              <a:buChar char="•"/>
            </a:pPr>
            <a:r>
              <a:rPr dirty="0" sz="2400" lang="en-US">
                <a:latin typeface="Arial" panose="020B0604020202020204" pitchFamily="34" charset="0"/>
                <a:cs typeface="Arial" panose="020B0604020202020204" pitchFamily="34" charset="0"/>
              </a:rPr>
              <a:t>Pivot Table used for Create Summary</a:t>
            </a:r>
          </a:p>
          <a:p>
            <a:pPr indent="-342900" marL="342900">
              <a:buFont typeface="Arial" panose="020B0604020202020204" pitchFamily="34" charset="0"/>
              <a:buChar char="•"/>
            </a:pPr>
            <a:r>
              <a:rPr dirty="0" sz="2400" lang="en-US">
                <a:latin typeface="Arial" panose="020B0604020202020204" pitchFamily="34" charset="0"/>
                <a:cs typeface="Arial" panose="020B0604020202020204" pitchFamily="34" charset="0"/>
              </a:rPr>
              <a:t>Graph used for Employee Data Visualization</a:t>
            </a:r>
          </a:p>
          <a:p>
            <a:endParaRPr dirty="0" sz="2400" lang="en-US">
              <a:latin typeface="Arial" panose="020B0604020202020204" pitchFamily="34" charset="0"/>
              <a:cs typeface="Arial" panose="020B0604020202020204" pitchFamily="34" charset="0"/>
            </a:endParaRPr>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70"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IN"/>
              <a:t>Dataset Description</a:t>
            </a:r>
          </a:p>
        </p:txBody>
      </p:sp>
      <p:sp>
        <p:nvSpPr>
          <p:cNvPr id="1048689" name="Rectangle 2"/>
          <p:cNvSpPr/>
          <p:nvPr/>
        </p:nvSpPr>
        <p:spPr>
          <a:xfrm>
            <a:off x="2667000" y="2057400"/>
            <a:ext cx="5638800" cy="3810000"/>
          </a:xfrm>
          <a:prstGeom prst="rect"/>
        </p:spPr>
        <p:style>
          <a:lnRef idx="2">
            <a:schemeClr val="accent6"/>
          </a:lnRef>
          <a:fillRef idx="1">
            <a:schemeClr val="lt1"/>
          </a:fillRef>
          <a:effectRef idx="0">
            <a:schemeClr val="accent6"/>
          </a:effectRef>
          <a:fontRef idx="minor">
            <a:schemeClr val="dk1"/>
          </a:fontRef>
        </p:style>
        <p:txBody>
          <a:bodyPr anchor="ctr" rtlCol="0"/>
          <a:p>
            <a:pPr indent="-342900" marL="342900">
              <a:buFont typeface="Arial" panose="020B0604020202020204" pitchFamily="34" charset="0"/>
              <a:buChar char="•"/>
            </a:pPr>
            <a:r>
              <a:rPr dirty="0" sz="2000" lang="en-US">
                <a:solidFill>
                  <a:schemeClr val="tx1"/>
                </a:solidFill>
                <a:latin typeface="Arial" panose="020B0604020202020204" pitchFamily="34" charset="0"/>
                <a:cs typeface="Arial" panose="020B0604020202020204" pitchFamily="34" charset="0"/>
              </a:rPr>
              <a:t>Employee data – Download from Kaggle </a:t>
            </a:r>
          </a:p>
          <a:p>
            <a:pPr indent="-342900" marL="342900">
              <a:buFont typeface="Arial" panose="020B0604020202020204" pitchFamily="34" charset="0"/>
              <a:buChar char="•"/>
            </a:pPr>
            <a:r>
              <a:rPr dirty="0" sz="2000" lang="en-US">
                <a:solidFill>
                  <a:schemeClr val="tx1"/>
                </a:solidFill>
                <a:latin typeface="Arial" panose="020B0604020202020204" pitchFamily="34" charset="0"/>
                <a:cs typeface="Arial" panose="020B0604020202020204" pitchFamily="34" charset="0"/>
              </a:rPr>
              <a:t>Totally 26 Features</a:t>
            </a:r>
          </a:p>
          <a:p>
            <a:pPr indent="-342900" marL="342900">
              <a:buFont typeface="Arial" panose="020B0604020202020204" pitchFamily="34" charset="0"/>
              <a:buChar char="•"/>
            </a:pPr>
            <a:r>
              <a:rPr dirty="0" sz="2000" lang="en-US">
                <a:solidFill>
                  <a:schemeClr val="tx1"/>
                </a:solidFill>
                <a:latin typeface="Arial" panose="020B0604020202020204" pitchFamily="34" charset="0"/>
                <a:cs typeface="Arial" panose="020B0604020202020204" pitchFamily="34" charset="0"/>
              </a:rPr>
              <a:t>Used only 9 Features </a:t>
            </a:r>
          </a:p>
          <a:p>
            <a:pPr indent="-342900" marL="342900">
              <a:buFont typeface="Arial" panose="020B0604020202020204" pitchFamily="34" charset="0"/>
              <a:buChar char="•"/>
            </a:pPr>
            <a:r>
              <a:rPr dirty="0" sz="2000" lang="en-US">
                <a:solidFill>
                  <a:schemeClr val="tx1"/>
                </a:solidFill>
                <a:latin typeface="Arial" panose="020B0604020202020204" pitchFamily="34" charset="0"/>
                <a:cs typeface="Arial" panose="020B0604020202020204" pitchFamily="34" charset="0"/>
              </a:rPr>
              <a:t>Employee ID – Numerical Value</a:t>
            </a:r>
          </a:p>
          <a:p>
            <a:pPr indent="-342900" marL="342900">
              <a:buFont typeface="Arial" panose="020B0604020202020204" pitchFamily="34" charset="0"/>
              <a:buChar char="•"/>
            </a:pPr>
            <a:r>
              <a:rPr dirty="0" sz="2000" lang="en-US">
                <a:solidFill>
                  <a:schemeClr val="tx1"/>
                </a:solidFill>
                <a:latin typeface="Arial" panose="020B0604020202020204" pitchFamily="34" charset="0"/>
                <a:cs typeface="Arial" panose="020B0604020202020204" pitchFamily="34" charset="0"/>
              </a:rPr>
              <a:t>Name – Text</a:t>
            </a:r>
          </a:p>
          <a:p>
            <a:pPr indent="-342900" marL="342900">
              <a:buFont typeface="Arial" panose="020B0604020202020204" pitchFamily="34" charset="0"/>
              <a:buChar char="•"/>
            </a:pPr>
            <a:r>
              <a:rPr dirty="0" sz="2000" lang="en-US">
                <a:solidFill>
                  <a:schemeClr val="tx1"/>
                </a:solidFill>
                <a:latin typeface="Arial" panose="020B0604020202020204" pitchFamily="34" charset="0"/>
                <a:cs typeface="Arial" panose="020B0604020202020204" pitchFamily="34" charset="0"/>
              </a:rPr>
              <a:t>Employee Type</a:t>
            </a:r>
          </a:p>
          <a:p>
            <a:pPr indent="-342900" marL="342900">
              <a:buFont typeface="Arial" panose="020B0604020202020204" pitchFamily="34" charset="0"/>
              <a:buChar char="•"/>
            </a:pPr>
            <a:r>
              <a:rPr dirty="0" sz="2000" lang="en-US">
                <a:solidFill>
                  <a:schemeClr val="tx1"/>
                </a:solidFill>
                <a:latin typeface="Arial" panose="020B0604020202020204" pitchFamily="34" charset="0"/>
                <a:cs typeface="Arial" panose="020B0604020202020204" pitchFamily="34" charset="0"/>
              </a:rPr>
              <a:t>Performance Level</a:t>
            </a:r>
          </a:p>
          <a:p>
            <a:pPr indent="-342900" marL="342900">
              <a:buFont typeface="Arial" panose="020B0604020202020204" pitchFamily="34" charset="0"/>
              <a:buChar char="•"/>
            </a:pPr>
            <a:r>
              <a:rPr dirty="0" sz="2000" lang="en-US">
                <a:solidFill>
                  <a:schemeClr val="tx1"/>
                </a:solidFill>
                <a:latin typeface="Arial" panose="020B0604020202020204" pitchFamily="34" charset="0"/>
                <a:cs typeface="Arial" panose="020B0604020202020204" pitchFamily="34" charset="0"/>
              </a:rPr>
              <a:t>Gender – Male/Female</a:t>
            </a:r>
          </a:p>
          <a:p>
            <a:pPr indent="-342900" marL="342900">
              <a:buFont typeface="Arial" panose="020B0604020202020204" pitchFamily="34" charset="0"/>
              <a:buChar char="•"/>
            </a:pPr>
            <a:r>
              <a:rPr dirty="0" sz="2000" lang="en-US">
                <a:solidFill>
                  <a:schemeClr val="tx1"/>
                </a:solidFill>
                <a:latin typeface="Arial" panose="020B0604020202020204" pitchFamily="34" charset="0"/>
                <a:cs typeface="Arial" panose="020B0604020202020204" pitchFamily="34" charset="0"/>
              </a:rPr>
              <a:t>Employee Rating – Numerical Value</a:t>
            </a:r>
          </a:p>
          <a:p>
            <a:pPr algn="ctr"/>
            <a:endParaRPr dirty="0" sz="2000" lang="en-US">
              <a:latin typeface="Arial" panose="020B0604020202020204" pitchFamily="34" charset="0"/>
              <a:cs typeface="Arial" panose="020B0604020202020204" pitchFamily="34" charset="0"/>
            </a:endParaRPr>
          </a:p>
          <a:p>
            <a:pPr algn="ct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9" name="Rectangle 9"/>
          <p:cNvSpPr/>
          <p:nvPr/>
        </p:nvSpPr>
        <p:spPr>
          <a:xfrm>
            <a:off x="2849881" y="2697481"/>
            <a:ext cx="45719" cy="45719"/>
          </a:xfrm>
          <a:prstGeom prst="rect"/>
        </p:spPr>
        <p:style>
          <a:lnRef idx="2">
            <a:schemeClr val="accent6"/>
          </a:lnRef>
          <a:fillRef idx="1">
            <a:schemeClr val="lt1"/>
          </a:fillRef>
          <a:effectRef idx="0">
            <a:schemeClr val="accent6"/>
          </a:effectRef>
          <a:fontRef idx="minor">
            <a:schemeClr val="dk1"/>
          </a:fontRef>
        </p:style>
        <p:txBody>
          <a:bodyPr anchor="ctr" rtlCol="0"/>
          <a:p>
            <a:pPr algn="ctr"/>
            <a:endParaRPr lang="en-IN"/>
          </a:p>
        </p:txBody>
      </p:sp>
      <p:sp>
        <p:nvSpPr>
          <p:cNvPr id="1048620" name="Rectangle 10"/>
          <p:cNvSpPr/>
          <p:nvPr/>
        </p:nvSpPr>
        <p:spPr>
          <a:xfrm>
            <a:off x="2849881" y="1981201"/>
            <a:ext cx="6370319" cy="1143000"/>
          </a:xfrm>
          <a:prstGeom prst="rect"/>
        </p:spPr>
        <p:style>
          <a:lnRef idx="2">
            <a:schemeClr val="accent6"/>
          </a:lnRef>
          <a:fillRef idx="1">
            <a:schemeClr val="lt1"/>
          </a:fillRef>
          <a:effectRef idx="0">
            <a:schemeClr val="accent6"/>
          </a:effectRef>
          <a:fontRef idx="minor">
            <a:schemeClr val="dk1"/>
          </a:fontRef>
        </p:style>
        <p:txBody>
          <a:bodyPr anchor="t" rtlCol="0"/>
          <a:p>
            <a:pPr indent="-285750" marL="285750">
              <a:buFont typeface="Arial" panose="020B0604020202020204" pitchFamily="34" charset="0"/>
              <a:buChar char="•"/>
            </a:pPr>
            <a:r>
              <a:rPr dirty="0" sz="2000" lang="en-US">
                <a:solidFill>
                  <a:schemeClr val="tx1"/>
                </a:solidFill>
                <a:latin typeface="Arial" panose="020B0604020202020204" pitchFamily="34" charset="0"/>
                <a:cs typeface="Arial" panose="020B0604020202020204" pitchFamily="34" charset="0"/>
              </a:rPr>
              <a:t>Performance Level =IFS(Z8&gt;=5,”VERY HIGH”,Z8&gt;=4,”HIGH”,Z8&gt;=3,”MED”,”TRUE”,”LOW”)</a:t>
            </a:r>
          </a:p>
          <a:p>
            <a:pPr indent="-285750" marL="285750">
              <a:buFont typeface="Arial" panose="020B0604020202020204" pitchFamily="34" charset="0"/>
              <a:buChar char="•"/>
            </a:pPr>
            <a:endParaRPr dirty="0" sz="2000" lang="en-IN">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Saiprakash Iyer</cp:lastModifiedBy>
  <dcterms:created xsi:type="dcterms:W3CDTF">2024-03-28T06:07:22Z</dcterms:created>
  <dcterms:modified xsi:type="dcterms:W3CDTF">2024-09-05T08:08:26Z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adaa0fb149734eb2b6ee9e0134052791</vt:lpwstr>
  </property>
</Properties>
</file>