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32"/>
  </p:notesMasterIdLst>
  <p:sldIdLst>
    <p:sldId id="256" r:id="rId2"/>
    <p:sldId id="257" r:id="rId3"/>
    <p:sldId id="287" r:id="rId4"/>
    <p:sldId id="276" r:id="rId5"/>
    <p:sldId id="259" r:id="rId6"/>
    <p:sldId id="260" r:id="rId7"/>
    <p:sldId id="261" r:id="rId8"/>
    <p:sldId id="262" r:id="rId9"/>
    <p:sldId id="263" r:id="rId10"/>
    <p:sldId id="264" r:id="rId11"/>
    <p:sldId id="283" r:id="rId12"/>
    <p:sldId id="265" r:id="rId13"/>
    <p:sldId id="284" r:id="rId14"/>
    <p:sldId id="266" r:id="rId15"/>
    <p:sldId id="286" r:id="rId16"/>
    <p:sldId id="275" r:id="rId17"/>
    <p:sldId id="267" r:id="rId18"/>
    <p:sldId id="268" r:id="rId19"/>
    <p:sldId id="269" r:id="rId20"/>
    <p:sldId id="270" r:id="rId21"/>
    <p:sldId id="271" r:id="rId22"/>
    <p:sldId id="272" r:id="rId23"/>
    <p:sldId id="273" r:id="rId24"/>
    <p:sldId id="274"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1476" autoAdjust="0"/>
  </p:normalViewPr>
  <p:slideViewPr>
    <p:cSldViewPr snapToGrid="0">
      <p:cViewPr varScale="1">
        <p:scale>
          <a:sx n="77" d="100"/>
          <a:sy n="77" d="100"/>
        </p:scale>
        <p:origin x="437"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02B6C-51FE-42AA-B584-F742BA4A5861}" type="datetimeFigureOut">
              <a:rPr lang="en-IN" smtClean="0"/>
              <a:t>24-04-2024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AEF9B-AB1F-455A-9B3C-B15BF6D58850}" type="slidenum">
              <a:rPr lang="en-IN" smtClean="0"/>
              <a:t>‹#›</a:t>
            </a:fld>
            <a:endParaRPr lang="en-IN" dirty="0"/>
          </a:p>
        </p:txBody>
      </p:sp>
    </p:spTree>
    <p:extLst>
      <p:ext uri="{BB962C8B-B14F-4D97-AF65-F5344CB8AC3E}">
        <p14:creationId xmlns:p14="http://schemas.microsoft.com/office/powerpoint/2010/main" val="252434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AEF9B-AB1F-455A-9B3C-B15BF6D58850}" type="slidenum">
              <a:rPr lang="en-IN" smtClean="0"/>
              <a:t>1</a:t>
            </a:fld>
            <a:endParaRPr lang="en-IN" dirty="0"/>
          </a:p>
        </p:txBody>
      </p:sp>
    </p:spTree>
    <p:extLst>
      <p:ext uri="{BB962C8B-B14F-4D97-AF65-F5344CB8AC3E}">
        <p14:creationId xmlns:p14="http://schemas.microsoft.com/office/powerpoint/2010/main" val="248100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AEF9B-AB1F-455A-9B3C-B15BF6D58850}" type="slidenum">
              <a:rPr lang="en-IN" smtClean="0"/>
              <a:t>6</a:t>
            </a:fld>
            <a:endParaRPr lang="en-IN" dirty="0"/>
          </a:p>
        </p:txBody>
      </p:sp>
    </p:spTree>
    <p:extLst>
      <p:ext uri="{BB962C8B-B14F-4D97-AF65-F5344CB8AC3E}">
        <p14:creationId xmlns:p14="http://schemas.microsoft.com/office/powerpoint/2010/main" val="257786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AEF9B-AB1F-455A-9B3C-B15BF6D58850}" type="slidenum">
              <a:rPr lang="en-IN" smtClean="0"/>
              <a:t>9</a:t>
            </a:fld>
            <a:endParaRPr lang="en-IN" dirty="0"/>
          </a:p>
        </p:txBody>
      </p:sp>
    </p:spTree>
    <p:extLst>
      <p:ext uri="{BB962C8B-B14F-4D97-AF65-F5344CB8AC3E}">
        <p14:creationId xmlns:p14="http://schemas.microsoft.com/office/powerpoint/2010/main" val="292212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AEF9B-AB1F-455A-9B3C-B15BF6D58850}" type="slidenum">
              <a:rPr lang="en-IN" smtClean="0"/>
              <a:t>23</a:t>
            </a:fld>
            <a:endParaRPr lang="en-IN" dirty="0"/>
          </a:p>
        </p:txBody>
      </p:sp>
    </p:spTree>
    <p:extLst>
      <p:ext uri="{BB962C8B-B14F-4D97-AF65-F5344CB8AC3E}">
        <p14:creationId xmlns:p14="http://schemas.microsoft.com/office/powerpoint/2010/main" val="1552731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190494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1212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1672614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116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93700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171863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26204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19567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401149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302711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56396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303361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52974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2066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38962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127220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90D3F-9002-480F-8920-33509CD6A623}" type="datetimeFigureOut">
              <a:rPr lang="en-IN" smtClean="0"/>
              <a:t>24-04-2024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88345-1562-4F28-9BD4-2438306FC5C2}" type="slidenum">
              <a:rPr lang="en-IN" smtClean="0"/>
              <a:t>‹#›</a:t>
            </a:fld>
            <a:endParaRPr lang="en-IN" dirty="0"/>
          </a:p>
        </p:txBody>
      </p:sp>
    </p:spTree>
    <p:extLst>
      <p:ext uri="{BB962C8B-B14F-4D97-AF65-F5344CB8AC3E}">
        <p14:creationId xmlns:p14="http://schemas.microsoft.com/office/powerpoint/2010/main" val="260579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F90D3F-9002-480F-8920-33509CD6A623}" type="datetimeFigureOut">
              <a:rPr lang="en-IN" smtClean="0"/>
              <a:t>24-04-2024</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F88345-1562-4F28-9BD4-2438306FC5C2}" type="slidenum">
              <a:rPr lang="en-IN" smtClean="0"/>
              <a:t>‹#›</a:t>
            </a:fld>
            <a:endParaRPr lang="en-IN" dirty="0"/>
          </a:p>
        </p:txBody>
      </p:sp>
    </p:spTree>
    <p:extLst>
      <p:ext uri="{BB962C8B-B14F-4D97-AF65-F5344CB8AC3E}">
        <p14:creationId xmlns:p14="http://schemas.microsoft.com/office/powerpoint/2010/main" val="2253374576"/>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01933" y="1635050"/>
            <a:ext cx="10547503" cy="3139321"/>
          </a:xfrm>
          <a:prstGeom prst="rect">
            <a:avLst/>
          </a:prstGeom>
          <a:noFill/>
        </p:spPr>
        <p:txBody>
          <a:bodyPr wrap="none" lIns="91440" tIns="45720" rIns="91440" bIns="45720">
            <a:spAutoFit/>
          </a:bodyPr>
          <a:lstStyle/>
          <a:p>
            <a:pPr algn="ctr"/>
            <a:r>
              <a:rPr lang="en-US" sz="6600" b="1" dirty="0" smtClean="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COMPREHENSIVE DIGITAL  </a:t>
            </a:r>
          </a:p>
          <a:p>
            <a:pPr algn="ctr"/>
            <a:r>
              <a:rPr lang="en-US" sz="6600" b="1" cap="none" spc="0" dirty="0" smtClean="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MARKETING FOR</a:t>
            </a:r>
          </a:p>
          <a:p>
            <a:pPr algn="ctr"/>
            <a:r>
              <a:rPr lang="en-US" sz="6600" b="1" dirty="0" smtClean="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PTRON</a:t>
            </a:r>
            <a:endParaRPr lang="en-US" sz="66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8670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24775" y="-16371"/>
            <a:ext cx="3826689" cy="646331"/>
          </a:xfrm>
          <a:prstGeom prst="rect">
            <a:avLst/>
          </a:prstGeom>
        </p:spPr>
        <p:txBody>
          <a:bodyPr wrap="none">
            <a:spAutoFit/>
          </a:bodyPr>
          <a:lstStyle/>
          <a:p>
            <a:r>
              <a:rPr lang="en-IN" sz="3600" dirty="0">
                <a:solidFill>
                  <a:schemeClr val="accent1"/>
                </a:solidFill>
              </a:rPr>
              <a:t>Competitor Analysis</a:t>
            </a:r>
          </a:p>
        </p:txBody>
      </p:sp>
      <p:sp>
        <p:nvSpPr>
          <p:cNvPr id="6" name="TextBox 5"/>
          <p:cNvSpPr txBox="1"/>
          <p:nvPr/>
        </p:nvSpPr>
        <p:spPr>
          <a:xfrm>
            <a:off x="1197997" y="1255451"/>
            <a:ext cx="8667363" cy="4154984"/>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smtClean="0">
                <a:latin typeface="Segoe UI Light" panose="020B0502040204020203" pitchFamily="34" charset="0"/>
                <a:cs typeface="Segoe UI Light" panose="020B0502040204020203" pitchFamily="34" charset="0"/>
              </a:rPr>
              <a:t>Competitor1: boAt</a:t>
            </a:r>
          </a:p>
          <a:p>
            <a:endParaRPr lang="en-US" sz="1600"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IN" sz="2400" b="1" u="sng" dirty="0" smtClean="0">
                <a:solidFill>
                  <a:srgbClr val="FF0000"/>
                </a:solidFill>
                <a:latin typeface="Segoe UI Light" panose="020B0502040204020203" pitchFamily="34" charset="0"/>
                <a:cs typeface="Segoe UI Light" panose="020B0502040204020203" pitchFamily="34" charset="0"/>
              </a:rPr>
              <a:t>Usp:</a:t>
            </a:r>
          </a:p>
          <a:p>
            <a:r>
              <a:rPr lang="en-US" sz="1600" dirty="0" smtClean="0">
                <a:latin typeface="Segoe UI Light" panose="020B0502040204020203" pitchFamily="34" charset="0"/>
                <a:cs typeface="Segoe UI Light" panose="020B0502040204020203" pitchFamily="34" charset="0"/>
              </a:rPr>
              <a:t>           boAt </a:t>
            </a:r>
            <a:r>
              <a:rPr lang="en-US" sz="1600" dirty="0">
                <a:latin typeface="Segoe UI Light" panose="020B0502040204020203" pitchFamily="34" charset="0"/>
                <a:cs typeface="Segoe UI Light" panose="020B0502040204020203" pitchFamily="34" charset="0"/>
              </a:rPr>
              <a:t>has established itself as a brand known for its trendy and affordable audio products, </a:t>
            </a:r>
            <a:r>
              <a:rPr lang="en-US" sz="1600" dirty="0" smtClean="0">
                <a:latin typeface="Segoe UI Light" panose="020B0502040204020203" pitchFamily="34" charset="0"/>
                <a:cs typeface="Segoe UI Light" panose="020B0502040204020203" pitchFamily="34" charset="0"/>
              </a:rPr>
              <a:t>     especially headphones</a:t>
            </a:r>
            <a:r>
              <a:rPr lang="en-US" sz="1600" dirty="0">
                <a:latin typeface="Segoe UI Light" panose="020B0502040204020203" pitchFamily="34" charset="0"/>
                <a:cs typeface="Segoe UI Light" panose="020B0502040204020203" pitchFamily="34" charset="0"/>
              </a:rPr>
              <a:t>, earphones, and </a:t>
            </a:r>
            <a:r>
              <a:rPr lang="en-US" sz="1600" dirty="0" smtClean="0">
                <a:latin typeface="Segoe UI Light" panose="020B0502040204020203" pitchFamily="34" charset="0"/>
                <a:cs typeface="Segoe UI Light" panose="020B0502040204020203" pitchFamily="34" charset="0"/>
              </a:rPr>
              <a:t>speakers.Its </a:t>
            </a:r>
            <a:r>
              <a:rPr lang="en-US" sz="1600" dirty="0">
                <a:latin typeface="Segoe UI Light" panose="020B0502040204020203" pitchFamily="34" charset="0"/>
                <a:cs typeface="Segoe UI Light" panose="020B0502040204020203" pitchFamily="34" charset="0"/>
              </a:rPr>
              <a:t>USP lies in offering stylish and </a:t>
            </a:r>
            <a:r>
              <a:rPr lang="en-US" sz="1600" dirty="0" smtClean="0">
                <a:latin typeface="Segoe UI Light" panose="020B0502040204020203" pitchFamily="34" charset="0"/>
                <a:cs typeface="Segoe UI Light" panose="020B0502040204020203" pitchFamily="34" charset="0"/>
              </a:rPr>
              <a:t>feature-rich products at competitive </a:t>
            </a:r>
            <a:r>
              <a:rPr lang="en-US" sz="1600" dirty="0">
                <a:latin typeface="Segoe UI Light" panose="020B0502040204020203" pitchFamily="34" charset="0"/>
                <a:cs typeface="Segoe UI Light" panose="020B0502040204020203" pitchFamily="34" charset="0"/>
              </a:rPr>
              <a:t>prices, targeting the youth and those looking for budget-friendly yet </a:t>
            </a:r>
            <a:r>
              <a:rPr lang="en-US" sz="1600" dirty="0" smtClean="0">
                <a:latin typeface="Segoe UI Light" panose="020B0502040204020203" pitchFamily="34" charset="0"/>
                <a:cs typeface="Segoe UI Light" panose="020B0502040204020203" pitchFamily="34" charset="0"/>
              </a:rPr>
              <a:t>           quality </a:t>
            </a:r>
            <a:r>
              <a:rPr lang="en-US" sz="1600" dirty="0">
                <a:latin typeface="Segoe UI Light" panose="020B0502040204020203" pitchFamily="34" charset="0"/>
                <a:cs typeface="Segoe UI Light" panose="020B0502040204020203" pitchFamily="34" charset="0"/>
              </a:rPr>
              <a:t>audio </a:t>
            </a:r>
            <a:r>
              <a:rPr lang="en-US" sz="1600" dirty="0" smtClean="0">
                <a:latin typeface="Segoe UI Light" panose="020B0502040204020203" pitchFamily="34" charset="0"/>
                <a:cs typeface="Segoe UI Light" panose="020B0502040204020203" pitchFamily="34" charset="0"/>
              </a:rPr>
              <a:t>solutions.The </a:t>
            </a:r>
            <a:r>
              <a:rPr lang="en-US" sz="1600" dirty="0">
                <a:latin typeface="Segoe UI Light" panose="020B0502040204020203" pitchFamily="34" charset="0"/>
                <a:cs typeface="Segoe UI Light" panose="020B0502040204020203" pitchFamily="34" charset="0"/>
              </a:rPr>
              <a:t>emphasis on combining style with substance, such as </a:t>
            </a:r>
            <a:r>
              <a:rPr lang="en-US" sz="1600" dirty="0" smtClean="0">
                <a:latin typeface="Segoe UI Light" panose="020B0502040204020203" pitchFamily="34" charset="0"/>
                <a:cs typeface="Segoe UI Light" panose="020B0502040204020203" pitchFamily="34" charset="0"/>
              </a:rPr>
              <a:t>trendy designs</a:t>
            </a:r>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vibrant </a:t>
            </a:r>
            <a:r>
              <a:rPr lang="en-US" sz="1600" dirty="0">
                <a:latin typeface="Segoe UI Light" panose="020B0502040204020203" pitchFamily="34" charset="0"/>
                <a:cs typeface="Segoe UI Light" panose="020B0502040204020203" pitchFamily="34" charset="0"/>
              </a:rPr>
              <a:t>colors</a:t>
            </a:r>
            <a:r>
              <a:rPr lang="en-US" sz="1600" dirty="0" smtClean="0">
                <a:latin typeface="Segoe UI Light" panose="020B0502040204020203" pitchFamily="34" charset="0"/>
                <a:cs typeface="Segoe UI Light" panose="020B0502040204020203" pitchFamily="34" charset="0"/>
              </a:rPr>
              <a:t>, and good </a:t>
            </a:r>
            <a:r>
              <a:rPr lang="en-US" sz="1600" dirty="0">
                <a:latin typeface="Segoe UI Light" panose="020B0502040204020203" pitchFamily="34" charset="0"/>
                <a:cs typeface="Segoe UI Light" panose="020B0502040204020203" pitchFamily="34" charset="0"/>
              </a:rPr>
              <a:t>sound quality, sets boAt apart from its competitors.</a:t>
            </a:r>
          </a:p>
          <a:p>
            <a:pPr marL="285750" indent="-285750">
              <a:buFont typeface="Wingdings" panose="05000000000000000000" pitchFamily="2" charset="2"/>
              <a:buChar char="§"/>
            </a:pPr>
            <a:r>
              <a:rPr lang="en-US" sz="2400" b="1" u="sng" dirty="0" smtClean="0">
                <a:solidFill>
                  <a:srgbClr val="FF0000"/>
                </a:solidFill>
                <a:latin typeface="Segoe UI Light" panose="020B0502040204020203" pitchFamily="34" charset="0"/>
                <a:cs typeface="Segoe UI Light" panose="020B0502040204020203" pitchFamily="34" charset="0"/>
              </a:rPr>
              <a:t>Online communication</a:t>
            </a:r>
            <a:r>
              <a:rPr lang="en-US" sz="2400" b="1" dirty="0" smtClean="0">
                <a:solidFill>
                  <a:srgbClr val="FF0000"/>
                </a:solidFill>
                <a:latin typeface="Segoe UI Light" panose="020B0502040204020203" pitchFamily="34" charset="0"/>
                <a:cs typeface="Segoe UI Light" panose="020B0502040204020203" pitchFamily="34" charset="0"/>
              </a:rPr>
              <a:t>:</a:t>
            </a:r>
          </a:p>
          <a:p>
            <a:r>
              <a:rPr lang="en-US" sz="1600" b="1" dirty="0">
                <a:solidFill>
                  <a:srgbClr val="FF0000"/>
                </a:solidFill>
                <a:latin typeface="Segoe UI Light" panose="020B0502040204020203" pitchFamily="34" charset="0"/>
                <a:cs typeface="Segoe UI Light" panose="020B0502040204020203" pitchFamily="34" charset="0"/>
              </a:rPr>
              <a:t> </a:t>
            </a:r>
            <a:r>
              <a:rPr lang="en-US" sz="1600" b="1" dirty="0" smtClean="0">
                <a:solidFill>
                  <a:srgbClr val="FF0000"/>
                </a:solidFill>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Ptron's </a:t>
            </a:r>
            <a:r>
              <a:rPr lang="en-US" sz="1600" dirty="0">
                <a:latin typeface="Segoe UI Light" panose="020B0502040204020203" pitchFamily="34" charset="0"/>
                <a:cs typeface="Segoe UI Light" panose="020B0502040204020203" pitchFamily="34" charset="0"/>
              </a:rPr>
              <a:t>online communication strategy focuses on engaging its audience across social media </a:t>
            </a:r>
            <a:r>
              <a:rPr lang="en-US" sz="1600" dirty="0" smtClean="0">
                <a:latin typeface="Segoe UI Light" panose="020B0502040204020203" pitchFamily="34" charset="0"/>
                <a:cs typeface="Segoe UI Light" panose="020B0502040204020203" pitchFamily="34" charset="0"/>
              </a:rPr>
              <a:t>platforms </a:t>
            </a:r>
            <a:r>
              <a:rPr lang="en-US" sz="1600" dirty="0">
                <a:latin typeface="Segoe UI Light" panose="020B0502040204020203" pitchFamily="34" charset="0"/>
                <a:cs typeface="Segoe UI Light" panose="020B0502040204020203" pitchFamily="34" charset="0"/>
              </a:rPr>
              <a:t>like Instagram, </a:t>
            </a:r>
            <a:r>
              <a:rPr lang="en-US" sz="1600" dirty="0" smtClean="0">
                <a:latin typeface="Segoe UI Light" panose="020B0502040204020203" pitchFamily="34" charset="0"/>
                <a:cs typeface="Segoe UI Light" panose="020B0502040204020203" pitchFamily="34" charset="0"/>
              </a:rPr>
              <a:t>Facebook</a:t>
            </a:r>
            <a:r>
              <a:rPr lang="en-US" sz="1600" dirty="0">
                <a:latin typeface="Segoe UI Light" panose="020B0502040204020203" pitchFamily="34" charset="0"/>
                <a:cs typeface="Segoe UI Light" panose="020B0502040204020203" pitchFamily="34" charset="0"/>
              </a:rPr>
              <a:t>, Twitter, and LinkedIn. Through visually appealing </a:t>
            </a:r>
            <a:r>
              <a:rPr lang="en-US" sz="1600" dirty="0" smtClean="0">
                <a:latin typeface="Segoe UI Light" panose="020B0502040204020203" pitchFamily="34" charset="0"/>
                <a:cs typeface="Segoe UI Light" panose="020B0502040204020203" pitchFamily="34" charset="0"/>
              </a:rPr>
              <a:t>  content ,interactive </a:t>
            </a:r>
            <a:r>
              <a:rPr lang="en-US" sz="1600" dirty="0">
                <a:latin typeface="Segoe UI Light" panose="020B0502040204020203" pitchFamily="34" charset="0"/>
                <a:cs typeface="Segoe UI Light" panose="020B0502040204020203" pitchFamily="34" charset="0"/>
              </a:rPr>
              <a:t>features, and collaborations </a:t>
            </a:r>
            <a:r>
              <a:rPr lang="en-US" sz="1600" dirty="0" smtClean="0">
                <a:latin typeface="Segoe UI Light" panose="020B0502040204020203" pitchFamily="34" charset="0"/>
                <a:cs typeface="Segoe UI Light" panose="020B0502040204020203" pitchFamily="34" charset="0"/>
              </a:rPr>
              <a:t>with influencers</a:t>
            </a:r>
            <a:r>
              <a:rPr lang="en-US" sz="1600" dirty="0">
                <a:latin typeface="Segoe UI Light" panose="020B0502040204020203" pitchFamily="34" charset="0"/>
                <a:cs typeface="Segoe UI Light" panose="020B0502040204020203" pitchFamily="34" charset="0"/>
              </a:rPr>
              <a:t>, Ptron aims to amplify its </a:t>
            </a:r>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brand research and connect </a:t>
            </a:r>
            <a:r>
              <a:rPr lang="en-US" sz="1600" dirty="0">
                <a:latin typeface="Segoe UI Light" panose="020B0502040204020203" pitchFamily="34" charset="0"/>
                <a:cs typeface="Segoe UI Light" panose="020B0502040204020203" pitchFamily="34" charset="0"/>
              </a:rPr>
              <a:t>with new </a:t>
            </a:r>
            <a:r>
              <a:rPr lang="en-US" sz="1600" dirty="0" smtClean="0">
                <a:latin typeface="Segoe UI Light" panose="020B0502040204020203" pitchFamily="34" charset="0"/>
                <a:cs typeface="Segoe UI Light" panose="020B0502040204020203" pitchFamily="34" charset="0"/>
              </a:rPr>
              <a:t>customers. </a:t>
            </a:r>
            <a:r>
              <a:rPr lang="en-US" sz="1600" dirty="0">
                <a:latin typeface="Segoe UI Light" panose="020B0502040204020203" pitchFamily="34" charset="0"/>
                <a:cs typeface="Segoe UI Light" panose="020B0502040204020203" pitchFamily="34" charset="0"/>
              </a:rPr>
              <a:t>Collaborating with relevant influencers </a:t>
            </a:r>
            <a:r>
              <a:rPr lang="en-US" sz="1600" dirty="0" smtClean="0">
                <a:latin typeface="Segoe UI Light" panose="020B0502040204020203" pitchFamily="34" charset="0"/>
                <a:cs typeface="Segoe UI Light" panose="020B0502040204020203" pitchFamily="34" charset="0"/>
              </a:rPr>
              <a:t>and </a:t>
            </a:r>
            <a:r>
              <a:rPr lang="en-US" sz="1600" dirty="0">
                <a:latin typeface="Segoe UI Light" panose="020B0502040204020203" pitchFamily="34" charset="0"/>
                <a:cs typeface="Segoe UI Light" panose="020B0502040204020203" pitchFamily="34" charset="0"/>
              </a:rPr>
              <a:t>content </a:t>
            </a:r>
            <a:r>
              <a:rPr lang="en-US" sz="1600" dirty="0" smtClean="0">
                <a:latin typeface="Segoe UI Light" panose="020B0502040204020203" pitchFamily="34" charset="0"/>
                <a:cs typeface="Segoe UI Light" panose="020B0502040204020203" pitchFamily="34" charset="0"/>
              </a:rPr>
              <a:t>creators  can </a:t>
            </a:r>
            <a:r>
              <a:rPr lang="en-US" sz="1600" dirty="0">
                <a:latin typeface="Segoe UI Light" panose="020B0502040204020203" pitchFamily="34" charset="0"/>
                <a:cs typeface="Segoe UI Light" panose="020B0502040204020203" pitchFamily="34" charset="0"/>
              </a:rPr>
              <a:t>extend its reach and credibility, while user-generated content can </a:t>
            </a:r>
            <a:r>
              <a:rPr lang="en-US" sz="1600" dirty="0" smtClean="0">
                <a:latin typeface="Segoe UI Light" panose="020B0502040204020203" pitchFamily="34" charset="0"/>
                <a:cs typeface="Segoe UI Light" panose="020B0502040204020203" pitchFamily="34" charset="0"/>
              </a:rPr>
              <a:t>foster </a:t>
            </a:r>
            <a:r>
              <a:rPr lang="en-US" sz="1600" dirty="0">
                <a:latin typeface="Segoe UI Light" panose="020B0502040204020203" pitchFamily="34" charset="0"/>
                <a:cs typeface="Segoe UI Light" panose="020B0502040204020203" pitchFamily="34" charset="0"/>
              </a:rPr>
              <a:t>a sense </a:t>
            </a:r>
            <a:r>
              <a:rPr lang="en-US" sz="1600" dirty="0" smtClean="0">
                <a:latin typeface="Segoe UI Light" panose="020B0502040204020203" pitchFamily="34" charset="0"/>
                <a:cs typeface="Segoe UI Light" panose="020B0502040204020203" pitchFamily="34" charset="0"/>
              </a:rPr>
              <a:t>of community </a:t>
            </a:r>
            <a:r>
              <a:rPr lang="en-US" sz="1600" dirty="0">
                <a:latin typeface="Segoe UI Light" panose="020B0502040204020203" pitchFamily="34" charset="0"/>
                <a:cs typeface="Segoe UI Light" panose="020B0502040204020203" pitchFamily="34" charset="0"/>
              </a:rPr>
              <a:t>and trust.</a:t>
            </a:r>
            <a:endParaRPr lang="en-US" sz="1600" dirty="0" smtClean="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360" y="2489593"/>
            <a:ext cx="2072640" cy="2011287"/>
          </a:xfrm>
          <a:prstGeom prst="rect">
            <a:avLst/>
          </a:prstGeom>
        </p:spPr>
      </p:pic>
    </p:spTree>
    <p:extLst>
      <p:ext uri="{BB962C8B-B14F-4D97-AF65-F5344CB8AC3E}">
        <p14:creationId xmlns:p14="http://schemas.microsoft.com/office/powerpoint/2010/main" val="905824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8486" y="1299384"/>
            <a:ext cx="9899375" cy="1754326"/>
          </a:xfrm>
          <a:prstGeom prst="rect">
            <a:avLst/>
          </a:prstGeom>
          <a:noFill/>
        </p:spPr>
        <p:txBody>
          <a:bodyPr wrap="square" rtlCol="0">
            <a:spAutoFit/>
          </a:bodyPr>
          <a:lstStyle/>
          <a:p>
            <a:r>
              <a:rPr lang="en-US" sz="2000" b="1" dirty="0">
                <a:latin typeface="Segoe UI Light" panose="020B0502040204020203" pitchFamily="34" charset="0"/>
                <a:cs typeface="Segoe UI Light" panose="020B0502040204020203" pitchFamily="34" charset="0"/>
              </a:rPr>
              <a:t>Strengths:</a:t>
            </a:r>
            <a:endParaRPr lang="en-US" sz="2000" dirty="0">
              <a:latin typeface="Segoe UI Light" panose="020B0502040204020203" pitchFamily="34" charset="0"/>
              <a:cs typeface="Segoe UI Light" panose="020B0502040204020203" pitchFamily="34" charset="0"/>
            </a:endParaRPr>
          </a:p>
          <a:p>
            <a:r>
              <a:rPr lang="en-US" sz="1600" dirty="0" smtClean="0">
                <a:latin typeface="Segoe UI Light" panose="020B0502040204020203" pitchFamily="34" charset="0"/>
                <a:cs typeface="Segoe UI Light" panose="020B0502040204020203" pitchFamily="34" charset="0"/>
              </a:rPr>
              <a:t>Brand </a:t>
            </a:r>
            <a:r>
              <a:rPr lang="en-US" sz="1600" dirty="0">
                <a:latin typeface="Segoe UI Light" panose="020B0502040204020203" pitchFamily="34" charset="0"/>
                <a:cs typeface="Segoe UI Light" panose="020B0502040204020203" pitchFamily="34" charset="0"/>
              </a:rPr>
              <a:t>Recognition: boAt has established itself as a leading brand in the audio accessories market, known for its trendy designs and quality products.</a:t>
            </a:r>
          </a:p>
          <a:p>
            <a:r>
              <a:rPr lang="en-US" sz="1600" dirty="0">
                <a:latin typeface="Segoe UI Light" panose="020B0502040204020203" pitchFamily="34" charset="0"/>
                <a:cs typeface="Segoe UI Light" panose="020B0502040204020203" pitchFamily="34" charset="0"/>
              </a:rPr>
              <a:t>Product Diversity: The company offers a wide range of audio products including headphones, earphones, speakers, and wearables, catering to diverse consumer preferences</a:t>
            </a:r>
            <a:r>
              <a:rPr lang="en-US" sz="1600" dirty="0" smtClean="0">
                <a:latin typeface="Segoe UI Light" panose="020B0502040204020203" pitchFamily="34" charset="0"/>
                <a:cs typeface="Segoe UI Light" panose="020B0502040204020203" pitchFamily="34" charset="0"/>
              </a:rPr>
              <a:t>.</a:t>
            </a:r>
          </a:p>
          <a:p>
            <a:endParaRPr lang="en-US" sz="2400" dirty="0"/>
          </a:p>
        </p:txBody>
      </p:sp>
      <p:sp>
        <p:nvSpPr>
          <p:cNvPr id="4" name="Rectangle 3"/>
          <p:cNvSpPr/>
          <p:nvPr/>
        </p:nvSpPr>
        <p:spPr>
          <a:xfrm>
            <a:off x="1528486" y="2609313"/>
            <a:ext cx="9818352" cy="3724096"/>
          </a:xfrm>
          <a:prstGeom prst="rect">
            <a:avLst/>
          </a:prstGeom>
        </p:spPr>
        <p:txBody>
          <a:bodyPr wrap="square">
            <a:spAutoFit/>
          </a:bodyPr>
          <a:lstStyle/>
          <a:p>
            <a:r>
              <a:rPr lang="en-US" sz="2000" b="1" dirty="0">
                <a:solidFill>
                  <a:srgbClr val="0D0D0D"/>
                </a:solidFill>
                <a:latin typeface="Segoe UI Light" panose="020B0502040204020203" pitchFamily="34" charset="0"/>
                <a:cs typeface="Segoe UI Light" panose="020B0502040204020203" pitchFamily="34" charset="0"/>
              </a:rPr>
              <a:t>Weaknesses</a:t>
            </a:r>
            <a:r>
              <a:rPr lang="en-US" sz="2000" b="1" dirty="0" smtClean="0">
                <a:solidFill>
                  <a:srgbClr val="0D0D0D"/>
                </a:solidFill>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Brand </a:t>
            </a:r>
            <a:r>
              <a:rPr lang="en-US" sz="1600" dirty="0">
                <a:latin typeface="Segoe UI Light" panose="020B0502040204020203" pitchFamily="34" charset="0"/>
                <a:cs typeface="Segoe UI Light" panose="020B0502040204020203" pitchFamily="34" charset="0"/>
              </a:rPr>
              <a:t>Perception: While boAt has gained popularity among younger consumers, some may perceive it as a budget brand rather than a premium audio solution provider, affecting its positioning in the market</a:t>
            </a:r>
            <a:r>
              <a:rPr lang="en-US" sz="1600" dirty="0" smtClean="0">
                <a:latin typeface="Segoe UI Light" panose="020B0502040204020203" pitchFamily="34" charset="0"/>
                <a:cs typeface="Segoe UI Light" panose="020B0502040204020203" pitchFamily="34" charset="0"/>
              </a:rPr>
              <a:t>.</a:t>
            </a:r>
          </a:p>
          <a:p>
            <a:r>
              <a:rPr lang="en-US" sz="2000" b="1" dirty="0">
                <a:latin typeface="Segoe UI Light" panose="020B0502040204020203" pitchFamily="34" charset="0"/>
                <a:cs typeface="Segoe UI Light" panose="020B0502040204020203" pitchFamily="34" charset="0"/>
              </a:rPr>
              <a:t>Opportunities:</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Emerging Markets: Expanding into emerging markets and untapped regions presents opportunities for boAt to further grow its customer base and increase market share.</a:t>
            </a:r>
          </a:p>
          <a:p>
            <a:r>
              <a:rPr lang="en-US" sz="1600" dirty="0">
                <a:latin typeface="Segoe UI Light" panose="020B0502040204020203" pitchFamily="34" charset="0"/>
                <a:cs typeface="Segoe UI Light" panose="020B0502040204020203" pitchFamily="34" charset="0"/>
              </a:rPr>
              <a:t>Product Innovation: Investing in research and development to introduce innovative features and technologies in its products can help boAt stay ahead of competitors and capture new market segments</a:t>
            </a:r>
            <a:r>
              <a:rPr lang="en-US" sz="1600" dirty="0" smtClean="0">
                <a:latin typeface="Segoe UI Light" panose="020B0502040204020203" pitchFamily="34" charset="0"/>
                <a:cs typeface="Segoe UI Light" panose="020B0502040204020203" pitchFamily="34" charset="0"/>
              </a:rPr>
              <a:t>.</a:t>
            </a:r>
          </a:p>
          <a:p>
            <a:r>
              <a:rPr lang="en-IN" sz="2000" b="1" dirty="0" smtClean="0">
                <a:latin typeface="Segoe UI Light" panose="020B0502040204020203" pitchFamily="34" charset="0"/>
                <a:cs typeface="Segoe UI Light" panose="020B0502040204020203" pitchFamily="34" charset="0"/>
              </a:rPr>
              <a:t>Threats:</a:t>
            </a:r>
          </a:p>
          <a:p>
            <a:r>
              <a:rPr lang="en-US" sz="1600" dirty="0" smtClean="0">
                <a:latin typeface="Segoe UI Light" panose="020B0502040204020203" pitchFamily="34" charset="0"/>
                <a:cs typeface="Segoe UI Light" panose="020B0502040204020203" pitchFamily="34" charset="0"/>
              </a:rPr>
              <a:t>Rapid </a:t>
            </a:r>
            <a:r>
              <a:rPr lang="en-US" sz="1600" dirty="0">
                <a:latin typeface="Segoe UI Light" panose="020B0502040204020203" pitchFamily="34" charset="0"/>
                <a:cs typeface="Segoe UI Light" panose="020B0502040204020203" pitchFamily="34" charset="0"/>
              </a:rPr>
              <a:t>Technological Changes: Rapid advancements in technology and evolving consumer preferences pose a threat to boAt's products becoming obsolete if it fails to keep up with the pace of innovation.</a:t>
            </a:r>
          </a:p>
          <a:p>
            <a:endParaRPr lang="en-US" sz="1600" dirty="0">
              <a:latin typeface="Segoe UI Light" panose="020B0502040204020203" pitchFamily="34" charset="0"/>
              <a:cs typeface="Segoe UI Light" panose="020B0502040204020203" pitchFamily="34" charset="0"/>
            </a:endParaRPr>
          </a:p>
          <a:p>
            <a:endParaRPr lang="en-US" sz="1600" dirty="0">
              <a:latin typeface="Segoe UI Light" panose="020B0502040204020203" pitchFamily="34" charset="0"/>
              <a:cs typeface="Segoe UI Light" panose="020B0502040204020203" pitchFamily="34" charset="0"/>
            </a:endParaRPr>
          </a:p>
          <a:p>
            <a:endParaRPr lang="en-US" sz="1600" dirty="0">
              <a:solidFill>
                <a:srgbClr val="0D0D0D"/>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1262268" y="776164"/>
            <a:ext cx="2627579" cy="523220"/>
          </a:xfrm>
          <a:prstGeom prst="rect">
            <a:avLst/>
          </a:prstGeom>
          <a:noFill/>
        </p:spPr>
        <p:txBody>
          <a:bodyPr wrap="none" rtlCol="0">
            <a:spAutoFit/>
          </a:bodyPr>
          <a:lstStyle/>
          <a:p>
            <a:pPr marL="457200" indent="-457200">
              <a:buFont typeface="Wingdings" panose="05000000000000000000" pitchFamily="2" charset="2"/>
              <a:buChar char="§"/>
            </a:pPr>
            <a:r>
              <a:rPr lang="en-IN" sz="2400" b="1" u="sng" dirty="0" smtClean="0">
                <a:solidFill>
                  <a:srgbClr val="FF0000"/>
                </a:solidFill>
                <a:latin typeface="Segoe UI Light" panose="020B0502040204020203" pitchFamily="34" charset="0"/>
                <a:cs typeface="Segoe UI Light" panose="020B0502040204020203" pitchFamily="34" charset="0"/>
              </a:rPr>
              <a:t>SWOT Analysis</a:t>
            </a:r>
            <a:r>
              <a:rPr lang="en-IN" sz="2800" b="1" u="sng" dirty="0" smtClean="0">
                <a:solidFill>
                  <a:srgbClr val="FF0000"/>
                </a:solidFill>
                <a:latin typeface="Segoe UI Light" panose="020B0502040204020203" pitchFamily="34" charset="0"/>
                <a:cs typeface="Segoe UI Light" panose="020B0502040204020203" pitchFamily="34" charset="0"/>
              </a:rPr>
              <a:t>:</a:t>
            </a:r>
            <a:endParaRPr lang="en-IN" sz="2800" b="1" u="sng"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7002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3956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234440" y="756164"/>
            <a:ext cx="10767060" cy="338554"/>
          </a:xfrm>
          <a:prstGeom prst="rect">
            <a:avLst/>
          </a:prstGeom>
          <a:noFill/>
        </p:spPr>
        <p:txBody>
          <a:bodyPr wrap="square" rtlCol="0">
            <a:spAutoFit/>
          </a:bodyPr>
          <a:lstStyle/>
          <a:p>
            <a:endParaRPr lang="en-IN" sz="1600" b="1" u="sng" dirty="0" smtClean="0">
              <a:solidFill>
                <a:srgbClr val="FF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1100263" y="709930"/>
            <a:ext cx="8386637" cy="4524315"/>
          </a:xfrm>
          <a:prstGeom prst="rect">
            <a:avLst/>
          </a:prstGeom>
          <a:noFill/>
        </p:spPr>
        <p:txBody>
          <a:bodyPr wrap="square" rtlCol="0">
            <a:spAutoFit/>
          </a:bodyPr>
          <a:lstStyle/>
          <a:p>
            <a:r>
              <a:rPr lang="en-IN" sz="1600" b="1" dirty="0" smtClean="0">
                <a:latin typeface="Segoe UI Light" panose="020B0502040204020203" pitchFamily="34" charset="0"/>
                <a:cs typeface="Segoe UI Light" panose="020B0502040204020203" pitchFamily="34" charset="0"/>
              </a:rPr>
              <a:t>  </a:t>
            </a:r>
            <a:endParaRPr lang="en-IN" sz="1600" b="1" dirty="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Ø"/>
            </a:pPr>
            <a:r>
              <a:rPr lang="en-IN" sz="2400" b="1" dirty="0" smtClean="0">
                <a:latin typeface="Segoe UI Light" panose="020B0502040204020203" pitchFamily="34" charset="0"/>
                <a:cs typeface="Segoe UI Light" panose="020B0502040204020203" pitchFamily="34" charset="0"/>
              </a:rPr>
              <a:t>Competitor 2: Syska</a:t>
            </a:r>
          </a:p>
          <a:p>
            <a:endParaRPr lang="en-IN" sz="1600" b="1" dirty="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IN" sz="2000" b="1" u="sng" dirty="0" smtClean="0">
                <a:solidFill>
                  <a:srgbClr val="FF0000"/>
                </a:solidFill>
                <a:latin typeface="Segoe UI Light" panose="020B0502040204020203" pitchFamily="34" charset="0"/>
                <a:cs typeface="Segoe UI Light" panose="020B0502040204020203" pitchFamily="34" charset="0"/>
              </a:rPr>
              <a:t>USP:</a:t>
            </a:r>
            <a:endParaRPr lang="en-IN" sz="2000" b="1" u="sng" dirty="0">
              <a:solidFill>
                <a:srgbClr val="FF0000"/>
              </a:solidFill>
              <a:latin typeface="Segoe UI Light" panose="020B0502040204020203" pitchFamily="34" charset="0"/>
              <a:cs typeface="Segoe UI Light" panose="020B0502040204020203" pitchFamily="34" charset="0"/>
            </a:endParaRPr>
          </a:p>
          <a:p>
            <a:r>
              <a:rPr lang="en-IN" sz="1600" b="1" dirty="0" smtClean="0">
                <a:solidFill>
                  <a:srgbClr val="FF0000"/>
                </a:solidFill>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Syska's </a:t>
            </a:r>
            <a:r>
              <a:rPr lang="en-US" sz="1600" dirty="0">
                <a:latin typeface="Segoe UI Light" panose="020B0502040204020203" pitchFamily="34" charset="0"/>
                <a:cs typeface="Segoe UI Light" panose="020B0502040204020203" pitchFamily="34" charset="0"/>
              </a:rPr>
              <a:t>USP revolves around its innovative approach to providing high-quality </a:t>
            </a:r>
            <a:r>
              <a:rPr lang="en-US" sz="1600" dirty="0" smtClean="0">
                <a:latin typeface="Segoe UI Light" panose="020B0502040204020203" pitchFamily="34" charset="0"/>
                <a:cs typeface="Segoe UI Light" panose="020B0502040204020203" pitchFamily="34" charset="0"/>
              </a:rPr>
              <a:t> electronic    accessories </a:t>
            </a:r>
            <a:r>
              <a:rPr lang="en-US" sz="1600" dirty="0">
                <a:latin typeface="Segoe UI Light" panose="020B0502040204020203" pitchFamily="34" charset="0"/>
                <a:cs typeface="Segoe UI Light" panose="020B0502040204020203" pitchFamily="34" charset="0"/>
              </a:rPr>
              <a:t>that seamlessly </a:t>
            </a:r>
            <a:r>
              <a:rPr lang="en-US" sz="1600" dirty="0" smtClean="0">
                <a:latin typeface="Segoe UI Light" panose="020B0502040204020203" pitchFamily="34" charset="0"/>
                <a:cs typeface="Segoe UI Light" panose="020B0502040204020203" pitchFamily="34" charset="0"/>
              </a:rPr>
              <a:t>combine </a:t>
            </a:r>
            <a:r>
              <a:rPr lang="en-US" sz="1600" dirty="0">
                <a:latin typeface="Segoe UI Light" panose="020B0502040204020203" pitchFamily="34" charset="0"/>
                <a:cs typeface="Segoe UI Light" panose="020B0502040204020203" pitchFamily="34" charset="0"/>
              </a:rPr>
              <a:t>cutting-edge technology with stylish design, ensuring both functionality and aesthetic appeal for </a:t>
            </a:r>
            <a:r>
              <a:rPr lang="en-US" sz="1600" dirty="0" smtClean="0">
                <a:latin typeface="Segoe UI Light" panose="020B0502040204020203" pitchFamily="34" charset="0"/>
                <a:cs typeface="Segoe UI Light" panose="020B0502040204020203" pitchFamily="34" charset="0"/>
              </a:rPr>
              <a:t>consumers. Each </a:t>
            </a:r>
            <a:r>
              <a:rPr lang="en-US" sz="1600" dirty="0">
                <a:latin typeface="Segoe UI Light" panose="020B0502040204020203" pitchFamily="34" charset="0"/>
                <a:cs typeface="Segoe UI Light" panose="020B0502040204020203" pitchFamily="34" charset="0"/>
              </a:rPr>
              <a:t>Syksa product is crafted with attention to detail, ensuring reliability, durability,  </a:t>
            </a:r>
            <a:r>
              <a:rPr lang="en-US" sz="1600" dirty="0" smtClean="0">
                <a:latin typeface="Segoe UI Light" panose="020B0502040204020203" pitchFamily="34" charset="0"/>
                <a:cs typeface="Segoe UI Light" panose="020B0502040204020203" pitchFamily="34" charset="0"/>
              </a:rPr>
              <a:t>and performance</a:t>
            </a:r>
            <a:r>
              <a:rPr lang="en-US" sz="1600" dirty="0">
                <a:latin typeface="Segoe UI Light" panose="020B0502040204020203" pitchFamily="34" charset="0"/>
                <a:cs typeface="Segoe UI Light" panose="020B0502040204020203" pitchFamily="34" charset="0"/>
              </a:rPr>
              <a:t>, all while </a:t>
            </a:r>
            <a:r>
              <a:rPr lang="en-US" sz="1600" dirty="0" smtClean="0">
                <a:latin typeface="Segoe UI Light" panose="020B0502040204020203" pitchFamily="34" charset="0"/>
                <a:cs typeface="Segoe UI Light" panose="020B0502040204020203" pitchFamily="34" charset="0"/>
              </a:rPr>
              <a:t>maintaining </a:t>
            </a:r>
            <a:r>
              <a:rPr lang="en-US" sz="1600" dirty="0">
                <a:latin typeface="Segoe UI Light" panose="020B0502040204020203" pitchFamily="34" charset="0"/>
                <a:cs typeface="Segoe UI Light" panose="020B0502040204020203" pitchFamily="34" charset="0"/>
              </a:rPr>
              <a:t>an affordable price point. With a focus on user-centric design and cutting-edge technology, Syksa consistently provides value to its customers, making it a trusted choice for tech enthusiasts worldwide.</a:t>
            </a:r>
            <a:endParaRPr lang="en-US" sz="1600"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2000" b="1" u="sng" dirty="0" smtClean="0">
                <a:solidFill>
                  <a:srgbClr val="FF0000"/>
                </a:solidFill>
                <a:latin typeface="Segoe UI Light" panose="020B0502040204020203" pitchFamily="34" charset="0"/>
                <a:cs typeface="Segoe UI Light" panose="020B0502040204020203" pitchFamily="34" charset="0"/>
              </a:rPr>
              <a:t>Online communication: </a:t>
            </a:r>
          </a:p>
          <a:p>
            <a:r>
              <a:rPr lang="en-US" sz="1600" dirty="0" smtClean="0">
                <a:latin typeface="Segoe UI Light" panose="020B0502040204020203" pitchFamily="34" charset="0"/>
                <a:cs typeface="Segoe UI Light" panose="020B0502040204020203" pitchFamily="34" charset="0"/>
              </a:rPr>
              <a:t>                Syska's </a:t>
            </a:r>
            <a:r>
              <a:rPr lang="en-US" sz="1600" dirty="0">
                <a:latin typeface="Segoe UI Light" panose="020B0502040204020203" pitchFamily="34" charset="0"/>
                <a:cs typeface="Segoe UI Light" panose="020B0502040204020203" pitchFamily="34" charset="0"/>
              </a:rPr>
              <a:t>online communication strategy involves active engagement on social media platforms, prompt response to </a:t>
            </a:r>
            <a:r>
              <a:rPr lang="en-US" sz="1600" dirty="0" smtClean="0">
                <a:latin typeface="Segoe UI Light" panose="020B0502040204020203" pitchFamily="34" charset="0"/>
                <a:cs typeface="Segoe UI Light" panose="020B0502040204020203" pitchFamily="34" charset="0"/>
              </a:rPr>
              <a:t>customer </a:t>
            </a:r>
            <a:r>
              <a:rPr lang="en-US" sz="1600" dirty="0">
                <a:latin typeface="Segoe UI Light" panose="020B0502040204020203" pitchFamily="34" charset="0"/>
                <a:cs typeface="Segoe UI Light" panose="020B0502040204020203" pitchFamily="34" charset="0"/>
              </a:rPr>
              <a:t>inquiries, collaborations with influencers, provision of informative content, targeted email marketing, and </a:t>
            </a:r>
            <a:r>
              <a:rPr lang="en-US" sz="1600" dirty="0" smtClean="0">
                <a:latin typeface="Segoe UI Light" panose="020B0502040204020203" pitchFamily="34" charset="0"/>
                <a:cs typeface="Segoe UI Light" panose="020B0502040204020203" pitchFamily="34" charset="0"/>
              </a:rPr>
              <a:t>showcasing </a:t>
            </a:r>
            <a:r>
              <a:rPr lang="en-US" sz="1600" dirty="0">
                <a:latin typeface="Segoe UI Light" panose="020B0502040204020203" pitchFamily="34" charset="0"/>
                <a:cs typeface="Segoe UI Light" panose="020B0502040204020203" pitchFamily="34" charset="0"/>
              </a:rPr>
              <a:t>positive user reviews to enhance brand presence, drive sales, and foster customer </a:t>
            </a:r>
            <a:r>
              <a:rPr lang="en-US" sz="1600" dirty="0" smtClean="0">
                <a:latin typeface="Segoe UI Light" panose="020B0502040204020203" pitchFamily="34" charset="0"/>
                <a:cs typeface="Segoe UI Light" panose="020B0502040204020203" pitchFamily="34" charset="0"/>
              </a:rPr>
              <a:t>relationships.</a:t>
            </a:r>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By leveraging </a:t>
            </a:r>
            <a:r>
              <a:rPr lang="en-US" sz="1600" dirty="0">
                <a:latin typeface="Segoe UI Light" panose="020B0502040204020203" pitchFamily="34" charset="0"/>
                <a:cs typeface="Segoe UI Light" panose="020B0502040204020203" pitchFamily="34" charset="0"/>
              </a:rPr>
              <a:t>these online communication strategies effectively, Syksa can continue to strengthen its brand presence, connect with its audience, and drive growth in the competitive tech accessories market.</a:t>
            </a:r>
            <a:endParaRPr lang="en-US" sz="1600" dirty="0" smtClean="0">
              <a:latin typeface="Segoe UI Light" panose="020B0502040204020203" pitchFamily="34" charset="0"/>
              <a:cs typeface="Segoe UI Light" panose="020B0502040204020203" pitchFamily="34" charset="0"/>
            </a:endParaRPr>
          </a:p>
        </p:txBody>
      </p:sp>
      <p:sp>
        <p:nvSpPr>
          <p:cNvPr id="9" name="Rectangle 4"/>
          <p:cNvSpPr>
            <a:spLocks noChangeArrowheads="1"/>
          </p:cNvSpPr>
          <p:nvPr/>
        </p:nvSpPr>
        <p:spPr bwMode="auto">
          <a:xfrm>
            <a:off x="464820" y="601980"/>
            <a:ext cx="3956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152399" y="-170765"/>
            <a:ext cx="52686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900" y="2325757"/>
            <a:ext cx="2514600" cy="2763078"/>
          </a:xfrm>
          <a:prstGeom prst="rect">
            <a:avLst/>
          </a:prstGeom>
        </p:spPr>
      </p:pic>
    </p:spTree>
    <p:extLst>
      <p:ext uri="{BB962C8B-B14F-4D97-AF65-F5344CB8AC3E}">
        <p14:creationId xmlns:p14="http://schemas.microsoft.com/office/powerpoint/2010/main" val="4142210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480" y="872757"/>
            <a:ext cx="9457147" cy="4955203"/>
          </a:xfrm>
          <a:prstGeom prst="rect">
            <a:avLst/>
          </a:prstGeom>
          <a:noFill/>
        </p:spPr>
        <p:txBody>
          <a:bodyPr wrap="square" rtlCol="0">
            <a:spAutoFit/>
          </a:bodyPr>
          <a:lstStyle/>
          <a:p>
            <a:pPr marL="285750" indent="-285750">
              <a:buFont typeface="Wingdings" panose="05000000000000000000" pitchFamily="2" charset="2"/>
              <a:buChar char="§"/>
            </a:pPr>
            <a:r>
              <a:rPr lang="en-US" sz="2400" b="1" u="sng" dirty="0">
                <a:solidFill>
                  <a:srgbClr val="FF0000"/>
                </a:solidFill>
                <a:latin typeface="Segoe UI Light" panose="020B0502040204020203" pitchFamily="34" charset="0"/>
                <a:cs typeface="Segoe UI Light" panose="020B0502040204020203" pitchFamily="34" charset="0"/>
              </a:rPr>
              <a:t>SWOT Analysis:  </a:t>
            </a:r>
          </a:p>
          <a:p>
            <a:r>
              <a:rPr lang="en-US" sz="2000" b="1" dirty="0" smtClean="0">
                <a:latin typeface="Segoe UI Light" panose="020B0502040204020203" pitchFamily="34" charset="0"/>
                <a:cs typeface="Segoe UI Light" panose="020B0502040204020203" pitchFamily="34" charset="0"/>
              </a:rPr>
              <a:t>     Strengths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Product Innovation: Syska is known for its innovative electronic accessories, often incorporating </a:t>
            </a:r>
            <a:r>
              <a:rPr lang="en-US" sz="1600" dirty="0" smtClean="0">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       the </a:t>
            </a:r>
            <a:r>
              <a:rPr lang="en-US" sz="1600" dirty="0">
                <a:latin typeface="Segoe UI Light" panose="020B0502040204020203" pitchFamily="34" charset="0"/>
                <a:cs typeface="Segoe UI Light" panose="020B0502040204020203" pitchFamily="34" charset="0"/>
              </a:rPr>
              <a:t>latest technology </a:t>
            </a:r>
            <a:r>
              <a:rPr lang="en-US" sz="1600" dirty="0" smtClean="0">
                <a:latin typeface="Segoe UI Light" panose="020B0502040204020203" pitchFamily="34" charset="0"/>
                <a:cs typeface="Segoe UI Light" panose="020B0502040204020203" pitchFamily="34" charset="0"/>
              </a:rPr>
              <a:t>trends </a:t>
            </a:r>
            <a:r>
              <a:rPr lang="en-US" sz="1600" dirty="0">
                <a:latin typeface="Segoe UI Light" panose="020B0502040204020203" pitchFamily="34" charset="0"/>
                <a:cs typeface="Segoe UI Light" panose="020B0502040204020203" pitchFamily="34" charset="0"/>
              </a:rPr>
              <a:t>into its products.</a:t>
            </a:r>
            <a:r>
              <a:rPr lang="en-US" sz="1600" b="1" dirty="0">
                <a:latin typeface="Segoe UI Light" panose="020B0502040204020203" pitchFamily="34" charset="0"/>
                <a:cs typeface="Segoe UI Light" panose="020B0502040204020203" pitchFamily="34" charset="0"/>
              </a:rPr>
              <a:t>  </a:t>
            </a:r>
          </a:p>
          <a:p>
            <a:r>
              <a:rPr lang="en-US" sz="2000" b="1" dirty="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Weaknesses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Competition: In a crowded market, Syska faces competition from both established brands </a:t>
            </a:r>
            <a:r>
              <a:rPr lang="en-US" sz="1600" dirty="0" smtClean="0">
                <a:latin typeface="Segoe UI Light" panose="020B0502040204020203" pitchFamily="34" charset="0"/>
                <a:cs typeface="Segoe UI Light" panose="020B0502040204020203" pitchFamily="34" charset="0"/>
              </a:rPr>
              <a:t>and  </a:t>
            </a:r>
          </a:p>
          <a:p>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new entrants, making </a:t>
            </a:r>
            <a:r>
              <a:rPr lang="en-US" sz="1600" dirty="0" smtClean="0">
                <a:latin typeface="Segoe UI Light" panose="020B0502040204020203" pitchFamily="34" charset="0"/>
                <a:cs typeface="Segoe UI Light" panose="020B0502040204020203" pitchFamily="34" charset="0"/>
              </a:rPr>
              <a:t>it </a:t>
            </a:r>
            <a:r>
              <a:rPr lang="en-US" sz="1600" dirty="0">
                <a:latin typeface="Segoe UI Light" panose="020B0502040204020203" pitchFamily="34" charset="0"/>
                <a:cs typeface="Segoe UI Light" panose="020B0502040204020203" pitchFamily="34" charset="0"/>
              </a:rPr>
              <a:t>challenging to stand out.</a:t>
            </a:r>
          </a:p>
          <a:p>
            <a:r>
              <a:rPr lang="en-US" sz="1600" dirty="0">
                <a:latin typeface="Segoe UI Light" panose="020B0502040204020203" pitchFamily="34" charset="0"/>
                <a:cs typeface="Segoe UI Light" panose="020B0502040204020203" pitchFamily="34" charset="0"/>
              </a:rPr>
              <a:t>       Customer Service: Some customers have reported issues with Syska's customer service, including </a:t>
            </a:r>
            <a:r>
              <a:rPr lang="en-US" sz="1600" dirty="0" smtClean="0">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       delayed </a:t>
            </a:r>
            <a:r>
              <a:rPr lang="en-US" sz="1600" dirty="0">
                <a:latin typeface="Segoe UI Light" panose="020B0502040204020203" pitchFamily="34" charset="0"/>
                <a:cs typeface="Segoe UI Light" panose="020B0502040204020203" pitchFamily="34" charset="0"/>
              </a:rPr>
              <a:t>responses </a:t>
            </a:r>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and difficulty with product returns or exchanges.</a:t>
            </a:r>
          </a:p>
          <a:p>
            <a:r>
              <a:rPr lang="en-US" sz="2000" b="1" dirty="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Opportunities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Market </a:t>
            </a:r>
            <a:r>
              <a:rPr lang="en-US" sz="1600" dirty="0" smtClean="0">
                <a:latin typeface="Segoe UI Light" panose="020B0502040204020203" pitchFamily="34" charset="0"/>
                <a:cs typeface="Segoe UI Light" panose="020B0502040204020203" pitchFamily="34" charset="0"/>
              </a:rPr>
              <a:t>Expansion</a:t>
            </a:r>
            <a:r>
              <a:rPr lang="en-US" sz="1600" dirty="0">
                <a:latin typeface="Segoe UI Light" panose="020B0502040204020203" pitchFamily="34" charset="0"/>
                <a:cs typeface="Segoe UI Light" panose="020B0502040204020203" pitchFamily="34" charset="0"/>
              </a:rPr>
              <a:t>: Syska can explore opportunities to expand its market presence, both </a:t>
            </a:r>
            <a:endParaRPr lang="en-US" sz="1600" dirty="0" smtClean="0">
              <a:latin typeface="Segoe UI Light" panose="020B0502040204020203" pitchFamily="34" charset="0"/>
              <a:cs typeface="Segoe UI Light" panose="020B0502040204020203" pitchFamily="34" charset="0"/>
            </a:endParaRPr>
          </a:p>
          <a:p>
            <a:r>
              <a:rPr lang="en-US" sz="1600" dirty="0" smtClean="0">
                <a:latin typeface="Segoe UI Light" panose="020B0502040204020203" pitchFamily="34" charset="0"/>
                <a:cs typeface="Segoe UI Light" panose="020B0502040204020203" pitchFamily="34" charset="0"/>
              </a:rPr>
              <a:t>       domestically </a:t>
            </a:r>
            <a:r>
              <a:rPr lang="en-US" sz="1600" dirty="0">
                <a:latin typeface="Segoe UI Light" panose="020B0502040204020203" pitchFamily="34" charset="0"/>
                <a:cs typeface="Segoe UI Light" panose="020B0502040204020203" pitchFamily="34" charset="0"/>
              </a:rPr>
              <a:t>and </a:t>
            </a:r>
            <a:r>
              <a:rPr lang="en-US" sz="1600" dirty="0" smtClean="0">
                <a:latin typeface="Segoe UI Light" panose="020B0502040204020203" pitchFamily="34" charset="0"/>
                <a:cs typeface="Segoe UI Light" panose="020B0502040204020203" pitchFamily="34" charset="0"/>
              </a:rPr>
              <a:t>internationally</a:t>
            </a:r>
            <a:r>
              <a:rPr lang="en-US" sz="1600" dirty="0">
                <a:latin typeface="Segoe UI Light" panose="020B0502040204020203" pitchFamily="34" charset="0"/>
                <a:cs typeface="Segoe UI Light" panose="020B0502040204020203" pitchFamily="34" charset="0"/>
              </a:rPr>
              <a:t>, by tapping into emerging markets and distribution channels.</a:t>
            </a:r>
            <a:endParaRPr lang="en-US" sz="1600" b="1" dirty="0">
              <a:latin typeface="Segoe UI Light" panose="020B0502040204020203" pitchFamily="34" charset="0"/>
              <a:cs typeface="Segoe UI Light" panose="020B0502040204020203" pitchFamily="34" charset="0"/>
            </a:endParaRPr>
          </a:p>
          <a:p>
            <a:r>
              <a:rPr lang="en-US" sz="1600" b="1" dirty="0">
                <a:latin typeface="Segoe UI Light" panose="020B0502040204020203" pitchFamily="34" charset="0"/>
                <a:cs typeface="Segoe UI Light" panose="020B0502040204020203" pitchFamily="34" charset="0"/>
              </a:rPr>
              <a:t>     </a:t>
            </a:r>
            <a:r>
              <a:rPr lang="en-US" sz="1600" b="1" dirty="0" smtClean="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Threats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Rapid Technological Changes: The fast pace of technological advancements poses a threat </a:t>
            </a:r>
            <a:r>
              <a:rPr lang="en-US" sz="1600" dirty="0" smtClean="0">
                <a:latin typeface="Segoe UI Light" panose="020B0502040204020203" pitchFamily="34" charset="0"/>
                <a:cs typeface="Segoe UI Light" panose="020B0502040204020203" pitchFamily="34" charset="0"/>
              </a:rPr>
              <a:t>to</a:t>
            </a:r>
          </a:p>
          <a:p>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Syska, as it </a:t>
            </a:r>
            <a:r>
              <a:rPr lang="en-US" sz="1600" dirty="0" smtClean="0">
                <a:latin typeface="Segoe UI Light" panose="020B0502040204020203" pitchFamily="34" charset="0"/>
                <a:cs typeface="Segoe UI Light" panose="020B0502040204020203" pitchFamily="34" charset="0"/>
              </a:rPr>
              <a:t>must continuously </a:t>
            </a:r>
            <a:r>
              <a:rPr lang="en-US" sz="1600" dirty="0">
                <a:latin typeface="Segoe UI Light" panose="020B0502040204020203" pitchFamily="34" charset="0"/>
                <a:cs typeface="Segoe UI Light" panose="020B0502040204020203" pitchFamily="34" charset="0"/>
              </a:rPr>
              <a:t>innovate to keep up with changing consumer preferences and </a:t>
            </a:r>
            <a:endParaRPr lang="en-US" sz="1600" dirty="0" smtClean="0">
              <a:latin typeface="Segoe UI Light" panose="020B0502040204020203" pitchFamily="34" charset="0"/>
              <a:cs typeface="Segoe UI Light" panose="020B0502040204020203" pitchFamily="34" charset="0"/>
            </a:endParaRPr>
          </a:p>
          <a:p>
            <a:r>
              <a:rPr lang="en-US" sz="1600" dirty="0" smtClean="0">
                <a:latin typeface="Segoe UI Light" panose="020B0502040204020203" pitchFamily="34" charset="0"/>
                <a:cs typeface="Segoe UI Light" panose="020B0502040204020203" pitchFamily="34" charset="0"/>
              </a:rPr>
              <a:t>        industry </a:t>
            </a:r>
            <a:r>
              <a:rPr lang="en-US" sz="1600" dirty="0">
                <a:latin typeface="Segoe UI Light" panose="020B0502040204020203" pitchFamily="34" charset="0"/>
                <a:cs typeface="Segoe UI Light" panose="020B0502040204020203" pitchFamily="34" charset="0"/>
              </a:rPr>
              <a:t>trends.</a:t>
            </a:r>
          </a:p>
          <a:p>
            <a:r>
              <a:rPr lang="en-US" sz="1600" dirty="0">
                <a:latin typeface="Segoe UI Light" panose="020B0502040204020203" pitchFamily="34" charset="0"/>
                <a:cs typeface="Segoe UI Light" panose="020B0502040204020203" pitchFamily="34" charset="0"/>
              </a:rPr>
              <a:t/>
            </a: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1275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145" y="1033883"/>
            <a:ext cx="8929636" cy="4893647"/>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latin typeface="Segoe UI Light" panose="020B0502040204020203" pitchFamily="34" charset="0"/>
                <a:cs typeface="Segoe UI Light" panose="020B0502040204020203" pitchFamily="34" charset="0"/>
              </a:rPr>
              <a:t>Competitor </a:t>
            </a:r>
            <a:r>
              <a:rPr lang="en-IN" sz="2400" b="1" dirty="0" smtClean="0">
                <a:latin typeface="Segoe UI Light" panose="020B0502040204020203" pitchFamily="34" charset="0"/>
                <a:cs typeface="Segoe UI Light" panose="020B0502040204020203" pitchFamily="34" charset="0"/>
              </a:rPr>
              <a:t>3: </a:t>
            </a:r>
            <a:r>
              <a:rPr lang="en-IN" sz="2400" b="1" dirty="0">
                <a:latin typeface="Segoe UI Light" panose="020B0502040204020203" pitchFamily="34" charset="0"/>
                <a:cs typeface="Segoe UI Light" panose="020B0502040204020203" pitchFamily="34" charset="0"/>
              </a:rPr>
              <a:t>MI (Xiaomi</a:t>
            </a:r>
            <a:r>
              <a:rPr lang="en-IN" sz="2400" b="1" dirty="0" smtClean="0">
                <a:latin typeface="Segoe UI Light" panose="020B0502040204020203" pitchFamily="34" charset="0"/>
                <a:cs typeface="Segoe UI Light" panose="020B0502040204020203" pitchFamily="34" charset="0"/>
              </a:rPr>
              <a:t>)</a:t>
            </a:r>
          </a:p>
          <a:p>
            <a:endParaRPr lang="en-IN" sz="2000" b="1"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IN" sz="2000" b="1" u="sng" dirty="0" smtClean="0">
                <a:solidFill>
                  <a:srgbClr val="FF0000"/>
                </a:solidFill>
                <a:latin typeface="Segoe UI Light" panose="020B0502040204020203" pitchFamily="34" charset="0"/>
                <a:cs typeface="Segoe UI Light" panose="020B0502040204020203" pitchFamily="34" charset="0"/>
              </a:rPr>
              <a:t>USP</a:t>
            </a:r>
            <a:r>
              <a:rPr lang="en-IN" sz="2000" b="1" u="sng" dirty="0">
                <a:solidFill>
                  <a:srgbClr val="FF0000"/>
                </a:solidFill>
                <a:latin typeface="Segoe UI Light" panose="020B0502040204020203" pitchFamily="34" charset="0"/>
                <a:cs typeface="Segoe UI Light" panose="020B0502040204020203" pitchFamily="34" charset="0"/>
              </a:rPr>
              <a:t>:</a:t>
            </a:r>
            <a:r>
              <a:rPr lang="en-IN" sz="2000" b="1" dirty="0">
                <a:latin typeface="Segoe UI Light" panose="020B0502040204020203" pitchFamily="34" charset="0"/>
                <a:cs typeface="Segoe UI Light" panose="020B0502040204020203" pitchFamily="34" charset="0"/>
              </a:rPr>
              <a:t> </a:t>
            </a:r>
            <a:r>
              <a:rPr lang="en-IN" sz="2000" b="1" dirty="0" smtClean="0">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      Xiaomi's </a:t>
            </a:r>
            <a:r>
              <a:rPr lang="en-US" sz="1600" dirty="0">
                <a:latin typeface="Segoe UI Light" panose="020B0502040204020203" pitchFamily="34" charset="0"/>
                <a:cs typeface="Segoe UI Light" panose="020B0502040204020203" pitchFamily="34" charset="0"/>
              </a:rPr>
              <a:t>USP lies in its commitment to providing high-quality technology products at affordable prices, making advanced technology accessible to a wider audience. By offering a wide range of products spanning smartphones, smart home devices, wearables, and more, Xiaomi emphasizes innovation, performance, and value for money</a:t>
            </a:r>
            <a:r>
              <a:rPr lang="en-US" sz="1600" dirty="0" smtClean="0">
                <a:latin typeface="Segoe UI Light" panose="020B0502040204020203" pitchFamily="34" charset="0"/>
                <a:cs typeface="Segoe UI Light" panose="020B0502040204020203" pitchFamily="34" charset="0"/>
              </a:rPr>
              <a:t>.</a:t>
            </a:r>
          </a:p>
          <a:p>
            <a:endParaRPr lang="en-US" sz="2000"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2000" b="1" u="sng" dirty="0" smtClean="0">
                <a:solidFill>
                  <a:srgbClr val="FF0000"/>
                </a:solidFill>
                <a:latin typeface="Segoe UI Light" panose="020B0502040204020203" pitchFamily="34" charset="0"/>
                <a:cs typeface="Segoe UI Light" panose="020B0502040204020203" pitchFamily="34" charset="0"/>
              </a:rPr>
              <a:t>Online </a:t>
            </a:r>
            <a:r>
              <a:rPr lang="en-US" sz="2000" b="1" u="sng" dirty="0">
                <a:solidFill>
                  <a:srgbClr val="FF0000"/>
                </a:solidFill>
                <a:latin typeface="Segoe UI Light" panose="020B0502040204020203" pitchFamily="34" charset="0"/>
                <a:cs typeface="Segoe UI Light" panose="020B0502040204020203" pitchFamily="34" charset="0"/>
              </a:rPr>
              <a:t>communication: </a:t>
            </a:r>
            <a:endParaRPr lang="en-US" sz="2000" b="1" u="sng" dirty="0" smtClean="0">
              <a:solidFill>
                <a:srgbClr val="FF0000"/>
              </a:solidFill>
              <a:latin typeface="Segoe UI Light" panose="020B0502040204020203" pitchFamily="34" charset="0"/>
              <a:cs typeface="Segoe UI Light" panose="020B0502040204020203" pitchFamily="34" charset="0"/>
            </a:endParaRPr>
          </a:p>
          <a:p>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Xiaomi's online communication strategy is multifaceted, encompassing various channels </a:t>
            </a:r>
            <a:r>
              <a:rPr lang="en-US" sz="1600" dirty="0" smtClean="0">
                <a:latin typeface="Segoe UI Light" panose="020B0502040204020203" pitchFamily="34" charset="0"/>
                <a:cs typeface="Segoe UI Light" panose="020B0502040204020203" pitchFamily="34" charset="0"/>
              </a:rPr>
              <a:t> and </a:t>
            </a:r>
            <a:r>
              <a:rPr lang="en-US" sz="1600" dirty="0">
                <a:latin typeface="Segoe UI Light" panose="020B0502040204020203" pitchFamily="34" charset="0"/>
                <a:cs typeface="Segoe UI Light" panose="020B0502040204020203" pitchFamily="34" charset="0"/>
              </a:rPr>
              <a:t>tactics to engage with its audience effectively. One key aspect is its active social media presence across platforms like Twitter, Facebook, and Instagram. Through these channels, Xiaomi shares regular updates about its products, promotions, and events, keeping followers informed and engaged. Additionally, Xiaomi nurtures a vibrant online community through its </a:t>
            </a:r>
            <a:r>
              <a:rPr lang="en-US" sz="1600" dirty="0" err="1">
                <a:latin typeface="Segoe UI Light" panose="020B0502040204020203" pitchFamily="34" charset="0"/>
                <a:cs typeface="Segoe UI Light" panose="020B0502040204020203" pitchFamily="34" charset="0"/>
              </a:rPr>
              <a:t>Mi</a:t>
            </a:r>
            <a:r>
              <a:rPr lang="en-US" sz="1600" dirty="0">
                <a:latin typeface="Segoe UI Light" panose="020B0502040204020203" pitchFamily="34" charset="0"/>
                <a:cs typeface="Segoe UI Light" panose="020B0502040204020203" pitchFamily="34" charset="0"/>
              </a:rPr>
              <a:t> Community platform, where users can interact, share experiences, and provide feedback, fostering a sense of belonging and brand loyalty.</a:t>
            </a:r>
          </a:p>
          <a:p>
            <a:endParaRPr lang="en-US" sz="1600" b="1" u="sng" dirty="0">
              <a:solidFill>
                <a:srgbClr val="FF0000"/>
              </a:solidFill>
              <a:latin typeface="Segoe UI Light" panose="020B0502040204020203" pitchFamily="34" charset="0"/>
              <a:cs typeface="Segoe UI Light" panose="020B0502040204020203" pitchFamily="34" charset="0"/>
            </a:endParaRPr>
          </a:p>
          <a:p>
            <a:endParaRPr lang="en-IN" sz="1600" b="1" u="sng" dirty="0">
              <a:solidFill>
                <a:srgbClr val="FF0000"/>
              </a:solidFill>
              <a:latin typeface="Segoe UI Light" panose="020B0502040204020203" pitchFamily="34" charset="0"/>
              <a:cs typeface="Segoe UI Light" panose="020B0502040204020203" pitchFamily="34" charset="0"/>
            </a:endParaRPr>
          </a:p>
          <a:p>
            <a:endParaRPr lang="en-US" sz="1600" dirty="0">
              <a:latin typeface="Segoe UI Light" panose="020B0502040204020203" pitchFamily="34" charset="0"/>
              <a:cs typeface="Segoe UI Light" panose="020B0502040204020203" pitchFamily="34" charset="0"/>
            </a:endParaRPr>
          </a:p>
        </p:txBody>
      </p:sp>
      <p:sp>
        <p:nvSpPr>
          <p:cNvPr id="4" name="Rectangle 2"/>
          <p:cNvSpPr>
            <a:spLocks noChangeArrowheads="1"/>
          </p:cNvSpPr>
          <p:nvPr/>
        </p:nvSpPr>
        <p:spPr bwMode="auto">
          <a:xfrm>
            <a:off x="0" y="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52400" y="15240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0"/>
            <a:ext cx="40894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781" y="1838270"/>
            <a:ext cx="2109245" cy="3277740"/>
          </a:xfrm>
          <a:prstGeom prst="rect">
            <a:avLst/>
          </a:prstGeom>
        </p:spPr>
      </p:pic>
    </p:spTree>
    <p:extLst>
      <p:ext uri="{BB962C8B-B14F-4D97-AF65-F5344CB8AC3E}">
        <p14:creationId xmlns:p14="http://schemas.microsoft.com/office/powerpoint/2010/main" val="3244604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3248" y="811863"/>
            <a:ext cx="11439939" cy="5940088"/>
          </a:xfrm>
          <a:prstGeom prst="rect">
            <a:avLst/>
          </a:prstGeom>
          <a:noFill/>
        </p:spPr>
        <p:txBody>
          <a:bodyPr wrap="square" rtlCol="0">
            <a:spAutoFit/>
          </a:bodyPr>
          <a:lstStyle/>
          <a:p>
            <a:pPr marL="285750" indent="-285750">
              <a:buFont typeface="Wingdings" panose="05000000000000000000" pitchFamily="2" charset="2"/>
              <a:buChar char="§"/>
            </a:pPr>
            <a:r>
              <a:rPr lang="en-US" sz="2400" b="1" u="sng" dirty="0">
                <a:solidFill>
                  <a:srgbClr val="FF0000"/>
                </a:solidFill>
                <a:latin typeface="Segoe UI Light" panose="020B0502040204020203" pitchFamily="34" charset="0"/>
                <a:cs typeface="Segoe UI Light" panose="020B0502040204020203" pitchFamily="34" charset="0"/>
              </a:rPr>
              <a:t>SWOT Analysis:  </a:t>
            </a:r>
          </a:p>
          <a:p>
            <a:r>
              <a:rPr lang="en-US" sz="2400" b="1" dirty="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Strengths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Innovative Products: Xiaomi is known for its innovative and technologically advanced products, ranging from   </a:t>
            </a:r>
          </a:p>
          <a:p>
            <a:r>
              <a:rPr lang="en-US" sz="1600" dirty="0">
                <a:latin typeface="Segoe UI Light" panose="020B0502040204020203" pitchFamily="34" charset="0"/>
                <a:cs typeface="Segoe UI Light" panose="020B0502040204020203" pitchFamily="34" charset="0"/>
              </a:rPr>
              <a:t>       smartphones to smart home devices.</a:t>
            </a:r>
          </a:p>
          <a:p>
            <a:r>
              <a:rPr lang="en-US" sz="1600" dirty="0">
                <a:latin typeface="Segoe UI Light" panose="020B0502040204020203" pitchFamily="34" charset="0"/>
                <a:cs typeface="Segoe UI Light" panose="020B0502040204020203" pitchFamily="34" charset="0"/>
              </a:rPr>
              <a:t>       Strong Brand Image: Xiaomi has built a strong brand image globally, known for offering high-quality products at  </a:t>
            </a:r>
          </a:p>
          <a:p>
            <a:r>
              <a:rPr lang="en-US" sz="1600" dirty="0">
                <a:latin typeface="Segoe UI Light" panose="020B0502040204020203" pitchFamily="34" charset="0"/>
                <a:cs typeface="Segoe UI Light" panose="020B0502040204020203" pitchFamily="34" charset="0"/>
              </a:rPr>
              <a:t>       affordable prices.</a:t>
            </a:r>
          </a:p>
          <a:p>
            <a:r>
              <a:rPr lang="en-US" sz="2000" b="1" dirty="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Weaknesses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Patent Issues: Xiaomi has faced patent infringement issues in some markets, leading to legal challenges and potential </a:t>
            </a:r>
          </a:p>
          <a:p>
            <a:r>
              <a:rPr lang="en-US" sz="1600" dirty="0">
                <a:latin typeface="Segoe UI Light" panose="020B0502040204020203" pitchFamily="34" charset="0"/>
                <a:cs typeface="Segoe UI Light" panose="020B0502040204020203" pitchFamily="34" charset="0"/>
              </a:rPr>
              <a:t>       setbacks.</a:t>
            </a:r>
          </a:p>
          <a:p>
            <a:r>
              <a:rPr lang="en-US" sz="1600" dirty="0">
                <a:latin typeface="Segoe UI Light" panose="020B0502040204020203" pitchFamily="34" charset="0"/>
                <a:cs typeface="Segoe UI Light" panose="020B0502040204020203" pitchFamily="34" charset="0"/>
              </a:rPr>
              <a:t>       Dependency on China Market: Xiaomi's heavy reliance on the Chinese market for revenue poses a risk, as changes in </a:t>
            </a:r>
          </a:p>
          <a:p>
            <a:r>
              <a:rPr lang="en-US" sz="1600" dirty="0">
                <a:latin typeface="Segoe UI Light" panose="020B0502040204020203" pitchFamily="34" charset="0"/>
                <a:cs typeface="Segoe UI Light" panose="020B0502040204020203" pitchFamily="34" charset="0"/>
              </a:rPr>
              <a:t>       regulations or market conditions could impact its financial performance.</a:t>
            </a:r>
          </a:p>
          <a:p>
            <a:r>
              <a:rPr lang="en-US" sz="1600" b="1" dirty="0">
                <a:latin typeface="Segoe UI Light" panose="020B0502040204020203" pitchFamily="34" charset="0"/>
                <a:cs typeface="Segoe UI Light" panose="020B0502040204020203" pitchFamily="34" charset="0"/>
              </a:rPr>
              <a:t>      </a:t>
            </a:r>
            <a:r>
              <a:rPr lang="en-US" sz="2000" b="1" dirty="0">
                <a:latin typeface="Segoe UI Light" panose="020B0502040204020203" pitchFamily="34" charset="0"/>
                <a:cs typeface="Segoe UI Light" panose="020B0502040204020203" pitchFamily="34" charset="0"/>
              </a:rPr>
              <a:t>Opportunities:</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Expansion into New Markets: Xiaomi has opportunities to expand its presence in emerging markets and explore new </a:t>
            </a:r>
          </a:p>
          <a:p>
            <a:r>
              <a:rPr lang="en-US" sz="1600" dirty="0">
                <a:latin typeface="Segoe UI Light" panose="020B0502040204020203" pitchFamily="34" charset="0"/>
                <a:cs typeface="Segoe UI Light" panose="020B0502040204020203" pitchFamily="34" charset="0"/>
              </a:rPr>
              <a:t>       product categories to diversify its revenue streams.</a:t>
            </a:r>
          </a:p>
          <a:p>
            <a:r>
              <a:rPr lang="en-US" sz="1600" b="1" dirty="0">
                <a:latin typeface="Segoe UI Light" panose="020B0502040204020203" pitchFamily="34" charset="0"/>
                <a:cs typeface="Segoe UI Light" panose="020B0502040204020203" pitchFamily="34" charset="0"/>
              </a:rPr>
              <a:t>     </a:t>
            </a:r>
            <a:r>
              <a:rPr lang="en-US" sz="1600" b="1" dirty="0" smtClean="0">
                <a:latin typeface="Segoe UI Light" panose="020B0502040204020203" pitchFamily="34" charset="0"/>
                <a:cs typeface="Segoe UI Light" panose="020B0502040204020203" pitchFamily="34" charset="0"/>
              </a:rPr>
              <a:t> </a:t>
            </a:r>
            <a:r>
              <a:rPr lang="en-US" sz="2000" b="1" dirty="0" smtClean="0">
                <a:latin typeface="Segoe UI Light" panose="020B0502040204020203" pitchFamily="34" charset="0"/>
                <a:cs typeface="Segoe UI Light" panose="020B0502040204020203" pitchFamily="34" charset="0"/>
              </a:rPr>
              <a:t>Threats</a:t>
            </a:r>
            <a:r>
              <a:rPr lang="en-US" sz="2000" b="1"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       Regulatory Challenges: Regulatory changes in key markets, particularly related to trade tariffs or data privacy </a:t>
            </a:r>
          </a:p>
          <a:p>
            <a:r>
              <a:rPr lang="en-US" sz="1600" dirty="0">
                <a:latin typeface="Segoe UI Light" panose="020B0502040204020203" pitchFamily="34" charset="0"/>
                <a:cs typeface="Segoe UI Light" panose="020B0502040204020203" pitchFamily="34" charset="0"/>
              </a:rPr>
              <a:t>       regulations, could pose challenges for Xiaomi's global expansion</a:t>
            </a:r>
          </a:p>
          <a:p>
            <a:r>
              <a:rPr lang="en-US" sz="1600" dirty="0">
                <a:latin typeface="Segoe UI Light" panose="020B0502040204020203" pitchFamily="34" charset="0"/>
                <a:cs typeface="Segoe UI Light" panose="020B0502040204020203" pitchFamily="34" charset="0"/>
              </a:rPr>
              <a:t>       plans.</a:t>
            </a:r>
          </a:p>
          <a:p>
            <a:endParaRPr lang="en-US" sz="1600" dirty="0">
              <a:latin typeface="Segoe UI Light" panose="020B0502040204020203" pitchFamily="34" charset="0"/>
              <a:cs typeface="Segoe UI Light" panose="020B0502040204020203" pitchFamily="34" charset="0"/>
            </a:endParaRPr>
          </a:p>
          <a:p>
            <a:endParaRPr lang="en-US" sz="1600" b="1" u="sng" dirty="0">
              <a:solidFill>
                <a:srgbClr val="FF0000"/>
              </a:solidFill>
              <a:latin typeface="Segoe UI Light" panose="020B0502040204020203" pitchFamily="34" charset="0"/>
              <a:cs typeface="Segoe UI Light" panose="020B0502040204020203" pitchFamily="34" charset="0"/>
            </a:endParaRPr>
          </a:p>
          <a:p>
            <a:endParaRPr lang="en-IN" sz="1600" b="1" u="sng" dirty="0">
              <a:solidFill>
                <a:srgbClr val="FF0000"/>
              </a:solidFill>
              <a:latin typeface="Segoe UI Light" panose="020B0502040204020203" pitchFamily="34" charset="0"/>
              <a:cs typeface="Segoe UI Light" panose="020B0502040204020203" pitchFamily="34" charset="0"/>
            </a:endParaRPr>
          </a:p>
          <a:p>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4964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0914" y="2967335"/>
            <a:ext cx="9570185"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Part-2 : SEO &amp; Keyword Research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738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2245" y="176422"/>
            <a:ext cx="6679393" cy="707886"/>
          </a:xfrm>
          <a:prstGeom prst="rect">
            <a:avLst/>
          </a:prstGeom>
          <a:noFill/>
        </p:spPr>
        <p:txBody>
          <a:bodyPr wrap="none" lIns="91440" tIns="45720" rIns="91440" bIns="45720">
            <a:spAutoFit/>
            <a:scene3d>
              <a:camera prst="orthographicFront"/>
              <a:lightRig rig="threePt" dir="t"/>
            </a:scene3d>
            <a:sp3d extrusionH="57150">
              <a:bevelT w="38100" h="38100" prst="slope"/>
            </a:sp3d>
          </a:bodyPr>
          <a:lstStyle/>
          <a:p>
            <a:pPr algn="ctr"/>
            <a:r>
              <a:rPr lang="en-IN" sz="4000" b="0" cap="none" spc="0" dirty="0" smtClean="0">
                <a:ln w="0">
                  <a:solidFill>
                    <a:schemeClr val="bg2">
                      <a:lumMod val="50000"/>
                    </a:schemeClr>
                  </a:solidFill>
                </a:ln>
                <a:solidFill>
                  <a:srgbClr val="FF0000"/>
                </a:solidFill>
                <a:effectLst>
                  <a:glow rad="139700">
                    <a:schemeClr val="accent1">
                      <a:satMod val="175000"/>
                      <a:alpha val="40000"/>
                    </a:schemeClr>
                  </a:glow>
                  <a:outerShdw blurRad="50800" dist="38100" algn="l" rotWithShape="0">
                    <a:prstClr val="black">
                      <a:alpha val="40000"/>
                    </a:prstClr>
                  </a:outerShdw>
                </a:effectLst>
              </a:rPr>
              <a:t>SEO and KEYWORD RESEARCH</a:t>
            </a:r>
            <a:endParaRPr lang="en-IN" sz="4000" b="0" cap="none" spc="0" dirty="0">
              <a:ln w="0">
                <a:solidFill>
                  <a:schemeClr val="bg2">
                    <a:lumMod val="50000"/>
                  </a:schemeClr>
                </a:solidFill>
              </a:ln>
              <a:solidFill>
                <a:srgbClr val="FF0000"/>
              </a:solidFill>
              <a:effectLst>
                <a:glow rad="139700">
                  <a:schemeClr val="accent1">
                    <a:satMod val="175000"/>
                    <a:alpha val="40000"/>
                  </a:schemeClr>
                </a:glow>
                <a:outerShdw blurRad="50800" dist="38100" algn="l" rotWithShape="0">
                  <a:prstClr val="black">
                    <a:alpha val="40000"/>
                  </a:prstClr>
                </a:outerShdw>
              </a:effectLst>
            </a:endParaRPr>
          </a:p>
        </p:txBody>
      </p:sp>
      <p:sp>
        <p:nvSpPr>
          <p:cNvPr id="4" name="TextBox 3"/>
          <p:cNvSpPr txBox="1"/>
          <p:nvPr/>
        </p:nvSpPr>
        <p:spPr>
          <a:xfrm>
            <a:off x="2055815" y="2771249"/>
            <a:ext cx="6229349"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Keyword Research</a:t>
            </a:r>
            <a:r>
              <a:rPr lang="en-US" sz="1600" dirty="0">
                <a:latin typeface="Segoe UI Light" panose="020B0502040204020203" pitchFamily="34" charset="0"/>
                <a:cs typeface="Segoe UI Light" panose="020B0502040204020203" pitchFamily="34" charset="0"/>
              </a:rPr>
              <a:t>: Utilize keyword research tools such as Google Keyword Planner, SEMrush, or Ahrefs to find keywords relevant to Ptron's products. Look for keywords with high search volume and low to medium competition. Also, consider long-tail keywords that are more specific and have less competition.</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Competitor Analysis</a:t>
            </a:r>
            <a:r>
              <a:rPr lang="en-US" sz="1600" dirty="0">
                <a:latin typeface="Segoe UI Light" panose="020B0502040204020203" pitchFamily="34" charset="0"/>
                <a:cs typeface="Segoe UI Light" panose="020B0502040204020203" pitchFamily="34" charset="0"/>
              </a:rPr>
              <a:t>: Analyze competitors' websites to see what keywords they are targeting. This can provide insights into potential keywords to target and areas where Ptron can differentiate itself.</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On-Page Optimization</a:t>
            </a:r>
            <a:r>
              <a:rPr lang="en-US" sz="1600" dirty="0">
                <a:latin typeface="Segoe UI Light" panose="020B0502040204020203" pitchFamily="34" charset="0"/>
                <a:cs typeface="Segoe UI Light" panose="020B0502040204020203" pitchFamily="34" charset="0"/>
              </a:rPr>
              <a:t>: Incorporate the selected keywords strategically into Ptron's website content, including page titles, meta descriptions, headings, and body copy. However, ensure that keywords are used naturally and don't compromise the readability of the content.</a:t>
            </a:r>
          </a:p>
        </p:txBody>
      </p:sp>
      <p:sp>
        <p:nvSpPr>
          <p:cNvPr id="6" name="TextBox 5"/>
          <p:cNvSpPr txBox="1"/>
          <p:nvPr/>
        </p:nvSpPr>
        <p:spPr>
          <a:xfrm flipH="1">
            <a:off x="2055815" y="1447810"/>
            <a:ext cx="7096125"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smtClean="0">
                <a:latin typeface="Segoe UI Light" panose="020B0502040204020203" pitchFamily="34" charset="0"/>
                <a:cs typeface="Segoe UI Light" panose="020B0502040204020203" pitchFamily="34" charset="0"/>
              </a:rPr>
              <a:t>SEO Audit</a:t>
            </a:r>
            <a:r>
              <a:rPr lang="en-US" sz="1600" dirty="0">
                <a:latin typeface="Segoe UI Light" panose="020B0502040204020203" pitchFamily="34" charset="0"/>
                <a:cs typeface="Segoe UI Light" panose="020B0502040204020203" pitchFamily="34" charset="0"/>
              </a:rPr>
              <a:t>:</a:t>
            </a:r>
          </a:p>
          <a:p>
            <a:r>
              <a:rPr lang="en-US" sz="1600" dirty="0" smtClean="0">
                <a:latin typeface="Segoe UI Light" panose="020B0502040204020203" pitchFamily="34" charset="0"/>
                <a:cs typeface="Segoe UI Light" panose="020B0502040204020203" pitchFamily="34" charset="0"/>
              </a:rPr>
              <a:t>      Evaluate </a:t>
            </a:r>
            <a:r>
              <a:rPr lang="en-US" sz="1600" dirty="0">
                <a:latin typeface="Segoe UI Light" panose="020B0502040204020203" pitchFamily="34" charset="0"/>
                <a:cs typeface="Segoe UI Light" panose="020B0502040204020203" pitchFamily="34" charset="0"/>
              </a:rPr>
              <a:t>the relevance, quality, and freshness of existing content.</a:t>
            </a:r>
          </a:p>
          <a:p>
            <a:r>
              <a:rPr lang="en-US" sz="1600" dirty="0" smtClean="0">
                <a:latin typeface="Segoe UI Light" panose="020B0502040204020203" pitchFamily="34" charset="0"/>
                <a:cs typeface="Segoe UI Light" panose="020B0502040204020203" pitchFamily="34" charset="0"/>
              </a:rPr>
              <a:t>      Identify </a:t>
            </a:r>
            <a:r>
              <a:rPr lang="en-US" sz="1600" dirty="0">
                <a:latin typeface="Segoe UI Light" panose="020B0502040204020203" pitchFamily="34" charset="0"/>
                <a:cs typeface="Segoe UI Light" panose="020B0502040204020203" pitchFamily="34" charset="0"/>
              </a:rPr>
              <a:t>content gaps and opportunities for creating new content.</a:t>
            </a:r>
          </a:p>
          <a:p>
            <a:r>
              <a:rPr lang="en-US" sz="1600" dirty="0" smtClean="0">
                <a:latin typeface="Segoe UI Light" panose="020B0502040204020203" pitchFamily="34" charset="0"/>
                <a:cs typeface="Segoe UI Light" panose="020B0502040204020203" pitchFamily="34" charset="0"/>
              </a:rPr>
              <a:t>      Ensure </a:t>
            </a:r>
            <a:r>
              <a:rPr lang="en-US" sz="1600" dirty="0">
                <a:latin typeface="Segoe UI Light" panose="020B0502040204020203" pitchFamily="34" charset="0"/>
                <a:cs typeface="Segoe UI Light" panose="020B0502040204020203" pitchFamily="34" charset="0"/>
              </a:rPr>
              <a:t>content aligns with target keywords and addresses the needs </a:t>
            </a:r>
            <a:r>
              <a:rPr lang="en-US" sz="1600" dirty="0" smtClean="0">
                <a:latin typeface="Segoe UI Light" panose="020B0502040204020203" pitchFamily="34" charset="0"/>
                <a:cs typeface="Segoe UI Light" panose="020B0502040204020203" pitchFamily="34" charset="0"/>
              </a:rPr>
              <a:t>and</a:t>
            </a:r>
          </a:p>
          <a:p>
            <a:r>
              <a:rPr lang="en-US" sz="1600" dirty="0" smtClean="0">
                <a:latin typeface="Segoe UI Light" panose="020B0502040204020203" pitchFamily="34" charset="0"/>
                <a:cs typeface="Segoe UI Light" panose="020B0502040204020203" pitchFamily="34" charset="0"/>
              </a:rPr>
              <a:t>      I interests </a:t>
            </a:r>
            <a:r>
              <a:rPr lang="en-US" sz="1600" dirty="0">
                <a:latin typeface="Segoe UI Light" panose="020B0502040204020203" pitchFamily="34" charset="0"/>
                <a:cs typeface="Segoe UI Light" panose="020B0502040204020203" pitchFamily="34" charset="0"/>
              </a:rPr>
              <a:t>of the target audience.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5826" y="1838493"/>
            <a:ext cx="3091070" cy="3134183"/>
          </a:xfrm>
          <a:prstGeom prst="rect">
            <a:avLst/>
          </a:prstGeom>
          <a:ln w="88900" cap="sq" cmpd="thickThin">
            <a:solidFill>
              <a:srgbClr val="000000"/>
            </a:solidFill>
            <a:prstDash val="solid"/>
            <a:miter lim="800000"/>
          </a:ln>
          <a:effectLst>
            <a:innerShdw blurRad="76200">
              <a:srgbClr val="000000"/>
            </a:innerShdw>
            <a:reflection blurRad="6350" stA="50000" endA="300" endPos="38500" dist="50800" dir="5400000" sy="-100000" algn="bl" rotWithShape="0"/>
          </a:effectLst>
          <a:scene3d>
            <a:camera prst="perspectiveFront"/>
            <a:lightRig rig="threePt" dir="t"/>
          </a:scene3d>
        </p:spPr>
      </p:pic>
    </p:spTree>
    <p:extLst>
      <p:ext uri="{BB962C8B-B14F-4D97-AF65-F5344CB8AC3E}">
        <p14:creationId xmlns:p14="http://schemas.microsoft.com/office/powerpoint/2010/main" val="3180033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29585" y="0"/>
            <a:ext cx="2235868"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smtClean="0">
                <a:ln/>
                <a:solidFill>
                  <a:schemeClr val="accent4"/>
                </a:solidFill>
              </a:rPr>
              <a:t>Seo Audit</a:t>
            </a:r>
            <a:endParaRPr lang="en-US" sz="4000" b="1" cap="none" spc="0" dirty="0">
              <a:ln/>
              <a:solidFill>
                <a:schemeClr val="accent4"/>
              </a:solidFill>
              <a:effectLst/>
            </a:endParaRPr>
          </a:p>
        </p:txBody>
      </p:sp>
      <p:sp>
        <p:nvSpPr>
          <p:cNvPr id="9" name="TextBox 8"/>
          <p:cNvSpPr txBox="1"/>
          <p:nvPr/>
        </p:nvSpPr>
        <p:spPr>
          <a:xfrm>
            <a:off x="9223512" y="1818861"/>
            <a:ext cx="1948070" cy="646331"/>
          </a:xfrm>
          <a:prstGeom prst="rect">
            <a:avLst/>
          </a:prstGeom>
          <a:noFill/>
        </p:spPr>
        <p:txBody>
          <a:bodyPr wrap="square" rtlCol="0">
            <a:spAutoFit/>
          </a:bodyPr>
          <a:lstStyle/>
          <a:p>
            <a:r>
              <a:rPr lang="en-US" smtClean="0"/>
              <a:t>\</a:t>
            </a:r>
          </a:p>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525" y="834886"/>
            <a:ext cx="8956032" cy="5222703"/>
          </a:xfrm>
          <a:prstGeom prst="rect">
            <a:avLst/>
          </a:prstGeom>
        </p:spPr>
      </p:pic>
    </p:spTree>
    <p:extLst>
      <p:ext uri="{BB962C8B-B14F-4D97-AF65-F5344CB8AC3E}">
        <p14:creationId xmlns:p14="http://schemas.microsoft.com/office/powerpoint/2010/main" val="385657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3156" y="238539"/>
            <a:ext cx="2912166" cy="769441"/>
          </a:xfrm>
          <a:prstGeom prst="rect">
            <a:avLst/>
          </a:prstGeom>
          <a:noFill/>
        </p:spPr>
        <p:txBody>
          <a:bodyPr wrap="square" rtlCol="0">
            <a:spAutoFit/>
          </a:bodyPr>
          <a:lstStyle/>
          <a:p>
            <a:r>
              <a:rPr lang="en-US" sz="4400" dirty="0" smtClean="0">
                <a:solidFill>
                  <a:schemeClr val="accent1"/>
                </a:solidFill>
              </a:rPr>
              <a:t>Seo Audit</a:t>
            </a:r>
            <a:endParaRPr lang="en-IN" sz="4400"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330" y="913885"/>
            <a:ext cx="7851913" cy="5944115"/>
          </a:xfrm>
          <a:prstGeom prst="rect">
            <a:avLst/>
          </a:prstGeom>
        </p:spPr>
      </p:pic>
    </p:spTree>
    <p:extLst>
      <p:ext uri="{BB962C8B-B14F-4D97-AF65-F5344CB8AC3E}">
        <p14:creationId xmlns:p14="http://schemas.microsoft.com/office/powerpoint/2010/main" val="202465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p:cNvSpPr/>
          <p:nvPr/>
        </p:nvSpPr>
        <p:spPr>
          <a:xfrm>
            <a:off x="3804667" y="135107"/>
            <a:ext cx="5077031" cy="923330"/>
          </a:xfrm>
          <a:prstGeom prst="rect">
            <a:avLst/>
          </a:prstGeom>
          <a:noFill/>
        </p:spPr>
        <p:txBody>
          <a:bodyPr wrap="none" lIns="91440" tIns="45720" rIns="91440" bIns="45720">
            <a:spAutoFit/>
          </a:bodyPr>
          <a:lstStyle/>
          <a:p>
            <a:pPr algn="ctr"/>
            <a:r>
              <a:rPr lang="en-US" sz="5400" dirty="0" smtClean="0">
                <a:ln w="0"/>
                <a:solidFill>
                  <a:srgbClr val="002060"/>
                </a:solidFill>
                <a:effectLst>
                  <a:reflection blurRad="6350" stA="53000" endA="300" endPos="35500" dir="5400000" sy="-90000" algn="bl" rotWithShape="0"/>
                </a:effectLst>
              </a:rPr>
              <a:t>PRESENTING BY</a:t>
            </a:r>
            <a:endParaRPr lang="en-US" sz="5400" b="0" cap="none" spc="0" dirty="0">
              <a:ln w="0"/>
              <a:solidFill>
                <a:srgbClr val="002060"/>
              </a:solidFill>
              <a:effectLst>
                <a:reflection blurRad="6350" stA="53000" endA="300" endPos="35500" dir="5400000" sy="-90000" algn="bl" rotWithShape="0"/>
              </a:effectLst>
            </a:endParaRPr>
          </a:p>
        </p:txBody>
      </p:sp>
      <p:sp>
        <p:nvSpPr>
          <p:cNvPr id="18" name="Rectangle 17"/>
          <p:cNvSpPr/>
          <p:nvPr/>
        </p:nvSpPr>
        <p:spPr>
          <a:xfrm>
            <a:off x="3006505" y="3886555"/>
            <a:ext cx="4829977" cy="2646878"/>
          </a:xfrm>
          <a:prstGeom prst="rect">
            <a:avLst/>
          </a:prstGeom>
          <a:noFill/>
        </p:spPr>
        <p:txBody>
          <a:bodyPr wrap="none" lIns="91440" tIns="45720" rIns="91440" bIns="45720">
            <a:spAutoFit/>
          </a:bodyPr>
          <a:lstStyle/>
          <a:p>
            <a:pPr algn="ctr"/>
            <a:r>
              <a:rPr lang="en-US" sz="2800" dirty="0" smtClean="0">
                <a:ln w="0"/>
                <a:solidFill>
                  <a:srgbClr val="FF0000"/>
                </a:solidFill>
                <a:effectLst>
                  <a:outerShdw blurRad="38100" dist="19050" dir="2700000" algn="tl" rotWithShape="0">
                    <a:schemeClr val="dk1">
                      <a:alpha val="40000"/>
                    </a:schemeClr>
                  </a:outerShdw>
                </a:effectLst>
              </a:rPr>
              <a:t>B.Rama</a:t>
            </a:r>
          </a:p>
          <a:p>
            <a:pPr algn="ctr"/>
            <a:r>
              <a:rPr lang="en-US" sz="2800" dirty="0" smtClean="0">
                <a:ln w="0"/>
                <a:solidFill>
                  <a:srgbClr val="FF0000"/>
                </a:solidFill>
                <a:effectLst>
                  <a:outerShdw blurRad="38100" dist="19050" dir="2700000" algn="tl" rotWithShape="0">
                    <a:schemeClr val="dk1">
                      <a:alpha val="40000"/>
                    </a:schemeClr>
                  </a:outerShdw>
                </a:effectLst>
              </a:rPr>
              <a:t>    B.Jeevitha</a:t>
            </a:r>
          </a:p>
          <a:p>
            <a:pPr algn="ctr"/>
            <a:r>
              <a:rPr lang="en-US" sz="2800" b="0" cap="none" spc="0" dirty="0" smtClean="0">
                <a:ln w="0"/>
                <a:solidFill>
                  <a:srgbClr val="FF0000"/>
                </a:solidFill>
                <a:effectLst>
                  <a:outerShdw blurRad="38100" dist="19050" dir="2700000" algn="tl" rotWithShape="0">
                    <a:schemeClr val="dk1">
                      <a:alpha val="40000"/>
                    </a:schemeClr>
                  </a:outerShdw>
                </a:effectLst>
              </a:rPr>
              <a:t>    CH.Urmila</a:t>
            </a:r>
          </a:p>
          <a:p>
            <a:pPr algn="ctr"/>
            <a:r>
              <a:rPr lang="en-US" sz="2800" dirty="0" smtClean="0">
                <a:ln w="0"/>
                <a:solidFill>
                  <a:srgbClr val="FF0000"/>
                </a:solidFill>
                <a:effectLst>
                  <a:outerShdw blurRad="38100" dist="19050" dir="2700000" algn="tl" rotWithShape="0">
                    <a:schemeClr val="dk1">
                      <a:alpha val="40000"/>
                    </a:schemeClr>
                  </a:outerShdw>
                </a:effectLst>
              </a:rPr>
              <a:t>                  CH. Lavanya</a:t>
            </a:r>
            <a:r>
              <a:rPr lang="en-US" sz="2800" dirty="0">
                <a:ln w="0"/>
                <a:solidFill>
                  <a:srgbClr val="FF0000"/>
                </a:solidFill>
                <a:effectLst>
                  <a:outerShdw blurRad="38100" dist="19050" dir="2700000" algn="tl" rotWithShape="0">
                    <a:schemeClr val="dk1">
                      <a:alpha val="40000"/>
                    </a:schemeClr>
                  </a:outerShdw>
                </a:effectLst>
              </a:rPr>
              <a:t> </a:t>
            </a:r>
            <a:r>
              <a:rPr lang="en-US" sz="2800" dirty="0" smtClean="0">
                <a:ln w="0"/>
                <a:solidFill>
                  <a:srgbClr val="FF0000"/>
                </a:solidFill>
                <a:effectLst>
                  <a:outerShdw blurRad="38100" dist="19050" dir="2700000" algn="tl" rotWithShape="0">
                    <a:schemeClr val="dk1">
                      <a:alpha val="40000"/>
                    </a:schemeClr>
                  </a:outerShdw>
                </a:effectLst>
              </a:rPr>
              <a:t>kumari</a:t>
            </a:r>
            <a:endParaRPr lang="en-US" sz="2800" b="0" cap="none" spc="0" dirty="0" smtClean="0">
              <a:ln w="0"/>
              <a:solidFill>
                <a:srgbClr val="FF0000"/>
              </a:solidFill>
              <a:effectLst>
                <a:outerShdw blurRad="38100" dist="19050" dir="2700000" algn="tl" rotWithShape="0">
                  <a:schemeClr val="dk1">
                    <a:alpha val="40000"/>
                  </a:schemeClr>
                </a:outerShdw>
              </a:effectLst>
            </a:endParaRPr>
          </a:p>
          <a:p>
            <a:pPr algn="ct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19" name="Rectangle 18"/>
          <p:cNvSpPr/>
          <p:nvPr/>
        </p:nvSpPr>
        <p:spPr>
          <a:xfrm>
            <a:off x="-1324859" y="2863856"/>
            <a:ext cx="5279137"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                                       Team ID:</a:t>
            </a:r>
            <a:endParaRPr lang="en-IN" sz="28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015639" y="3410817"/>
            <a:ext cx="4542351" cy="954107"/>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Team lead :        </a:t>
            </a:r>
          </a:p>
          <a:p>
            <a:pPr algn="ctr"/>
            <a:r>
              <a:rPr lang="en-US" sz="2800" dirty="0" smtClean="0">
                <a:ln w="0"/>
                <a:effectLst>
                  <a:outerShdw blurRad="38100" dist="19050" dir="2700000" algn="tl" rotWithShape="0">
                    <a:schemeClr val="dk1">
                      <a:alpha val="40000"/>
                    </a:schemeClr>
                  </a:outerShdw>
                </a:effectLst>
                <a:latin typeface="+mj-lt"/>
              </a:rPr>
              <a:t>      Team Members:</a:t>
            </a:r>
            <a:endParaRPr lang="en-US" sz="28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3" name="TextBox 2"/>
          <p:cNvSpPr txBox="1"/>
          <p:nvPr/>
        </p:nvSpPr>
        <p:spPr>
          <a:xfrm>
            <a:off x="4772799" y="3410817"/>
            <a:ext cx="1570383" cy="523220"/>
          </a:xfrm>
          <a:prstGeom prst="rect">
            <a:avLst/>
          </a:prstGeom>
          <a:noFill/>
        </p:spPr>
        <p:txBody>
          <a:bodyPr wrap="square" rtlCol="0">
            <a:spAutoFit/>
          </a:bodyPr>
          <a:lstStyle/>
          <a:p>
            <a:r>
              <a:rPr lang="en-US" sz="2800" dirty="0" smtClean="0">
                <a:solidFill>
                  <a:srgbClr val="FF0000"/>
                </a:solidFill>
                <a:effectLst>
                  <a:outerShdw blurRad="38100" dist="38100" dir="2700000" algn="tl">
                    <a:srgbClr val="000000">
                      <a:alpha val="43137"/>
                    </a:srgbClr>
                  </a:outerShdw>
                </a:effectLst>
              </a:rPr>
              <a:t>B.Bhavani</a:t>
            </a:r>
            <a:endParaRPr lang="en-IN" sz="2800" dirty="0">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4570626" y="2824758"/>
            <a:ext cx="3764185" cy="523220"/>
          </a:xfrm>
          <a:prstGeom prst="rect">
            <a:avLst/>
          </a:prstGeom>
          <a:noFill/>
        </p:spPr>
        <p:txBody>
          <a:bodyPr wrap="square" rtlCol="0">
            <a:spAutoFit/>
          </a:bodyPr>
          <a:lstStyle/>
          <a:p>
            <a:pPr algn="ctr"/>
            <a:r>
              <a:rPr lang="en-US" sz="2800" dirty="0" smtClean="0">
                <a:ln w="0"/>
                <a:effectLst>
                  <a:outerShdw blurRad="38100" dist="19050" dir="2700000" algn="tl" rotWithShape="0">
                    <a:schemeClr val="dk1">
                      <a:alpha val="40000"/>
                    </a:schemeClr>
                  </a:outerShdw>
                </a:effectLst>
              </a:rPr>
              <a:t> (</a:t>
            </a:r>
            <a:r>
              <a:rPr lang="en-US" sz="2800" dirty="0">
                <a:ln w="0"/>
                <a:solidFill>
                  <a:srgbClr val="FF0000"/>
                </a:solidFill>
                <a:effectLst>
                  <a:outerShdw blurRad="38100" dist="19050" dir="2700000" algn="tl" rotWithShape="0">
                    <a:schemeClr val="dk1">
                      <a:alpha val="40000"/>
                    </a:schemeClr>
                  </a:outerShdw>
                </a:effectLst>
              </a:rPr>
              <a:t>LTVIP2024TMID10327</a:t>
            </a:r>
            <a:r>
              <a:rPr lang="en-US" sz="2800" dirty="0">
                <a:ln w="0"/>
                <a:effectLst>
                  <a:outerShdw blurRad="38100" dist="19050" dir="2700000" algn="tl" rotWithShape="0">
                    <a:schemeClr val="dk1">
                      <a:alpha val="40000"/>
                    </a:schemeClr>
                  </a:outerShdw>
                </a:effectLst>
              </a:rPr>
              <a:t>)</a:t>
            </a:r>
          </a:p>
        </p:txBody>
      </p:sp>
      <p:sp>
        <p:nvSpPr>
          <p:cNvPr id="5" name="TextBox 4"/>
          <p:cNvSpPr txBox="1"/>
          <p:nvPr/>
        </p:nvSpPr>
        <p:spPr>
          <a:xfrm>
            <a:off x="1885122" y="1157805"/>
            <a:ext cx="9813234" cy="1200329"/>
          </a:xfrm>
          <a:prstGeom prst="rect">
            <a:avLst/>
          </a:prstGeom>
          <a:noFill/>
        </p:spPr>
        <p:txBody>
          <a:bodyPr wrap="square" rtlCol="0">
            <a:spAutoFit/>
          </a:bodyPr>
          <a:lstStyle/>
          <a:p>
            <a:r>
              <a:rPr lang="en-US" sz="3600" dirty="0" smtClean="0">
                <a:solidFill>
                  <a:srgbClr val="00B0F0"/>
                </a:solidFill>
              </a:rPr>
              <a:t>Government College for Women A’ </a:t>
            </a:r>
          </a:p>
          <a:p>
            <a:r>
              <a:rPr lang="en-US" sz="3600" dirty="0" smtClean="0">
                <a:solidFill>
                  <a:srgbClr val="00B0F0"/>
                </a:solidFill>
              </a:rPr>
              <a:t>Srikakulam Ambedkar University Project for PTRON</a:t>
            </a:r>
            <a:endParaRPr lang="en-IN" sz="3600" dirty="0">
              <a:solidFill>
                <a:srgbClr val="00B0F0"/>
              </a:solidFill>
            </a:endParaRPr>
          </a:p>
        </p:txBody>
      </p:sp>
      <p:pic>
        <p:nvPicPr>
          <p:cNvPr id="12"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923" y="2346336"/>
            <a:ext cx="2108837" cy="2580209"/>
          </a:xfrm>
          <a:prstGeom prst="ellipse">
            <a:avLst/>
          </a:prstGeom>
          <a:ln w="63500" cap="rnd">
            <a:solidFill>
              <a:schemeClr val="tx1"/>
            </a:solidFill>
          </a:ln>
          <a:effectLst>
            <a:outerShdw blurRad="381000" dist="292100" dir="5400000" sx="-80000" sy="-18000" rotWithShape="0">
              <a:srgbClr val="000000">
                <a:alpha val="22000"/>
              </a:srgbClr>
            </a:outerShdw>
            <a:reflection blurRad="6350" stA="50000" endA="300" endPos="55000" dir="5400000" sy="-100000" algn="bl" rotWithShape="0"/>
          </a:effectLst>
          <a:scene3d>
            <a:camera prst="isometricLeftDown"/>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68622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7296" y="89452"/>
            <a:ext cx="4880113" cy="707886"/>
          </a:xfrm>
          <a:prstGeom prst="rect">
            <a:avLst/>
          </a:prstGeom>
          <a:noFill/>
        </p:spPr>
        <p:txBody>
          <a:bodyPr wrap="square" rtlCol="0">
            <a:spAutoFit/>
          </a:bodyPr>
          <a:lstStyle/>
          <a:p>
            <a:r>
              <a:rPr lang="en-US" sz="4000" dirty="0" smtClean="0">
                <a:solidFill>
                  <a:srgbClr val="FF0000"/>
                </a:solidFill>
              </a:rPr>
              <a:t>Keyword Research</a:t>
            </a:r>
            <a:endParaRPr lang="en-IN" sz="40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962" y="894521"/>
            <a:ext cx="4812052" cy="5794513"/>
          </a:xfrm>
          <a:prstGeom prst="rect">
            <a:avLst/>
          </a:prstGeom>
        </p:spPr>
      </p:pic>
    </p:spTree>
    <p:extLst>
      <p:ext uri="{BB962C8B-B14F-4D97-AF65-F5344CB8AC3E}">
        <p14:creationId xmlns:p14="http://schemas.microsoft.com/office/powerpoint/2010/main" val="176780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9243" y="0"/>
            <a:ext cx="4850295" cy="707886"/>
          </a:xfrm>
          <a:prstGeom prst="rect">
            <a:avLst/>
          </a:prstGeom>
          <a:noFill/>
        </p:spPr>
        <p:txBody>
          <a:bodyPr wrap="square" rtlCol="0">
            <a:spAutoFit/>
          </a:bodyPr>
          <a:lstStyle/>
          <a:p>
            <a:r>
              <a:rPr lang="en-US" sz="4000" dirty="0" smtClean="0">
                <a:solidFill>
                  <a:srgbClr val="7030A0"/>
                </a:solidFill>
              </a:rPr>
              <a:t>On Page Optimization</a:t>
            </a:r>
            <a:endParaRPr lang="en-IN" sz="4000" dirty="0">
              <a:solidFill>
                <a:srgbClr val="7030A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452" y="1192696"/>
            <a:ext cx="8229600" cy="5049078"/>
          </a:xfrm>
          <a:prstGeom prst="rect">
            <a:avLst/>
          </a:prstGeom>
        </p:spPr>
      </p:pic>
    </p:spTree>
    <p:extLst>
      <p:ext uri="{BB962C8B-B14F-4D97-AF65-F5344CB8AC3E}">
        <p14:creationId xmlns:p14="http://schemas.microsoft.com/office/powerpoint/2010/main" val="191933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209" y="336044"/>
            <a:ext cx="8388626" cy="584775"/>
          </a:xfrm>
          <a:prstGeom prst="rect">
            <a:avLst/>
          </a:prstGeom>
          <a:noFill/>
        </p:spPr>
        <p:txBody>
          <a:bodyPr wrap="square" rtlCol="0">
            <a:spAutoFit/>
          </a:bodyPr>
          <a:lstStyle/>
          <a:p>
            <a:r>
              <a:rPr lang="en-US" sz="3200" dirty="0" smtClean="0">
                <a:solidFill>
                  <a:srgbClr val="00B0F0"/>
                </a:solidFill>
              </a:rPr>
              <a:t>On Page Optimization(Content Optimization)</a:t>
            </a:r>
            <a:endParaRPr lang="en-IN" sz="3200" dirty="0">
              <a:solidFill>
                <a:srgbClr val="00B0F0"/>
              </a:solidFill>
            </a:endParaRPr>
          </a:p>
        </p:txBody>
      </p:sp>
      <p:sp>
        <p:nvSpPr>
          <p:cNvPr id="4" name="Rectangle 1"/>
          <p:cNvSpPr>
            <a:spLocks noChangeArrowheads="1"/>
          </p:cNvSpPr>
          <p:nvPr/>
        </p:nvSpPr>
        <p:spPr bwMode="auto">
          <a:xfrm>
            <a:off x="1980404" y="1293025"/>
            <a:ext cx="919117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Keyword Placement</a:t>
            </a:r>
            <a:r>
              <a:rPr lang="en-US" sz="1600" dirty="0">
                <a:latin typeface="Segoe UI Light" panose="020B0502040204020203" pitchFamily="34" charset="0"/>
                <a:cs typeface="Segoe UI Light" panose="020B0502040204020203" pitchFamily="34" charset="0"/>
              </a:rPr>
              <a:t>: Ensure relevant keywords (e.g., "Ptron gadgets," "tech accessories") are strategically placed in titles, headers, and throughout the content</a:t>
            </a:r>
            <a:r>
              <a:rPr lang="en-US" sz="1600" dirty="0" smtClean="0">
                <a:latin typeface="Segoe UI Light" panose="020B0502040204020203" pitchFamily="34" charset="0"/>
                <a:cs typeface="Segoe UI Light" panose="020B0502040204020203" pitchFamily="34" charset="0"/>
              </a:rPr>
              <a:t>.</a:t>
            </a:r>
            <a:endParaRPr lang="en-US" sz="1600" dirty="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High-Quality Content</a:t>
            </a:r>
            <a:r>
              <a:rPr lang="en-US" sz="1600" dirty="0">
                <a:latin typeface="Segoe UI Light" panose="020B0502040204020203" pitchFamily="34" charset="0"/>
                <a:cs typeface="Segoe UI Light" panose="020B0502040204020203" pitchFamily="34" charset="0"/>
              </a:rPr>
              <a:t>: Create engaging, informative content that resonates with the target audience and showcases Ptron's unique value proposition.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Keyword Optimization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Strategically place relevant keywords throughout the website's content,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smtClean="0">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including titles, headings, product descriptions, and meta tags, to improve</a:t>
            </a:r>
            <a:r>
              <a:rPr kumimoji="0" lang="en-US" altLang="en-US" sz="1600" b="0" i="0" u="none" strike="noStrike" cap="none" normalizeH="0" dirty="0" smtClean="0">
                <a:ln>
                  <a:noFill/>
                </a:ln>
                <a:solidFill>
                  <a:schemeClr val="tx1"/>
                </a:solidFill>
                <a:effectLst/>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search engine</a:t>
            </a:r>
            <a:endParaRPr lang="en-US" altLang="en-US" sz="1600" dirty="0">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Segoe UI Light" panose="020B0502040204020203" pitchFamily="34" charset="0"/>
                <a:cs typeface="Segoe UI Light" panose="020B0502040204020203" pitchFamily="34" charset="0"/>
              </a:rPr>
              <a:t> </a:t>
            </a:r>
            <a:r>
              <a:rPr lang="en-US" altLang="en-US" sz="1600" dirty="0" smtClean="0">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visibility.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Quality Content Creation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Develop high-quality, informative content that addresses the needs and  interests of the target audience while incorporating relevant keywords naturally.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Meta Tags Optimization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Optimize meta titles and descriptions with primary keywords to improve </a:t>
            </a:r>
            <a:r>
              <a:rPr lang="en-US" altLang="en-US" sz="1600" dirty="0" smtClean="0">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click-through rates and enhance search engine ranking.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Image Optimization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Ensure images are optimized with descriptive filenames and alt text</a:t>
            </a:r>
            <a:r>
              <a:rPr kumimoji="0" lang="en-US" altLang="en-US" sz="1600" b="0" i="0" u="none" strike="noStrike" cap="none" normalizeH="0" dirty="0" smtClean="0">
                <a:ln>
                  <a:noFill/>
                </a:ln>
                <a:solidFill>
                  <a:schemeClr val="tx1"/>
                </a:solidFill>
                <a:effectLst/>
                <a:latin typeface="Segoe UI Light" panose="020B0502040204020203" pitchFamily="34" charset="0"/>
                <a:cs typeface="Segoe UI Light" panose="020B0502040204020203" pitchFamily="34" charset="0"/>
              </a:rPr>
              <a:t> containing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relevant keywords to improve accessibility and visibility in image</a:t>
            </a:r>
            <a:r>
              <a:rPr lang="en-US" altLang="en-US" sz="1600" dirty="0" smtClean="0">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search results.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Mobile Optimization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Ensure the website is optimized for mobile devices, providing a seamless  user experience across different screen sizes and improving mobile search</a:t>
            </a:r>
            <a:r>
              <a:rPr lang="en-US" altLang="en-US" sz="1600" dirty="0" smtClean="0">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rankings.</a:t>
            </a:r>
          </a:p>
          <a:p>
            <a:pPr marL="285750" lvl="0" indent="-285750" eaLnBrk="0" fontAlgn="base" hangingPunct="0">
              <a:spcBef>
                <a:spcPct val="0"/>
              </a:spcBef>
              <a:spcAft>
                <a:spcPct val="0"/>
              </a:spcAft>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Internal Linking</a:t>
            </a:r>
            <a:r>
              <a:rPr lang="en-US" sz="1600" dirty="0">
                <a:latin typeface="Segoe UI Light" panose="020B0502040204020203" pitchFamily="34" charset="0"/>
                <a:cs typeface="Segoe UI Light" panose="020B0502040204020203" pitchFamily="34" charset="0"/>
              </a:rPr>
              <a:t>: Incorporate internal links to relevant pages within the Ptron website to improve navigation and encourage users to explore more content.</a:t>
            </a:r>
            <a:endPar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p:txBody>
      </p:sp>
      <p:sp>
        <p:nvSpPr>
          <p:cNvPr id="5" name="Rectangle 2"/>
          <p:cNvSpPr>
            <a:spLocks noChangeArrowheads="1"/>
          </p:cNvSpPr>
          <p:nvPr/>
        </p:nvSpPr>
        <p:spPr bwMode="auto">
          <a:xfrm>
            <a:off x="0" y="0"/>
            <a:ext cx="1022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812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541" y="785524"/>
            <a:ext cx="7901608" cy="523220"/>
          </a:xfrm>
          <a:prstGeom prst="rect">
            <a:avLst/>
          </a:prstGeom>
          <a:noFill/>
        </p:spPr>
        <p:txBody>
          <a:bodyPr wrap="square" rtlCol="0">
            <a:spAutoFit/>
          </a:bodyPr>
          <a:lstStyle/>
          <a:p>
            <a:pPr marL="342900" indent="-342900">
              <a:buFont typeface="Wingdings" panose="05000000000000000000" pitchFamily="2" charset="2"/>
              <a:buChar char="v"/>
            </a:pPr>
            <a:r>
              <a:rPr lang="en-IN" sz="2400" b="1" u="sng" dirty="0" smtClean="0">
                <a:solidFill>
                  <a:srgbClr val="FF0000"/>
                </a:solidFill>
                <a:latin typeface="Segoe UI Light" panose="020B0502040204020203" pitchFamily="34" charset="0"/>
                <a:cs typeface="Segoe UI Light" panose="020B0502040204020203" pitchFamily="34" charset="0"/>
              </a:rPr>
              <a:t>Keyword Insights</a:t>
            </a:r>
            <a:r>
              <a:rPr lang="en-IN" sz="2800" b="1" dirty="0" smtClean="0">
                <a:solidFill>
                  <a:srgbClr val="FF0000"/>
                </a:solidFill>
                <a:cs typeface="Segoe UI Light" panose="020B0502040204020203" pitchFamily="34" charset="0"/>
              </a:rPr>
              <a:t>:</a:t>
            </a:r>
            <a:endParaRPr lang="en-IN" sz="2800" b="1" dirty="0">
              <a:solidFill>
                <a:srgbClr val="FF0000"/>
              </a:solidFill>
              <a:cs typeface="Segoe UI Light" panose="020B0502040204020203" pitchFamily="34" charset="0"/>
            </a:endParaRPr>
          </a:p>
        </p:txBody>
      </p:sp>
      <p:sp>
        <p:nvSpPr>
          <p:cNvPr id="3" name="TextBox 2"/>
          <p:cNvSpPr txBox="1"/>
          <p:nvPr/>
        </p:nvSpPr>
        <p:spPr>
          <a:xfrm>
            <a:off x="1401417" y="1421860"/>
            <a:ext cx="7732645" cy="4031873"/>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smtClean="0">
                <a:latin typeface="Segoe UI Light" panose="020B0502040204020203" pitchFamily="34" charset="0"/>
                <a:cs typeface="Segoe UI Light" panose="020B0502040204020203" pitchFamily="34" charset="0"/>
              </a:rPr>
              <a:t>Wireless Earbuds</a:t>
            </a:r>
            <a:r>
              <a:rPr lang="en-US" sz="1600" dirty="0" smtClean="0">
                <a:latin typeface="Segoe UI Light" panose="020B0502040204020203" pitchFamily="34" charset="0"/>
                <a:cs typeface="Segoe UI Light" panose="020B0502040204020203" pitchFamily="34" charset="0"/>
              </a:rPr>
              <a:t>:Investigate consumer interest and trends surrounding </a:t>
            </a:r>
            <a:r>
              <a:rPr lang="en-US" sz="1600" dirty="0" err="1" smtClean="0">
                <a:latin typeface="Segoe UI Light" panose="020B0502040204020203" pitchFamily="34" charset="0"/>
                <a:cs typeface="Segoe UI Light" panose="020B0502040204020203" pitchFamily="34" charset="0"/>
              </a:rPr>
              <a:t>ptron’s</a:t>
            </a:r>
            <a:r>
              <a:rPr lang="en-US" sz="1600" dirty="0" smtClean="0">
                <a:latin typeface="Segoe UI Light" panose="020B0502040204020203" pitchFamily="34" charset="0"/>
                <a:cs typeface="Segoe UI Light" panose="020B0502040204020203" pitchFamily="34" charset="0"/>
              </a:rPr>
              <a:t>  wireless earbuds,including features like battery life,sound quality and design.</a:t>
            </a:r>
          </a:p>
          <a:p>
            <a:pPr marL="285750" indent="-285750">
              <a:buFont typeface="Wingdings" panose="05000000000000000000" pitchFamily="2" charset="2"/>
              <a:buChar char="§"/>
            </a:pPr>
            <a:r>
              <a:rPr lang="en-US" sz="1600" b="1" dirty="0" smtClean="0">
                <a:latin typeface="Segoe UI Light" panose="020B0502040204020203" pitchFamily="34" charset="0"/>
                <a:cs typeface="Segoe UI Light" panose="020B0502040204020203" pitchFamily="34" charset="0"/>
              </a:rPr>
              <a:t>Budget Tech Accessories:</a:t>
            </a:r>
            <a:r>
              <a:rPr lang="en-US" sz="1600" dirty="0" smtClean="0">
                <a:latin typeface="Segoe UI Light" panose="020B0502040204020203" pitchFamily="34" charset="0"/>
                <a:cs typeface="Segoe UI Light" panose="020B0502040204020203" pitchFamily="34" charset="0"/>
              </a:rPr>
              <a:t>Explore the market demand for affordable tech accessories offered by Ptron,such as power banks,charges and cables focusing on pricing competitiveness and value for money.</a:t>
            </a:r>
            <a:endParaRPr lang="en-US" sz="1600" b="1"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1600" b="1" dirty="0" smtClean="0">
                <a:latin typeface="Segoe UI Light" panose="020B0502040204020203" pitchFamily="34" charset="0"/>
                <a:cs typeface="Segoe UI Light" panose="020B0502040204020203" pitchFamily="34" charset="0"/>
              </a:rPr>
              <a:t>Customer </a:t>
            </a:r>
            <a:r>
              <a:rPr lang="en-US" sz="1600" b="1" dirty="0">
                <a:latin typeface="Segoe UI Light" panose="020B0502040204020203" pitchFamily="34" charset="0"/>
                <a:cs typeface="Segoe UI Light" panose="020B0502040204020203" pitchFamily="34" charset="0"/>
              </a:rPr>
              <a:t>Satisfaction</a:t>
            </a:r>
            <a:r>
              <a:rPr lang="en-US" sz="1600" dirty="0">
                <a:latin typeface="Segoe UI Light" panose="020B0502040204020203" pitchFamily="34" charset="0"/>
                <a:cs typeface="Segoe UI Light" panose="020B0502040204020203" pitchFamily="34" charset="0"/>
              </a:rPr>
              <a:t>: Analyze customer reviews and feedback to gauge satisfaction levels with Ptron products, identifying common praise and areas for improvement.</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Market Expansion</a:t>
            </a:r>
            <a:r>
              <a:rPr lang="en-US" sz="1600" dirty="0">
                <a:latin typeface="Segoe UI Light" panose="020B0502040204020203" pitchFamily="34" charset="0"/>
                <a:cs typeface="Segoe UI Light" panose="020B0502040204020203" pitchFamily="34" charset="0"/>
              </a:rPr>
              <a:t>: Assess Ptron's strategies for expanding its market reach, including international expansion, partnerships with online retailers, and diversification of product offerings.</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Brand Perception</a:t>
            </a:r>
            <a:r>
              <a:rPr lang="en-US" sz="1600" dirty="0">
                <a:latin typeface="Segoe UI Light" panose="020B0502040204020203" pitchFamily="34" charset="0"/>
                <a:cs typeface="Segoe UI Light" panose="020B0502040204020203" pitchFamily="34" charset="0"/>
              </a:rPr>
              <a:t>: Assessing how consumers perceive the Ptron brand in terms of reliability, quality, and value for money.</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Customer Reviews</a:t>
            </a:r>
            <a:r>
              <a:rPr lang="en-US" sz="1600" dirty="0">
                <a:latin typeface="Segoe UI Light" panose="020B0502040204020203" pitchFamily="34" charset="0"/>
                <a:cs typeface="Segoe UI Light" panose="020B0502040204020203" pitchFamily="34" charset="0"/>
              </a:rPr>
              <a:t>: Examining customer feedback on Ptron products to identify strengths, weaknesses, and areas for improvement</a:t>
            </a:r>
            <a:r>
              <a:rPr lang="en-US" sz="1600" dirty="0" smtClean="0">
                <a:latin typeface="Segoe UI Light" panose="020B0502040204020203" pitchFamily="34" charset="0"/>
                <a:cs typeface="Segoe UI Light" panose="020B0502040204020203" pitchFamily="34" charset="0"/>
              </a:rPr>
              <a:t>.</a:t>
            </a:r>
          </a:p>
          <a:p>
            <a:endParaRPr lang="en-US" sz="1600" dirty="0">
              <a:latin typeface="Segoe UI Light" panose="020B0502040204020203" pitchFamily="34" charset="0"/>
              <a:cs typeface="Segoe UI Light" panose="020B0502040204020203" pitchFamily="34" charset="0"/>
            </a:endParaRPr>
          </a:p>
          <a:p>
            <a:endParaRPr lang="en-US" sz="16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149" y="1659835"/>
            <a:ext cx="3162851" cy="3157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07900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0301" y="1953544"/>
            <a:ext cx="7250190"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Part-3: Content Idea and </a:t>
            </a:r>
          </a:p>
          <a:p>
            <a:pPr algn="ctr"/>
            <a:r>
              <a:rPr lang="en-US" sz="5400" dirty="0" smtClean="0">
                <a:ln w="0"/>
                <a:effectLst>
                  <a:outerShdw blurRad="38100" dist="19050" dir="2700000" algn="tl" rotWithShape="0">
                    <a:schemeClr val="dk1">
                      <a:alpha val="40000"/>
                    </a:schemeClr>
                  </a:outerShdw>
                </a:effectLst>
              </a:rPr>
              <a:t>Marketing Strategies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8794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0127" y="104251"/>
            <a:ext cx="3866322" cy="584775"/>
          </a:xfrm>
          <a:prstGeom prst="rect">
            <a:avLst/>
          </a:prstGeom>
          <a:noFill/>
        </p:spPr>
        <p:txBody>
          <a:bodyPr wrap="square" rtlCol="0">
            <a:spAutoFit/>
          </a:bodyPr>
          <a:lstStyle/>
          <a:p>
            <a:r>
              <a:rPr lang="en-IN" sz="3200" b="1" u="sng" dirty="0" smtClean="0">
                <a:solidFill>
                  <a:schemeClr val="accent1"/>
                </a:solidFill>
                <a:latin typeface="Segoe UI Light" panose="020B0502040204020203" pitchFamily="34" charset="0"/>
                <a:cs typeface="Segoe UI Light" panose="020B0502040204020203" pitchFamily="34" charset="0"/>
              </a:rPr>
              <a:t>Content Calender</a:t>
            </a:r>
            <a:endParaRPr lang="en-IN" sz="3200" b="1" u="sng" dirty="0">
              <a:solidFill>
                <a:schemeClr val="accent1"/>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860" y="689026"/>
            <a:ext cx="6997700" cy="5996940"/>
          </a:xfrm>
          <a:prstGeom prst="rect">
            <a:avLst/>
          </a:prstGeom>
        </p:spPr>
      </p:pic>
    </p:spTree>
    <p:extLst>
      <p:ext uri="{BB962C8B-B14F-4D97-AF65-F5344CB8AC3E}">
        <p14:creationId xmlns:p14="http://schemas.microsoft.com/office/powerpoint/2010/main" val="368374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05679"/>
            <a:ext cx="2425148" cy="461665"/>
          </a:xfrm>
          <a:prstGeom prst="rect">
            <a:avLst/>
          </a:prstGeom>
          <a:noFill/>
        </p:spPr>
        <p:txBody>
          <a:bodyPr wrap="square" rtlCol="0">
            <a:spAutoFit/>
          </a:bodyPr>
          <a:lstStyle/>
          <a:p>
            <a:pPr marL="342900" indent="-342900">
              <a:buFont typeface="Wingdings" panose="05000000000000000000" pitchFamily="2" charset="2"/>
              <a:buChar char="v"/>
            </a:pPr>
            <a:r>
              <a:rPr lang="en-IN" sz="2400" b="1" u="sng" dirty="0" smtClean="0">
                <a:solidFill>
                  <a:srgbClr val="FF0000"/>
                </a:solidFill>
                <a:latin typeface="Segoe UI Light" panose="020B0502040204020203" pitchFamily="34" charset="0"/>
                <a:cs typeface="Segoe UI Light" panose="020B0502040204020203" pitchFamily="34" charset="0"/>
              </a:rPr>
              <a:t>Content ideas:</a:t>
            </a:r>
            <a:endParaRPr lang="en-IN" sz="2400" b="1" u="sng" dirty="0">
              <a:solidFill>
                <a:srgbClr val="FF0000"/>
              </a:solidFill>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2027582" y="1019865"/>
            <a:ext cx="9273209"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Product Showcase &amp; Innovation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Highlight Ptron's products through engaging showcases, emphasizing innovation, unique features, and benefits to attract and inform potential customers.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Customer Engagement &amp; Community Building</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Foster a sense of community and engagement by sharing customer success stories, organizing interactive campaigns, and encouraging user-generated content, which can enhance brand loyalty and advocacy.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Education &amp; Support</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Provide valuable educational resources such as tutorials, guides, and FAQs to help users maximize the utility of Ptron products, while also offering comprehensive customer support to ensure a positive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p:txBody>
      </p:sp>
      <p:sp>
        <p:nvSpPr>
          <p:cNvPr id="5" name="Rectangle 2"/>
          <p:cNvSpPr>
            <a:spLocks noChangeArrowheads="1"/>
          </p:cNvSpPr>
          <p:nvPr/>
        </p:nvSpPr>
        <p:spPr bwMode="auto">
          <a:xfrm>
            <a:off x="0" y="0"/>
            <a:ext cx="1454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371600" y="3396154"/>
            <a:ext cx="3091070" cy="461665"/>
          </a:xfrm>
          <a:prstGeom prst="rect">
            <a:avLst/>
          </a:prstGeom>
          <a:noFill/>
        </p:spPr>
        <p:txBody>
          <a:bodyPr wrap="square" rtlCol="0">
            <a:spAutoFit/>
          </a:bodyPr>
          <a:lstStyle/>
          <a:p>
            <a:pPr marL="342900" indent="-342900">
              <a:buFont typeface="Wingdings" panose="05000000000000000000" pitchFamily="2" charset="2"/>
              <a:buChar char="v"/>
            </a:pPr>
            <a:r>
              <a:rPr lang="en-IN" sz="2400" b="1" u="sng" dirty="0" smtClean="0">
                <a:solidFill>
                  <a:srgbClr val="FF0000"/>
                </a:solidFill>
                <a:latin typeface="Segoe UI Light" panose="020B0502040204020203" pitchFamily="34" charset="0"/>
                <a:cs typeface="Segoe UI Light" panose="020B0502040204020203" pitchFamily="34" charset="0"/>
              </a:rPr>
              <a:t>Content Strategies</a:t>
            </a:r>
            <a:r>
              <a:rPr lang="en-IN" sz="2000" b="1" dirty="0" smtClean="0">
                <a:solidFill>
                  <a:srgbClr val="FF0000"/>
                </a:solidFill>
                <a:latin typeface="Segoe UI Light" panose="020B0502040204020203" pitchFamily="34" charset="0"/>
                <a:cs typeface="Segoe UI Light" panose="020B0502040204020203" pitchFamily="34" charset="0"/>
              </a:rPr>
              <a:t>:</a:t>
            </a:r>
            <a:endParaRPr lang="en-IN" sz="2000" b="1" dirty="0">
              <a:solidFill>
                <a:srgbClr val="FF000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1898373" y="3857819"/>
            <a:ext cx="9283149" cy="2062103"/>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Educational Content on Product Usage</a:t>
            </a:r>
            <a:r>
              <a:rPr lang="en-US" sz="1600" dirty="0">
                <a:latin typeface="Segoe UI Light" panose="020B0502040204020203" pitchFamily="34" charset="0"/>
                <a:cs typeface="Segoe UI Light" panose="020B0502040204020203" pitchFamily="34" charset="0"/>
              </a:rPr>
              <a:t>: Ptron likely offers a range of electronic products such as headphones, earphones, power banks, and more. Creating educational content that demonstrates how to use these products effectively can be highly valuable</a:t>
            </a:r>
            <a:r>
              <a:rPr lang="en-US" sz="1600" dirty="0" smtClean="0">
                <a:latin typeface="Segoe UI Light" panose="020B0502040204020203" pitchFamily="34" charset="0"/>
                <a:cs typeface="Segoe UI Light" panose="020B0502040204020203" pitchFamily="34" charset="0"/>
              </a:rPr>
              <a:t>.</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User-Generated Content Campaigns</a:t>
            </a:r>
            <a:r>
              <a:rPr lang="en-US" sz="1600" dirty="0">
                <a:latin typeface="Segoe UI Light" panose="020B0502040204020203" pitchFamily="34" charset="0"/>
                <a:cs typeface="Segoe UI Light" panose="020B0502040204020203" pitchFamily="34" charset="0"/>
              </a:rPr>
              <a:t>: Encouraging customers to share their experiences with Ptron products through user-generated content campaigns can be a powerful strategy</a:t>
            </a:r>
            <a:r>
              <a:rPr lang="en-US" sz="1600" dirty="0" smtClean="0">
                <a:latin typeface="Segoe UI Light" panose="020B0502040204020203" pitchFamily="34" charset="0"/>
                <a:cs typeface="Segoe UI Light" panose="020B0502040204020203" pitchFamily="34" charset="0"/>
              </a:rPr>
              <a:t>.</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Lifestyle Content Integration</a:t>
            </a:r>
            <a:r>
              <a:rPr lang="en-US" sz="1600" dirty="0">
                <a:latin typeface="Segoe UI Light" panose="020B0502040204020203" pitchFamily="34" charset="0"/>
                <a:cs typeface="Segoe UI Light" panose="020B0502040204020203" pitchFamily="34" charset="0"/>
              </a:rPr>
              <a:t>: Incorporate Ptron products into lifestyle content such as fitness routines, travel vlogs, and productivity tips, showcasing how they enhance various aspects of consumers' lives.</a:t>
            </a:r>
          </a:p>
          <a:p>
            <a:endParaRPr lang="en-IN"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2217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4094" y="2182144"/>
            <a:ext cx="8582115" cy="1754326"/>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Part-4: Content Creation and 	Curation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774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01418" y="765313"/>
            <a:ext cx="3717234"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b="1" u="sng" dirty="0" smtClean="0">
                <a:solidFill>
                  <a:srgbClr val="002060"/>
                </a:solidFill>
                <a:latin typeface="Segoe UI Light" panose="020B0502040204020203" pitchFamily="34" charset="0"/>
                <a:cs typeface="Segoe UI Light" panose="020B0502040204020203" pitchFamily="34" charset="0"/>
              </a:rPr>
              <a:t>Poster Creation:</a:t>
            </a:r>
            <a:endParaRPr lang="en-IN" sz="3200" b="1" u="sng" dirty="0">
              <a:solidFill>
                <a:srgbClr val="002060"/>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52" y="418924"/>
            <a:ext cx="3945835" cy="5614127"/>
          </a:xfrm>
          <a:prstGeom prst="rect">
            <a:avLst/>
          </a:prstGeom>
        </p:spPr>
      </p:pic>
      <p:sp>
        <p:nvSpPr>
          <p:cNvPr id="4" name="TextBox 3"/>
          <p:cNvSpPr txBox="1"/>
          <p:nvPr/>
        </p:nvSpPr>
        <p:spPr>
          <a:xfrm>
            <a:off x="1789043" y="1490869"/>
            <a:ext cx="1858617" cy="461665"/>
          </a:xfrm>
          <a:prstGeom prst="rect">
            <a:avLst/>
          </a:prstGeom>
          <a:noFill/>
        </p:spPr>
        <p:txBody>
          <a:bodyPr wrap="square" rtlCol="0">
            <a:spAutoFit/>
          </a:bodyPr>
          <a:lstStyle/>
          <a:p>
            <a:pPr marL="342900" indent="-342900">
              <a:buFont typeface="Wingdings" panose="05000000000000000000" pitchFamily="2" charset="2"/>
              <a:buChar char="§"/>
            </a:pPr>
            <a:r>
              <a:rPr lang="en-US" sz="2400" b="1" u="sng" dirty="0" smtClean="0">
                <a:latin typeface="Segoe UI Light" panose="020B0502040204020203" pitchFamily="34" charset="0"/>
                <a:cs typeface="Segoe UI Light" panose="020B0502040204020203" pitchFamily="34" charset="0"/>
              </a:rPr>
              <a:t>Post link</a:t>
            </a:r>
            <a:r>
              <a:rPr lang="en-US" dirty="0" smtClean="0"/>
              <a:t>:</a:t>
            </a:r>
            <a:endParaRPr lang="en-IN" dirty="0"/>
          </a:p>
        </p:txBody>
      </p:sp>
      <p:sp>
        <p:nvSpPr>
          <p:cNvPr id="5" name="TextBox 4"/>
          <p:cNvSpPr txBox="1"/>
          <p:nvPr/>
        </p:nvSpPr>
        <p:spPr>
          <a:xfrm>
            <a:off x="2000248" y="2216426"/>
            <a:ext cx="3294823"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0000"/>
                </a:solidFill>
                <a:latin typeface="Segoe UI Light" panose="020B0502040204020203" pitchFamily="34" charset="0"/>
                <a:cs typeface="Segoe UI Light" panose="020B0502040204020203" pitchFamily="34" charset="0"/>
              </a:rPr>
              <a:t>https://www.instagram.com/p/C6F-fvzrMtN/?igsh=MW5tZno3b3JkNXpleA==</a:t>
            </a:r>
          </a:p>
        </p:txBody>
      </p:sp>
      <p:sp>
        <p:nvSpPr>
          <p:cNvPr id="6" name="TextBox 5"/>
          <p:cNvSpPr txBox="1"/>
          <p:nvPr/>
        </p:nvSpPr>
        <p:spPr>
          <a:xfrm>
            <a:off x="1858491" y="3580584"/>
            <a:ext cx="1719720"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u="sng" dirty="0" smtClean="0">
                <a:latin typeface="Segoe UI Light" panose="020B0502040204020203" pitchFamily="34" charset="0"/>
                <a:cs typeface="Segoe UI Light" panose="020B0502040204020203" pitchFamily="34" charset="0"/>
              </a:rPr>
              <a:t>PTRON:</a:t>
            </a:r>
            <a:endParaRPr lang="en-IN" sz="2400" b="1" u="sng" dirty="0">
              <a:latin typeface="Segoe UI Light" panose="020B0502040204020203" pitchFamily="34" charset="0"/>
              <a:cs typeface="Segoe UI Light" panose="020B0502040204020203" pitchFamily="34" charset="0"/>
            </a:endParaRPr>
          </a:p>
        </p:txBody>
      </p:sp>
      <p:sp>
        <p:nvSpPr>
          <p:cNvPr id="7" name="TextBox 6"/>
          <p:cNvSpPr txBox="1"/>
          <p:nvPr/>
        </p:nvSpPr>
        <p:spPr>
          <a:xfrm>
            <a:off x="2216424" y="4283093"/>
            <a:ext cx="4104863" cy="461665"/>
          </a:xfrm>
          <a:prstGeom prst="rect">
            <a:avLst/>
          </a:prstGeom>
          <a:noFill/>
        </p:spPr>
        <p:txBody>
          <a:bodyPr wrap="square" rtlCol="0">
            <a:spAutoFit/>
          </a:bodyPr>
          <a:lstStyle/>
          <a:p>
            <a:r>
              <a:rPr lang="en-US" dirty="0" smtClean="0"/>
              <a:t>“</a:t>
            </a:r>
            <a:r>
              <a:rPr lang="en-US" sz="2400" b="1" dirty="0" smtClean="0">
                <a:solidFill>
                  <a:srgbClr val="FF0000"/>
                </a:solidFill>
                <a:latin typeface="Segoe UI Light" panose="020B0502040204020203" pitchFamily="34" charset="0"/>
                <a:cs typeface="Segoe UI Light" panose="020B0502040204020203" pitchFamily="34" charset="0"/>
              </a:rPr>
              <a:t>Innovate. Elevate. Empower</a:t>
            </a:r>
            <a:r>
              <a:rPr lang="en-US" sz="2400" b="1" dirty="0" smtClean="0">
                <a:latin typeface="Segoe UI Light" panose="020B0502040204020203" pitchFamily="34" charset="0"/>
                <a:cs typeface="Segoe UI Light" panose="020B0502040204020203" pitchFamily="34" charset="0"/>
              </a:rPr>
              <a:t>”</a:t>
            </a:r>
            <a:endParaRPr lang="en-IN" sz="2400" b="1"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39758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514" y="785190"/>
            <a:ext cx="3309730"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smtClean="0">
                <a:solidFill>
                  <a:srgbClr val="00B0F0"/>
                </a:solidFill>
                <a:latin typeface="Segoe UI Light" panose="020B0502040204020203" pitchFamily="34" charset="0"/>
                <a:cs typeface="Segoe UI Light" panose="020B0502040204020203" pitchFamily="34" charset="0"/>
              </a:rPr>
              <a:t>Instagram Story:</a:t>
            </a:r>
            <a:endParaRPr lang="en-IN" sz="2800" b="1"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208723" y="1444546"/>
            <a:ext cx="4323521" cy="461665"/>
          </a:xfrm>
          <a:prstGeom prst="rect">
            <a:avLst/>
          </a:prstGeom>
          <a:noFill/>
        </p:spPr>
        <p:txBody>
          <a:bodyPr wrap="square" rtlCol="0">
            <a:spAutoFit/>
          </a:bodyPr>
          <a:lstStyle/>
          <a:p>
            <a:pPr marL="1828800" lvl="3" indent="-457200">
              <a:buFont typeface="Wingdings" panose="05000000000000000000" pitchFamily="2" charset="2"/>
              <a:buChar char="§"/>
            </a:pPr>
            <a:r>
              <a:rPr lang="en-US" sz="2400" b="1" u="sng" dirty="0" smtClean="0">
                <a:solidFill>
                  <a:schemeClr val="tx2"/>
                </a:solidFill>
                <a:latin typeface="Segoe UI Light" panose="020B0502040204020203" pitchFamily="34" charset="0"/>
                <a:cs typeface="Segoe UI Light" panose="020B0502040204020203" pitchFamily="34" charset="0"/>
              </a:rPr>
              <a:t>Link for Insta reel:</a:t>
            </a:r>
            <a:endParaRPr lang="en-IN" sz="2400" b="1" u="sng" dirty="0">
              <a:solidFill>
                <a:schemeClr val="tx2"/>
              </a:solidFill>
              <a:latin typeface="Segoe UI Light" panose="020B0502040204020203" pitchFamily="34" charset="0"/>
              <a:cs typeface="Segoe UI Light" panose="020B0502040204020203" pitchFamily="34" charset="0"/>
            </a:endParaRPr>
          </a:p>
        </p:txBody>
      </p:sp>
      <p:sp>
        <p:nvSpPr>
          <p:cNvPr id="6" name="Rectangle 5"/>
          <p:cNvSpPr/>
          <p:nvPr/>
        </p:nvSpPr>
        <p:spPr>
          <a:xfrm>
            <a:off x="1759227" y="2042347"/>
            <a:ext cx="5675243"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FF0000"/>
                </a:solidFill>
                <a:latin typeface="Segoe UI Light" panose="020B0502040204020203" pitchFamily="34" charset="0"/>
                <a:cs typeface="Segoe UI Light" panose="020B0502040204020203" pitchFamily="34" charset="0"/>
              </a:rPr>
              <a:t>https://www.instagram.com/reel/C6F2xmHrKuA/?igsh=dWdheWNra3BsM2th</a:t>
            </a:r>
          </a:p>
        </p:txBody>
      </p:sp>
      <p:sp>
        <p:nvSpPr>
          <p:cNvPr id="7" name="TextBox 6"/>
          <p:cNvSpPr txBox="1"/>
          <p:nvPr/>
        </p:nvSpPr>
        <p:spPr>
          <a:xfrm flipH="1">
            <a:off x="632793" y="2824814"/>
            <a:ext cx="3965712" cy="461665"/>
          </a:xfrm>
          <a:prstGeom prst="rect">
            <a:avLst/>
          </a:prstGeom>
          <a:noFill/>
        </p:spPr>
        <p:txBody>
          <a:bodyPr wrap="square" rtlCol="0">
            <a:spAutoFit/>
          </a:bodyPr>
          <a:lstStyle/>
          <a:p>
            <a:pPr marL="1200150" lvl="2" indent="-285750">
              <a:buFont typeface="Wingdings" panose="05000000000000000000" pitchFamily="2" charset="2"/>
              <a:buChar char="§"/>
            </a:pPr>
            <a:r>
              <a:rPr lang="en-US" sz="2400" b="1" u="sng" dirty="0" smtClean="0">
                <a:solidFill>
                  <a:schemeClr val="tx2"/>
                </a:solidFill>
                <a:latin typeface="Segoe UI Light" panose="020B0502040204020203" pitchFamily="34" charset="0"/>
                <a:cs typeface="Segoe UI Light" panose="020B0502040204020203" pitchFamily="34" charset="0"/>
              </a:rPr>
              <a:t>Link for </a:t>
            </a:r>
            <a:r>
              <a:rPr lang="en-US" sz="2400" b="1" u="sng" dirty="0" err="1" smtClean="0">
                <a:solidFill>
                  <a:schemeClr val="tx2"/>
                </a:solidFill>
                <a:latin typeface="Segoe UI Light" panose="020B0502040204020203" pitchFamily="34" charset="0"/>
                <a:cs typeface="Segoe UI Light" panose="020B0502040204020203" pitchFamily="34" charset="0"/>
              </a:rPr>
              <a:t>insta</a:t>
            </a:r>
            <a:r>
              <a:rPr lang="en-US" sz="2400" b="1" u="sng" dirty="0" smtClean="0">
                <a:solidFill>
                  <a:schemeClr val="tx2"/>
                </a:solidFill>
                <a:latin typeface="Segoe UI Light" panose="020B0502040204020203" pitchFamily="34" charset="0"/>
                <a:cs typeface="Segoe UI Light" panose="020B0502040204020203" pitchFamily="34" charset="0"/>
              </a:rPr>
              <a:t> story:</a:t>
            </a:r>
            <a:endParaRPr lang="en-IN" sz="2400" b="1" u="sng" dirty="0">
              <a:solidFill>
                <a:schemeClr val="tx2"/>
              </a:solidFill>
              <a:latin typeface="Segoe UI Light" panose="020B0502040204020203" pitchFamily="34" charset="0"/>
              <a:cs typeface="Segoe UI Light" panose="020B0502040204020203" pitchFamily="34" charset="0"/>
            </a:endParaRPr>
          </a:p>
        </p:txBody>
      </p:sp>
      <p:sp>
        <p:nvSpPr>
          <p:cNvPr id="8" name="TextBox 7"/>
          <p:cNvSpPr txBox="1"/>
          <p:nvPr/>
        </p:nvSpPr>
        <p:spPr>
          <a:xfrm flipH="1">
            <a:off x="1844699" y="3443323"/>
            <a:ext cx="5112691"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0000"/>
                </a:solidFill>
                <a:latin typeface="Segoe UI Light" panose="020B0502040204020203" pitchFamily="34" charset="0"/>
                <a:cs typeface="Segoe UI Light" panose="020B0502040204020203" pitchFamily="34" charset="0"/>
              </a:rPr>
              <a:t>https://www.instagram.com/s/aGlnaGxpZ2h0OjE4MDIxNTA3NjEwOTY1NjY3?story_media_id=3352325195664695910_66317801753&amp;igsh=aTkwdXNmaWxzYndw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639" y="3498392"/>
            <a:ext cx="2755054" cy="335960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775" y="126457"/>
            <a:ext cx="2667112" cy="3580216"/>
          </a:xfrm>
          <a:prstGeom prst="rect">
            <a:avLst/>
          </a:prstGeom>
        </p:spPr>
      </p:pic>
    </p:spTree>
    <p:extLst>
      <p:ext uri="{BB962C8B-B14F-4D97-AF65-F5344CB8AC3E}">
        <p14:creationId xmlns:p14="http://schemas.microsoft.com/office/powerpoint/2010/main" val="281785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3365" y="0"/>
            <a:ext cx="10363200" cy="1595438"/>
          </a:xfrm>
        </p:spPr>
        <p:txBody>
          <a:bodyPr>
            <a:normAutofit/>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PTRON</a:t>
            </a:r>
            <a:endParaRPr lang="en-IN" sz="4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212" y="1367252"/>
            <a:ext cx="3053634" cy="2733378"/>
          </a:xfrm>
          <a:prstGeom prst="rect">
            <a:avLst/>
          </a:prstGeom>
          <a:ln w="88900" cap="sq" cmpd="thickThin">
            <a:solidFill>
              <a:schemeClr val="accent1"/>
            </a:solidFill>
            <a:prstDash val="solid"/>
            <a:miter lim="800000"/>
          </a:ln>
          <a:effectLst>
            <a:outerShdw blurRad="50800" dist="38100" dir="5400000" algn="t" rotWithShape="0">
              <a:prstClr val="black">
                <a:alpha val="40000"/>
              </a:prstClr>
            </a:outerShdw>
            <a:reflection blurRad="6350" stA="50000" endA="300" endPos="55500" dist="50800" dir="5400000" sy="-100000" algn="bl" rotWithShape="0"/>
          </a:effectLst>
        </p:spPr>
      </p:pic>
      <p:sp>
        <p:nvSpPr>
          <p:cNvPr id="3" name="TextBox 2"/>
          <p:cNvSpPr txBox="1"/>
          <p:nvPr/>
        </p:nvSpPr>
        <p:spPr>
          <a:xfrm>
            <a:off x="1810136" y="1693872"/>
            <a:ext cx="5983357" cy="2800767"/>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Ptron is a tech brand known for its wide range of electronic accessories and gadgets. From headphones and earphones to power banks and chargers, Ptron offers products designed to enhance and complement the digital lifestyle. </a:t>
            </a:r>
            <a:endParaRPr lang="en-US" sz="1600"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1600" dirty="0" smtClean="0">
                <a:latin typeface="Segoe UI Light" panose="020B0502040204020203" pitchFamily="34" charset="0"/>
                <a:cs typeface="Segoe UI Light" panose="020B0502040204020203" pitchFamily="34" charset="0"/>
              </a:rPr>
              <a:t>With </a:t>
            </a:r>
            <a:r>
              <a:rPr lang="en-US" sz="1600" dirty="0">
                <a:latin typeface="Segoe UI Light" panose="020B0502040204020203" pitchFamily="34" charset="0"/>
                <a:cs typeface="Segoe UI Light" panose="020B0502040204020203" pitchFamily="34" charset="0"/>
              </a:rPr>
              <a:t>a focus on innovation, quality, and affordability, Ptron strives to provide cutting-edge solutions that meet the needs of modern consumers. </a:t>
            </a:r>
            <a:endParaRPr lang="en-US" sz="1600"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1600" dirty="0" smtClean="0">
                <a:latin typeface="Segoe UI Light" panose="020B0502040204020203" pitchFamily="34" charset="0"/>
                <a:cs typeface="Segoe UI Light" panose="020B0502040204020203" pitchFamily="34" charset="0"/>
              </a:rPr>
              <a:t>Whether </a:t>
            </a:r>
            <a:r>
              <a:rPr lang="en-US" sz="1600" dirty="0">
                <a:latin typeface="Segoe UI Light" panose="020B0502040204020203" pitchFamily="34" charset="0"/>
                <a:cs typeface="Segoe UI Light" panose="020B0502040204020203" pitchFamily="34" charset="0"/>
              </a:rPr>
              <a:t>you're looking for stylish headphones for music on the go or reliable power banks to keep your devices charged, Ptron aims to deliver reliable products that enhance your digital experience.</a:t>
            </a:r>
            <a:endParaRPr lang="en-IN"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76586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7729" y="2434900"/>
            <a:ext cx="4270400" cy="1015663"/>
          </a:xfrm>
          <a:prstGeom prst="rect">
            <a:avLst/>
          </a:prstGeom>
          <a:noFill/>
          <a:ln>
            <a:noFill/>
          </a:ln>
          <a:effectLst>
            <a:reflection blurRad="6350" stA="50000" endA="300" endPos="90000" dir="5400000" sy="-100000" algn="bl" rotWithShape="0"/>
          </a:effectLst>
        </p:spPr>
        <p:txBody>
          <a:bodyPr wrap="none" lIns="91440" tIns="45720" rIns="91440" bIns="45720">
            <a:spAutoFit/>
            <a:scene3d>
              <a:camera prst="perspectiveFront"/>
              <a:lightRig rig="threePt" dir="t"/>
            </a:scene3d>
          </a:bodyPr>
          <a:lstStyle/>
          <a:p>
            <a:pPr algn="ctr"/>
            <a:r>
              <a:rPr lang="en-US" sz="6000" b="1" dirty="0" smtClean="0">
                <a:ln w="22225">
                  <a:solidFill>
                    <a:srgbClr val="002060"/>
                  </a:solidFill>
                  <a:prstDash val="solid"/>
                </a:ln>
                <a:solidFill>
                  <a:srgbClr val="FF0000"/>
                </a:solidFill>
              </a:rPr>
              <a:t>THANK YOU</a:t>
            </a:r>
            <a:endParaRPr lang="en-US" sz="6000" b="1" dirty="0">
              <a:ln w="22225">
                <a:solidFill>
                  <a:srgbClr val="002060"/>
                </a:solidFill>
                <a:prstDash val="solid"/>
              </a:ln>
              <a:solidFill>
                <a:srgbClr val="FF0000"/>
              </a:solidFill>
            </a:endParaRPr>
          </a:p>
        </p:txBody>
      </p:sp>
    </p:spTree>
    <p:extLst>
      <p:ext uri="{BB962C8B-B14F-4D97-AF65-F5344CB8AC3E}">
        <p14:creationId xmlns:p14="http://schemas.microsoft.com/office/powerpoint/2010/main" val="249099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5635" y="1854152"/>
            <a:ext cx="7851913" cy="2308324"/>
          </a:xfrm>
          <a:prstGeom prst="rect">
            <a:avLst/>
          </a:prstGeom>
          <a:noFill/>
        </p:spPr>
        <p:txBody>
          <a:bodyPr wrap="squar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rPr>
              <a:t>Part 1 : Brand study,Competitor </a:t>
            </a:r>
          </a:p>
          <a:p>
            <a:pPr algn="ctr"/>
            <a:r>
              <a:rPr lang="en-US" sz="4800" b="0" cap="none" spc="0" dirty="0" smtClean="0">
                <a:ln w="0"/>
                <a:solidFill>
                  <a:schemeClr val="tx1"/>
                </a:solidFill>
                <a:effectLst>
                  <a:outerShdw blurRad="38100" dist="19050" dir="2700000" algn="tl" rotWithShape="0">
                    <a:schemeClr val="dk1">
                      <a:alpha val="40000"/>
                    </a:schemeClr>
                  </a:outerShdw>
                </a:effectLst>
              </a:rPr>
              <a:t>Analysis &amp; Buyers/Audience</a:t>
            </a:r>
          </a:p>
          <a:p>
            <a:pPr algn="ctr"/>
            <a:r>
              <a:rPr lang="en-US" sz="4800" dirty="0" smtClean="0">
                <a:ln w="0"/>
                <a:effectLst>
                  <a:outerShdw blurRad="38100" dist="19050" dir="2700000" algn="tl" rotWithShape="0">
                    <a:schemeClr val="dk1">
                      <a:alpha val="40000"/>
                    </a:schemeClr>
                  </a:outerShdw>
                </a:effectLst>
              </a:rPr>
              <a:t>Persona</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612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flipH="1">
            <a:off x="1303432" y="1671436"/>
            <a:ext cx="10106690" cy="830997"/>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Segoe UI Variable Text Light" pitchFamily="2" charset="0"/>
              </a:rPr>
              <a:t>For a perceptron (ptron), mission values might include accuracy, efficiency, adaptability, and simplicity in solving binary </a:t>
            </a:r>
            <a:r>
              <a:rPr lang="en-US" altLang="en-US" sz="1600" dirty="0" smtClean="0">
                <a:latin typeface="Segoe UI Variable Text Light" pitchFamily="2" charset="0"/>
              </a:rPr>
              <a:t>classification Tasks.</a:t>
            </a:r>
            <a:endParaRPr lang="en-US" altLang="en-US" sz="1600" dirty="0">
              <a:latin typeface="Segoe UI Variable Text Light" pitchFamily="2" charset="0"/>
            </a:endParaRPr>
          </a:p>
          <a:p>
            <a:pPr lvl="0" eaLnBrk="0" fontAlgn="base" hangingPunct="0">
              <a:spcBef>
                <a:spcPct val="0"/>
              </a:spcBef>
              <a:spcAft>
                <a:spcPct val="0"/>
              </a:spcAft>
            </a:pPr>
            <a:endParaRPr kumimoji="0" lang="en-US" altLang="en-US" sz="1600" b="0" i="0" u="none" strike="noStrike" cap="none" normalizeH="0" baseline="0" dirty="0" smtClean="0">
              <a:ln>
                <a:noFill/>
              </a:ln>
              <a:solidFill>
                <a:schemeClr val="tx1"/>
              </a:solidFill>
              <a:effectLst/>
              <a:latin typeface="Segoe UI Variable Text Light" pitchFamily="2" charset="0"/>
            </a:endParaRPr>
          </a:p>
        </p:txBody>
      </p:sp>
      <p:sp>
        <p:nvSpPr>
          <p:cNvPr id="19" name="Rectangle 18"/>
          <p:cNvSpPr/>
          <p:nvPr/>
        </p:nvSpPr>
        <p:spPr>
          <a:xfrm>
            <a:off x="3618977" y="250937"/>
            <a:ext cx="5065361" cy="646331"/>
          </a:xfrm>
          <a:prstGeom prst="rect">
            <a:avLst/>
          </a:prstGeom>
          <a:noFill/>
        </p:spPr>
        <p:txBody>
          <a:bodyPr wrap="none" lIns="91440" tIns="45720" rIns="91440" bIns="45720">
            <a:spAutoFit/>
          </a:bodyPr>
          <a:lstStyle/>
          <a:p>
            <a:pPr algn="ctr"/>
            <a:r>
              <a:rPr lang="en-US" sz="3600" dirty="0" smtClean="0">
                <a:ln w="0"/>
                <a:solidFill>
                  <a:schemeClr val="accent5">
                    <a:lumMod val="75000"/>
                  </a:schemeClr>
                </a:solidFill>
                <a:effectLst>
                  <a:outerShdw blurRad="38100" dist="25400" dir="5400000" algn="ctr" rotWithShape="0">
                    <a:srgbClr val="6E747A">
                      <a:alpha val="43000"/>
                    </a:srgbClr>
                  </a:outerShdw>
                </a:effectLst>
              </a:rPr>
              <a:t>Research of Brand Identity</a:t>
            </a:r>
          </a:p>
        </p:txBody>
      </p:sp>
      <p:sp>
        <p:nvSpPr>
          <p:cNvPr id="23" name="Rectangle 2"/>
          <p:cNvSpPr>
            <a:spLocks noChangeArrowheads="1"/>
          </p:cNvSpPr>
          <p:nvPr/>
        </p:nvSpPr>
        <p:spPr bwMode="auto">
          <a:xfrm>
            <a:off x="109765" y="0"/>
            <a:ext cx="36893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TextBox 28"/>
          <p:cNvSpPr txBox="1"/>
          <p:nvPr/>
        </p:nvSpPr>
        <p:spPr>
          <a:xfrm>
            <a:off x="954591" y="1280705"/>
            <a:ext cx="2410596" cy="461665"/>
          </a:xfrm>
          <a:prstGeom prst="rect">
            <a:avLst/>
          </a:prstGeom>
          <a:noFill/>
        </p:spPr>
        <p:txBody>
          <a:bodyPr wrap="none" rtlCol="0">
            <a:spAutoFit/>
          </a:bodyPr>
          <a:lstStyle/>
          <a:p>
            <a:pPr marL="342900" indent="-342900">
              <a:buFont typeface="Wingdings" panose="05000000000000000000" pitchFamily="2" charset="2"/>
              <a:buChar char="v"/>
            </a:pPr>
            <a:r>
              <a:rPr lang="en-US" sz="2400" u="sng" dirty="0" smtClean="0">
                <a:solidFill>
                  <a:srgbClr val="FF0000"/>
                </a:solidFill>
              </a:rPr>
              <a:t>Mission/Values</a:t>
            </a:r>
            <a:r>
              <a:rPr lang="en-US" sz="2400" dirty="0" smtClean="0">
                <a:solidFill>
                  <a:srgbClr val="FF0000"/>
                </a:solidFill>
              </a:rPr>
              <a:t>:</a:t>
            </a:r>
            <a:endParaRPr lang="en-IN" sz="2400" dirty="0">
              <a:solidFill>
                <a:srgbClr val="FF0000"/>
              </a:solidFill>
            </a:endParaRPr>
          </a:p>
        </p:txBody>
      </p:sp>
      <p:sp>
        <p:nvSpPr>
          <p:cNvPr id="35" name="TextBox 34"/>
          <p:cNvSpPr txBox="1"/>
          <p:nvPr/>
        </p:nvSpPr>
        <p:spPr>
          <a:xfrm flipH="1">
            <a:off x="1032427" y="3939605"/>
            <a:ext cx="164782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u="sng" dirty="0" smtClean="0">
                <a:solidFill>
                  <a:srgbClr val="FF0000"/>
                </a:solidFill>
              </a:rPr>
              <a:t>USP</a:t>
            </a:r>
            <a:r>
              <a:rPr lang="en-US" sz="2400" dirty="0" smtClean="0">
                <a:solidFill>
                  <a:srgbClr val="FF0000"/>
                </a:solidFill>
              </a:rPr>
              <a:t> :</a:t>
            </a:r>
            <a:endParaRPr lang="en-IN" sz="2400" dirty="0">
              <a:solidFill>
                <a:srgbClr val="FF0000"/>
              </a:solidFill>
            </a:endParaRPr>
          </a:p>
        </p:txBody>
      </p:sp>
      <p:sp>
        <p:nvSpPr>
          <p:cNvPr id="37" name="Rectangle 9"/>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11"/>
          <p:cNvSpPr>
            <a:spLocks noChangeArrowheads="1"/>
          </p:cNvSpPr>
          <p:nvPr/>
        </p:nvSpPr>
        <p:spPr bwMode="auto">
          <a:xfrm>
            <a:off x="152400" y="-178588"/>
            <a:ext cx="65" cy="66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
            </a:r>
            <a:br>
              <a:rPr kumimoji="0" lang="en-US" altLang="en-US" sz="1200" b="0" i="0" u="none" strike="noStrike" cap="none" normalizeH="0" baseline="0" dirty="0" smtClean="0">
                <a:ln>
                  <a:noFill/>
                </a:ln>
                <a:solidFill>
                  <a:srgbClr val="0D0D0D"/>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13"/>
          <p:cNvSpPr>
            <a:spLocks noChangeArrowheads="1"/>
          </p:cNvSpPr>
          <p:nvPr/>
        </p:nvSpPr>
        <p:spPr bwMode="auto">
          <a:xfrm>
            <a:off x="0" y="0"/>
            <a:ext cx="2914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TextBox 42"/>
          <p:cNvSpPr txBox="1"/>
          <p:nvPr/>
        </p:nvSpPr>
        <p:spPr>
          <a:xfrm>
            <a:off x="1457325" y="4401270"/>
            <a:ext cx="9264470" cy="1077218"/>
          </a:xfrm>
          <a:prstGeom prst="rect">
            <a:avLst/>
          </a:prstGeom>
          <a:noFill/>
        </p:spPr>
        <p:txBody>
          <a:bodyPr wrap="square" rtlCol="0">
            <a:spAutoFit/>
          </a:bodyPr>
          <a:lstStyle/>
          <a:p>
            <a:r>
              <a:rPr lang="en-US" sz="1600" dirty="0">
                <a:latin typeface="Segoe UI Variable Text Light" pitchFamily="2" charset="0"/>
              </a:rPr>
              <a:t>The Unique Selling Proposition (USP) for Ptron earbuds could be:</a:t>
            </a:r>
          </a:p>
          <a:p>
            <a:r>
              <a:rPr lang="en-US" sz="1600" dirty="0">
                <a:latin typeface="Segoe UI Variable Text Light" pitchFamily="2" charset="0"/>
              </a:rPr>
              <a:t>"Ptron earbuds offer an unbeatable combination of premium sound quality, ergonomic design, and affordability, providing users with a truly immersive audio experience that enhances their lifestyle without breaking the bank."</a:t>
            </a:r>
          </a:p>
        </p:txBody>
      </p:sp>
      <p:sp>
        <p:nvSpPr>
          <p:cNvPr id="49" name="Rectangle 48"/>
          <p:cNvSpPr/>
          <p:nvPr/>
        </p:nvSpPr>
        <p:spPr>
          <a:xfrm>
            <a:off x="1765935" y="2286990"/>
            <a:ext cx="9117414" cy="1569660"/>
          </a:xfrm>
          <a:prstGeom prst="rect">
            <a:avLst/>
          </a:prstGeom>
        </p:spPr>
        <p:txBody>
          <a:bodyPr wrap="square">
            <a:spAutoFit/>
          </a:bodyPr>
          <a:lstStyle/>
          <a:p>
            <a:pPr marL="285750" indent="-285750">
              <a:buFont typeface="Wingdings" panose="05000000000000000000" pitchFamily="2" charset="2"/>
              <a:buChar char="§"/>
            </a:pPr>
            <a:r>
              <a:rPr lang="en-US" sz="1600" b="1" dirty="0">
                <a:latin typeface="Segoe UI Variable Text Light" pitchFamily="2" charset="0"/>
              </a:rPr>
              <a:t>Q</a:t>
            </a:r>
            <a:r>
              <a:rPr lang="en-US" sz="1600" b="1" dirty="0" smtClean="0">
                <a:latin typeface="Segoe UI Variable Text Light" pitchFamily="2" charset="0"/>
              </a:rPr>
              <a:t>uality: </a:t>
            </a:r>
            <a:r>
              <a:rPr lang="en-US" sz="1600" dirty="0" smtClean="0">
                <a:latin typeface="Segoe UI Variable Text Light" pitchFamily="2" charset="0"/>
              </a:rPr>
              <a:t>Commitment to delivering earbuds crafted with premium materials and cutting-edge technology to ensure durability and superior sound performance.</a:t>
            </a:r>
          </a:p>
          <a:p>
            <a:pPr marL="285750" indent="-285750">
              <a:buFont typeface="Wingdings" panose="05000000000000000000" pitchFamily="2" charset="2"/>
              <a:buChar char="§"/>
            </a:pPr>
            <a:r>
              <a:rPr lang="en-US" sz="1600" b="1" dirty="0">
                <a:latin typeface="Segoe UI Variable Text Light" pitchFamily="2" charset="0"/>
              </a:rPr>
              <a:t>I</a:t>
            </a:r>
            <a:r>
              <a:rPr lang="en-US" sz="1600" b="1" dirty="0" smtClean="0">
                <a:latin typeface="Segoe UI Variable Text Light" pitchFamily="2" charset="0"/>
              </a:rPr>
              <a:t>nnovation: </a:t>
            </a:r>
            <a:r>
              <a:rPr lang="en-US" sz="1600" dirty="0" smtClean="0">
                <a:latin typeface="Segoe UI Variable Text Light" pitchFamily="2" charset="0"/>
              </a:rPr>
              <a:t>Continuously strive to innovate and improve our products, incorporating the  latest advancements in audio technology to meet the evolving needs of our customers.</a:t>
            </a:r>
          </a:p>
          <a:p>
            <a:pPr marL="285750" indent="-285750">
              <a:buFont typeface="Wingdings" panose="05000000000000000000" pitchFamily="2" charset="2"/>
              <a:buChar char="§"/>
            </a:pPr>
            <a:r>
              <a:rPr lang="en-US" sz="1600" b="1" dirty="0" smtClean="0">
                <a:latin typeface="Segoe UI Variable Text Light" pitchFamily="2" charset="0"/>
              </a:rPr>
              <a:t>Affordability:</a:t>
            </a:r>
            <a:r>
              <a:rPr lang="en-US" sz="1600" dirty="0" smtClean="0">
                <a:latin typeface="Segoe UI Variable Text Light" pitchFamily="2" charset="0"/>
              </a:rPr>
              <a:t> Ensuring accessibility by offering competitively priced earbuds without compromising on quality or features.</a:t>
            </a:r>
            <a:endParaRPr lang="en-US" sz="1600" dirty="0">
              <a:latin typeface="Segoe UI Variable Text Light" pitchFamily="2" charset="0"/>
            </a:endParaRPr>
          </a:p>
        </p:txBody>
      </p:sp>
      <p:sp>
        <p:nvSpPr>
          <p:cNvPr id="53" name="Rectangle 15"/>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
            </a:r>
            <a:br>
              <a:rPr kumimoji="0" lang="en-US" altLang="en-US" sz="1200" b="0" i="0" u="none" strike="noStrike" cap="none" normalizeH="0" baseline="0" dirty="0" smtClean="0">
                <a:ln>
                  <a:noFill/>
                </a:ln>
                <a:solidFill>
                  <a:srgbClr val="0D0D0D"/>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747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196" y="781051"/>
            <a:ext cx="5381625"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smtClean="0">
                <a:ln w="9525">
                  <a:solidFill>
                    <a:schemeClr val="tx2"/>
                  </a:solidFill>
                  <a:prstDash val="solid"/>
                </a:ln>
                <a:solidFill>
                  <a:schemeClr val="tx2"/>
                </a:solidFill>
              </a:rPr>
              <a:t>Analyzing of Brand Messaging:</a:t>
            </a:r>
            <a:endParaRPr lang="en-IN" sz="2800" b="1" u="sng" dirty="0">
              <a:ln w="9525">
                <a:solidFill>
                  <a:schemeClr val="tx2"/>
                </a:solidFill>
                <a:prstDash val="solid"/>
              </a:ln>
              <a:solidFill>
                <a:schemeClr val="tx2"/>
              </a:solidFill>
            </a:endParaRPr>
          </a:p>
        </p:txBody>
      </p:sp>
      <p:sp>
        <p:nvSpPr>
          <p:cNvPr id="7" name="TextBox 6"/>
          <p:cNvSpPr txBox="1"/>
          <p:nvPr/>
        </p:nvSpPr>
        <p:spPr>
          <a:xfrm flipH="1">
            <a:off x="1865240" y="1721714"/>
            <a:ext cx="8749752" cy="3539430"/>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smtClean="0">
                <a:latin typeface="Segoe UI Variable Text Light" pitchFamily="2" charset="0"/>
              </a:rPr>
              <a:t>Tag line for ptron:  </a:t>
            </a:r>
            <a:r>
              <a:rPr lang="en-US" sz="1600" dirty="0" smtClean="0">
                <a:latin typeface="Segoe UI Variable Text Light" pitchFamily="2" charset="0"/>
              </a:rPr>
              <a:t>"Innovate. Elevate. Empower”.</a:t>
            </a:r>
          </a:p>
          <a:p>
            <a:pPr marL="285750" indent="-285750">
              <a:buFont typeface="Wingdings" panose="05000000000000000000" pitchFamily="2" charset="2"/>
              <a:buChar char="§"/>
            </a:pPr>
            <a:r>
              <a:rPr lang="en-US" sz="1600" b="1" dirty="0" smtClean="0">
                <a:latin typeface="Segoe UI Variable Text Light" pitchFamily="2" charset="0"/>
              </a:rPr>
              <a:t>Target Audience</a:t>
            </a:r>
            <a:r>
              <a:rPr lang="en-US" sz="1600" dirty="0" smtClean="0">
                <a:latin typeface="Segoe UI Variable Text Light" pitchFamily="2" charset="0"/>
              </a:rPr>
              <a:t>: Who is the brand trying to reach? Understanding the demographics, interests, and needs  of  the target audience is crucial.</a:t>
            </a:r>
          </a:p>
          <a:p>
            <a:pPr marL="285750" indent="-285750">
              <a:buFont typeface="Wingdings" panose="05000000000000000000" pitchFamily="2" charset="2"/>
              <a:buChar char="§"/>
            </a:pPr>
            <a:r>
              <a:rPr lang="en-US" sz="1600" b="1" dirty="0" smtClean="0">
                <a:latin typeface="Segoe UI Variable Text Light" pitchFamily="2" charset="0"/>
              </a:rPr>
              <a:t>Brand Values: </a:t>
            </a:r>
            <a:r>
              <a:rPr lang="en-US" sz="1600" dirty="0" smtClean="0">
                <a:latin typeface="Segoe UI Variable Text Light" pitchFamily="2" charset="0"/>
              </a:rPr>
              <a:t>What does ptron stand for? What values does the brand want to communicate to its audience?</a:t>
            </a:r>
          </a:p>
          <a:p>
            <a:pPr marL="285750" indent="-285750">
              <a:buFont typeface="Wingdings" panose="05000000000000000000" pitchFamily="2" charset="2"/>
              <a:buChar char="§"/>
            </a:pPr>
            <a:r>
              <a:rPr lang="en-US" sz="1600" b="1" dirty="0" smtClean="0">
                <a:latin typeface="Segoe UI Variable Text Light" pitchFamily="2" charset="0"/>
              </a:rPr>
              <a:t>Messaging:</a:t>
            </a:r>
            <a:r>
              <a:rPr lang="en-US" sz="1600" dirty="0" smtClean="0">
                <a:latin typeface="Segoe UI Variable Text Light" pitchFamily="2" charset="0"/>
              </a:rPr>
              <a:t> What is the core message ptron is conveying? Is it about quality, affordability, innovation, or something else?</a:t>
            </a:r>
          </a:p>
          <a:p>
            <a:pPr marL="285750" indent="-285750">
              <a:buFont typeface="Wingdings" panose="05000000000000000000" pitchFamily="2" charset="2"/>
              <a:buChar char="§"/>
            </a:pPr>
            <a:r>
              <a:rPr lang="en-US" sz="1600" b="1" dirty="0" smtClean="0">
                <a:latin typeface="Segoe UI Variable Text Light" pitchFamily="2" charset="0"/>
              </a:rPr>
              <a:t>Consistency: </a:t>
            </a:r>
            <a:r>
              <a:rPr lang="en-US" sz="1600" dirty="0" smtClean="0">
                <a:latin typeface="Segoe UI Variable Text Light" pitchFamily="2" charset="0"/>
              </a:rPr>
              <a:t>How consistent is ptron in its messaging across different platforms and communication channels?</a:t>
            </a:r>
          </a:p>
          <a:p>
            <a:pPr marL="285750" indent="-285750">
              <a:buFont typeface="Wingdings" panose="05000000000000000000" pitchFamily="2" charset="2"/>
              <a:buChar char="§"/>
            </a:pPr>
            <a:r>
              <a:rPr lang="en-US" sz="1600" b="1" dirty="0" smtClean="0">
                <a:latin typeface="Segoe UI Variable Text Light" pitchFamily="2" charset="0"/>
              </a:rPr>
              <a:t>Effectiveness: </a:t>
            </a:r>
            <a:r>
              <a:rPr lang="en-US" sz="1600" dirty="0" smtClean="0">
                <a:latin typeface="Segoe UI Variable Text Light" pitchFamily="2" charset="0"/>
              </a:rPr>
              <a:t>Is the brand message resonating with its target audience? Are they able to understand and connect with it?  </a:t>
            </a:r>
          </a:p>
          <a:p>
            <a:pPr marL="285750" indent="-285750">
              <a:buFont typeface="Wingdings" panose="05000000000000000000" pitchFamily="2" charset="2"/>
              <a:buChar char="§"/>
            </a:pPr>
            <a:r>
              <a:rPr lang="en-US" sz="1600" b="1" dirty="0">
                <a:latin typeface="Segoe UI Variable Text Light" pitchFamily="2" charset="0"/>
              </a:rPr>
              <a:t>Clarity and Consistency</a:t>
            </a:r>
            <a:r>
              <a:rPr lang="en-US" sz="1600" dirty="0">
                <a:latin typeface="Segoe UI Variable Text Light" pitchFamily="2" charset="0"/>
              </a:rPr>
              <a:t>: Evaluate the clarity and consistency of Ptron's brand message across various touchpoints such as its website, social media channels, advertising campaigns, and product </a:t>
            </a:r>
            <a:r>
              <a:rPr lang="en-US" sz="1600" dirty="0" smtClean="0">
                <a:latin typeface="Segoe UI Variable Text Light" pitchFamily="2" charset="0"/>
              </a:rPr>
              <a:t>packaging</a:t>
            </a:r>
            <a:r>
              <a:rPr lang="en-US" sz="1600" dirty="0" smtClean="0"/>
              <a:t>.</a:t>
            </a:r>
            <a:endParaRPr lang="en-US" sz="1600" dirty="0" smtClean="0">
              <a:latin typeface="Segoe UI Variable Text Light" pitchFamily="2" charset="0"/>
            </a:endParaRPr>
          </a:p>
        </p:txBody>
      </p:sp>
    </p:spTree>
    <p:extLst>
      <p:ext uri="{BB962C8B-B14F-4D97-AF65-F5344CB8AC3E}">
        <p14:creationId xmlns:p14="http://schemas.microsoft.com/office/powerpoint/2010/main" val="260276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725" y="504825"/>
            <a:ext cx="5191125" cy="461665"/>
          </a:xfrm>
          <a:prstGeom prst="rect">
            <a:avLst/>
          </a:prstGeom>
          <a:noFill/>
        </p:spPr>
        <p:txBody>
          <a:bodyPr wrap="square" rtlCol="0">
            <a:spAutoFit/>
          </a:bodyPr>
          <a:lstStyle/>
          <a:p>
            <a:pPr marL="342900" indent="-342900">
              <a:buFont typeface="Wingdings" panose="05000000000000000000" pitchFamily="2" charset="2"/>
              <a:buChar char="v"/>
            </a:pPr>
            <a:r>
              <a:rPr lang="en-IN" sz="2400" u="sng" dirty="0" smtClean="0">
                <a:solidFill>
                  <a:schemeClr val="accent1"/>
                </a:solidFill>
              </a:rPr>
              <a:t>Brand Tone:</a:t>
            </a:r>
            <a:endParaRPr lang="en-IN" sz="2400" u="sng" dirty="0">
              <a:solidFill>
                <a:schemeClr val="accent1"/>
              </a:solidFill>
            </a:endParaRPr>
          </a:p>
        </p:txBody>
      </p:sp>
      <p:sp>
        <p:nvSpPr>
          <p:cNvPr id="3" name="Rectangle 1"/>
          <p:cNvSpPr>
            <a:spLocks noChangeArrowheads="1"/>
          </p:cNvSpPr>
          <p:nvPr/>
        </p:nvSpPr>
        <p:spPr bwMode="auto">
          <a:xfrm>
            <a:off x="1603921" y="1014368"/>
            <a:ext cx="9361626"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Ptron speaks the language of innovation and accessibility. We're all about cutting-edge technology made simple, empowering everyone to experience the best without complications. Our tone is friendly, confident, and approachable, just like your favorite tech-savvy friend who's always there to help you navigate the digital world. We're passionate about delivering quality products that enhance your life, and we're excited to be on this journey with you</a:t>
            </a:r>
            <a:r>
              <a:rPr kumimoji="0" lang="en-US" altLang="en-US" sz="1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p:txBody>
      </p:sp>
      <p:sp>
        <p:nvSpPr>
          <p:cNvPr id="4" name="Rectangle 2"/>
          <p:cNvSpPr>
            <a:spLocks noChangeArrowheads="1"/>
          </p:cNvSpPr>
          <p:nvPr/>
        </p:nvSpPr>
        <p:spPr bwMode="auto">
          <a:xfrm>
            <a:off x="0" y="0"/>
            <a:ext cx="3886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flipH="1">
            <a:off x="769247" y="2414751"/>
            <a:ext cx="3055040" cy="461665"/>
          </a:xfrm>
          <a:prstGeom prst="rect">
            <a:avLst/>
          </a:prstGeom>
          <a:noFill/>
        </p:spPr>
        <p:txBody>
          <a:bodyPr wrap="square" rtlCol="0">
            <a:spAutoFit/>
          </a:bodyPr>
          <a:lstStyle/>
          <a:p>
            <a:pPr marL="800100" lvl="1" indent="-342900">
              <a:buFont typeface="Wingdings" panose="05000000000000000000" pitchFamily="2" charset="2"/>
              <a:buChar char="v"/>
            </a:pPr>
            <a:r>
              <a:rPr lang="en-IN" sz="2400" u="sng" dirty="0" smtClean="0">
                <a:solidFill>
                  <a:srgbClr val="FF0000"/>
                </a:solidFill>
              </a:rPr>
              <a:t>KPI’s of Ptron:</a:t>
            </a:r>
            <a:endParaRPr lang="en-IN" sz="2400" u="sng" dirty="0">
              <a:solidFill>
                <a:srgbClr val="FF0000"/>
              </a:solidFill>
            </a:endParaRPr>
          </a:p>
        </p:txBody>
      </p:sp>
      <p:sp>
        <p:nvSpPr>
          <p:cNvPr id="8" name="Rectangle 4"/>
          <p:cNvSpPr>
            <a:spLocks noChangeArrowheads="1"/>
          </p:cNvSpPr>
          <p:nvPr/>
        </p:nvSpPr>
        <p:spPr bwMode="auto">
          <a:xfrm>
            <a:off x="819150" y="3373547"/>
            <a:ext cx="666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707402" y="2693462"/>
            <a:ext cx="9394608" cy="310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
            </a:pPr>
            <a:r>
              <a:rPr lang="en-US" altLang="en-US" sz="1600" b="1" dirty="0">
                <a:latin typeface="Segoe UI Light" panose="020B0502040204020203" pitchFamily="34" charset="0"/>
                <a:cs typeface="Segoe UI Light" panose="020B0502040204020203" pitchFamily="34" charset="0"/>
              </a:rPr>
              <a:t>Sales Revenue</a:t>
            </a:r>
            <a:r>
              <a:rPr lang="en-US" altLang="en-US" sz="1600" dirty="0">
                <a:latin typeface="Segoe UI Light" panose="020B0502040204020203" pitchFamily="34" charset="0"/>
                <a:cs typeface="Segoe UI Light" panose="020B0502040204020203" pitchFamily="34" charset="0"/>
              </a:rPr>
              <a:t>: How much money Ptron makes from selling its products.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Market Share</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much of the market Ptron controls compared to its competitors.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Customer Satisfaction</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happy customers are with Ptron's products.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Product Return Rate</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many products are returned because customers aren't satisfied.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Brand Awareness</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many people know about Ptron and its products.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Customer Acquisition Cost (CAC):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How much money Ptron spends to get a new customer.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Customer Lifetime Value (CLV):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How valuable a customer is to Ptron over 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Inventory Turnover</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quickly Ptron's products are sold.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Product Performance Metrics</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How well Ptron's products are working and if they have any issues.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Net Promoter Score (NPS</a:t>
            </a:r>
            <a:r>
              <a:rPr kumimoji="0" lang="en-US" altLang="en-US" sz="160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a:t>
            </a:r>
            <a:r>
              <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How likely customers are to recommend Ptron to others.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p:txBody>
      </p:sp>
      <p:sp>
        <p:nvSpPr>
          <p:cNvPr id="12" name="Rectangle 6"/>
          <p:cNvSpPr>
            <a:spLocks noChangeArrowheads="1"/>
          </p:cNvSpPr>
          <p:nvPr/>
        </p:nvSpPr>
        <p:spPr bwMode="auto">
          <a:xfrm>
            <a:off x="0" y="0"/>
            <a:ext cx="666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991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160144" y="457200"/>
            <a:ext cx="4021456" cy="646331"/>
          </a:xfrm>
          <a:prstGeom prst="rect">
            <a:avLst/>
          </a:prstGeom>
          <a:noFill/>
        </p:spPr>
        <p:txBody>
          <a:bodyPr wrap="square" rtlCol="0">
            <a:spAutoFit/>
          </a:bodyPr>
          <a:lstStyle/>
          <a:p>
            <a:pPr marL="571500" indent="-571500">
              <a:buFont typeface="Wingdings" panose="05000000000000000000" pitchFamily="2" charset="2"/>
              <a:buChar char="v"/>
            </a:pPr>
            <a:r>
              <a:rPr lang="en-IN" sz="3600" u="sng" dirty="0" smtClean="0">
                <a:solidFill>
                  <a:schemeClr val="accent6"/>
                </a:solidFill>
              </a:rPr>
              <a:t>Smart Goals:</a:t>
            </a:r>
            <a:endParaRPr lang="en-IN" sz="3600" u="sng" dirty="0">
              <a:solidFill>
                <a:schemeClr val="accent6"/>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0" y="1809750"/>
            <a:ext cx="3048000" cy="3562350"/>
          </a:xfrm>
          <a:prstGeom prst="rect">
            <a:avLst/>
          </a:prstGeom>
          <a:ln w="88900" cap="sq" cmpd="thickThin">
            <a:solidFill>
              <a:srgbClr val="00B0F0"/>
            </a:solidFill>
            <a:prstDash val="solid"/>
            <a:miter lim="800000"/>
          </a:ln>
          <a:effectLst>
            <a:outerShdw blurRad="44450" dist="27940" dir="5400000" algn="ctr">
              <a:srgbClr val="000000">
                <a:alpha val="32000"/>
              </a:srgbClr>
            </a:outerShdw>
          </a:effectLst>
          <a:scene3d>
            <a:camera prst="isometricOffAxis2Left"/>
            <a:lightRig rig="balanced" dir="t">
              <a:rot lat="0" lon="0" rev="8700000"/>
            </a:lightRig>
          </a:scene3d>
          <a:sp3d>
            <a:bevelT w="190500" h="38100"/>
          </a:sp3d>
        </p:spPr>
      </p:pic>
      <p:sp>
        <p:nvSpPr>
          <p:cNvPr id="6" name="TextBox 5"/>
          <p:cNvSpPr txBox="1"/>
          <p:nvPr/>
        </p:nvSpPr>
        <p:spPr>
          <a:xfrm>
            <a:off x="1350645" y="1103531"/>
            <a:ext cx="7793355" cy="4278094"/>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I</a:t>
            </a:r>
            <a:r>
              <a:rPr lang="en-US" sz="1600" b="1" dirty="0" smtClean="0">
                <a:latin typeface="Segoe UI Light" panose="020B0502040204020203" pitchFamily="34" charset="0"/>
                <a:cs typeface="Segoe UI Light" panose="020B0502040204020203" pitchFamily="34" charset="0"/>
              </a:rPr>
              <a:t>ncrease </a:t>
            </a:r>
            <a:r>
              <a:rPr lang="en-US" sz="1600" b="1" dirty="0">
                <a:latin typeface="Segoe UI Light" panose="020B0502040204020203" pitchFamily="34" charset="0"/>
                <a:cs typeface="Segoe UI Light" panose="020B0502040204020203" pitchFamily="34" charset="0"/>
              </a:rPr>
              <a:t>Sales Volume</a:t>
            </a:r>
            <a:r>
              <a:rPr lang="en-US" sz="1600" dirty="0">
                <a:latin typeface="Segoe UI Light" panose="020B0502040204020203" pitchFamily="34" charset="0"/>
                <a:cs typeface="Segoe UI Light" panose="020B0502040204020203" pitchFamily="34" charset="0"/>
              </a:rPr>
              <a:t>: Achieve a 25% increase in monthly sales volume for Ptron products by </a:t>
            </a:r>
            <a:r>
              <a:rPr lang="en-US" sz="1600" dirty="0" smtClean="0">
                <a:latin typeface="Segoe UI Light" panose="020B0502040204020203" pitchFamily="34" charset="0"/>
                <a:cs typeface="Segoe UI Light" panose="020B0502040204020203" pitchFamily="34" charset="0"/>
              </a:rPr>
              <a:t>the </a:t>
            </a:r>
            <a:r>
              <a:rPr lang="en-US" sz="1600" dirty="0">
                <a:latin typeface="Segoe UI Light" panose="020B0502040204020203" pitchFamily="34" charset="0"/>
                <a:cs typeface="Segoe UI Light" panose="020B0502040204020203" pitchFamily="34" charset="0"/>
              </a:rPr>
              <a:t>end of the fiscal year.</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Launch Two New Product Lines</a:t>
            </a:r>
            <a:r>
              <a:rPr lang="en-US" sz="1600" dirty="0">
                <a:latin typeface="Segoe UI Light" panose="020B0502040204020203" pitchFamily="34" charset="0"/>
                <a:cs typeface="Segoe UI Light" panose="020B0502040204020203" pitchFamily="34" charset="0"/>
              </a:rPr>
              <a:t>: Introduce two new product lines catering to different market </a:t>
            </a:r>
            <a:r>
              <a:rPr lang="en-US" sz="1600" dirty="0" smtClean="0">
                <a:latin typeface="Segoe UI Light" panose="020B0502040204020203" pitchFamily="34" charset="0"/>
                <a:cs typeface="Segoe UI Light" panose="020B0502040204020203" pitchFamily="34" charset="0"/>
              </a:rPr>
              <a:t>segments </a:t>
            </a:r>
            <a:r>
              <a:rPr lang="en-US" sz="1600" dirty="0">
                <a:latin typeface="Segoe UI Light" panose="020B0502040204020203" pitchFamily="34" charset="0"/>
                <a:cs typeface="Segoe UI Light" panose="020B0502040204020203" pitchFamily="34" charset="0"/>
              </a:rPr>
              <a:t>within the next six months, each projected to contribute at least 15% to </a:t>
            </a:r>
            <a:r>
              <a:rPr lang="en-US" sz="1600" dirty="0" smtClean="0">
                <a:latin typeface="Segoe UI Light" panose="020B0502040204020203" pitchFamily="34" charset="0"/>
                <a:cs typeface="Segoe UI Light" panose="020B0502040204020203" pitchFamily="34" charset="0"/>
              </a:rPr>
              <a:t>overall revenue </a:t>
            </a:r>
            <a:r>
              <a:rPr lang="en-US" sz="1600" dirty="0">
                <a:latin typeface="Segoe UI Light" panose="020B0502040204020203" pitchFamily="34" charset="0"/>
                <a:cs typeface="Segoe UI Light" panose="020B0502040204020203" pitchFamily="34" charset="0"/>
              </a:rPr>
              <a:t>by the end of the year.</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Improve Customer Retention</a:t>
            </a:r>
            <a:r>
              <a:rPr lang="en-US" sz="1600" dirty="0">
                <a:latin typeface="Segoe UI Light" panose="020B0502040204020203" pitchFamily="34" charset="0"/>
                <a:cs typeface="Segoe UI Light" panose="020B0502040204020203" pitchFamily="34" charset="0"/>
              </a:rPr>
              <a:t>: Implement a customer loyalty program aimed at increasing </a:t>
            </a:r>
            <a:r>
              <a:rPr lang="en-US" sz="1600" dirty="0" smtClean="0">
                <a:latin typeface="Segoe UI Light" panose="020B0502040204020203" pitchFamily="34" charset="0"/>
                <a:cs typeface="Segoe UI Light" panose="020B0502040204020203" pitchFamily="34" charset="0"/>
              </a:rPr>
              <a:t>repeat </a:t>
            </a:r>
            <a:r>
              <a:rPr lang="en-US" sz="1600" dirty="0">
                <a:latin typeface="Segoe UI Light" panose="020B0502040204020203" pitchFamily="34" charset="0"/>
                <a:cs typeface="Segoe UI Light" panose="020B0502040204020203" pitchFamily="34" charset="0"/>
              </a:rPr>
              <a:t>purchases by 20% within the next quarter.</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Enhance Product Quality</a:t>
            </a:r>
            <a:r>
              <a:rPr lang="en-US" sz="1600" dirty="0">
                <a:latin typeface="Segoe UI Light" panose="020B0502040204020203" pitchFamily="34" charset="0"/>
                <a:cs typeface="Segoe UI Light" panose="020B0502040204020203" pitchFamily="34" charset="0"/>
              </a:rPr>
              <a:t>: Reduce product defects by 30% within the next three months </a:t>
            </a:r>
            <a:r>
              <a:rPr lang="en-US" sz="1600" dirty="0" smtClean="0">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      through </a:t>
            </a:r>
            <a:r>
              <a:rPr lang="en-US" sz="1600" dirty="0">
                <a:latin typeface="Segoe UI Light" panose="020B0502040204020203" pitchFamily="34" charset="0"/>
                <a:cs typeface="Segoe UI Light" panose="020B0502040204020203" pitchFamily="34" charset="0"/>
              </a:rPr>
              <a:t>rigorous quality control measures in manufacturing and product testing </a:t>
            </a:r>
            <a:r>
              <a:rPr lang="en-US" sz="1600" dirty="0" smtClean="0">
                <a:latin typeface="Segoe UI Light" panose="020B0502040204020203" pitchFamily="34" charset="0"/>
                <a:cs typeface="Segoe UI Light" panose="020B0502040204020203" pitchFamily="34" charset="0"/>
              </a:rPr>
              <a:t>   </a:t>
            </a:r>
          </a:p>
          <a:p>
            <a:r>
              <a:rPr lang="en-US" sz="1600" dirty="0" smtClean="0">
                <a:latin typeface="Segoe UI Light" panose="020B0502040204020203" pitchFamily="34" charset="0"/>
                <a:cs typeface="Segoe UI Light" panose="020B0502040204020203" pitchFamily="34" charset="0"/>
              </a:rPr>
              <a:t>      processes</a:t>
            </a:r>
            <a:r>
              <a:rPr lang="en-US" sz="1600" dirty="0">
                <a:latin typeface="Segoe UI Light" panose="020B0502040204020203" pitchFamily="34" charset="0"/>
                <a:cs typeface="Segoe UI Light" panose="020B0502040204020203" pitchFamily="34" charset="0"/>
              </a:rPr>
              <a:t>.</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Expand Global Presence</a:t>
            </a:r>
            <a:r>
              <a:rPr lang="en-US" sz="1600" dirty="0">
                <a:latin typeface="Segoe UI Light" panose="020B0502040204020203" pitchFamily="34" charset="0"/>
                <a:cs typeface="Segoe UI Light" panose="020B0502040204020203" pitchFamily="34" charset="0"/>
              </a:rPr>
              <a:t>: Enter two new international markets within the next year, establishing </a:t>
            </a:r>
            <a:r>
              <a:rPr lang="en-US" sz="1600" dirty="0" smtClean="0">
                <a:latin typeface="Segoe UI Light" panose="020B0502040204020203" pitchFamily="34" charset="0"/>
                <a:cs typeface="Segoe UI Light" panose="020B0502040204020203" pitchFamily="34" charset="0"/>
              </a:rPr>
              <a:t> distribution </a:t>
            </a:r>
            <a:r>
              <a:rPr lang="en-US" sz="1600" dirty="0">
                <a:latin typeface="Segoe UI Light" panose="020B0502040204020203" pitchFamily="34" charset="0"/>
                <a:cs typeface="Segoe UI Light" panose="020B0502040204020203" pitchFamily="34" charset="0"/>
              </a:rPr>
              <a:t>channels and achieving a market penetration rate of 10% in each new </a:t>
            </a:r>
            <a:r>
              <a:rPr lang="en-US" sz="1600" dirty="0" smtClean="0">
                <a:latin typeface="Segoe UI Light" panose="020B0502040204020203" pitchFamily="34" charset="0"/>
                <a:cs typeface="Segoe UI Light" panose="020B0502040204020203" pitchFamily="34" charset="0"/>
              </a:rPr>
              <a:t>market within </a:t>
            </a:r>
            <a:r>
              <a:rPr lang="en-US" sz="1600" dirty="0">
                <a:latin typeface="Segoe UI Light" panose="020B0502040204020203" pitchFamily="34" charset="0"/>
                <a:cs typeface="Segoe UI Light" panose="020B0502040204020203" pitchFamily="34" charset="0"/>
              </a:rPr>
              <a:t>the first six months.</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Increase Brand Awareness</a:t>
            </a:r>
            <a:r>
              <a:rPr lang="en-US" sz="1600" dirty="0">
                <a:latin typeface="Segoe UI Light" panose="020B0502040204020203" pitchFamily="34" charset="0"/>
                <a:cs typeface="Segoe UI Light" panose="020B0502040204020203" pitchFamily="34" charset="0"/>
              </a:rPr>
              <a:t>: Launch a targeted marketing campaign focused on increasing brand awareness, aiming to achieve a 15% increase in brand recognition among the target audience within six months.</a:t>
            </a:r>
          </a:p>
        </p:txBody>
      </p:sp>
    </p:spTree>
    <p:extLst>
      <p:ext uri="{BB962C8B-B14F-4D97-AF65-F5344CB8AC3E}">
        <p14:creationId xmlns:p14="http://schemas.microsoft.com/office/powerpoint/2010/main" val="692135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760" y="478532"/>
            <a:ext cx="607811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u="sng" dirty="0" smtClean="0">
                <a:solidFill>
                  <a:srgbClr val="FF0000"/>
                </a:solidFill>
              </a:rPr>
              <a:t>Buyer’s/Audience persona:</a:t>
            </a:r>
            <a:endParaRPr lang="en-IN" sz="2800" u="sng" dirty="0">
              <a:solidFill>
                <a:srgbClr val="FF0000"/>
              </a:solidFill>
            </a:endParaRPr>
          </a:p>
        </p:txBody>
      </p:sp>
      <p:sp>
        <p:nvSpPr>
          <p:cNvPr id="3" name="Rectangle 1"/>
          <p:cNvSpPr>
            <a:spLocks noChangeArrowheads="1"/>
          </p:cNvSpPr>
          <p:nvPr/>
        </p:nvSpPr>
        <p:spPr bwMode="auto">
          <a:xfrm>
            <a:off x="0" y="-1102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273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217212" y="1091204"/>
            <a:ext cx="9989820"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Name</a:t>
            </a:r>
            <a:r>
              <a:rPr lang="en-US" sz="1600" dirty="0">
                <a:latin typeface="Segoe UI Light" panose="020B0502040204020203" pitchFamily="34" charset="0"/>
                <a:cs typeface="Segoe UI Light" panose="020B0502040204020203" pitchFamily="34" charset="0"/>
              </a:rPr>
              <a:t>: Sarah</a:t>
            </a:r>
          </a:p>
          <a:p>
            <a:pPr marL="285750" indent="-285750">
              <a:buFont typeface="Wingdings" panose="05000000000000000000" pitchFamily="2" charset="2"/>
              <a:buChar char="§"/>
            </a:pPr>
            <a:r>
              <a:rPr lang="en-US" sz="1600" b="1" dirty="0" smtClean="0">
                <a:latin typeface="Segoe UI Light" panose="020B0502040204020203" pitchFamily="34" charset="0"/>
                <a:cs typeface="Segoe UI Light" panose="020B0502040204020203" pitchFamily="34" charset="0"/>
              </a:rPr>
              <a:t>Demographics</a:t>
            </a:r>
            <a:r>
              <a:rPr lang="en-US" sz="1600" dirty="0" smtClean="0">
                <a:latin typeface="Segoe UI Light" panose="020B0502040204020203" pitchFamily="34" charset="0"/>
                <a:cs typeface="Segoe UI Light" panose="020B0502040204020203" pitchFamily="34" charset="0"/>
              </a:rPr>
              <a:t>:Age:25-35</a:t>
            </a:r>
            <a:endParaRPr lang="en-US" sz="1600" dirty="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Gender</a:t>
            </a:r>
            <a:r>
              <a:rPr lang="en-US" sz="1600" dirty="0">
                <a:latin typeface="Segoe UI Light" panose="020B0502040204020203" pitchFamily="34" charset="0"/>
                <a:cs typeface="Segoe UI Light" panose="020B0502040204020203" pitchFamily="34" charset="0"/>
              </a:rPr>
              <a:t>: Female</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Occupation:</a:t>
            </a:r>
            <a:r>
              <a:rPr lang="en-US" sz="1600" dirty="0">
                <a:latin typeface="Segoe UI Light" panose="020B0502040204020203" pitchFamily="34" charset="0"/>
                <a:cs typeface="Segoe UI Light" panose="020B0502040204020203" pitchFamily="34" charset="0"/>
              </a:rPr>
              <a:t> Marketing Manager</a:t>
            </a:r>
          </a:p>
          <a:p>
            <a:pPr marL="285750" indent="-285750">
              <a:buFont typeface="Wingdings" panose="05000000000000000000" pitchFamily="2" charset="2"/>
              <a:buChar char="§"/>
            </a:pPr>
            <a:r>
              <a:rPr lang="en-US" sz="1600" b="1" dirty="0">
                <a:latin typeface="Segoe UI Light" panose="020B0502040204020203" pitchFamily="34" charset="0"/>
                <a:cs typeface="Segoe UI Light" panose="020B0502040204020203" pitchFamily="34" charset="0"/>
              </a:rPr>
              <a:t>Income Level</a:t>
            </a:r>
            <a:r>
              <a:rPr lang="en-US" sz="1600" dirty="0">
                <a:latin typeface="Segoe UI Light" panose="020B0502040204020203" pitchFamily="34" charset="0"/>
                <a:cs typeface="Segoe UI Light" panose="020B0502040204020203" pitchFamily="34" charset="0"/>
              </a:rPr>
              <a:t>: Middle to Upper-middle class</a:t>
            </a:r>
          </a:p>
        </p:txBody>
      </p:sp>
      <p:sp>
        <p:nvSpPr>
          <p:cNvPr id="12" name="Rectangle 11"/>
          <p:cNvSpPr/>
          <p:nvPr/>
        </p:nvSpPr>
        <p:spPr>
          <a:xfrm>
            <a:off x="714375" y="2324625"/>
            <a:ext cx="13314141" cy="3539430"/>
          </a:xfrm>
          <a:prstGeom prst="rect">
            <a:avLst/>
          </a:prstGeom>
        </p:spPr>
        <p:txBody>
          <a:bodyPr wrap="square">
            <a:spAutoFit/>
          </a:bodyPr>
          <a:lstStyle/>
          <a:p>
            <a:pPr marL="742950" lvl="1" indent="-285750">
              <a:buFont typeface="Wingdings" panose="05000000000000000000" pitchFamily="2" charset="2"/>
              <a:buChar char="§"/>
            </a:pPr>
            <a:r>
              <a:rPr lang="en-US" sz="1600" b="1" dirty="0" smtClean="0">
                <a:solidFill>
                  <a:srgbClr val="0D0D0D"/>
                </a:solidFill>
                <a:latin typeface="Segoe UI Light" panose="020B0502040204020203" pitchFamily="34" charset="0"/>
                <a:cs typeface="Segoe UI Light" panose="020B0502040204020203" pitchFamily="34" charset="0"/>
              </a:rPr>
              <a:t>Needs </a:t>
            </a:r>
            <a:r>
              <a:rPr lang="en-US" sz="1600" b="1" dirty="0">
                <a:solidFill>
                  <a:srgbClr val="0D0D0D"/>
                </a:solidFill>
                <a:latin typeface="Segoe UI Light" panose="020B0502040204020203" pitchFamily="34" charset="0"/>
                <a:cs typeface="Segoe UI Light" panose="020B0502040204020203" pitchFamily="34" charset="0"/>
              </a:rPr>
              <a:t>and Goals</a:t>
            </a:r>
            <a:r>
              <a:rPr lang="en-US" sz="1600" dirty="0">
                <a:solidFill>
                  <a:srgbClr val="0D0D0D"/>
                </a:solidFill>
                <a:latin typeface="Segoe UI Light" panose="020B0502040204020203" pitchFamily="34" charset="0"/>
                <a:cs typeface="Segoe UI Light" panose="020B0502040204020203" pitchFamily="34" charset="0"/>
              </a:rPr>
              <a:t>: </a:t>
            </a:r>
            <a:endParaRPr lang="en-US" sz="1600" dirty="0" smtClean="0">
              <a:solidFill>
                <a:srgbClr val="0D0D0D"/>
              </a:solidFill>
              <a:latin typeface="Segoe UI Light" panose="020B0502040204020203" pitchFamily="34" charset="0"/>
              <a:cs typeface="Segoe UI Light" panose="020B0502040204020203" pitchFamily="34" charset="0"/>
            </a:endParaRPr>
          </a:p>
          <a:p>
            <a:pPr lvl="1"/>
            <a:r>
              <a:rPr lang="en-US" sz="1600" dirty="0" smtClean="0">
                <a:solidFill>
                  <a:srgbClr val="0D0D0D"/>
                </a:solidFill>
                <a:latin typeface="Segoe UI Light" panose="020B0502040204020203" pitchFamily="34" charset="0"/>
                <a:cs typeface="Segoe UI Light" panose="020B0502040204020203" pitchFamily="34" charset="0"/>
              </a:rPr>
              <a:t>       Seeks </a:t>
            </a:r>
            <a:r>
              <a:rPr lang="en-US" sz="1600" dirty="0">
                <a:solidFill>
                  <a:srgbClr val="0D0D0D"/>
                </a:solidFill>
                <a:latin typeface="Segoe UI Light" panose="020B0502040204020203" pitchFamily="34" charset="0"/>
                <a:cs typeface="Segoe UI Light" panose="020B0502040204020203" pitchFamily="34" charset="0"/>
              </a:rPr>
              <a:t>quality, convenience, style, tech features, and value for money</a:t>
            </a:r>
            <a:r>
              <a:rPr lang="en-US" sz="1600" dirty="0" smtClean="0">
                <a:solidFill>
                  <a:srgbClr val="0D0D0D"/>
                </a:solidFill>
                <a:latin typeface="Segoe UI Light" panose="020B0502040204020203" pitchFamily="34" charset="0"/>
                <a:cs typeface="Segoe UI Light" panose="020B0502040204020203" pitchFamily="34" charset="0"/>
              </a:rPr>
              <a:t>.</a:t>
            </a:r>
          </a:p>
          <a:p>
            <a:pPr marL="1200150" lvl="2" indent="-285750">
              <a:buFont typeface="Arial" panose="020B0604020202020204" pitchFamily="34" charset="0"/>
              <a:buChar char="•"/>
            </a:pPr>
            <a:r>
              <a:rPr lang="en-US" sz="1600" u="sng" dirty="0" smtClean="0">
                <a:solidFill>
                  <a:srgbClr val="0D0D0D"/>
                </a:solidFill>
                <a:latin typeface="Segoe UI Light" panose="020B0502040204020203" pitchFamily="34" charset="0"/>
                <a:cs typeface="Segoe UI Light" panose="020B0502040204020203" pitchFamily="34" charset="0"/>
              </a:rPr>
              <a:t>Behavior</a:t>
            </a:r>
            <a:r>
              <a:rPr lang="en-US" sz="1600" dirty="0">
                <a:solidFill>
                  <a:srgbClr val="0D0D0D"/>
                </a:solidFill>
                <a:latin typeface="Segoe UI Light" panose="020B0502040204020203" pitchFamily="34" charset="0"/>
                <a:cs typeface="Segoe UI Light" panose="020B0502040204020203" pitchFamily="34" charset="0"/>
              </a:rPr>
              <a:t>: Research-oriented, active on social media, early adopter, brand </a:t>
            </a:r>
            <a:r>
              <a:rPr lang="en-US" sz="1600" dirty="0" smtClean="0">
                <a:solidFill>
                  <a:srgbClr val="0D0D0D"/>
                </a:solidFill>
                <a:latin typeface="Segoe UI Light" panose="020B0502040204020203" pitchFamily="34" charset="0"/>
                <a:cs typeface="Segoe UI Light" panose="020B0502040204020203" pitchFamily="34" charset="0"/>
              </a:rPr>
              <a:t>loyal.</a:t>
            </a:r>
            <a:r>
              <a:rPr lang="en-US" sz="1600" dirty="0" smtClean="0">
                <a:latin typeface="Segoe UI Light" panose="020B0502040204020203" pitchFamily="34" charset="0"/>
                <a:cs typeface="Segoe UI Light" panose="020B0502040204020203" pitchFamily="34" charset="0"/>
              </a:rPr>
              <a:t> </a:t>
            </a:r>
          </a:p>
          <a:p>
            <a:pPr marL="1200150" lvl="2" indent="-285750">
              <a:buFont typeface="Arial" panose="020B0604020202020204" pitchFamily="34" charset="0"/>
              <a:buChar char="•"/>
            </a:pPr>
            <a:r>
              <a:rPr lang="en-US" sz="1600" u="sng" dirty="0" smtClean="0">
                <a:latin typeface="Segoe UI Light" panose="020B0502040204020203" pitchFamily="34" charset="0"/>
                <a:cs typeface="Segoe UI Light" panose="020B0502040204020203" pitchFamily="34" charset="0"/>
              </a:rPr>
              <a:t>convenience</a:t>
            </a:r>
            <a:r>
              <a:rPr lang="en-US" sz="1600" dirty="0" smtClean="0">
                <a:latin typeface="Segoe UI Light" panose="020B0502040204020203" pitchFamily="34" charset="0"/>
                <a:cs typeface="Segoe UI Light" panose="020B0502040204020203" pitchFamily="34" charset="0"/>
              </a:rPr>
              <a:t>: Given her busy schedule,sarah looks for product that offer convenience and ease of use.She</a:t>
            </a:r>
            <a:endParaRPr lang="en-US" sz="1600" dirty="0">
              <a:latin typeface="Segoe UI Light" panose="020B0502040204020203" pitchFamily="34" charset="0"/>
              <a:cs typeface="Segoe UI Light" panose="020B0502040204020203" pitchFamily="34" charset="0"/>
            </a:endParaRPr>
          </a:p>
          <a:p>
            <a:pPr lvl="2"/>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appreciates products that seamlessly integrate into her daily routine</a:t>
            </a:r>
          </a:p>
          <a:p>
            <a:pPr marL="1200150" lvl="2" indent="-285750">
              <a:buFont typeface="Arial" panose="020B0604020202020204" pitchFamily="34" charset="0"/>
              <a:buChar char="•"/>
            </a:pPr>
            <a:r>
              <a:rPr lang="en-US" sz="1600" u="sng" dirty="0" smtClean="0">
                <a:latin typeface="Segoe UI Light" panose="020B0502040204020203" pitchFamily="34" charset="0"/>
                <a:cs typeface="Segoe UI Light" panose="020B0502040204020203" pitchFamily="34" charset="0"/>
              </a:rPr>
              <a:t>Style and Design</a:t>
            </a:r>
            <a:r>
              <a:rPr lang="en-US" sz="1600" dirty="0" smtClean="0">
                <a:latin typeface="Segoe UI Light" panose="020B0502040204020203" pitchFamily="34" charset="0"/>
                <a:cs typeface="Segoe UI Light" panose="020B0502040204020203" pitchFamily="34" charset="0"/>
              </a:rPr>
              <a:t>: Being fashion-conscious, Sarah prefers products that not only perform well but also look Stylish.     </a:t>
            </a:r>
          </a:p>
          <a:p>
            <a:pPr marL="1200150" lvl="2" indent="-285750">
              <a:buFont typeface="Arial" panose="020B0604020202020204" pitchFamily="34" charset="0"/>
              <a:buChar char="•"/>
            </a:pPr>
            <a:r>
              <a:rPr lang="en-US" sz="1600" u="sng" dirty="0" smtClean="0">
                <a:latin typeface="Segoe UI Light" panose="020B0502040204020203" pitchFamily="34" charset="0"/>
                <a:cs typeface="Segoe UI Light" panose="020B0502040204020203" pitchFamily="34" charset="0"/>
              </a:rPr>
              <a:t>Tech </a:t>
            </a:r>
            <a:r>
              <a:rPr lang="en-US" sz="1600" u="sng" dirty="0">
                <a:latin typeface="Segoe UI Light" panose="020B0502040204020203" pitchFamily="34" charset="0"/>
                <a:cs typeface="Segoe UI Light" panose="020B0502040204020203" pitchFamily="34" charset="0"/>
              </a:rPr>
              <a:t>Features</a:t>
            </a:r>
            <a:r>
              <a:rPr lang="en-US" sz="1600" dirty="0">
                <a:latin typeface="Segoe UI Light" panose="020B0502040204020203" pitchFamily="34" charset="0"/>
                <a:cs typeface="Segoe UI Light" panose="020B0502040204020203" pitchFamily="34" charset="0"/>
              </a:rPr>
              <a:t>: As someone who enjoys technology, Sarah is attracted to products with advanced features </a:t>
            </a:r>
            <a:r>
              <a:rPr lang="en-US" sz="1600" dirty="0" smtClean="0">
                <a:latin typeface="Segoe UI Light" panose="020B0502040204020203" pitchFamily="34" charset="0"/>
                <a:cs typeface="Segoe UI Light" panose="020B0502040204020203" pitchFamily="34" charset="0"/>
              </a:rPr>
              <a:t>and  </a:t>
            </a:r>
          </a:p>
          <a:p>
            <a:pPr lvl="1"/>
            <a:r>
              <a:rPr lang="en-US" sz="1600" dirty="0" smtClean="0">
                <a:latin typeface="Segoe UI Light" panose="020B0502040204020203" pitchFamily="34" charset="0"/>
                <a:cs typeface="Segoe UI Light" panose="020B0502040204020203" pitchFamily="34" charset="0"/>
              </a:rPr>
              <a:t>    		           capabilities</a:t>
            </a:r>
            <a:r>
              <a:rPr lang="en-US" sz="1600" dirty="0">
                <a:latin typeface="Segoe UI Light" panose="020B0502040204020203" pitchFamily="34" charset="0"/>
                <a:cs typeface="Segoe UI Light" panose="020B0502040204020203" pitchFamily="34" charset="0"/>
              </a:rPr>
              <a:t>. She's always interested in trying out the latest gadgets and </a:t>
            </a:r>
            <a:r>
              <a:rPr lang="en-US" sz="1600" dirty="0" smtClean="0">
                <a:latin typeface="Segoe UI Light" panose="020B0502040204020203" pitchFamily="34" charset="0"/>
                <a:cs typeface="Segoe UI Light" panose="020B0502040204020203" pitchFamily="34" charset="0"/>
              </a:rPr>
              <a:t>innovation</a:t>
            </a:r>
          </a:p>
          <a:p>
            <a:pPr marL="1200150" lvl="2" indent="-285750">
              <a:buFont typeface="Arial" panose="020B0604020202020204" pitchFamily="34" charset="0"/>
              <a:buChar char="•"/>
            </a:pPr>
            <a:r>
              <a:rPr lang="en-US" sz="1600" u="sng" dirty="0" smtClean="0">
                <a:latin typeface="Segoe UI Light" panose="020B0502040204020203" pitchFamily="34" charset="0"/>
                <a:cs typeface="Segoe UI Light" panose="020B0502040204020203" pitchFamily="34" charset="0"/>
              </a:rPr>
              <a:t>Value for Money</a:t>
            </a:r>
            <a:r>
              <a:rPr lang="en-US" sz="1600" dirty="0" smtClean="0">
                <a:latin typeface="Segoe UI Light" panose="020B0502040204020203" pitchFamily="34" charset="0"/>
                <a:cs typeface="Segoe UI Light" panose="020B0502040204020203" pitchFamily="34" charset="0"/>
              </a:rPr>
              <a:t>: While Sarah is willing to invest in quality products, she also expected good value for her money.</a:t>
            </a:r>
          </a:p>
          <a:p>
            <a:pPr marL="742950" lvl="1" indent="-285750">
              <a:buFont typeface="Wingdings" panose="05000000000000000000" pitchFamily="2" charset="2"/>
              <a:buChar char="§"/>
            </a:pPr>
            <a:r>
              <a:rPr lang="en-US" sz="1600" b="1" dirty="0" smtClean="0">
                <a:solidFill>
                  <a:srgbClr val="0D0D0D"/>
                </a:solidFill>
                <a:latin typeface="Segoe UI Light" panose="020B0502040204020203" pitchFamily="34" charset="0"/>
                <a:cs typeface="Segoe UI Light" panose="020B0502040204020203" pitchFamily="34" charset="0"/>
              </a:rPr>
              <a:t>Preferred </a:t>
            </a:r>
            <a:r>
              <a:rPr lang="en-US" sz="1600" b="1" dirty="0">
                <a:solidFill>
                  <a:srgbClr val="0D0D0D"/>
                </a:solidFill>
                <a:latin typeface="Segoe UI Light" panose="020B0502040204020203" pitchFamily="34" charset="0"/>
                <a:cs typeface="Segoe UI Light" panose="020B0502040204020203" pitchFamily="34" charset="0"/>
              </a:rPr>
              <a:t>Ptron </a:t>
            </a:r>
            <a:r>
              <a:rPr lang="en-US" sz="1600" b="1" dirty="0" smtClean="0">
                <a:solidFill>
                  <a:srgbClr val="0D0D0D"/>
                </a:solidFill>
                <a:latin typeface="Segoe UI Light" panose="020B0502040204020203" pitchFamily="34" charset="0"/>
                <a:cs typeface="Segoe UI Light" panose="020B0502040204020203" pitchFamily="34" charset="0"/>
              </a:rPr>
              <a:t>Products</a:t>
            </a:r>
            <a:r>
              <a:rPr lang="en-US" sz="1600" dirty="0" smtClean="0">
                <a:solidFill>
                  <a:srgbClr val="0D0D0D"/>
                </a:solidFill>
                <a:latin typeface="Segoe UI Light" panose="020B0502040204020203" pitchFamily="34" charset="0"/>
                <a:cs typeface="Segoe UI Light" panose="020B0502040204020203" pitchFamily="34" charset="0"/>
              </a:rPr>
              <a:t>:</a:t>
            </a:r>
          </a:p>
          <a:p>
            <a:pPr lvl="1"/>
            <a:r>
              <a:rPr lang="en-US" sz="1600" dirty="0" smtClean="0">
                <a:solidFill>
                  <a:srgbClr val="0D0D0D"/>
                </a:solidFill>
                <a:latin typeface="Segoe UI Light" panose="020B0502040204020203" pitchFamily="34" charset="0"/>
                <a:cs typeface="Segoe UI Light" panose="020B0502040204020203" pitchFamily="34" charset="0"/>
              </a:rPr>
              <a:t>       Wireless </a:t>
            </a:r>
            <a:r>
              <a:rPr lang="en-US" sz="1600" dirty="0">
                <a:solidFill>
                  <a:srgbClr val="0D0D0D"/>
                </a:solidFill>
                <a:latin typeface="Segoe UI Light" panose="020B0502040204020203" pitchFamily="34" charset="0"/>
                <a:cs typeface="Segoe UI Light" panose="020B0502040204020203" pitchFamily="34" charset="0"/>
              </a:rPr>
              <a:t>earphones, power banks, Bluetooth speakers</a:t>
            </a:r>
            <a:r>
              <a:rPr lang="en-US" sz="1600" dirty="0" smtClean="0">
                <a:solidFill>
                  <a:srgbClr val="0D0D0D"/>
                </a:solidFill>
                <a:latin typeface="Segoe UI Light" panose="020B0502040204020203" pitchFamily="34" charset="0"/>
                <a:cs typeface="Segoe UI Light" panose="020B0502040204020203" pitchFamily="34" charset="0"/>
              </a:rPr>
              <a:t>.</a:t>
            </a:r>
            <a:r>
              <a:rPr lang="en-US" sz="1600" dirty="0">
                <a:latin typeface="Segoe UI Light" panose="020B0502040204020203" pitchFamily="34" charset="0"/>
                <a:cs typeface="Segoe UI Light" panose="020B0502040204020203" pitchFamily="34" charset="0"/>
              </a:rPr>
              <a:t> Ptron's wireless earphones, offering her freedom of movement </a:t>
            </a:r>
            <a:r>
              <a:rPr lang="en-US" sz="1600" dirty="0" smtClean="0">
                <a:latin typeface="Segoe UI Light" panose="020B0502040204020203" pitchFamily="34" charset="0"/>
                <a:cs typeface="Segoe UI Light" panose="020B0502040204020203" pitchFamily="34" charset="0"/>
              </a:rPr>
              <a:t> </a:t>
            </a:r>
          </a:p>
          <a:p>
            <a:pPr lvl="1"/>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 </a:t>
            </a:r>
            <a:r>
              <a:rPr lang="en-US" sz="1600" dirty="0" smtClean="0">
                <a:latin typeface="Segoe UI Light" panose="020B0502040204020203" pitchFamily="34" charset="0"/>
                <a:cs typeface="Segoe UI Light" panose="020B0502040204020203" pitchFamily="34" charset="0"/>
              </a:rPr>
              <a:t>   during </a:t>
            </a:r>
            <a:r>
              <a:rPr lang="en-US" sz="1600" dirty="0">
                <a:latin typeface="Segoe UI Light" panose="020B0502040204020203" pitchFamily="34" charset="0"/>
                <a:cs typeface="Segoe UI Light" panose="020B0502040204020203" pitchFamily="34" charset="0"/>
              </a:rPr>
              <a:t>her busy day. </a:t>
            </a:r>
            <a:r>
              <a:rPr lang="en-US" sz="1600" dirty="0" smtClean="0">
                <a:latin typeface="Segoe UI Light" panose="020B0502040204020203" pitchFamily="34" charset="0"/>
                <a:cs typeface="Segoe UI Light" panose="020B0502040204020203" pitchFamily="34" charset="0"/>
              </a:rPr>
              <a:t> She </a:t>
            </a:r>
            <a:r>
              <a:rPr lang="en-US" sz="1600" dirty="0">
                <a:latin typeface="Segoe UI Light" panose="020B0502040204020203" pitchFamily="34" charset="0"/>
                <a:cs typeface="Segoe UI Light" panose="020B0502040204020203" pitchFamily="34" charset="0"/>
              </a:rPr>
              <a:t>relies on Ptron's power banks to keep her devices charged, ensuring she stays connected. </a:t>
            </a:r>
            <a:endParaRPr lang="en-US" sz="1600" dirty="0" smtClean="0">
              <a:latin typeface="Segoe UI Light" panose="020B0502040204020203" pitchFamily="34" charset="0"/>
              <a:cs typeface="Segoe UI Light" panose="020B0502040204020203" pitchFamily="34" charset="0"/>
            </a:endParaRPr>
          </a:p>
          <a:p>
            <a:pPr lvl="1"/>
            <a:r>
              <a:rPr lang="en-US" sz="1600" dirty="0" smtClean="0">
                <a:latin typeface="Segoe UI Light" panose="020B0502040204020203" pitchFamily="34" charset="0"/>
                <a:cs typeface="Segoe UI Light" panose="020B0502040204020203" pitchFamily="34" charset="0"/>
              </a:rPr>
              <a:t>       Additionally</a:t>
            </a:r>
            <a:r>
              <a:rPr lang="en-US" sz="1600" dirty="0">
                <a:latin typeface="Segoe UI Light" panose="020B0502040204020203" pitchFamily="34" charset="0"/>
                <a:cs typeface="Segoe UI Light" panose="020B0502040204020203" pitchFamily="34" charset="0"/>
              </a:rPr>
              <a:t>, Ptron's Bluetooth speakers enhance her social gatherings with high-quality sound and sleek design, </a:t>
            </a:r>
            <a:endParaRPr lang="en-US" sz="1600" dirty="0" smtClean="0">
              <a:latin typeface="Segoe UI Light" panose="020B0502040204020203" pitchFamily="34" charset="0"/>
              <a:cs typeface="Segoe UI Light" panose="020B0502040204020203" pitchFamily="34" charset="0"/>
            </a:endParaRPr>
          </a:p>
          <a:p>
            <a:pPr lvl="1"/>
            <a:r>
              <a:rPr lang="en-US" sz="1600" dirty="0" smtClean="0">
                <a:latin typeface="Segoe UI Light" panose="020B0502040204020203" pitchFamily="34" charset="0"/>
                <a:cs typeface="Segoe UI Light" panose="020B0502040204020203" pitchFamily="34" charset="0"/>
              </a:rPr>
              <a:t>      reflecting </a:t>
            </a:r>
            <a:r>
              <a:rPr lang="en-US" sz="1600" dirty="0">
                <a:latin typeface="Segoe UI Light" panose="020B0502040204020203" pitchFamily="34" charset="0"/>
                <a:cs typeface="Segoe UI Light" panose="020B0502040204020203" pitchFamily="34" charset="0"/>
              </a:rPr>
              <a:t>her tech-forward tastes.</a:t>
            </a:r>
            <a:endParaRPr lang="en-US" sz="1600" b="0" i="0" dirty="0">
              <a:solidFill>
                <a:srgbClr val="0D0D0D"/>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84554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1686</TotalTime>
  <Words>2823</Words>
  <Application>Microsoft Office PowerPoint</Application>
  <PresentationFormat>Widescreen</PresentationFormat>
  <Paragraphs>229</Paragraphs>
  <Slides>30</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Segoe UI Light</vt:lpstr>
      <vt:lpstr>Segoe UI Variable Text Light</vt:lpstr>
      <vt:lpstr>Söhne</vt:lpstr>
      <vt:lpstr>Tw Cen MT</vt:lpstr>
      <vt:lpstr>Wingdings</vt:lpstr>
      <vt:lpstr>Droplet</vt:lpstr>
      <vt:lpstr>PowerPoint Presentation</vt:lpstr>
      <vt:lpstr>PowerPoint Presentation</vt:lpstr>
      <vt:lpstr>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137</cp:revision>
  <dcterms:created xsi:type="dcterms:W3CDTF">2024-04-13T04:29:57Z</dcterms:created>
  <dcterms:modified xsi:type="dcterms:W3CDTF">2024-04-24T07:45:47Z</dcterms:modified>
</cp:coreProperties>
</file>