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63" r:id="rId3"/>
    <p:sldId id="260" r:id="rId4"/>
    <p:sldId id="264" r:id="rId5"/>
    <p:sldId id="320" r:id="rId6"/>
    <p:sldId id="321" r:id="rId7"/>
    <p:sldId id="322" r:id="rId8"/>
    <p:sldId id="266" r:id="rId9"/>
    <p:sldId id="31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3" autoAdjust="0"/>
    <p:restoredTop sz="94660" autoAdjust="0"/>
  </p:normalViewPr>
  <p:slideViewPr>
    <p:cSldViewPr snapToGrid="0">
      <p:cViewPr varScale="1">
        <p:scale>
          <a:sx n="74" d="100"/>
          <a:sy n="74" d="100"/>
        </p:scale>
        <p:origin x="-99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670" y="2293256"/>
            <a:ext cx="9325243" cy="1683656"/>
          </a:xfrm>
          <a:prstGeom prst="rect">
            <a:avLst/>
          </a:prstGeom>
        </p:spPr>
        <p:style>
          <a:lnRef idx="2">
            <a:schemeClr val="dk1"/>
          </a:lnRef>
          <a:fillRef idx="1">
            <a:schemeClr val="lt1"/>
          </a:fillRef>
          <a:effectRef idx="0">
            <a:schemeClr val="dk1"/>
          </a:effectRef>
          <a:fontRef idx="minor">
            <a:schemeClr val="dk1"/>
          </a:fontRef>
        </p:style>
        <p:txBody>
          <a:bodyPr>
            <a:normAutofit/>
          </a:bodyPr>
          <a:lstStyle/>
          <a:p>
            <a:pPr algn="ctr"/>
            <a:r>
              <a:rPr lang="en-US" sz="4800" dirty="0" smtClean="0">
                <a:solidFill>
                  <a:schemeClr val="tx2">
                    <a:lumMod val="50000"/>
                  </a:schemeClr>
                </a:solidFill>
                <a:latin typeface="Algerian" panose="04020705040A02060702" pitchFamily="82" charset="0"/>
              </a:rPr>
              <a:t>Banking management system</a:t>
            </a:r>
            <a:endParaRPr lang="en-US" sz="4800" dirty="0">
              <a:solidFill>
                <a:schemeClr val="tx2">
                  <a:lumMod val="50000"/>
                </a:schemeClr>
              </a:solidFill>
              <a:latin typeface="Algerian" panose="04020705040A02060702" pitchFamily="82" charset="0"/>
            </a:endParaRPr>
          </a:p>
        </p:txBody>
      </p:sp>
      <p:sp>
        <p:nvSpPr>
          <p:cNvPr id="2" name="TextBox 1"/>
          <p:cNvSpPr txBox="1"/>
          <p:nvPr/>
        </p:nvSpPr>
        <p:spPr>
          <a:xfrm>
            <a:off x="6753358" y="5475383"/>
            <a:ext cx="1749127" cy="646331"/>
          </a:xfrm>
          <a:prstGeom prst="rect">
            <a:avLst/>
          </a:prstGeom>
          <a:noFill/>
        </p:spPr>
        <p:txBody>
          <a:bodyPr wrap="square" rtlCol="0">
            <a:spAutoFit/>
          </a:bodyPr>
          <a:lstStyle/>
          <a:p>
            <a:r>
              <a:rPr lang="en-US" dirty="0" smtClean="0"/>
              <a:t>PROJECT BY</a:t>
            </a:r>
          </a:p>
          <a:p>
            <a:r>
              <a:rPr lang="en-US" dirty="0" smtClean="0"/>
              <a:t>B.BHAVANI</a:t>
            </a:r>
            <a:endParaRPr lang="en-US" dirty="0"/>
          </a:p>
        </p:txBody>
      </p:sp>
    </p:spTree>
    <p:extLst>
      <p:ext uri="{BB962C8B-B14F-4D97-AF65-F5344CB8AC3E}">
        <p14:creationId xmlns:p14="http://schemas.microsoft.com/office/powerpoint/2010/main" val="220443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F1A686E-53D2-C2C3-4530-B8D1F894713A}"/>
              </a:ext>
            </a:extLst>
          </p:cNvPr>
          <p:cNvSpPr txBox="1"/>
          <p:nvPr/>
        </p:nvSpPr>
        <p:spPr>
          <a:xfrm>
            <a:off x="1219198" y="2945369"/>
            <a:ext cx="8500205" cy="224676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The Banking Management System is an Online application for an Organization. It has been developed on java. It is a virtual showcase for managing different types of </a:t>
            </a:r>
            <a:r>
              <a:rPr lang="en-US" sz="2000" b="1" i="1" dirty="0" smtClean="0">
                <a:latin typeface="Times New Roman" panose="02020603050405020304" pitchFamily="18" charset="0"/>
                <a:cs typeface="Times New Roman" panose="02020603050405020304" pitchFamily="18" charset="0"/>
              </a:rPr>
              <a:t>withdrawal, </a:t>
            </a:r>
            <a:r>
              <a:rPr lang="en-US" sz="2000" b="1" i="1" dirty="0">
                <a:latin typeface="Times New Roman" panose="02020603050405020304" pitchFamily="18" charset="0"/>
                <a:cs typeface="Times New Roman" panose="02020603050405020304" pitchFamily="18" charset="0"/>
              </a:rPr>
              <a:t>deposit, loan. Two types of documents are required to open a new account, they are proof of identity and proof of address. Proof of Address Examples – </a:t>
            </a:r>
            <a:r>
              <a:rPr lang="en-US" sz="2000" b="1" i="1" dirty="0" smtClean="0">
                <a:latin typeface="Times New Roman" panose="02020603050405020304" pitchFamily="18" charset="0"/>
                <a:cs typeface="Times New Roman" panose="02020603050405020304" pitchFamily="18" charset="0"/>
              </a:rPr>
              <a:t>Aadhar </a:t>
            </a:r>
            <a:r>
              <a:rPr lang="en-US" sz="2000" b="1" i="1" dirty="0">
                <a:latin typeface="Times New Roman" panose="02020603050405020304" pitchFamily="18" charset="0"/>
                <a:cs typeface="Times New Roman" panose="02020603050405020304" pitchFamily="18" charset="0"/>
              </a:rPr>
              <a:t>card, Voter ID, Ration card, Utility bill (electricity, telephone, gas, water), Driving license, Passport, Bank account statement or passbook of the </a:t>
            </a:r>
            <a:r>
              <a:rPr lang="en-US" sz="2000" b="1" i="1" dirty="0" smtClean="0">
                <a:latin typeface="Times New Roman" panose="02020603050405020304" pitchFamily="18" charset="0"/>
                <a:cs typeface="Times New Roman" panose="02020603050405020304" pitchFamily="18" charset="0"/>
              </a:rPr>
              <a:t>bank.</a:t>
            </a:r>
            <a:endParaRPr lang="en-US" sz="2000" b="1" i="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065951" y="2011904"/>
            <a:ext cx="2806700" cy="5232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rPr>
              <a:t>INTRODUCTION</a:t>
            </a:r>
            <a:endParaRPr lang="en-US" sz="2800" dirty="0">
              <a:latin typeface="Algerian" panose="04020705040A02060702" pitchFamily="82" charset="0"/>
            </a:endParaRPr>
          </a:p>
        </p:txBody>
      </p:sp>
    </p:spTree>
    <p:extLst>
      <p:ext uri="{BB962C8B-B14F-4D97-AF65-F5344CB8AC3E}">
        <p14:creationId xmlns:p14="http://schemas.microsoft.com/office/powerpoint/2010/main" val="131925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FC902-A510-0109-7538-47BBC48594D5}"/>
              </a:ext>
            </a:extLst>
          </p:cNvPr>
          <p:cNvSpPr>
            <a:spLocks noGrp="1"/>
          </p:cNvSpPr>
          <p:nvPr>
            <p:ph type="title"/>
          </p:nvPr>
        </p:nvSpPr>
        <p:spPr>
          <a:xfrm>
            <a:off x="2882250" y="2099085"/>
            <a:ext cx="4301544" cy="553964"/>
          </a:xfrm>
        </p:spPr>
        <p:style>
          <a:lnRef idx="0">
            <a:schemeClr val="dk1"/>
          </a:lnRef>
          <a:fillRef idx="3">
            <a:schemeClr val="dk1"/>
          </a:fillRef>
          <a:effectRef idx="3">
            <a:schemeClr val="dk1"/>
          </a:effectRef>
          <a:fontRef idx="minor">
            <a:schemeClr val="lt1"/>
          </a:fontRef>
        </p:style>
        <p:txBody>
          <a:bodyPr>
            <a:normAutofit/>
          </a:bodyPr>
          <a:lstStyle/>
          <a:p>
            <a:pPr algn="ctr"/>
            <a:r>
              <a:rPr lang="en-IN" sz="2800" b="1" i="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PROJECT </a:t>
            </a:r>
            <a:r>
              <a:rPr lang="en-IN" sz="2800" b="1" i="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OBJECTIVE</a:t>
            </a:r>
            <a:endParaRPr lang="en-IN"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endParaRPr>
          </a:p>
        </p:txBody>
      </p:sp>
      <p:sp>
        <p:nvSpPr>
          <p:cNvPr id="5" name="TextBox 4"/>
          <p:cNvSpPr txBox="1"/>
          <p:nvPr/>
        </p:nvSpPr>
        <p:spPr>
          <a:xfrm>
            <a:off x="633188" y="3198574"/>
            <a:ext cx="8902700" cy="1631216"/>
          </a:xfrm>
          <a:prstGeom prst="rect">
            <a:avLst/>
          </a:prstGeom>
          <a:noFill/>
        </p:spPr>
        <p:txBody>
          <a:bodyPr wrap="square" rtlCol="0">
            <a:spAutoFit/>
          </a:bodyPr>
          <a:lstStyle/>
          <a:p>
            <a:pPr algn="just"/>
            <a:r>
              <a:rPr lang="en-US" sz="2000" b="1" i="1" dirty="0">
                <a:latin typeface="Times New Roman" panose="02020603050405020304" pitchFamily="18" charset="0"/>
                <a:cs typeface="Times New Roman" panose="02020603050405020304" pitchFamily="18" charset="0"/>
              </a:rPr>
              <a:t>The main objective of the Bank Application is to manage the details of Saving Account, Employees</a:t>
            </a:r>
            <a:r>
              <a:rPr lang="en-US" sz="2000" b="1" i="1" dirty="0" smtClean="0">
                <a:latin typeface="Times New Roman" panose="02020603050405020304" pitchFamily="18" charset="0"/>
                <a:cs typeface="Times New Roman" panose="02020603050405020304" pitchFamily="18" charset="0"/>
              </a:rPr>
              <a:t>, Customer</a:t>
            </a:r>
            <a:r>
              <a:rPr lang="en-US" sz="2000" b="1" i="1" dirty="0">
                <a:latin typeface="Times New Roman" panose="02020603050405020304" pitchFamily="18" charset="0"/>
                <a:cs typeface="Times New Roman" panose="02020603050405020304" pitchFamily="18" charset="0"/>
              </a:rPr>
              <a:t>, Accounts, Current Account. It manages all the information about Saving Account, Fixed Deposit, Current Account, Saving Account. The project is totally built at administrative end and thus only the administrator is guaranteed the access.</a:t>
            </a:r>
          </a:p>
        </p:txBody>
      </p:sp>
    </p:spTree>
    <p:extLst>
      <p:ext uri="{BB962C8B-B14F-4D97-AF65-F5344CB8AC3E}">
        <p14:creationId xmlns:p14="http://schemas.microsoft.com/office/powerpoint/2010/main" val="236805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5C2B5-5F99-67AC-2AE4-CC86533CEFF8}"/>
              </a:ext>
            </a:extLst>
          </p:cNvPr>
          <p:cNvSpPr>
            <a:spLocks noGrp="1"/>
          </p:cNvSpPr>
          <p:nvPr>
            <p:ph type="title"/>
          </p:nvPr>
        </p:nvSpPr>
        <p:spPr>
          <a:xfrm>
            <a:off x="1189821" y="1504063"/>
            <a:ext cx="6742323" cy="523041"/>
          </a:xfrm>
        </p:spPr>
        <p:style>
          <a:lnRef idx="0">
            <a:schemeClr val="dk1"/>
          </a:lnRef>
          <a:fillRef idx="3">
            <a:schemeClr val="dk1"/>
          </a:fillRef>
          <a:effectRef idx="3">
            <a:schemeClr val="dk1"/>
          </a:effectRef>
          <a:fontRef idx="minor">
            <a:schemeClr val="lt1"/>
          </a:fontRef>
        </p:style>
        <p:txBody>
          <a:bodyPr>
            <a:normAutofit/>
          </a:bodyPr>
          <a:lstStyle/>
          <a:p>
            <a:pPr algn="ctr"/>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BENIFITS OF </a:t>
            </a:r>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BANKING </a:t>
            </a:r>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APPLICATION</a:t>
            </a:r>
            <a:endParaRPr lang="en-IN"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908789F-5728-9649-D4D7-21C761F99C50}"/>
              </a:ext>
            </a:extLst>
          </p:cNvPr>
          <p:cNvSpPr>
            <a:spLocks noGrp="1"/>
          </p:cNvSpPr>
          <p:nvPr>
            <p:ph idx="1"/>
          </p:nvPr>
        </p:nvSpPr>
        <p:spPr>
          <a:xfrm>
            <a:off x="662819" y="2752162"/>
            <a:ext cx="8596668" cy="1674692"/>
          </a:xfrm>
        </p:spPr>
        <p:txBody>
          <a:bodyPr>
            <a:normAutofit fontScale="85000" lnSpcReduction="20000"/>
          </a:bodyPr>
          <a:lstStyle/>
          <a:p>
            <a:pPr algn="just">
              <a:buClrTx/>
              <a:buFont typeface="Wingdings" panose="05000000000000000000" pitchFamily="2" charset="2"/>
              <a:buChar char="Ø"/>
            </a:pPr>
            <a:r>
              <a:rPr lang="en-US" sz="2000" b="1" i="1" dirty="0">
                <a:solidFill>
                  <a:schemeClr val="tx1"/>
                </a:solidFill>
                <a:latin typeface="Times New Roman" panose="02020603050405020304" pitchFamily="18" charset="0"/>
                <a:cs typeface="Times New Roman" panose="02020603050405020304" pitchFamily="18" charset="0"/>
              </a:rPr>
              <a:t>The benefits of developing a mobile banking application are as follows Availability 24×7 – Clients can perform their usual banking operations anytime and anywhere compared with traditional banks and ATMs. Variety Of Services &amp; Functions – Top banking apps allow users to carry out almost all banking operations</a:t>
            </a:r>
            <a:r>
              <a:rPr lang="en-US" sz="2000" b="1" i="1" dirty="0" smtClean="0">
                <a:solidFill>
                  <a:schemeClr val="tx1"/>
                </a:solidFill>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Ø"/>
            </a:pPr>
            <a:r>
              <a:rPr lang="en-US" sz="2000" b="1" i="1" dirty="0">
                <a:solidFill>
                  <a:schemeClr val="tx1"/>
                </a:solidFill>
                <a:latin typeface="Times New Roman" panose="02020603050405020304" pitchFamily="18" charset="0"/>
                <a:cs typeface="Times New Roman" panose="02020603050405020304" pitchFamily="18" charset="0"/>
              </a:rPr>
              <a:t>It helps Simply And Streamlines All </a:t>
            </a:r>
            <a:r>
              <a:rPr lang="en-US" sz="2000" b="1" i="1" dirty="0" smtClean="0">
                <a:solidFill>
                  <a:schemeClr val="tx1"/>
                </a:solidFill>
                <a:latin typeface="Times New Roman" panose="02020603050405020304" pitchFamily="18" charset="0"/>
                <a:cs typeface="Times New Roman" panose="02020603050405020304" pitchFamily="18" charset="0"/>
              </a:rPr>
              <a:t>Task.</a:t>
            </a:r>
          </a:p>
          <a:p>
            <a:pPr algn="just">
              <a:buClrTx/>
              <a:buFont typeface="Wingdings" panose="05000000000000000000" pitchFamily="2" charset="2"/>
              <a:buChar char="Ø"/>
            </a:pPr>
            <a:r>
              <a:rPr lang="en-US" sz="2000" b="1" i="1" dirty="0" smtClean="0">
                <a:solidFill>
                  <a:schemeClr val="tx1"/>
                </a:solidFill>
                <a:latin typeface="Times New Roman" panose="02020603050405020304" pitchFamily="18" charset="0"/>
                <a:cs typeface="Times New Roman" panose="02020603050405020304" pitchFamily="18" charset="0"/>
              </a:rPr>
              <a:t>Accurate information is available.</a:t>
            </a:r>
            <a:endParaRPr lang="en-US" sz="20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5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1342" y="1575415"/>
            <a:ext cx="4197427" cy="5232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SOME BASIC </a:t>
            </a:r>
            <a:r>
              <a:rPr lang="en-IN"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CONCEPTS</a:t>
            </a:r>
            <a:endParaRPr lang="en-US" sz="2800" dirty="0" smtClean="0"/>
          </a:p>
        </p:txBody>
      </p:sp>
      <p:sp>
        <p:nvSpPr>
          <p:cNvPr id="6" name="TextBox 5"/>
          <p:cNvSpPr txBox="1"/>
          <p:nvPr/>
        </p:nvSpPr>
        <p:spPr>
          <a:xfrm>
            <a:off x="1311006" y="2853369"/>
            <a:ext cx="8284686"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Switch: switch statement executes one statement based on the user requirement form multiple conditions.</a:t>
            </a:r>
          </a:p>
          <a:p>
            <a:pPr algn="just"/>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If-else: If the condition true then only executes if the block otherwise it executes else block.</a:t>
            </a:r>
          </a:p>
          <a:p>
            <a:pPr algn="just"/>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Do-while: It is used to iterate a part of the program repeatedly, until the specified condition is true. This do-while loop to execute the loop at least once.</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65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1392" y="1132535"/>
            <a:ext cx="2170323"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N" sz="2800" b="1" dirty="0" smtClean="0">
                <a:latin typeface="Algerian" panose="04020705040A02060702" pitchFamily="82" charset="0"/>
                <a:cs typeface="Times New Roman" panose="02020603050405020304" pitchFamily="18" charset="0"/>
              </a:rPr>
              <a:t>  </a:t>
            </a:r>
            <a:r>
              <a:rPr lang="en-IN"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Scanner</a:t>
            </a:r>
            <a:endParaRPr lang="en-US" sz="2800" dirty="0"/>
          </a:p>
        </p:txBody>
      </p:sp>
      <p:sp>
        <p:nvSpPr>
          <p:cNvPr id="6" name="TextBox 5"/>
          <p:cNvSpPr txBox="1"/>
          <p:nvPr/>
        </p:nvSpPr>
        <p:spPr>
          <a:xfrm>
            <a:off x="1443210" y="2016087"/>
            <a:ext cx="8254582"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In java Scanner class used to read the input from the keyboard.</a:t>
            </a:r>
          </a:p>
          <a:p>
            <a:pPr algn="just"/>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Scanner class is available java.util.package</a:t>
            </a:r>
            <a:endParaRPr lang="en-US" b="1" i="1" dirty="0">
              <a:latin typeface="Times New Roman" panose="02020603050405020304" pitchFamily="18" charset="0"/>
              <a:cs typeface="Times New Roman" panose="02020603050405020304" pitchFamily="18" charset="0"/>
            </a:endParaRPr>
          </a:p>
          <a:p>
            <a:pPr algn="just"/>
            <a:endParaRPr lang="en-US" b="1" i="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To read console input we have to construct a Scanner object.</a:t>
            </a:r>
          </a:p>
          <a:p>
            <a:pPr algn="just"/>
            <a:endParaRPr lang="en-US" b="1" i="1" dirty="0">
              <a:latin typeface="Times New Roman" panose="02020603050405020304" pitchFamily="18" charset="0"/>
              <a:cs typeface="Times New Roman" panose="02020603050405020304" pitchFamily="18" charset="0"/>
            </a:endParaRPr>
          </a:p>
          <a:p>
            <a:pPr algn="just"/>
            <a:r>
              <a:rPr lang="en-US" b="1" i="1" dirty="0" smtClean="0">
                <a:latin typeface="Times New Roman" panose="02020603050405020304" pitchFamily="18" charset="0"/>
                <a:cs typeface="Times New Roman" panose="02020603050405020304" pitchFamily="18" charset="0"/>
              </a:rPr>
              <a:t>                       Scanner s= new Scanner(System.in);</a:t>
            </a:r>
          </a:p>
          <a:p>
            <a:pPr algn="just"/>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Scanner class have some methods like next(),nextInt().</a:t>
            </a:r>
          </a:p>
          <a:p>
            <a:pPr algn="just"/>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In this project by using Scanner class I use to read user name, account number,…etc</a:t>
            </a:r>
            <a:r>
              <a:rPr lang="en-US" b="1" dirty="0" smtClean="0">
                <a:latin typeface="Times New Roman" panose="02020603050405020304" pitchFamily="18" charset="0"/>
                <a:cs typeface="Times New Roman" panose="02020603050405020304" pitchFamily="18" charset="0"/>
              </a:rPr>
              <a:t>.</a:t>
            </a:r>
          </a:p>
          <a:p>
            <a:pPr algn="just"/>
            <a:endParaRPr lang="en-US" b="1" dirty="0" smtClean="0"/>
          </a:p>
          <a:p>
            <a:endParaRPr lang="en-US" dirty="0"/>
          </a:p>
          <a:p>
            <a:endParaRPr lang="en-US" dirty="0" smtClean="0"/>
          </a:p>
        </p:txBody>
      </p:sp>
    </p:spTree>
    <p:extLst>
      <p:ext uri="{BB962C8B-B14F-4D97-AF65-F5344CB8AC3E}">
        <p14:creationId xmlns:p14="http://schemas.microsoft.com/office/powerpoint/2010/main" val="225357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1000"/>
                                        <p:tgtEl>
                                          <p:spTgt spid="6">
                                            <p:txEl>
                                              <p:pRg st="6" end="6"/>
                                            </p:txEl>
                                          </p:spTgt>
                                        </p:tgtEl>
                                      </p:cBhvr>
                                    </p:animEffect>
                                    <p:anim calcmode="lin" valueType="num">
                                      <p:cBhvr>
                                        <p:cTn id="3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1000"/>
                                        <p:tgtEl>
                                          <p:spTgt spid="6">
                                            <p:txEl>
                                              <p:pRg st="8" end="8"/>
                                            </p:txEl>
                                          </p:spTgt>
                                        </p:tgtEl>
                                      </p:cBhvr>
                                    </p:animEffect>
                                    <p:anim calcmode="lin" valueType="num">
                                      <p:cBhvr>
                                        <p:cTn id="4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10" end="10"/>
                                            </p:txEl>
                                          </p:spTgt>
                                        </p:tgtEl>
                                        <p:attrNameLst>
                                          <p:attrName>style.visibility</p:attrName>
                                        </p:attrNameLst>
                                      </p:cBhvr>
                                      <p:to>
                                        <p:strVal val="visible"/>
                                      </p:to>
                                    </p:set>
                                    <p:animEffect transition="in" filter="fade">
                                      <p:cBhvr>
                                        <p:cTn id="46" dur="1000"/>
                                        <p:tgtEl>
                                          <p:spTgt spid="6">
                                            <p:txEl>
                                              <p:pRg st="10" end="10"/>
                                            </p:txEl>
                                          </p:spTgt>
                                        </p:tgtEl>
                                      </p:cBhvr>
                                    </p:animEffect>
                                    <p:anim calcmode="lin" valueType="num">
                                      <p:cBhvr>
                                        <p:cTn id="4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872" y="1182477"/>
            <a:ext cx="2396372" cy="690390"/>
          </a:xfrm>
        </p:spPr>
        <p:style>
          <a:lnRef idx="0">
            <a:schemeClr val="dk1"/>
          </a:lnRef>
          <a:fillRef idx="3">
            <a:schemeClr val="dk1"/>
          </a:fillRef>
          <a:effectRef idx="3">
            <a:schemeClr val="dk1"/>
          </a:effectRef>
          <a:fontRef idx="minor">
            <a:schemeClr val="lt1"/>
          </a:fontRef>
        </p:style>
        <p:txBody>
          <a:bodyPr/>
          <a:lstStyle/>
          <a:p>
            <a:r>
              <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boolean</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663547" y="2434728"/>
            <a:ext cx="773803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In Java, the boolean keyword is a primitive data type</a:t>
            </a:r>
            <a:r>
              <a:rPr lang="en-US" b="1" i="1" dirty="0" smtClean="0">
                <a:latin typeface="Times New Roman" panose="02020603050405020304" pitchFamily="18" charset="0"/>
                <a:cs typeface="Times New Roman" panose="02020603050405020304" pitchFamily="18" charset="0"/>
              </a:rPr>
              <a:t>.</a:t>
            </a:r>
          </a:p>
          <a:p>
            <a:pPr algn="just"/>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It </a:t>
            </a:r>
            <a:r>
              <a:rPr lang="en-US" b="1" i="1" dirty="0">
                <a:latin typeface="Times New Roman" panose="02020603050405020304" pitchFamily="18" charset="0"/>
                <a:cs typeface="Times New Roman" panose="02020603050405020304" pitchFamily="18" charset="0"/>
              </a:rPr>
              <a:t>is used to store only two possible values, either true or false</a:t>
            </a:r>
            <a:r>
              <a:rPr lang="en-US" b="1" i="1" dirty="0" smtClean="0">
                <a:latin typeface="Times New Roman" panose="02020603050405020304" pitchFamily="18" charset="0"/>
                <a:cs typeface="Times New Roman" panose="02020603050405020304" pitchFamily="18" charset="0"/>
              </a:rPr>
              <a:t>.</a:t>
            </a:r>
          </a:p>
          <a:p>
            <a:pPr algn="just"/>
            <a:endParaRPr lang="en-US" b="1" i="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It specifies 1-bit of information and its "size" can't be defined precisely. </a:t>
            </a:r>
            <a:endParaRPr lang="en-US" b="1" i="1" dirty="0" smtClean="0">
              <a:latin typeface="Times New Roman" panose="02020603050405020304" pitchFamily="18" charset="0"/>
              <a:cs typeface="Times New Roman" panose="02020603050405020304" pitchFamily="18" charset="0"/>
            </a:endParaRPr>
          </a:p>
          <a:p>
            <a:pPr algn="just"/>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1" dirty="0" smtClean="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boolean keyword is used with variables and methods.</a:t>
            </a:r>
          </a:p>
        </p:txBody>
      </p:sp>
    </p:spTree>
    <p:extLst>
      <p:ext uri="{BB962C8B-B14F-4D97-AF65-F5344CB8AC3E}">
        <p14:creationId xmlns:p14="http://schemas.microsoft.com/office/powerpoint/2010/main" val="319839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D0001-5E96-3941-0F8F-9CF580677D27}"/>
              </a:ext>
            </a:extLst>
          </p:cNvPr>
          <p:cNvSpPr>
            <a:spLocks noGrp="1"/>
          </p:cNvSpPr>
          <p:nvPr>
            <p:ph type="title"/>
          </p:nvPr>
        </p:nvSpPr>
        <p:spPr>
          <a:xfrm>
            <a:off x="3541690" y="283475"/>
            <a:ext cx="3013656" cy="875624"/>
          </a:xfrm>
        </p:spPr>
        <p:style>
          <a:lnRef idx="0">
            <a:schemeClr val="dk1"/>
          </a:lnRef>
          <a:fillRef idx="3">
            <a:schemeClr val="dk1"/>
          </a:fillRef>
          <a:effectRef idx="3">
            <a:schemeClr val="dk1"/>
          </a:effectRef>
          <a:fontRef idx="minor">
            <a:schemeClr val="lt1"/>
          </a:fontRef>
        </p:style>
        <p:txBody>
          <a:bodyPr>
            <a:noAutofit/>
          </a:bodyPr>
          <a:lstStyle/>
          <a:p>
            <a:pPr algn="ctr"/>
            <a:r>
              <a:rPr lang="en-IN"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4020705040A02060702" pitchFamily="82" charset="0"/>
                <a:cs typeface="Times New Roman" panose="02020603050405020304" pitchFamily="18" charset="0"/>
              </a:rPr>
              <a:t>output</a:t>
            </a:r>
            <a:endParaRPr lang="en-IN" sz="4800" b="1" dirty="0">
              <a:solidFill>
                <a:schemeClr val="tx1"/>
              </a:solidFill>
              <a:latin typeface="Algerian" panose="04020705040A02060702" pitchFamily="82"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583" y="1344101"/>
            <a:ext cx="8178085" cy="4597929"/>
          </a:xfrm>
        </p:spPr>
      </p:pic>
    </p:spTree>
    <p:extLst>
      <p:ext uri="{BB962C8B-B14F-4D97-AF65-F5344CB8AC3E}">
        <p14:creationId xmlns:p14="http://schemas.microsoft.com/office/powerpoint/2010/main" val="185580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8958" y="2617891"/>
            <a:ext cx="4984124" cy="962435"/>
          </a:xfrm>
        </p:spPr>
        <p:txBody>
          <a:bodyPr>
            <a:noAutofit/>
          </a:bodyPr>
          <a:lstStyle/>
          <a:p>
            <a:pPr algn="ctr"/>
            <a:r>
              <a:rPr lang="en-US" sz="4800" dirty="0" smtClean="0">
                <a:solidFill>
                  <a:schemeClr val="tx1"/>
                </a:solidFill>
                <a:latin typeface="Algerian" panose="04020705040A02060702" pitchFamily="82" charset="0"/>
              </a:rPr>
              <a:t>THANK </a:t>
            </a:r>
            <a:r>
              <a:rPr lang="en-US" sz="4800" dirty="0" smtClean="0">
                <a:solidFill>
                  <a:schemeClr val="tx1"/>
                </a:solidFill>
                <a:latin typeface="Algerian" panose="04020705040A02060702" pitchFamily="82" charset="0"/>
              </a:rPr>
              <a:t>YOU..</a:t>
            </a:r>
            <a:endParaRPr lang="en-US" sz="4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0272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1079</TotalTime>
  <Words>332</Words>
  <Application>Microsoft Office PowerPoint</Application>
  <PresentationFormat>Custom</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Banking management system</vt:lpstr>
      <vt:lpstr>PowerPoint Presentation</vt:lpstr>
      <vt:lpstr>PROJECT OBJECTIVE</vt:lpstr>
      <vt:lpstr>BENIFITS OF BANKING APPLICATION</vt:lpstr>
      <vt:lpstr>PowerPoint Presentation</vt:lpstr>
      <vt:lpstr>PowerPoint Presentation</vt:lpstr>
      <vt:lpstr>boolean</vt:lpstr>
      <vt:lpstr>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RECOGNITION SYSTEM USING IMAGE PROCESSING</dc:title>
  <dc:creator>pragathi Deshmukh</dc:creator>
  <cp:lastModifiedBy>PC</cp:lastModifiedBy>
  <cp:revision>46</cp:revision>
  <dcterms:created xsi:type="dcterms:W3CDTF">2022-06-12T05:45:32Z</dcterms:created>
  <dcterms:modified xsi:type="dcterms:W3CDTF">2022-08-08T16:29:07Z</dcterms:modified>
</cp:coreProperties>
</file>