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3"/>
    </mc:Choice>
    <mc:Fallback>
      <c:style val="43"/>
    </mc:Fallback>
  </mc:AlternateContent>
  <c:pivotSource>
    <c:name>[Book1]Sheet4!PivotTable1</c:name>
    <c:fmtId val="3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marker>
          <c:symbol val="none"/>
        </c:marker>
      </c:pivotFmt>
      <c:pivotFmt>
        <c:idx val="22"/>
        <c:marker>
          <c:symbol val="none"/>
        </c:marker>
      </c:pivotFmt>
      <c:pivotFmt>
        <c:idx val="23"/>
        <c:marker>
          <c:symbol val="none"/>
        </c:marker>
      </c:pivotFmt>
      <c:pivotFmt>
        <c:idx val="24"/>
        <c:marker>
          <c:symbol val="none"/>
        </c:marker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</c:pivotFmt>
      <c:pivotFmt>
        <c:idx val="30"/>
        <c:marker>
          <c:symbol val="none"/>
        </c:marker>
      </c:pivotFmt>
      <c:pivotFmt>
        <c:idx val="31"/>
        <c:marker>
          <c:symbol val="none"/>
        </c:marker>
      </c:pivotFmt>
      <c:pivotFmt>
        <c:idx val="32"/>
        <c:marker>
          <c:symbol val="none"/>
        </c:marker>
      </c:pivotFmt>
      <c:pivotFmt>
        <c:idx val="33"/>
        <c:marker>
          <c:symbol val="none"/>
        </c:marker>
      </c:pivotFmt>
      <c:pivotFmt>
        <c:idx val="34"/>
        <c:marker>
          <c:symbol val="none"/>
        </c:marker>
      </c:pivotFmt>
      <c:pivotFmt>
        <c:idx val="35"/>
        <c:marker>
          <c:symbol val="none"/>
        </c:marker>
      </c:pivotFmt>
      <c:pivotFmt>
        <c:idx val="36"/>
        <c:marker>
          <c:symbol val="none"/>
        </c:marker>
      </c:pivotFmt>
      <c:pivotFmt>
        <c:idx val="37"/>
        <c:marker>
          <c:symbol val="none"/>
        </c:marker>
      </c:pivotFmt>
      <c:pivotFmt>
        <c:idx val="38"/>
        <c:marker>
          <c:symbol val="none"/>
        </c:marker>
      </c:pivotFmt>
      <c:pivotFmt>
        <c:idx val="39"/>
        <c:marker>
          <c:symbol val="none"/>
        </c:marker>
      </c:pivotFmt>
      <c:pivotFmt>
        <c:idx val="40"/>
        <c:marker>
          <c:symbol val="none"/>
        </c:marker>
      </c:pivotFmt>
      <c:pivotFmt>
        <c:idx val="41"/>
        <c:marker>
          <c:symbol val="none"/>
        </c:marker>
      </c:pivotFmt>
      <c:pivotFmt>
        <c:idx val="42"/>
        <c:marker>
          <c:symbol val="none"/>
        </c:marker>
      </c:pivotFmt>
      <c:pivotFmt>
        <c:idx val="43"/>
        <c:marker>
          <c:symbol val="none"/>
        </c:marker>
      </c:pivotFmt>
      <c:pivotFmt>
        <c:idx val="44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Sheet4!$B$3:$B$5</c:f>
              <c:strCache>
                <c:ptCount val="1"/>
                <c:pt idx="0">
                  <c:v>Count of score - it</c:v>
                </c:pt>
              </c:strCache>
            </c:strRef>
          </c:tx>
          <c:invertIfNegative val="0"/>
          <c:cat>
            <c:multiLvlStrRef>
              <c:f>Sheet4!$A$6:$A$18</c:f>
              <c:multiLvlStrCache>
                <c:ptCount val="6"/>
                <c:lvl>
                  <c:pt idx="0">
                    <c:v>Surya</c:v>
                  </c:pt>
                  <c:pt idx="1">
                    <c:v>Dilip</c:v>
                  </c:pt>
                  <c:pt idx="2">
                    <c:v>mani</c:v>
                  </c:pt>
                  <c:pt idx="3">
                    <c:v>varun</c:v>
                  </c:pt>
                  <c:pt idx="4">
                    <c:v>(blank)</c:v>
                  </c:pt>
                  <c:pt idx="5">
                    <c:v>(blank)</c:v>
                  </c:pt>
                </c:lvl>
                <c:lvl>
                  <c:pt idx="0">
                    <c:v>101</c:v>
                  </c:pt>
                  <c:pt idx="1">
                    <c:v>102</c:v>
                  </c:pt>
                  <c:pt idx="2">
                    <c:v>103</c:v>
                  </c:pt>
                  <c:pt idx="3">
                    <c:v>104</c:v>
                  </c:pt>
                  <c:pt idx="4">
                    <c:v>Total Score</c:v>
                  </c:pt>
                  <c:pt idx="5">
                    <c:v>(blank)</c:v>
                  </c:pt>
                </c:lvl>
              </c:multiLvlStrCache>
            </c:multiLvlStrRef>
          </c:cat>
          <c:val>
            <c:numRef>
              <c:f>Sheet4!$B$6:$B$18</c:f>
              <c:numCache>
                <c:formatCode>General</c:formatCode>
                <c:ptCount val="6"/>
                <c:pt idx="2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Sheet4!$C$3:$C$5</c:f>
              <c:strCache>
                <c:ptCount val="1"/>
                <c:pt idx="0">
                  <c:v>Count of score - margeting</c:v>
                </c:pt>
              </c:strCache>
            </c:strRef>
          </c:tx>
          <c:invertIfNegative val="0"/>
          <c:cat>
            <c:multiLvlStrRef>
              <c:f>Sheet4!$A$6:$A$18</c:f>
              <c:multiLvlStrCache>
                <c:ptCount val="6"/>
                <c:lvl>
                  <c:pt idx="0">
                    <c:v>Surya</c:v>
                  </c:pt>
                  <c:pt idx="1">
                    <c:v>Dilip</c:v>
                  </c:pt>
                  <c:pt idx="2">
                    <c:v>mani</c:v>
                  </c:pt>
                  <c:pt idx="3">
                    <c:v>varun</c:v>
                  </c:pt>
                  <c:pt idx="4">
                    <c:v>(blank)</c:v>
                  </c:pt>
                  <c:pt idx="5">
                    <c:v>(blank)</c:v>
                  </c:pt>
                </c:lvl>
                <c:lvl>
                  <c:pt idx="0">
                    <c:v>101</c:v>
                  </c:pt>
                  <c:pt idx="1">
                    <c:v>102</c:v>
                  </c:pt>
                  <c:pt idx="2">
                    <c:v>103</c:v>
                  </c:pt>
                  <c:pt idx="3">
                    <c:v>104</c:v>
                  </c:pt>
                  <c:pt idx="4">
                    <c:v>Total Score</c:v>
                  </c:pt>
                  <c:pt idx="5">
                    <c:v>(blank)</c:v>
                  </c:pt>
                </c:lvl>
              </c:multiLvlStrCache>
            </c:multiLvlStrRef>
          </c:cat>
          <c:val>
            <c:numRef>
              <c:f>Sheet4!$C$6:$C$18</c:f>
              <c:numCache>
                <c:formatCode>General</c:formatCode>
                <c:ptCount val="6"/>
                <c:pt idx="1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Sheet4!$D$3:$D$5</c:f>
              <c:strCache>
                <c:ptCount val="1"/>
                <c:pt idx="0">
                  <c:v>Count of score - marketing</c:v>
                </c:pt>
              </c:strCache>
            </c:strRef>
          </c:tx>
          <c:invertIfNegative val="0"/>
          <c:cat>
            <c:multiLvlStrRef>
              <c:f>Sheet4!$A$6:$A$18</c:f>
              <c:multiLvlStrCache>
                <c:ptCount val="6"/>
                <c:lvl>
                  <c:pt idx="0">
                    <c:v>Surya</c:v>
                  </c:pt>
                  <c:pt idx="1">
                    <c:v>Dilip</c:v>
                  </c:pt>
                  <c:pt idx="2">
                    <c:v>mani</c:v>
                  </c:pt>
                  <c:pt idx="3">
                    <c:v>varun</c:v>
                  </c:pt>
                  <c:pt idx="4">
                    <c:v>(blank)</c:v>
                  </c:pt>
                  <c:pt idx="5">
                    <c:v>(blank)</c:v>
                  </c:pt>
                </c:lvl>
                <c:lvl>
                  <c:pt idx="0">
                    <c:v>101</c:v>
                  </c:pt>
                  <c:pt idx="1">
                    <c:v>102</c:v>
                  </c:pt>
                  <c:pt idx="2">
                    <c:v>103</c:v>
                  </c:pt>
                  <c:pt idx="3">
                    <c:v>104</c:v>
                  </c:pt>
                  <c:pt idx="4">
                    <c:v>Total Score</c:v>
                  </c:pt>
                  <c:pt idx="5">
                    <c:v>(blank)</c:v>
                  </c:pt>
                </c:lvl>
              </c:multiLvlStrCache>
            </c:multiLvlStrRef>
          </c:cat>
          <c:val>
            <c:numRef>
              <c:f>Sheet4!$D$6:$D$18</c:f>
              <c:numCache>
                <c:formatCode>General</c:formatCode>
                <c:ptCount val="6"/>
                <c:pt idx="3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Sheet4!$E$3:$E$5</c:f>
              <c:strCache>
                <c:ptCount val="1"/>
                <c:pt idx="0">
                  <c:v>Count of score - sales</c:v>
                </c:pt>
              </c:strCache>
            </c:strRef>
          </c:tx>
          <c:invertIfNegative val="0"/>
          <c:cat>
            <c:multiLvlStrRef>
              <c:f>Sheet4!$A$6:$A$18</c:f>
              <c:multiLvlStrCache>
                <c:ptCount val="6"/>
                <c:lvl>
                  <c:pt idx="0">
                    <c:v>Surya</c:v>
                  </c:pt>
                  <c:pt idx="1">
                    <c:v>Dilip</c:v>
                  </c:pt>
                  <c:pt idx="2">
                    <c:v>mani</c:v>
                  </c:pt>
                  <c:pt idx="3">
                    <c:v>varun</c:v>
                  </c:pt>
                  <c:pt idx="4">
                    <c:v>(blank)</c:v>
                  </c:pt>
                  <c:pt idx="5">
                    <c:v>(blank)</c:v>
                  </c:pt>
                </c:lvl>
                <c:lvl>
                  <c:pt idx="0">
                    <c:v>101</c:v>
                  </c:pt>
                  <c:pt idx="1">
                    <c:v>102</c:v>
                  </c:pt>
                  <c:pt idx="2">
                    <c:v>103</c:v>
                  </c:pt>
                  <c:pt idx="3">
                    <c:v>104</c:v>
                  </c:pt>
                  <c:pt idx="4">
                    <c:v>Total Score</c:v>
                  </c:pt>
                  <c:pt idx="5">
                    <c:v>(blank)</c:v>
                  </c:pt>
                </c:lvl>
              </c:multiLvlStrCache>
            </c:multiLvlStrRef>
          </c:cat>
          <c:val>
            <c:numRef>
              <c:f>Sheet4!$E$6:$E$18</c:f>
              <c:numCache>
                <c:formatCode>General</c:formatCode>
                <c:ptCount val="6"/>
                <c:pt idx="0">
                  <c:v>1</c:v>
                </c:pt>
              </c:numCache>
            </c:numRef>
          </c:val>
        </c:ser>
        <c:ser>
          <c:idx val="4"/>
          <c:order val="4"/>
          <c:tx>
            <c:strRef>
              <c:f>Sheet4!$F$3:$F$5</c:f>
              <c:strCache>
                <c:ptCount val="1"/>
                <c:pt idx="0">
                  <c:v>Count of score - (blank)</c:v>
                </c:pt>
              </c:strCache>
            </c:strRef>
          </c:tx>
          <c:invertIfNegative val="0"/>
          <c:cat>
            <c:multiLvlStrRef>
              <c:f>Sheet4!$A$6:$A$18</c:f>
              <c:multiLvlStrCache>
                <c:ptCount val="6"/>
                <c:lvl>
                  <c:pt idx="0">
                    <c:v>Surya</c:v>
                  </c:pt>
                  <c:pt idx="1">
                    <c:v>Dilip</c:v>
                  </c:pt>
                  <c:pt idx="2">
                    <c:v>mani</c:v>
                  </c:pt>
                  <c:pt idx="3">
                    <c:v>varun</c:v>
                  </c:pt>
                  <c:pt idx="4">
                    <c:v>(blank)</c:v>
                  </c:pt>
                  <c:pt idx="5">
                    <c:v>(blank)</c:v>
                  </c:pt>
                </c:lvl>
                <c:lvl>
                  <c:pt idx="0">
                    <c:v>101</c:v>
                  </c:pt>
                  <c:pt idx="1">
                    <c:v>102</c:v>
                  </c:pt>
                  <c:pt idx="2">
                    <c:v>103</c:v>
                  </c:pt>
                  <c:pt idx="3">
                    <c:v>104</c:v>
                  </c:pt>
                  <c:pt idx="4">
                    <c:v>Total Score</c:v>
                  </c:pt>
                  <c:pt idx="5">
                    <c:v>(blank)</c:v>
                  </c:pt>
                </c:lvl>
              </c:multiLvlStrCache>
            </c:multiLvlStrRef>
          </c:cat>
          <c:val>
            <c:numRef>
              <c:f>Sheet4!$F$6:$F$18</c:f>
              <c:numCache>
                <c:formatCode>General</c:formatCode>
                <c:ptCount val="6"/>
                <c:pt idx="4">
                  <c:v>1</c:v>
                </c:pt>
              </c:numCache>
            </c:numRef>
          </c:val>
        </c:ser>
        <c:ser>
          <c:idx val="5"/>
          <c:order val="5"/>
          <c:tx>
            <c:strRef>
              <c:f>Sheet4!$G$3:$G$5</c:f>
              <c:strCache>
                <c:ptCount val="1"/>
                <c:pt idx="0">
                  <c:v>Count of actual - it</c:v>
                </c:pt>
              </c:strCache>
            </c:strRef>
          </c:tx>
          <c:invertIfNegative val="0"/>
          <c:cat>
            <c:multiLvlStrRef>
              <c:f>Sheet4!$A$6:$A$18</c:f>
              <c:multiLvlStrCache>
                <c:ptCount val="6"/>
                <c:lvl>
                  <c:pt idx="0">
                    <c:v>Surya</c:v>
                  </c:pt>
                  <c:pt idx="1">
                    <c:v>Dilip</c:v>
                  </c:pt>
                  <c:pt idx="2">
                    <c:v>mani</c:v>
                  </c:pt>
                  <c:pt idx="3">
                    <c:v>varun</c:v>
                  </c:pt>
                  <c:pt idx="4">
                    <c:v>(blank)</c:v>
                  </c:pt>
                  <c:pt idx="5">
                    <c:v>(blank)</c:v>
                  </c:pt>
                </c:lvl>
                <c:lvl>
                  <c:pt idx="0">
                    <c:v>101</c:v>
                  </c:pt>
                  <c:pt idx="1">
                    <c:v>102</c:v>
                  </c:pt>
                  <c:pt idx="2">
                    <c:v>103</c:v>
                  </c:pt>
                  <c:pt idx="3">
                    <c:v>104</c:v>
                  </c:pt>
                  <c:pt idx="4">
                    <c:v>Total Score</c:v>
                  </c:pt>
                  <c:pt idx="5">
                    <c:v>(blank)</c:v>
                  </c:pt>
                </c:lvl>
              </c:multiLvlStrCache>
            </c:multiLvlStrRef>
          </c:cat>
          <c:val>
            <c:numRef>
              <c:f>Sheet4!$G$6:$G$18</c:f>
              <c:numCache>
                <c:formatCode>General</c:formatCode>
                <c:ptCount val="6"/>
                <c:pt idx="2">
                  <c:v>1</c:v>
                </c:pt>
              </c:numCache>
            </c:numRef>
          </c:val>
        </c:ser>
        <c:ser>
          <c:idx val="6"/>
          <c:order val="6"/>
          <c:tx>
            <c:strRef>
              <c:f>Sheet4!$H$3:$H$5</c:f>
              <c:strCache>
                <c:ptCount val="1"/>
                <c:pt idx="0">
                  <c:v>Count of actual - margeting</c:v>
                </c:pt>
              </c:strCache>
            </c:strRef>
          </c:tx>
          <c:invertIfNegative val="0"/>
          <c:cat>
            <c:multiLvlStrRef>
              <c:f>Sheet4!$A$6:$A$18</c:f>
              <c:multiLvlStrCache>
                <c:ptCount val="6"/>
                <c:lvl>
                  <c:pt idx="0">
                    <c:v>Surya</c:v>
                  </c:pt>
                  <c:pt idx="1">
                    <c:v>Dilip</c:v>
                  </c:pt>
                  <c:pt idx="2">
                    <c:v>mani</c:v>
                  </c:pt>
                  <c:pt idx="3">
                    <c:v>varun</c:v>
                  </c:pt>
                  <c:pt idx="4">
                    <c:v>(blank)</c:v>
                  </c:pt>
                  <c:pt idx="5">
                    <c:v>(blank)</c:v>
                  </c:pt>
                </c:lvl>
                <c:lvl>
                  <c:pt idx="0">
                    <c:v>101</c:v>
                  </c:pt>
                  <c:pt idx="1">
                    <c:v>102</c:v>
                  </c:pt>
                  <c:pt idx="2">
                    <c:v>103</c:v>
                  </c:pt>
                  <c:pt idx="3">
                    <c:v>104</c:v>
                  </c:pt>
                  <c:pt idx="4">
                    <c:v>Total Score</c:v>
                  </c:pt>
                  <c:pt idx="5">
                    <c:v>(blank)</c:v>
                  </c:pt>
                </c:lvl>
              </c:multiLvlStrCache>
            </c:multiLvlStrRef>
          </c:cat>
          <c:val>
            <c:numRef>
              <c:f>Sheet4!$H$6:$H$18</c:f>
              <c:numCache>
                <c:formatCode>General</c:formatCode>
                <c:ptCount val="6"/>
                <c:pt idx="1">
                  <c:v>1</c:v>
                </c:pt>
              </c:numCache>
            </c:numRef>
          </c:val>
        </c:ser>
        <c:ser>
          <c:idx val="7"/>
          <c:order val="7"/>
          <c:tx>
            <c:strRef>
              <c:f>Sheet4!$I$3:$I$5</c:f>
              <c:strCache>
                <c:ptCount val="1"/>
                <c:pt idx="0">
                  <c:v>Count of actual - marketing</c:v>
                </c:pt>
              </c:strCache>
            </c:strRef>
          </c:tx>
          <c:invertIfNegative val="0"/>
          <c:cat>
            <c:multiLvlStrRef>
              <c:f>Sheet4!$A$6:$A$18</c:f>
              <c:multiLvlStrCache>
                <c:ptCount val="6"/>
                <c:lvl>
                  <c:pt idx="0">
                    <c:v>Surya</c:v>
                  </c:pt>
                  <c:pt idx="1">
                    <c:v>Dilip</c:v>
                  </c:pt>
                  <c:pt idx="2">
                    <c:v>mani</c:v>
                  </c:pt>
                  <c:pt idx="3">
                    <c:v>varun</c:v>
                  </c:pt>
                  <c:pt idx="4">
                    <c:v>(blank)</c:v>
                  </c:pt>
                  <c:pt idx="5">
                    <c:v>(blank)</c:v>
                  </c:pt>
                </c:lvl>
                <c:lvl>
                  <c:pt idx="0">
                    <c:v>101</c:v>
                  </c:pt>
                  <c:pt idx="1">
                    <c:v>102</c:v>
                  </c:pt>
                  <c:pt idx="2">
                    <c:v>103</c:v>
                  </c:pt>
                  <c:pt idx="3">
                    <c:v>104</c:v>
                  </c:pt>
                  <c:pt idx="4">
                    <c:v>Total Score</c:v>
                  </c:pt>
                  <c:pt idx="5">
                    <c:v>(blank)</c:v>
                  </c:pt>
                </c:lvl>
              </c:multiLvlStrCache>
            </c:multiLvlStrRef>
          </c:cat>
          <c:val>
            <c:numRef>
              <c:f>Sheet4!$I$6:$I$18</c:f>
              <c:numCache>
                <c:formatCode>General</c:formatCode>
                <c:ptCount val="6"/>
                <c:pt idx="3">
                  <c:v>1</c:v>
                </c:pt>
              </c:numCache>
            </c:numRef>
          </c:val>
        </c:ser>
        <c:ser>
          <c:idx val="8"/>
          <c:order val="8"/>
          <c:tx>
            <c:strRef>
              <c:f>Sheet4!$J$3:$J$5</c:f>
              <c:strCache>
                <c:ptCount val="1"/>
                <c:pt idx="0">
                  <c:v>Count of actual - sales</c:v>
                </c:pt>
              </c:strCache>
            </c:strRef>
          </c:tx>
          <c:invertIfNegative val="0"/>
          <c:cat>
            <c:multiLvlStrRef>
              <c:f>Sheet4!$A$6:$A$18</c:f>
              <c:multiLvlStrCache>
                <c:ptCount val="6"/>
                <c:lvl>
                  <c:pt idx="0">
                    <c:v>Surya</c:v>
                  </c:pt>
                  <c:pt idx="1">
                    <c:v>Dilip</c:v>
                  </c:pt>
                  <c:pt idx="2">
                    <c:v>mani</c:v>
                  </c:pt>
                  <c:pt idx="3">
                    <c:v>varun</c:v>
                  </c:pt>
                  <c:pt idx="4">
                    <c:v>(blank)</c:v>
                  </c:pt>
                  <c:pt idx="5">
                    <c:v>(blank)</c:v>
                  </c:pt>
                </c:lvl>
                <c:lvl>
                  <c:pt idx="0">
                    <c:v>101</c:v>
                  </c:pt>
                  <c:pt idx="1">
                    <c:v>102</c:v>
                  </c:pt>
                  <c:pt idx="2">
                    <c:v>103</c:v>
                  </c:pt>
                  <c:pt idx="3">
                    <c:v>104</c:v>
                  </c:pt>
                  <c:pt idx="4">
                    <c:v>Total Score</c:v>
                  </c:pt>
                  <c:pt idx="5">
                    <c:v>(blank)</c:v>
                  </c:pt>
                </c:lvl>
              </c:multiLvlStrCache>
            </c:multiLvlStrRef>
          </c:cat>
          <c:val>
            <c:numRef>
              <c:f>Sheet4!$J$6:$J$18</c:f>
              <c:numCache>
                <c:formatCode>General</c:formatCode>
                <c:ptCount val="6"/>
                <c:pt idx="0">
                  <c:v>1</c:v>
                </c:pt>
              </c:numCache>
            </c:numRef>
          </c:val>
        </c:ser>
        <c:ser>
          <c:idx val="9"/>
          <c:order val="9"/>
          <c:tx>
            <c:strRef>
              <c:f>Sheet4!$K$3:$K$5</c:f>
              <c:strCache>
                <c:ptCount val="1"/>
                <c:pt idx="0">
                  <c:v>Count of actual - (blank)</c:v>
                </c:pt>
              </c:strCache>
            </c:strRef>
          </c:tx>
          <c:invertIfNegative val="0"/>
          <c:cat>
            <c:multiLvlStrRef>
              <c:f>Sheet4!$A$6:$A$18</c:f>
              <c:multiLvlStrCache>
                <c:ptCount val="6"/>
                <c:lvl>
                  <c:pt idx="0">
                    <c:v>Surya</c:v>
                  </c:pt>
                  <c:pt idx="1">
                    <c:v>Dilip</c:v>
                  </c:pt>
                  <c:pt idx="2">
                    <c:v>mani</c:v>
                  </c:pt>
                  <c:pt idx="3">
                    <c:v>varun</c:v>
                  </c:pt>
                  <c:pt idx="4">
                    <c:v>(blank)</c:v>
                  </c:pt>
                  <c:pt idx="5">
                    <c:v>(blank)</c:v>
                  </c:pt>
                </c:lvl>
                <c:lvl>
                  <c:pt idx="0">
                    <c:v>101</c:v>
                  </c:pt>
                  <c:pt idx="1">
                    <c:v>102</c:v>
                  </c:pt>
                  <c:pt idx="2">
                    <c:v>103</c:v>
                  </c:pt>
                  <c:pt idx="3">
                    <c:v>104</c:v>
                  </c:pt>
                  <c:pt idx="4">
                    <c:v>Total Score</c:v>
                  </c:pt>
                  <c:pt idx="5">
                    <c:v>(blank)</c:v>
                  </c:pt>
                </c:lvl>
              </c:multiLvlStrCache>
            </c:multiLvlStrRef>
          </c:cat>
          <c:val>
            <c:numRef>
              <c:f>Sheet4!$K$6:$K$18</c:f>
              <c:numCache>
                <c:formatCode>General</c:formatCode>
                <c:ptCount val="6"/>
              </c:numCache>
            </c:numRef>
          </c:val>
        </c:ser>
        <c:ser>
          <c:idx val="10"/>
          <c:order val="10"/>
          <c:tx>
            <c:strRef>
              <c:f>Sheet4!$L$3:$L$5</c:f>
              <c:strCache>
                <c:ptCount val="1"/>
                <c:pt idx="0">
                  <c:v>Count of weightedscore - it</c:v>
                </c:pt>
              </c:strCache>
            </c:strRef>
          </c:tx>
          <c:invertIfNegative val="0"/>
          <c:cat>
            <c:multiLvlStrRef>
              <c:f>Sheet4!$A$6:$A$18</c:f>
              <c:multiLvlStrCache>
                <c:ptCount val="6"/>
                <c:lvl>
                  <c:pt idx="0">
                    <c:v>Surya</c:v>
                  </c:pt>
                  <c:pt idx="1">
                    <c:v>Dilip</c:v>
                  </c:pt>
                  <c:pt idx="2">
                    <c:v>mani</c:v>
                  </c:pt>
                  <c:pt idx="3">
                    <c:v>varun</c:v>
                  </c:pt>
                  <c:pt idx="4">
                    <c:v>(blank)</c:v>
                  </c:pt>
                  <c:pt idx="5">
                    <c:v>(blank)</c:v>
                  </c:pt>
                </c:lvl>
                <c:lvl>
                  <c:pt idx="0">
                    <c:v>101</c:v>
                  </c:pt>
                  <c:pt idx="1">
                    <c:v>102</c:v>
                  </c:pt>
                  <c:pt idx="2">
                    <c:v>103</c:v>
                  </c:pt>
                  <c:pt idx="3">
                    <c:v>104</c:v>
                  </c:pt>
                  <c:pt idx="4">
                    <c:v>Total Score</c:v>
                  </c:pt>
                  <c:pt idx="5">
                    <c:v>(blank)</c:v>
                  </c:pt>
                </c:lvl>
              </c:multiLvlStrCache>
            </c:multiLvlStrRef>
          </c:cat>
          <c:val>
            <c:numRef>
              <c:f>Sheet4!$L$6:$L$18</c:f>
              <c:numCache>
                <c:formatCode>General</c:formatCode>
                <c:ptCount val="6"/>
                <c:pt idx="2">
                  <c:v>1</c:v>
                </c:pt>
              </c:numCache>
            </c:numRef>
          </c:val>
        </c:ser>
        <c:ser>
          <c:idx val="11"/>
          <c:order val="11"/>
          <c:tx>
            <c:strRef>
              <c:f>Sheet4!$M$3:$M$5</c:f>
              <c:strCache>
                <c:ptCount val="1"/>
                <c:pt idx="0">
                  <c:v>Count of weightedscore - margeting</c:v>
                </c:pt>
              </c:strCache>
            </c:strRef>
          </c:tx>
          <c:invertIfNegative val="0"/>
          <c:cat>
            <c:multiLvlStrRef>
              <c:f>Sheet4!$A$6:$A$18</c:f>
              <c:multiLvlStrCache>
                <c:ptCount val="6"/>
                <c:lvl>
                  <c:pt idx="0">
                    <c:v>Surya</c:v>
                  </c:pt>
                  <c:pt idx="1">
                    <c:v>Dilip</c:v>
                  </c:pt>
                  <c:pt idx="2">
                    <c:v>mani</c:v>
                  </c:pt>
                  <c:pt idx="3">
                    <c:v>varun</c:v>
                  </c:pt>
                  <c:pt idx="4">
                    <c:v>(blank)</c:v>
                  </c:pt>
                  <c:pt idx="5">
                    <c:v>(blank)</c:v>
                  </c:pt>
                </c:lvl>
                <c:lvl>
                  <c:pt idx="0">
                    <c:v>101</c:v>
                  </c:pt>
                  <c:pt idx="1">
                    <c:v>102</c:v>
                  </c:pt>
                  <c:pt idx="2">
                    <c:v>103</c:v>
                  </c:pt>
                  <c:pt idx="3">
                    <c:v>104</c:v>
                  </c:pt>
                  <c:pt idx="4">
                    <c:v>Total Score</c:v>
                  </c:pt>
                  <c:pt idx="5">
                    <c:v>(blank)</c:v>
                  </c:pt>
                </c:lvl>
              </c:multiLvlStrCache>
            </c:multiLvlStrRef>
          </c:cat>
          <c:val>
            <c:numRef>
              <c:f>Sheet4!$M$6:$M$18</c:f>
              <c:numCache>
                <c:formatCode>General</c:formatCode>
                <c:ptCount val="6"/>
                <c:pt idx="1">
                  <c:v>1</c:v>
                </c:pt>
              </c:numCache>
            </c:numRef>
          </c:val>
        </c:ser>
        <c:ser>
          <c:idx val="12"/>
          <c:order val="12"/>
          <c:tx>
            <c:strRef>
              <c:f>Sheet4!$N$3:$N$5</c:f>
              <c:strCache>
                <c:ptCount val="1"/>
                <c:pt idx="0">
                  <c:v>Count of weightedscore - marketing</c:v>
                </c:pt>
              </c:strCache>
            </c:strRef>
          </c:tx>
          <c:invertIfNegative val="0"/>
          <c:cat>
            <c:multiLvlStrRef>
              <c:f>Sheet4!$A$6:$A$18</c:f>
              <c:multiLvlStrCache>
                <c:ptCount val="6"/>
                <c:lvl>
                  <c:pt idx="0">
                    <c:v>Surya</c:v>
                  </c:pt>
                  <c:pt idx="1">
                    <c:v>Dilip</c:v>
                  </c:pt>
                  <c:pt idx="2">
                    <c:v>mani</c:v>
                  </c:pt>
                  <c:pt idx="3">
                    <c:v>varun</c:v>
                  </c:pt>
                  <c:pt idx="4">
                    <c:v>(blank)</c:v>
                  </c:pt>
                  <c:pt idx="5">
                    <c:v>(blank)</c:v>
                  </c:pt>
                </c:lvl>
                <c:lvl>
                  <c:pt idx="0">
                    <c:v>101</c:v>
                  </c:pt>
                  <c:pt idx="1">
                    <c:v>102</c:v>
                  </c:pt>
                  <c:pt idx="2">
                    <c:v>103</c:v>
                  </c:pt>
                  <c:pt idx="3">
                    <c:v>104</c:v>
                  </c:pt>
                  <c:pt idx="4">
                    <c:v>Total Score</c:v>
                  </c:pt>
                  <c:pt idx="5">
                    <c:v>(blank)</c:v>
                  </c:pt>
                </c:lvl>
              </c:multiLvlStrCache>
            </c:multiLvlStrRef>
          </c:cat>
          <c:val>
            <c:numRef>
              <c:f>Sheet4!$N$6:$N$18</c:f>
              <c:numCache>
                <c:formatCode>General</c:formatCode>
                <c:ptCount val="6"/>
                <c:pt idx="3">
                  <c:v>1</c:v>
                </c:pt>
              </c:numCache>
            </c:numRef>
          </c:val>
        </c:ser>
        <c:ser>
          <c:idx val="13"/>
          <c:order val="13"/>
          <c:tx>
            <c:strRef>
              <c:f>Sheet4!$O$3:$O$5</c:f>
              <c:strCache>
                <c:ptCount val="1"/>
                <c:pt idx="0">
                  <c:v>Count of weightedscore - sales</c:v>
                </c:pt>
              </c:strCache>
            </c:strRef>
          </c:tx>
          <c:invertIfNegative val="0"/>
          <c:cat>
            <c:multiLvlStrRef>
              <c:f>Sheet4!$A$6:$A$18</c:f>
              <c:multiLvlStrCache>
                <c:ptCount val="6"/>
                <c:lvl>
                  <c:pt idx="0">
                    <c:v>Surya</c:v>
                  </c:pt>
                  <c:pt idx="1">
                    <c:v>Dilip</c:v>
                  </c:pt>
                  <c:pt idx="2">
                    <c:v>mani</c:v>
                  </c:pt>
                  <c:pt idx="3">
                    <c:v>varun</c:v>
                  </c:pt>
                  <c:pt idx="4">
                    <c:v>(blank)</c:v>
                  </c:pt>
                  <c:pt idx="5">
                    <c:v>(blank)</c:v>
                  </c:pt>
                </c:lvl>
                <c:lvl>
                  <c:pt idx="0">
                    <c:v>101</c:v>
                  </c:pt>
                  <c:pt idx="1">
                    <c:v>102</c:v>
                  </c:pt>
                  <c:pt idx="2">
                    <c:v>103</c:v>
                  </c:pt>
                  <c:pt idx="3">
                    <c:v>104</c:v>
                  </c:pt>
                  <c:pt idx="4">
                    <c:v>Total Score</c:v>
                  </c:pt>
                  <c:pt idx="5">
                    <c:v>(blank)</c:v>
                  </c:pt>
                </c:lvl>
              </c:multiLvlStrCache>
            </c:multiLvlStrRef>
          </c:cat>
          <c:val>
            <c:numRef>
              <c:f>Sheet4!$O$6:$O$18</c:f>
              <c:numCache>
                <c:formatCode>General</c:formatCode>
                <c:ptCount val="6"/>
                <c:pt idx="0">
                  <c:v>1</c:v>
                </c:pt>
              </c:numCache>
            </c:numRef>
          </c:val>
        </c:ser>
        <c:ser>
          <c:idx val="14"/>
          <c:order val="14"/>
          <c:tx>
            <c:strRef>
              <c:f>Sheet4!$P$3:$P$5</c:f>
              <c:strCache>
                <c:ptCount val="1"/>
                <c:pt idx="0">
                  <c:v>Count of weightedscore - (blank)</c:v>
                </c:pt>
              </c:strCache>
            </c:strRef>
          </c:tx>
          <c:invertIfNegative val="0"/>
          <c:cat>
            <c:multiLvlStrRef>
              <c:f>Sheet4!$A$6:$A$18</c:f>
              <c:multiLvlStrCache>
                <c:ptCount val="6"/>
                <c:lvl>
                  <c:pt idx="0">
                    <c:v>Surya</c:v>
                  </c:pt>
                  <c:pt idx="1">
                    <c:v>Dilip</c:v>
                  </c:pt>
                  <c:pt idx="2">
                    <c:v>mani</c:v>
                  </c:pt>
                  <c:pt idx="3">
                    <c:v>varun</c:v>
                  </c:pt>
                  <c:pt idx="4">
                    <c:v>(blank)</c:v>
                  </c:pt>
                  <c:pt idx="5">
                    <c:v>(blank)</c:v>
                  </c:pt>
                </c:lvl>
                <c:lvl>
                  <c:pt idx="0">
                    <c:v>101</c:v>
                  </c:pt>
                  <c:pt idx="1">
                    <c:v>102</c:v>
                  </c:pt>
                  <c:pt idx="2">
                    <c:v>103</c:v>
                  </c:pt>
                  <c:pt idx="3">
                    <c:v>104</c:v>
                  </c:pt>
                  <c:pt idx="4">
                    <c:v>Total Score</c:v>
                  </c:pt>
                  <c:pt idx="5">
                    <c:v>(blank)</c:v>
                  </c:pt>
                </c:lvl>
              </c:multiLvlStrCache>
            </c:multiLvlStrRef>
          </c:cat>
          <c:val>
            <c:numRef>
              <c:f>Sheet4!$P$6:$P$18</c:f>
              <c:numCache>
                <c:formatCode>General</c:formatCode>
                <c:ptCount val="6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7121152"/>
        <c:axId val="65324160"/>
      </c:barChart>
      <c:catAx>
        <c:axId val="67121152"/>
        <c:scaling>
          <c:orientation val="minMax"/>
        </c:scaling>
        <c:delete val="0"/>
        <c:axPos val="b"/>
        <c:majorTickMark val="out"/>
        <c:minorTickMark val="none"/>
        <c:tickLblPos val="nextTo"/>
        <c:crossAx val="65324160"/>
        <c:crosses val="autoZero"/>
        <c:auto val="1"/>
        <c:lblAlgn val="ctr"/>
        <c:lblOffset val="100"/>
        <c:noMultiLvlLbl val="0"/>
      </c:catAx>
      <c:valAx>
        <c:axId val="65324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712115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589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82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NAME:BHAVANI.S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NO:422200871</a:t>
            </a:r>
            <a:endParaRPr lang="en-US" sz="2400" dirty="0"/>
          </a:p>
          <a:p>
            <a:r>
              <a:rPr lang="en-US" sz="2400" dirty="0" smtClean="0"/>
              <a:t>DEPARTMENT:B COM-ISM</a:t>
            </a:r>
            <a:endParaRPr lang="en-US" sz="2400" dirty="0"/>
          </a:p>
          <a:p>
            <a:r>
              <a:rPr lang="en-US" sz="2400" dirty="0" smtClean="0"/>
              <a:t>COLLEGE: SHRI KRISHNASWAMY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1000"/>
            <a:ext cx="10681335" cy="76263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15" dirty="0"/>
              <a:t>M</a:t>
            </a:r>
            <a:r>
              <a:rPr lang="en-US" dirty="0"/>
              <a:t>O</a:t>
            </a:r>
            <a:r>
              <a:rPr lang="en-US" spc="-15" dirty="0"/>
              <a:t>D</a:t>
            </a:r>
            <a:r>
              <a:rPr lang="en-US" spc="-35" dirty="0"/>
              <a:t>E</a:t>
            </a:r>
            <a:r>
              <a:rPr lang="en-US" spc="-30" dirty="0"/>
              <a:t>LL</a:t>
            </a:r>
            <a:r>
              <a:rPr lang="en-US" spc="-5" dirty="0"/>
              <a:t>I</a:t>
            </a:r>
            <a:r>
              <a:rPr lang="en-US" spc="30" dirty="0"/>
              <a:t>N</a:t>
            </a:r>
            <a:r>
              <a:rPr lang="en-US" spc="5" dirty="0"/>
              <a:t>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676400"/>
            <a:ext cx="4800600" cy="413766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Define </a:t>
            </a:r>
            <a:r>
              <a:rPr lang="en-US" dirty="0"/>
              <a:t>the </a:t>
            </a:r>
            <a:r>
              <a:rPr lang="en-US" dirty="0" smtClean="0"/>
              <a:t>Structure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Setup Performance </a:t>
            </a:r>
            <a:r>
              <a:rPr lang="en-US" dirty="0" smtClean="0"/>
              <a:t>Metrics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Performance Data Entry </a:t>
            </a:r>
            <a:r>
              <a:rPr lang="en-US" dirty="0" smtClean="0"/>
              <a:t>Form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Develop Scoring and Calculation </a:t>
            </a:r>
            <a:r>
              <a:rPr lang="en-US" dirty="0" smtClean="0"/>
              <a:t>Models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Data </a:t>
            </a:r>
            <a:r>
              <a:rPr lang="en-US" dirty="0" smtClean="0"/>
              <a:t>Visualization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Integrate Feedback and </a:t>
            </a:r>
            <a:r>
              <a:rPr lang="en-US" dirty="0" smtClean="0"/>
              <a:t>Goals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Apply Security and Accessibility </a:t>
            </a:r>
            <a:r>
              <a:rPr lang="en-US" dirty="0" smtClean="0"/>
              <a:t>Measures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Implement and </a:t>
            </a:r>
            <a:r>
              <a:rPr lang="en-US" dirty="0" smtClean="0"/>
              <a:t>Test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3166838"/>
              </p:ext>
            </p:extLst>
          </p:nvPr>
        </p:nvGraphicFramePr>
        <p:xfrm>
          <a:off x="2286000" y="1973893"/>
          <a:ext cx="6172200" cy="3845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4000"/>
            <a:ext cx="7696200" cy="5170646"/>
          </a:xfrm>
        </p:spPr>
        <p:txBody>
          <a:bodyPr/>
          <a:lstStyle/>
          <a:p>
            <a:r>
              <a:rPr lang="en-US" sz="2800" dirty="0" smtClean="0"/>
              <a:t>      An </a:t>
            </a:r>
            <a:r>
              <a:rPr lang="en-US" sz="2800" dirty="0"/>
              <a:t>Employee Performance Scorecard in Excel is a powerful tool that can transform performance management practices. It helps organizations systematically assess and enhance employee performance, align individual efforts with strategic goals, and foster a culture of continuous improvement. By leveraging the capabilities of Excel, businesses can achieve a more organized, transparent, and effective performance evaluation process that drives both individual and organizational success.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An Employee Performance Scorecard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762000" y="1447799"/>
            <a:ext cx="7391400" cy="4801314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/>
              <a:t>Defining Relevant Metrics:</a:t>
            </a:r>
            <a:r>
              <a:rPr lang="en-US" sz="2400" dirty="0"/>
              <a:t> Identifying and incorporating relevant performance metrics that accurately reflect job responsibilities and organizational goals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Data </a:t>
            </a:r>
            <a:r>
              <a:rPr lang="en-US" sz="2400" b="1" dirty="0"/>
              <a:t>Entry and Accuracy:</a:t>
            </a:r>
            <a:r>
              <a:rPr lang="en-US" sz="2400" dirty="0"/>
              <a:t> Ensuring that the data entry process is straightforward and minimizes errors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Scoring </a:t>
            </a:r>
            <a:r>
              <a:rPr lang="en-US" sz="2400" b="1" dirty="0"/>
              <a:t>System:</a:t>
            </a:r>
            <a:r>
              <a:rPr lang="en-US" sz="2400" dirty="0"/>
              <a:t> Developing a clear and consistent scoring system that fairly evaluates employee performance across different metrics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Visualization</a:t>
            </a:r>
            <a:r>
              <a:rPr lang="en-US" sz="2400" b="1" dirty="0"/>
              <a:t>:</a:t>
            </a:r>
            <a:r>
              <a:rPr lang="en-US" sz="2400" dirty="0"/>
              <a:t> Creating visual aids (charts, graphs) that effectively convey performance trends and summaries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/>
              <a:t>Data Security:</a:t>
            </a:r>
            <a:r>
              <a:rPr lang="en-US" sz="2400" dirty="0"/>
              <a:t> Ensuring the protection of sensitive performance data.</a:t>
            </a:r>
          </a:p>
          <a:p>
            <a:endParaRPr lang="en-US" sz="24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881173" y="1695450"/>
            <a:ext cx="45719" cy="4381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1828799"/>
            <a:ext cx="6629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400" b="0" i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/>
              <a:t>To design and implement an Employee Performance Scorecard in Excel that enables managers to systematically assess, track, and report on employee performance. The scorecard aims to provide a structured evaluation framework that supports performance reviews, goal setting, and employee development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6243637" cy="193899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Managers </a:t>
            </a:r>
            <a:r>
              <a:rPr lang="en-US" dirty="0"/>
              <a:t>and </a:t>
            </a:r>
            <a:r>
              <a:rPr lang="en-US" dirty="0" smtClean="0"/>
              <a:t>Supervisors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Human </a:t>
            </a:r>
            <a:r>
              <a:rPr lang="en-US" dirty="0"/>
              <a:t>Resources (HR) </a:t>
            </a:r>
            <a:r>
              <a:rPr lang="en-US" dirty="0" smtClean="0"/>
              <a:t>Personnel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Employees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Team Leads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Senior Management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Project Managers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Performance </a:t>
            </a:r>
            <a:r>
              <a:rPr lang="en-US" dirty="0"/>
              <a:t>Review Committees</a:t>
            </a:r>
            <a:endParaRPr lang="en-US" dirty="0" smtClean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476375"/>
            <a:ext cx="3962400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046988"/>
          </a:xfrm>
        </p:spPr>
        <p:txBody>
          <a:bodyPr/>
          <a:lstStyle/>
          <a:p>
            <a:r>
              <a:rPr lang="en-US" dirty="0" smtClean="0"/>
              <a:t>SOLUTION: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Customizable </a:t>
            </a:r>
            <a:r>
              <a:rPr lang="en-US" dirty="0"/>
              <a:t>Performance </a:t>
            </a:r>
            <a:r>
              <a:rPr lang="en-US" dirty="0" smtClean="0"/>
              <a:t>Metrics.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User-Friendly Data </a:t>
            </a:r>
            <a:r>
              <a:rPr lang="en-US" dirty="0" smtClean="0"/>
              <a:t>Entry.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Comprehensive Scoring </a:t>
            </a:r>
            <a:r>
              <a:rPr lang="en-US" dirty="0" smtClean="0"/>
              <a:t>System.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Advanced Data </a:t>
            </a:r>
            <a:r>
              <a:rPr lang="en-US" dirty="0" smtClean="0"/>
              <a:t>Visualization.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Integrated Feedback and Goal </a:t>
            </a:r>
            <a:r>
              <a:rPr lang="en-US" dirty="0" smtClean="0"/>
              <a:t>Setting.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Accessibility and </a:t>
            </a:r>
            <a:r>
              <a:rPr lang="en-US" dirty="0" smtClean="0"/>
              <a:t>Usability.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</a:t>
            </a:r>
            <a:r>
              <a:rPr lang="en-US" dirty="0" smtClean="0"/>
              <a:t>Security.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3"/>
          </p:nvPr>
        </p:nvSpPr>
        <p:spPr>
          <a:xfrm>
            <a:off x="5029200" y="1600200"/>
            <a:ext cx="4552950" cy="2492990"/>
          </a:xfrm>
        </p:spPr>
        <p:txBody>
          <a:bodyPr/>
          <a:lstStyle/>
          <a:p>
            <a:r>
              <a:rPr lang="en-US" dirty="0" smtClean="0"/>
              <a:t>VALUE: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Enhanced Performance </a:t>
            </a:r>
            <a:r>
              <a:rPr lang="en-US" dirty="0" smtClean="0"/>
              <a:t>Management.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Increased </a:t>
            </a:r>
            <a:r>
              <a:rPr lang="en-US" dirty="0" smtClean="0"/>
              <a:t>Efficiency.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Improved Transparency and </a:t>
            </a:r>
            <a:r>
              <a:rPr lang="en-US" dirty="0" smtClean="0"/>
              <a:t>Fairness.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Actionable </a:t>
            </a:r>
            <a:r>
              <a:rPr lang="en-US" dirty="0" smtClean="0"/>
              <a:t>Insights.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Facilitates Constructive </a:t>
            </a:r>
            <a:r>
              <a:rPr lang="en-US" dirty="0" smtClean="0"/>
              <a:t>Feedback.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Customizable and </a:t>
            </a:r>
            <a:r>
              <a:rPr lang="en-US" dirty="0" smtClean="0"/>
              <a:t>Scalable.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Secure and </a:t>
            </a:r>
            <a:r>
              <a:rPr lang="en-US" dirty="0" smtClean="0"/>
              <a:t>Compliant.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1"/>
            <a:ext cx="9906000" cy="4061460"/>
          </a:xfrm>
        </p:spPr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/>
              <a:t> Employee Information: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Employee </a:t>
            </a:r>
            <a:r>
              <a:rPr lang="en-US" b="1" dirty="0"/>
              <a:t>ID:</a:t>
            </a:r>
            <a:r>
              <a:rPr lang="en-US" dirty="0"/>
              <a:t> Unique identifier for each employee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                  Name</a:t>
            </a:r>
            <a:r>
              <a:rPr lang="en-US" b="1" dirty="0"/>
              <a:t>:</a:t>
            </a:r>
            <a:r>
              <a:rPr lang="en-US" dirty="0"/>
              <a:t> Full name of the employee.</a:t>
            </a:r>
          </a:p>
          <a:p>
            <a:r>
              <a:rPr lang="en-US" b="1" dirty="0" smtClean="0"/>
              <a:t>                  Department</a:t>
            </a:r>
            <a:r>
              <a:rPr lang="en-US" b="1" dirty="0"/>
              <a:t>:</a:t>
            </a:r>
            <a:r>
              <a:rPr lang="en-US" dirty="0"/>
              <a:t> Department or team the employee belongs to.</a:t>
            </a:r>
          </a:p>
          <a:p>
            <a:r>
              <a:rPr lang="en-US" b="1" dirty="0" smtClean="0"/>
              <a:t>                  Position/Role</a:t>
            </a:r>
            <a:r>
              <a:rPr lang="en-US" b="1" dirty="0"/>
              <a:t>:</a:t>
            </a:r>
            <a:r>
              <a:rPr lang="en-US" dirty="0"/>
              <a:t> Job title or role within the organization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Performance </a:t>
            </a:r>
            <a:r>
              <a:rPr lang="en-US" b="1" dirty="0" smtClean="0"/>
              <a:t>Metrics:</a:t>
            </a:r>
            <a:endParaRPr lang="en-US" b="1" dirty="0"/>
          </a:p>
          <a:p>
            <a:r>
              <a:rPr lang="en-US" b="1" dirty="0" smtClean="0"/>
              <a:t>                  Metric </a:t>
            </a:r>
            <a:r>
              <a:rPr lang="en-US" b="1" dirty="0"/>
              <a:t>ID:</a:t>
            </a:r>
            <a:r>
              <a:rPr lang="en-US" dirty="0"/>
              <a:t> Unique identifier for each performance metric.</a:t>
            </a:r>
          </a:p>
          <a:p>
            <a:r>
              <a:rPr lang="en-US" b="1" dirty="0" smtClean="0"/>
              <a:t>                  Metric </a:t>
            </a:r>
            <a:r>
              <a:rPr lang="en-US" b="1" dirty="0"/>
              <a:t>Name:</a:t>
            </a:r>
            <a:r>
              <a:rPr lang="en-US" dirty="0"/>
              <a:t> Name or description of the performance </a:t>
            </a:r>
            <a:r>
              <a:rPr lang="en-US" dirty="0" smtClean="0"/>
              <a:t>metric.</a:t>
            </a:r>
          </a:p>
          <a:p>
            <a:r>
              <a:rPr lang="en-US" b="1" dirty="0" smtClean="0"/>
              <a:t>                  Metric </a:t>
            </a:r>
            <a:r>
              <a:rPr lang="en-US" b="1" dirty="0"/>
              <a:t>Weight:</a:t>
            </a:r>
            <a:r>
              <a:rPr lang="en-US" dirty="0"/>
              <a:t> The importance of the metric, often expressed as a percentage or weight factor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/>
              <a:t> Goals </a:t>
            </a:r>
            <a:r>
              <a:rPr lang="en-US" b="1" dirty="0"/>
              <a:t>and </a:t>
            </a:r>
            <a:r>
              <a:rPr lang="en-US" b="1" dirty="0" smtClean="0"/>
              <a:t>Objectives:</a:t>
            </a:r>
            <a:endParaRPr lang="en-US" b="1" dirty="0"/>
          </a:p>
          <a:p>
            <a:r>
              <a:rPr lang="en-US" b="1" dirty="0" smtClean="0"/>
              <a:t>                  Goal </a:t>
            </a:r>
            <a:r>
              <a:rPr lang="en-US" b="1" dirty="0"/>
              <a:t>ID:</a:t>
            </a:r>
            <a:r>
              <a:rPr lang="en-US" dirty="0"/>
              <a:t> Unique identifier for each goal or objective.</a:t>
            </a:r>
          </a:p>
          <a:p>
            <a:r>
              <a:rPr lang="en-US" b="1" dirty="0" smtClean="0"/>
              <a:t>                  Goal </a:t>
            </a:r>
            <a:r>
              <a:rPr lang="en-US" b="1" dirty="0"/>
              <a:t>Description:</a:t>
            </a:r>
            <a:r>
              <a:rPr lang="en-US" dirty="0"/>
              <a:t> Description of specific goals or objectives set for the employee.</a:t>
            </a:r>
          </a:p>
          <a:p>
            <a:r>
              <a:rPr lang="en-US" b="1" dirty="0" smtClean="0"/>
              <a:t>                   Achievement </a:t>
            </a:r>
            <a:r>
              <a:rPr lang="en-US" b="1" dirty="0"/>
              <a:t>Status:</a:t>
            </a:r>
            <a:r>
              <a:rPr lang="en-US" dirty="0"/>
              <a:t> Status of goal achievement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895600" y="1577340"/>
            <a:ext cx="6457950" cy="193899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 Seamless </a:t>
            </a:r>
            <a:r>
              <a:rPr lang="en-US" b="1" dirty="0"/>
              <a:t>Integration of Customizable Metrics and Automated </a:t>
            </a:r>
            <a:r>
              <a:rPr lang="en-US" b="1" dirty="0" smtClean="0"/>
              <a:t>Calculations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Interactive and Dynamic Data </a:t>
            </a:r>
            <a:r>
              <a:rPr lang="en-US" b="1" dirty="0" smtClean="0"/>
              <a:t>Visualization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Integrated Feedback and Goal-Setting </a:t>
            </a:r>
            <a:r>
              <a:rPr lang="en-US" b="1" dirty="0" smtClean="0"/>
              <a:t>Mechanism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User-Friendly Design with Intuitive </a:t>
            </a:r>
            <a:r>
              <a:rPr lang="en-US" b="1" dirty="0" smtClean="0"/>
              <a:t>Navigation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Robust Data Security and Privacy Controls</a:t>
            </a: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533650" y="1371600"/>
            <a:ext cx="8286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571</Words>
  <Application>Microsoft Office PowerPoint</Application>
  <PresentationFormat>Custom</PresentationFormat>
  <Paragraphs>101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als1</cp:lastModifiedBy>
  <cp:revision>32</cp:revision>
  <dcterms:created xsi:type="dcterms:W3CDTF">2024-03-29T15:07:22Z</dcterms:created>
  <dcterms:modified xsi:type="dcterms:W3CDTF">2024-09-09T04:07:07Z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