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22b92971a_1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29" name="Google Shape;129;g2d22b92971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22b92971a_1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d22b92971a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22b92971a_1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d22b92971a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22b92971a_1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d22b92971a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22b92971a_1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d22b92971a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22b92971a_1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d22b92971a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2b92971a_1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d22b92971a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22b92971a_1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22b92971a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22b92971a_1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22b92971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22b92971a_1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8" name="Google Shape;268;g2d22b92971a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22b92971a_1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d22b92971a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22b92971a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d22b92971a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2b92971a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d22b92971a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2b92971a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d22b92971a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22b92971a_1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d22b929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22b92971a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d22b92971a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22b92971a_1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d22b92971a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2b92971a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d22b92971a_1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d22b92971a_1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" y="14748"/>
            <a:ext cx="9143111" cy="50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33400" y="2736870"/>
            <a:ext cx="80772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sng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Exploring the Meteoric Rise</a:t>
            </a:r>
            <a:r>
              <a:rPr lang="en-GB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GB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Unveiling the Fastest Growing Private Companies and Startups Worldwide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sng" strike="noStrike" cap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Bhanu Prasad 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Bhavani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Irfan raza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473792" y="78736"/>
            <a:ext cx="7886700" cy="44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b="1" u="sng">
                <a:latin typeface="Times New Roman"/>
                <a:ea typeface="Times New Roman"/>
                <a:cs typeface="Times New Roman"/>
                <a:sym typeface="Times New Roman"/>
              </a:rPr>
              <a:t>Comparison of India and USA  Based on Top Industry Revenue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63" y="631723"/>
            <a:ext cx="3359291" cy="236331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631723"/>
            <a:ext cx="3481656" cy="236331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11" name="Google Shape;211;p33"/>
          <p:cNvSpPr txBox="1"/>
          <p:nvPr/>
        </p:nvSpPr>
        <p:spPr>
          <a:xfrm>
            <a:off x="473792" y="2995017"/>
            <a:ext cx="5309400" cy="24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current plot focuses on the revenue distribution of industries within India.</a:t>
            </a:r>
            <a:endParaRPr sz="110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It highlights five sectors: Technology, Finance, Retail, Healthcare, and Human Resources.</a:t>
            </a:r>
            <a:endParaRPr sz="110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In both plots, Technology plays a significant role. In India, it contributes 32.3%, while globally, it’s a dominant sector.</a:t>
            </a:r>
            <a:endParaRPr sz="110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India’s Finance sector (20.3%) is comparable to the global Finance share.</a:t>
            </a:r>
            <a:endParaRPr sz="110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India’s Healthcare (13.7%) aligns with the global trend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900" y="932400"/>
            <a:ext cx="5155674" cy="39926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17" name="Google Shape;217;p34"/>
          <p:cNvSpPr txBox="1"/>
          <p:nvPr/>
        </p:nvSpPr>
        <p:spPr>
          <a:xfrm>
            <a:off x="5969805" y="932411"/>
            <a:ext cx="2905500" cy="3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Indian Companies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Despite lower revenue, Indian companies have a larger number of employees.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Indian companies prioritize employee growth and talent acquisition.</a:t>
            </a:r>
            <a:endParaRPr sz="1100"/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Global Companies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: While global companies have higher revenue, their employee count is comparatively lower.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Global companies focus on revenue generation but may have leaner workforces.</a:t>
            </a:r>
            <a:endParaRPr sz="1100"/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448600" y="157350"/>
            <a:ext cx="8114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23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Indian Companies with Global Counterparts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222283" y="170734"/>
            <a:ext cx="78867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          </a:t>
            </a:r>
            <a:r>
              <a:rPr lang="en-GB" sz="2300" b="1" u="sng">
                <a:latin typeface="Times New Roman"/>
                <a:ea typeface="Times New Roman"/>
                <a:cs typeface="Times New Roman"/>
                <a:sym typeface="Times New Roman"/>
              </a:rPr>
              <a:t>City Wise Distribution of Companies</a:t>
            </a:r>
            <a:endParaRPr sz="23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027" y="829389"/>
            <a:ext cx="4934665" cy="385929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25" name="Google Shape;225;p35"/>
          <p:cNvSpPr txBox="1"/>
          <p:nvPr/>
        </p:nvSpPr>
        <p:spPr>
          <a:xfrm>
            <a:off x="6265187" y="1519085"/>
            <a:ext cx="2418736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plot depicts the distribution of companies  on top 10 cities based on Revenue in India.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percentage of the companies lies in Bangalore, Mumbai and New Delhi cities in India.</a:t>
            </a:r>
            <a:endParaRPr sz="1100"/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569925" y="194105"/>
            <a:ext cx="78867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85"/>
              <a:buNone/>
            </a:pPr>
            <a:r>
              <a:rPr lang="en-GB" sz="2382" b="1" u="sng"/>
              <a:t>Corelation Heatmap:</a:t>
            </a:r>
            <a:r>
              <a:rPr lang="en-GB" sz="2227" u="sng"/>
              <a:t> </a:t>
            </a:r>
            <a:endParaRPr sz="2227" u="sng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85"/>
              <a:buNone/>
            </a:pPr>
            <a:r>
              <a:rPr lang="en-GB" sz="2227"/>
              <a:t>Revenue vs Employees Growth in Indian companies</a:t>
            </a:r>
            <a:endParaRPr sz="2227"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481" y="1087040"/>
            <a:ext cx="4357449" cy="35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5648633" y="1408471"/>
            <a:ext cx="319302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a Heat map 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illustrates the relationship between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(in million) and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Employee Growth Percentage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for Indian companies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 </a:t>
            </a:r>
            <a:endParaRPr sz="1100"/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heatmap shows a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low correlation coefficient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of approximately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0.099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between Revenue and Employee Growth.</a:t>
            </a:r>
            <a:endParaRPr sz="1100"/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This indicates that there is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minimal association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between these two variables.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546450" y="249519"/>
            <a:ext cx="788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2300" b="1" u="sng">
                <a:latin typeface="Times New Roman"/>
                <a:ea typeface="Times New Roman"/>
                <a:cs typeface="Times New Roman"/>
                <a:sym typeface="Times New Roman"/>
              </a:rPr>
              <a:t>Analyzing on Top 10 Industries in India</a:t>
            </a:r>
            <a:endParaRPr sz="23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482" y="950011"/>
            <a:ext cx="6110998" cy="37210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39" name="Google Shape;239;p37"/>
          <p:cNvSpPr txBox="1"/>
          <p:nvPr/>
        </p:nvSpPr>
        <p:spPr>
          <a:xfrm>
            <a:off x="6796571" y="686259"/>
            <a:ext cx="19614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Bar plot that describes about the Average Revenue and Employee Growth in India on top Industries.</a:t>
            </a:r>
            <a:endParaRPr sz="110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India most of the sectors has maximum average of employee growth.</a:t>
            </a:r>
            <a:endParaRPr sz="110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sector like Hospitality and automotive has more average revenue compared to other sectors. </a:t>
            </a:r>
            <a:endParaRPr sz="1100"/>
          </a:p>
          <a:p>
            <a:pPr marL="2159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326110" y="252470"/>
            <a:ext cx="7886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2400" b="1" u="sng">
                <a:latin typeface="Times New Roman"/>
                <a:ea typeface="Times New Roman"/>
                <a:cs typeface="Times New Roman"/>
                <a:sym typeface="Times New Roman"/>
              </a:rPr>
              <a:t>Dominance of Countries over Industry</a:t>
            </a:r>
            <a:endParaRPr sz="24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1813560" y="4205610"/>
            <a:ext cx="4328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sunburst_chart.html</a:t>
            </a:r>
            <a:endParaRPr sz="11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43" y="799390"/>
            <a:ext cx="4942818" cy="3341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6141720" y="1275736"/>
            <a:ext cx="2677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USA Dominance:</a:t>
            </a:r>
            <a:endParaRPr sz="110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United States (USA) holds a significant presence across multiple sectors.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GB" sz="1200"/>
              <a:t>on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ly, the USA dominates the technology industry, occupying a substantial portion of the chart.</a:t>
            </a:r>
            <a:endParaRPr sz="1100"/>
          </a:p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Industries: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Besides technology, the USA also has influence in finance and the food industry.</a:t>
            </a:r>
            <a:endParaRPr sz="1100"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smaller segments representing other industries are not clearly readable due to their size.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2300" b="1" u="sng"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sz="3500" b="1" u="sng"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451669" y="862781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342900" lvl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800"/>
              <a:t>  From the above  analysis we can infer that there is a no of companies in technology industry . Technology plays a significant role. In India, it contributes 32.3%, while globally, it’s a dominant sector.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800"/>
              <a:t>India's Talent Priority: Even though Indian companies might not make as much money, they really focus on getting talented people and helping them grow. </a:t>
            </a:r>
            <a:endParaRPr sz="1800"/>
          </a:p>
          <a:p>
            <a:pPr marL="342900" lvl="0" indent="-2794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⮚"/>
            </a:pPr>
            <a:r>
              <a:rPr lang="en-GB" sz="1800"/>
              <a:t>USA Rules Different Fields: America is super strong in lots of areas like tech, finance, and food industries. This shows how much power it has globally. </a:t>
            </a:r>
            <a:endParaRPr sz="1800"/>
          </a:p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499475" y="215119"/>
            <a:ext cx="7886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None/>
            </a:pPr>
            <a:r>
              <a:rPr lang="en-GB" sz="2500" b="1" u="sng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3700" b="1" u="sng"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422173" y="808780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➔"/>
            </a:pPr>
            <a:r>
              <a:rPr lang="en-GB" sz="1800"/>
              <a:t>This analysis  provides a comprehensive understanding of the performance and characteristics of companies across industries and regions. </a:t>
            </a:r>
            <a:endParaRPr sz="18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-GB" sz="1800"/>
              <a:t>Some sectors, like Utilities and Technology, make a lot of money. But when we look closely, we see lots of different industries helping the global economy. </a:t>
            </a:r>
            <a:endParaRPr sz="18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-GB" sz="1800"/>
              <a:t>Indian companies hire more despite earning less; US ones aim for more revenue. Shows how each region has its own strategies based on priorities.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87" y="1388062"/>
            <a:ext cx="3349232" cy="212573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933450" y="2247900"/>
            <a:ext cx="2746377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Libre Baskerville"/>
              <a:buNone/>
            </a:pPr>
            <a:r>
              <a:rPr lang="en-GB" sz="33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5"/>
          <p:cNvGrpSpPr/>
          <p:nvPr/>
        </p:nvGrpSpPr>
        <p:grpSpPr>
          <a:xfrm>
            <a:off x="1555894" y="488042"/>
            <a:ext cx="6077012" cy="4143334"/>
            <a:chOff x="1494422" y="1794"/>
            <a:chExt cx="8102683" cy="5524445"/>
          </a:xfrm>
        </p:grpSpPr>
        <p:sp>
          <p:nvSpPr>
            <p:cNvPr id="138" name="Google Shape;138;p25"/>
            <p:cNvSpPr/>
            <p:nvPr/>
          </p:nvSpPr>
          <p:spPr>
            <a:xfrm rot="10800000">
              <a:off x="2084107" y="1794"/>
              <a:ext cx="7375373" cy="1844828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2566114" y="31527"/>
              <a:ext cx="6914100" cy="18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575" tIns="45725" rIns="85325" bIns="457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sz="12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8900" marR="0" lvl="1" indent="-825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performance and characteristics of companies across various industries.</a:t>
              </a:r>
              <a:r>
                <a:rPr lang="en-GB" sz="900" b="0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8900" marR="0" lvl="1" indent="-82550" algn="l" rtl="0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distribution of employee counts across companies and industries.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8900" marR="0" lvl="1" indent="-82550" algn="l" rtl="0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Exploring a comparative analysis of industries based on metrics such as revenue, employee count, and growth rate. 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8900" marR="0" lvl="1" indent="-82550" algn="l" rtl="0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employee growth percentage to identify rapidly expanding companies.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88900" marR="0" lvl="1" indent="-82550" algn="l" rtl="0">
                <a:lnSpc>
                  <a:spcPct val="115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to determine which companies dominate their respective industries.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494422" y="261101"/>
              <a:ext cx="1416864" cy="141686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32998" r="-32998"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 rot="10800000">
              <a:off x="2221732" y="2249900"/>
              <a:ext cx="7375373" cy="1416864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 txBox="1"/>
            <p:nvPr/>
          </p:nvSpPr>
          <p:spPr>
            <a:xfrm>
              <a:off x="2575948" y="2249900"/>
              <a:ext cx="7021157" cy="14168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575" tIns="45725" rIns="85325" bIns="4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2700" b="1" i="0" strike="noStrike" cap="none">
                  <a:solidFill>
                    <a:schemeClr val="lt1"/>
                  </a:solidFill>
                </a:rPr>
                <a:t>PROBLEM STATEMENT</a:t>
              </a:r>
              <a:endParaRPr sz="2700" b="1" i="0" strike="noStrike" cap="none"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494422" y="2284373"/>
              <a:ext cx="1416864" cy="1416864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24998" r="-24998"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 rot="10800000">
              <a:off x="2211922" y="4109375"/>
              <a:ext cx="7375373" cy="1416864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2566138" y="4109375"/>
              <a:ext cx="7021157" cy="14168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575" tIns="45725" rIns="85325" bIns="457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 identify the factors influencing revenue growth and performance metrics across various industries and geographic  regions, leveraging insights from a detailed analysis of the Website.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503490" y="4109375"/>
              <a:ext cx="1416864" cy="141686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l="-10999" r="-10999"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628650" y="157350"/>
            <a:ext cx="7886700" cy="4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2300" b="1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2300" b="1" u="sng"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 sz="2300"/>
          </a:p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1100" b="1" u="sng"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marL="342900" lvl="0" indent="-254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Web scraping is the automated process of extracting data from the websites . </a:t>
            </a:r>
            <a:endParaRPr/>
          </a:p>
          <a:p>
            <a:pPr marL="342900" lvl="0" indent="-254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It involves writing code to retrieve specific information from web pages and converting it into a structured format (such as CSV,EXCEL) that can be analyzed  and used for various purposes 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Following libraries were used to Analyze data </a:t>
            </a:r>
            <a:endParaRPr/>
          </a:p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473" y="2571750"/>
            <a:ext cx="1559395" cy="91854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981" y="3781367"/>
            <a:ext cx="1739042" cy="9771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9110" y="2525910"/>
            <a:ext cx="1255457" cy="125545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3673" y="3560141"/>
            <a:ext cx="2302707" cy="8572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5788" y="3877730"/>
            <a:ext cx="1862192" cy="10474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43193" y="2580514"/>
            <a:ext cx="1955198" cy="83794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95925" y="86900"/>
            <a:ext cx="788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2200" b="1" u="sng">
                <a:latin typeface="Times New Roman"/>
                <a:ea typeface="Times New Roman"/>
                <a:cs typeface="Times New Roman"/>
                <a:sym typeface="Times New Roman"/>
              </a:rPr>
              <a:t>Website Interface with the HTML </a:t>
            </a:r>
            <a:endParaRPr sz="22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2" y="659031"/>
            <a:ext cx="8915400" cy="393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628650" y="140110"/>
            <a:ext cx="7886700" cy="440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2300" b="1" u="sng"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endParaRPr sz="2300"/>
          </a:p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l="6211" t="18472" r="4595" b="7029"/>
          <a:stretch/>
        </p:blipFill>
        <p:spPr>
          <a:xfrm>
            <a:off x="547534" y="593623"/>
            <a:ext cx="8155859" cy="38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707923" y="4564809"/>
            <a:ext cx="631968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 extracted from the website with the columns of Rank, Company, City, Country, Funding, Industry, Employees, Revenue and Emp growth%.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459043" y="204096"/>
            <a:ext cx="7886700" cy="44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2300" b="1" u="sng">
                <a:latin typeface="Times New Roman"/>
                <a:ea typeface="Times New Roman"/>
                <a:cs typeface="Times New Roman"/>
                <a:sym typeface="Times New Roman"/>
              </a:rPr>
              <a:t>Cleaned Data</a:t>
            </a:r>
            <a:endParaRPr sz="2300"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35" y="703794"/>
            <a:ext cx="8888066" cy="394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628650" y="221556"/>
            <a:ext cx="788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     </a:t>
            </a:r>
            <a:r>
              <a:rPr lang="en-GB" sz="2400" b="1" u="sng"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22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l="1068" r="24699"/>
          <a:stretch/>
        </p:blipFill>
        <p:spPr>
          <a:xfrm>
            <a:off x="4697361" y="940209"/>
            <a:ext cx="4100053" cy="33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670" y="940209"/>
            <a:ext cx="3876692" cy="319256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855407" y="4461387"/>
            <a:ext cx="57961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was cleaned by removing the all null values.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628650" y="80993"/>
            <a:ext cx="78867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b="1" u="sng">
                <a:latin typeface="Times New Roman"/>
                <a:ea typeface="Times New Roman"/>
                <a:cs typeface="Times New Roman"/>
                <a:sym typeface="Times New Roman"/>
              </a:rPr>
              <a:t>Distribution of Countries And Industries across world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431890" y="789040"/>
            <a:ext cx="8232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275" y="508778"/>
            <a:ext cx="3180924" cy="23161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92" name="Google Shape;192;p31"/>
          <p:cNvSpPr txBox="1"/>
          <p:nvPr/>
        </p:nvSpPr>
        <p:spPr>
          <a:xfrm>
            <a:off x="4431890" y="2907848"/>
            <a:ext cx="82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  <p:sp>
        <p:nvSpPr>
          <p:cNvPr id="193" name="Google Shape;193;p31"/>
          <p:cNvSpPr txBox="1"/>
          <p:nvPr/>
        </p:nvSpPr>
        <p:spPr>
          <a:xfrm>
            <a:off x="4431889" y="1132406"/>
            <a:ext cx="43740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pie chart that represents the distribution of Companies among five countries</a:t>
            </a:r>
            <a:endParaRPr sz="110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USA country </a:t>
            </a:r>
            <a:r>
              <a:rPr lang="en-GB" sz="11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has </a:t>
            </a:r>
            <a:r>
              <a:rPr lang="en-GB" sz="12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larger shares may indicate intense competition among companies compared to other countries like UK, Canada, India and Germany</a:t>
            </a:r>
            <a:r>
              <a:rPr lang="en-GB" sz="11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4431889" y="3249347"/>
            <a:ext cx="43023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pie chart that represents the global distribution of companies across different sectors</a:t>
            </a:r>
            <a:r>
              <a:rPr lang="en-GB" sz="11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The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sector stands out as the most dominant, occupying a significant share of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54.6%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This suggests that technology companies play a crucial role in the global business </a:t>
            </a:r>
            <a:endParaRPr sz="1100"/>
          </a:p>
          <a:p>
            <a:pPr marL="2159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818" y="2907840"/>
            <a:ext cx="3269839" cy="215454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66418" y="115606"/>
            <a:ext cx="7886700" cy="50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 u="sng">
                <a:latin typeface="Times New Roman"/>
                <a:ea typeface="Times New Roman"/>
                <a:cs typeface="Times New Roman"/>
                <a:sym typeface="Times New Roman"/>
              </a:rPr>
              <a:t>To find the Top 10 Industries By Revenue Worldwide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" y="610214"/>
            <a:ext cx="6126480" cy="392307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03" name="Google Shape;203;p32"/>
          <p:cNvSpPr txBox="1"/>
          <p:nvPr/>
        </p:nvSpPr>
        <p:spPr>
          <a:xfrm>
            <a:off x="6560180" y="548140"/>
            <a:ext cx="2369700" cy="4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GB" sz="1200" b="1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Utilities</a:t>
            </a: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 sector stands out prominently, with a significantly higher revenue than the other industries.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This suggests that utility companies (such as energy, water, and electricity providers) contribute significantly to the global economy.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remaining sectors (Mining, Machinery, Construction, Hospitality, Food, and Entertainment) contribute smaller portions to the global revenue.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On-screen Show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Helvetica Neue</vt:lpstr>
      <vt:lpstr>Libre Baskerville</vt:lpstr>
      <vt:lpstr>Calibri</vt:lpstr>
      <vt:lpstr>Arial</vt:lpstr>
      <vt:lpstr>Noto Sans Symbols</vt:lpstr>
      <vt:lpstr>Quattrocento Sans</vt:lpstr>
      <vt:lpstr>Times New Roman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bhavani boddula</cp:lastModifiedBy>
  <cp:revision>1</cp:revision>
  <dcterms:modified xsi:type="dcterms:W3CDTF">2024-05-27T06:37:03Z</dcterms:modified>
</cp:coreProperties>
</file>