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446c0f5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446c0f5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1189882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1189882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1189897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1189897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1189897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1189897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189897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1189897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446c0f50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446c0f50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446c0f5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446c0f5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446c0f50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446c0f50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18988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18988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1189882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1189882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1189882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1189882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1189882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1189882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189882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189882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 of Decision Tree using ID3 Algorithm</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-Garseri Bhavani</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(ML Engineer)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Step-4 One-Hot Encoding</a:t>
            </a:r>
            <a:endParaRPr>
              <a:solidFill>
                <a:schemeClr val="lt1"/>
              </a:solidFill>
              <a:highlight>
                <a:srgbClr val="999999"/>
              </a:highlight>
              <a:latin typeface="Times New Roman"/>
              <a:ea typeface="Times New Roman"/>
              <a:cs typeface="Times New Roman"/>
              <a:sym typeface="Times New Roman"/>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One - hot encoding is a common method for dealing with categorical data.</a:t>
            </a:r>
            <a:endParaRPr>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highlight>
                <a:srgbClr val="999999"/>
              </a:highlight>
              <a:latin typeface="Times New Roman"/>
              <a:ea typeface="Times New Roman"/>
              <a:cs typeface="Times New Roman"/>
              <a:sym typeface="Times New Roman"/>
            </a:endParaRPr>
          </a:p>
        </p:txBody>
      </p:sp>
      <p:pic>
        <p:nvPicPr>
          <p:cNvPr id="118" name="Google Shape;118;p22"/>
          <p:cNvPicPr preferRelativeResize="0"/>
          <p:nvPr/>
        </p:nvPicPr>
        <p:blipFill rotWithShape="1">
          <a:blip r:embed="rId3">
            <a:alphaModFix/>
          </a:blip>
          <a:srcRect b="33231" l="13837" r="26285" t="26966"/>
          <a:stretch/>
        </p:blipFill>
        <p:spPr>
          <a:xfrm>
            <a:off x="1462400" y="1946250"/>
            <a:ext cx="5524925" cy="256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Step-5 Splitting data into train and test split</a:t>
            </a:r>
            <a:endParaRPr>
              <a:solidFill>
                <a:schemeClr val="lt1"/>
              </a:solidFill>
              <a:highlight>
                <a:srgbClr val="999999"/>
              </a:highlight>
              <a:latin typeface="Times New Roman"/>
              <a:ea typeface="Times New Roman"/>
              <a:cs typeface="Times New Roman"/>
              <a:sym typeface="Times New Roman"/>
            </a:endParaRPr>
          </a:p>
        </p:txBody>
      </p:sp>
      <p:pic>
        <p:nvPicPr>
          <p:cNvPr id="124" name="Google Shape;124;p23"/>
          <p:cNvPicPr preferRelativeResize="0"/>
          <p:nvPr/>
        </p:nvPicPr>
        <p:blipFill rotWithShape="1">
          <a:blip r:embed="rId3">
            <a:alphaModFix/>
          </a:blip>
          <a:srcRect b="56935" l="13850" r="14531" t="25789"/>
          <a:stretch/>
        </p:blipFill>
        <p:spPr>
          <a:xfrm>
            <a:off x="850600" y="1476538"/>
            <a:ext cx="7442798" cy="1939699"/>
          </a:xfrm>
          <a:prstGeom prst="rect">
            <a:avLst/>
          </a:prstGeom>
          <a:noFill/>
          <a:ln>
            <a:noFill/>
          </a:ln>
        </p:spPr>
      </p:pic>
      <p:sp>
        <p:nvSpPr>
          <p:cNvPr id="125" name="Google Shape;125;p23"/>
          <p:cNvSpPr txBox="1"/>
          <p:nvPr/>
        </p:nvSpPr>
        <p:spPr>
          <a:xfrm>
            <a:off x="863050" y="3875050"/>
            <a:ext cx="69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highlight>
                <a:srgbClr val="999999"/>
              </a:highlight>
              <a:latin typeface="Times New Roman"/>
              <a:ea typeface="Times New Roman"/>
              <a:cs typeface="Times New Roman"/>
              <a:sym typeface="Times New Roman"/>
            </a:endParaRPr>
          </a:p>
        </p:txBody>
      </p:sp>
      <p:sp>
        <p:nvSpPr>
          <p:cNvPr id="126" name="Google Shape;126;p23"/>
          <p:cNvSpPr txBox="1"/>
          <p:nvPr/>
        </p:nvSpPr>
        <p:spPr>
          <a:xfrm>
            <a:off x="873950" y="3755200"/>
            <a:ext cx="73446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Times New Roman"/>
              <a:buChar char="➢"/>
            </a:pPr>
            <a:r>
              <a:rPr lang="en">
                <a:solidFill>
                  <a:srgbClr val="F2F2F2"/>
                </a:solidFill>
              </a:rPr>
              <a:t>In this we have given random _ state, because we set random _ state to fixed integer value then the function will randomly split data into train and test. But the split will be same every time you run the code. </a:t>
            </a:r>
            <a:endParaRPr>
              <a:solidFill>
                <a:srgbClr val="F2F2F2"/>
              </a:solidFill>
            </a:endParaRPr>
          </a:p>
          <a:p>
            <a:pPr indent="0" lvl="0" marL="0" rtl="0" algn="l">
              <a:spcBef>
                <a:spcPts val="0"/>
              </a:spcBef>
              <a:spcAft>
                <a:spcPts val="0"/>
              </a:spcAft>
              <a:buNone/>
            </a:pPr>
            <a:r>
              <a:t/>
            </a:r>
            <a:endParaRPr>
              <a:solidFill>
                <a:schemeClr val="lt1"/>
              </a:solidFill>
              <a:highlight>
                <a:srgbClr val="999999"/>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Step-6  Building the model</a:t>
            </a:r>
            <a:endParaRPr>
              <a:solidFill>
                <a:schemeClr val="lt1"/>
              </a:solidFill>
              <a:highlight>
                <a:srgbClr val="999999"/>
              </a:highlight>
              <a:latin typeface="Times New Roman"/>
              <a:ea typeface="Times New Roman"/>
              <a:cs typeface="Times New Roman"/>
              <a:sym typeface="Times New Roman"/>
            </a:endParaRPr>
          </a:p>
        </p:txBody>
      </p:sp>
      <p:pic>
        <p:nvPicPr>
          <p:cNvPr id="132" name="Google Shape;132;p24"/>
          <p:cNvPicPr preferRelativeResize="0"/>
          <p:nvPr/>
        </p:nvPicPr>
        <p:blipFill rotWithShape="1">
          <a:blip r:embed="rId3">
            <a:alphaModFix/>
          </a:blip>
          <a:srcRect b="13309" l="19565" r="13338" t="25468"/>
          <a:stretch/>
        </p:blipFill>
        <p:spPr>
          <a:xfrm>
            <a:off x="1298925" y="1224775"/>
            <a:ext cx="6146050" cy="338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Step-6 Code for decision tree using ID3 from scratch</a:t>
            </a:r>
            <a:endParaRPr>
              <a:solidFill>
                <a:schemeClr val="lt1"/>
              </a:solidFill>
              <a:highlight>
                <a:srgbClr val="999999"/>
              </a:highlight>
              <a:latin typeface="Times New Roman"/>
              <a:ea typeface="Times New Roman"/>
              <a:cs typeface="Times New Roman"/>
              <a:sym typeface="Times New Roman"/>
            </a:endParaRPr>
          </a:p>
        </p:txBody>
      </p:sp>
      <p:pic>
        <p:nvPicPr>
          <p:cNvPr id="138" name="Google Shape;138;p25"/>
          <p:cNvPicPr preferRelativeResize="0"/>
          <p:nvPr/>
        </p:nvPicPr>
        <p:blipFill rotWithShape="1">
          <a:blip r:embed="rId3">
            <a:alphaModFix/>
          </a:blip>
          <a:srcRect b="29321" l="20159" r="26804" t="40804"/>
          <a:stretch/>
        </p:blipFill>
        <p:spPr>
          <a:xfrm>
            <a:off x="148250" y="1462075"/>
            <a:ext cx="4517952" cy="2347599"/>
          </a:xfrm>
          <a:prstGeom prst="rect">
            <a:avLst/>
          </a:prstGeom>
          <a:noFill/>
          <a:ln>
            <a:noFill/>
          </a:ln>
        </p:spPr>
      </p:pic>
      <p:pic>
        <p:nvPicPr>
          <p:cNvPr id="139" name="Google Shape;139;p25"/>
          <p:cNvPicPr preferRelativeResize="0"/>
          <p:nvPr/>
        </p:nvPicPr>
        <p:blipFill rotWithShape="1">
          <a:blip r:embed="rId4">
            <a:alphaModFix/>
          </a:blip>
          <a:srcRect b="29651" l="20269" r="14532" t="26347"/>
          <a:stretch/>
        </p:blipFill>
        <p:spPr>
          <a:xfrm>
            <a:off x="4829650" y="1462075"/>
            <a:ext cx="4176998" cy="284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Introduction to Problem statement-Titanic Disaster</a:t>
            </a:r>
            <a:endParaRPr>
              <a:solidFill>
                <a:schemeClr val="lt1"/>
              </a:solidFill>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50">
                <a:solidFill>
                  <a:schemeClr val="lt1"/>
                </a:solidFill>
                <a:highlight>
                  <a:srgbClr val="999999"/>
                </a:highlight>
                <a:latin typeface="Times New Roman"/>
                <a:ea typeface="Times New Roman"/>
                <a:cs typeface="Times New Roman"/>
                <a:sym typeface="Times New Roman"/>
              </a:rPr>
              <a:t>The sinking of the Titanic is one of the most infamous shipwrecks in history.On April 15, 1912, during her maiden voyage, the widely considered “unsinkable” RMS Titanic sank after colliding with an iceberg. Unfortunately, there weren’t enough lifeboats for everyone onboard, resulting in the death of 1502 out of 2224 passengers and crew.While there was some element of luck involved in surviving, it seems some groups of people were more likely to survive than others.In this challenge, we ask you to build a predictive model that answers the question: “what sorts of people were more likely to survive?” using passenger data (i.e. name, age, gender, socio-economic class, etc.)</a:t>
            </a:r>
            <a:endParaRPr sz="2600">
              <a:solidFill>
                <a:schemeClr val="lt1"/>
              </a:solidFill>
              <a:highlight>
                <a:srgbClr val="999999"/>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Introduction of Attributes:</a:t>
            </a:r>
            <a:endParaRPr>
              <a:solidFill>
                <a:schemeClr val="lt1"/>
              </a:solidFill>
              <a:latin typeface="Times New Roman"/>
              <a:ea typeface="Times New Roman"/>
              <a:cs typeface="Times New Roman"/>
              <a:sym typeface="Times New Roman"/>
            </a:endParaRPr>
          </a:p>
        </p:txBody>
      </p:sp>
      <p:sp>
        <p:nvSpPr>
          <p:cNvPr id="72" name="Google Shape;72;p15"/>
          <p:cNvSpPr txBox="1"/>
          <p:nvPr>
            <p:ph idx="1" type="body"/>
          </p:nvPr>
        </p:nvSpPr>
        <p:spPr>
          <a:xfrm>
            <a:off x="311700" y="1108900"/>
            <a:ext cx="8710200" cy="38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029">
                <a:solidFill>
                  <a:schemeClr val="lt1"/>
                </a:solidFill>
                <a:highlight>
                  <a:srgbClr val="999999"/>
                </a:highlight>
                <a:latin typeface="Times New Roman"/>
                <a:ea typeface="Times New Roman"/>
                <a:cs typeface="Times New Roman"/>
                <a:sym typeface="Times New Roman"/>
              </a:rPr>
              <a:t>The titanic. csv file contains data for 891 of the real Titanic passengers. Each row represents one person. </a:t>
            </a:r>
            <a:endParaRPr sz="6029">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survival - Survival (0 = No; 1 = Yes)</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class - Passenger Class (1 = 1st; 2 = 2nd; 3 = 3rd)</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name - Name</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sex - Sex</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age - Age</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sibsp - Number of Siblings/Spouses Aboard</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parch - Number of Parents/Children Aboard</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ticket - Ticket Number</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fare - Passenger Fare</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0"/>
              </a:spcAft>
              <a:buNone/>
            </a:pPr>
            <a:r>
              <a:rPr lang="en" sz="4603">
                <a:solidFill>
                  <a:schemeClr val="lt1"/>
                </a:solidFill>
                <a:highlight>
                  <a:srgbClr val="999999"/>
                </a:highlight>
                <a:latin typeface="Times New Roman"/>
                <a:ea typeface="Times New Roman"/>
                <a:cs typeface="Times New Roman"/>
                <a:sym typeface="Times New Roman"/>
              </a:rPr>
              <a:t>cabin - Cabin</a:t>
            </a:r>
            <a:endParaRPr sz="4603">
              <a:solidFill>
                <a:schemeClr val="lt1"/>
              </a:solidFill>
              <a:highlight>
                <a:srgbClr val="999999"/>
              </a:highlight>
              <a:latin typeface="Times New Roman"/>
              <a:ea typeface="Times New Roman"/>
              <a:cs typeface="Times New Roman"/>
              <a:sym typeface="Times New Roman"/>
            </a:endParaRPr>
          </a:p>
          <a:p>
            <a:pPr indent="0" lvl="0" marL="0" rtl="0" algn="l">
              <a:spcBef>
                <a:spcPts val="1200"/>
              </a:spcBef>
              <a:spcAft>
                <a:spcPts val="1200"/>
              </a:spcAft>
              <a:buNone/>
            </a:pPr>
            <a:r>
              <a:rPr lang="en" sz="4603">
                <a:solidFill>
                  <a:schemeClr val="lt1"/>
                </a:solidFill>
                <a:highlight>
                  <a:srgbClr val="999999"/>
                </a:highlight>
                <a:latin typeface="Times New Roman"/>
                <a:ea typeface="Times New Roman"/>
                <a:cs typeface="Times New Roman"/>
                <a:sym typeface="Times New Roman"/>
              </a:rPr>
              <a:t>embarked - Port of Embarkation (C = Cherbourg; Q = Queenstown; S = Southampton)</a:t>
            </a:r>
            <a:endParaRPr sz="5453">
              <a:solidFill>
                <a:schemeClr val="lt1"/>
              </a:solidFill>
              <a:highlight>
                <a:srgbClr val="999999"/>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STEP-1 </a:t>
            </a:r>
            <a:endParaRPr>
              <a:solidFill>
                <a:schemeClr val="lt1"/>
              </a:solidFill>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b="8580" l="0" r="0" t="-8580"/>
          <a:stretch/>
        </p:blipFill>
        <p:spPr>
          <a:xfrm>
            <a:off x="4572000" y="1063575"/>
            <a:ext cx="3999276" cy="2615350"/>
          </a:xfrm>
          <a:prstGeom prst="rect">
            <a:avLst/>
          </a:prstGeom>
          <a:noFill/>
          <a:ln>
            <a:noFill/>
          </a:ln>
        </p:spPr>
      </p:pic>
      <p:sp>
        <p:nvSpPr>
          <p:cNvPr id="79" name="Google Shape;79;p16"/>
          <p:cNvSpPr txBox="1"/>
          <p:nvPr/>
        </p:nvSpPr>
        <p:spPr>
          <a:xfrm>
            <a:off x="438075" y="1259725"/>
            <a:ext cx="3737700" cy="3078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Importing all the necessary libraries.</a:t>
            </a:r>
            <a:endParaRPr sz="15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Read the dataset and load csv data in python.</a:t>
            </a:r>
            <a:endParaRPr sz="15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323850" lvl="0" marL="457200" rtl="0" algn="l">
              <a:spcBef>
                <a:spcPts val="1000"/>
              </a:spcBef>
              <a:spcAft>
                <a:spcPts val="0"/>
              </a:spcAft>
              <a:buClr>
                <a:schemeClr val="lt1"/>
              </a:buClr>
              <a:buSzPts val="1500"/>
              <a:buFont typeface="Times New Roman"/>
              <a:buChar char="➢"/>
            </a:pPr>
            <a:r>
              <a:rPr lang="en" sz="1450">
                <a:solidFill>
                  <a:schemeClr val="lt1"/>
                </a:solidFill>
                <a:highlight>
                  <a:srgbClr val="999999"/>
                </a:highlight>
              </a:rPr>
              <a:t>Therefore,the dataset consist of 891 rows and 12 columns.</a:t>
            </a:r>
            <a:endParaRPr sz="1450">
              <a:solidFill>
                <a:schemeClr val="lt1"/>
              </a:solidFill>
              <a:highlight>
                <a:srgbClr val="999999"/>
              </a:highlight>
            </a:endParaRPr>
          </a:p>
          <a:p>
            <a:pPr indent="-323850" lvl="0" marL="457200" rtl="0" algn="l">
              <a:spcBef>
                <a:spcPts val="0"/>
              </a:spcBef>
              <a:spcAft>
                <a:spcPts val="0"/>
              </a:spcAft>
              <a:buClr>
                <a:schemeClr val="lt1"/>
              </a:buClr>
              <a:buSzPts val="1500"/>
              <a:buFont typeface="Times New Roman"/>
              <a:buChar char="➢"/>
            </a:pPr>
            <a:r>
              <a:rPr lang="en" sz="1450">
                <a:solidFill>
                  <a:schemeClr val="lt1"/>
                </a:solidFill>
                <a:highlight>
                  <a:srgbClr val="999999"/>
                </a:highlight>
              </a:rPr>
              <a:t>Checking the dtypes and information of attributes.</a:t>
            </a:r>
            <a:endParaRPr sz="1450">
              <a:solidFill>
                <a:schemeClr val="lt1"/>
              </a:solidFill>
              <a:highlight>
                <a:srgbClr val="999999"/>
              </a:highlight>
            </a:endParaRPr>
          </a:p>
          <a:p>
            <a:pPr indent="0" lvl="0" marL="0" rtl="0" algn="l">
              <a:spcBef>
                <a:spcPts val="1000"/>
              </a:spcBef>
              <a:spcAft>
                <a:spcPts val="0"/>
              </a:spcAft>
              <a:buNone/>
            </a:pPr>
            <a:r>
              <a:t/>
            </a:r>
            <a:endParaRPr sz="1450">
              <a:solidFill>
                <a:schemeClr val="lt1"/>
              </a:solidFill>
              <a:highlight>
                <a:schemeClr val="dk1"/>
              </a:highlight>
            </a:endParaRPr>
          </a:p>
          <a:p>
            <a:pPr indent="0" lvl="0" marL="0" rtl="0" algn="l">
              <a:spcBef>
                <a:spcPts val="1000"/>
              </a:spcBef>
              <a:spcAft>
                <a:spcPts val="0"/>
              </a:spcAft>
              <a:buNone/>
            </a:pPr>
            <a:r>
              <a:t/>
            </a:r>
            <a:endParaRPr sz="1450">
              <a:solidFill>
                <a:schemeClr val="lt1"/>
              </a:solidFill>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Step-2 Data Pre-Processing</a:t>
            </a:r>
            <a:endParaRPr>
              <a:solidFill>
                <a:schemeClr val="lt1"/>
              </a:solidFill>
              <a:highlight>
                <a:srgbClr val="999999"/>
              </a:highlight>
              <a:latin typeface="Times New Roman"/>
              <a:ea typeface="Times New Roman"/>
              <a:cs typeface="Times New Roman"/>
              <a:sym typeface="Times New Roman"/>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In Pre-processing , we are checking the null values using “df.isnull().sum()”.</a:t>
            </a:r>
            <a:endParaRPr>
              <a:solidFill>
                <a:schemeClr val="lt1"/>
              </a:solidFill>
              <a:highlight>
                <a:srgbClr val="999999"/>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Therefore,there are no null values in given dataset.</a:t>
            </a:r>
            <a:endParaRPr>
              <a:solidFill>
                <a:schemeClr val="lt1"/>
              </a:solidFill>
              <a:highlight>
                <a:srgbClr val="999999"/>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We have checked the </a:t>
            </a:r>
            <a:r>
              <a:rPr lang="en">
                <a:solidFill>
                  <a:schemeClr val="lt1"/>
                </a:solidFill>
                <a:highlight>
                  <a:srgbClr val="999999"/>
                </a:highlight>
                <a:latin typeface="Times New Roman"/>
                <a:ea typeface="Times New Roman"/>
                <a:cs typeface="Times New Roman"/>
                <a:sym typeface="Times New Roman"/>
              </a:rPr>
              <a:t>duplicate</a:t>
            </a:r>
            <a:r>
              <a:rPr lang="en">
                <a:solidFill>
                  <a:schemeClr val="lt1"/>
                </a:solidFill>
                <a:highlight>
                  <a:srgbClr val="999999"/>
                </a:highlight>
                <a:latin typeface="Times New Roman"/>
                <a:ea typeface="Times New Roman"/>
                <a:cs typeface="Times New Roman"/>
                <a:sym typeface="Times New Roman"/>
              </a:rPr>
              <a:t> values using “df.duplicated().sum().</a:t>
            </a:r>
            <a:endParaRPr>
              <a:solidFill>
                <a:schemeClr val="lt1"/>
              </a:solidFill>
              <a:highlight>
                <a:srgbClr val="999999"/>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We are dropping some unnecessary attributes-"PassengerId","Ticket","Cabin","Name".</a:t>
            </a:r>
            <a:endParaRPr>
              <a:solidFill>
                <a:schemeClr val="lt1"/>
              </a:solidFill>
              <a:highlight>
                <a:srgbClr val="999999"/>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we are dropping </a:t>
            </a:r>
            <a:r>
              <a:rPr lang="en">
                <a:solidFill>
                  <a:schemeClr val="lt1"/>
                </a:solidFill>
                <a:highlight>
                  <a:srgbClr val="999999"/>
                </a:highlight>
                <a:latin typeface="Times New Roman"/>
                <a:ea typeface="Times New Roman"/>
                <a:cs typeface="Times New Roman"/>
                <a:sym typeface="Times New Roman"/>
              </a:rPr>
              <a:t>Passenger Id</a:t>
            </a:r>
            <a:r>
              <a:rPr lang="en">
                <a:solidFill>
                  <a:schemeClr val="lt1"/>
                </a:solidFill>
                <a:highlight>
                  <a:srgbClr val="999999"/>
                </a:highlight>
                <a:latin typeface="Times New Roman"/>
                <a:ea typeface="Times New Roman"/>
                <a:cs typeface="Times New Roman"/>
                <a:sym typeface="Times New Roman"/>
              </a:rPr>
              <a:t> and ticket because they have more unique values.</a:t>
            </a:r>
            <a:endParaRPr>
              <a:solidFill>
                <a:schemeClr val="lt1"/>
              </a:solidFill>
              <a:highlight>
                <a:srgbClr val="999999"/>
              </a:highlight>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we are dropping Name and cabin because they have more null values.</a:t>
            </a:r>
            <a:endParaRPr>
              <a:solidFill>
                <a:schemeClr val="lt1"/>
              </a:solidFill>
              <a:highlight>
                <a:srgbClr val="999999"/>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rgbClr val="999999"/>
                </a:highlight>
                <a:latin typeface="Times New Roman"/>
                <a:ea typeface="Times New Roman"/>
                <a:cs typeface="Times New Roman"/>
                <a:sym typeface="Times New Roman"/>
              </a:rPr>
              <a:t>Step-3 Exploratory Data Analysis</a:t>
            </a:r>
            <a:endParaRPr>
              <a:solidFill>
                <a:schemeClr val="lt1"/>
              </a:solidFill>
              <a:highlight>
                <a:srgbClr val="999999"/>
              </a:highlight>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highlight>
                  <a:srgbClr val="999999"/>
                </a:highlight>
                <a:latin typeface="Times New Roman"/>
                <a:ea typeface="Times New Roman"/>
                <a:cs typeface="Times New Roman"/>
                <a:sym typeface="Times New Roman"/>
              </a:rPr>
              <a:t>From below Pie chart, we got to know that 61% of people are not survived and 38% of people are survived.</a:t>
            </a:r>
            <a:endParaRPr>
              <a:solidFill>
                <a:schemeClr val="lt1"/>
              </a:solidFill>
              <a:highlight>
                <a:srgbClr val="999999"/>
              </a:highlight>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7561" l="18317" r="13334" t="24498"/>
          <a:stretch/>
        </p:blipFill>
        <p:spPr>
          <a:xfrm>
            <a:off x="1298950" y="1961650"/>
            <a:ext cx="7442798" cy="2894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highlight>
                  <a:srgbClr val="999999"/>
                </a:highlight>
              </a:rPr>
              <a:t>From this graph, we can see the count of male and female people are survived.</a:t>
            </a:r>
            <a:endParaRPr>
              <a:solidFill>
                <a:schemeClr val="lt1"/>
              </a:solidFill>
              <a:highlight>
                <a:srgbClr val="999999"/>
              </a:highlight>
            </a:endParaRPr>
          </a:p>
        </p:txBody>
      </p:sp>
      <p:pic>
        <p:nvPicPr>
          <p:cNvPr id="98" name="Google Shape;98;p19"/>
          <p:cNvPicPr preferRelativeResize="0"/>
          <p:nvPr/>
        </p:nvPicPr>
        <p:blipFill>
          <a:blip r:embed="rId3">
            <a:alphaModFix/>
          </a:blip>
          <a:stretch>
            <a:fillRect/>
          </a:stretch>
        </p:blipFill>
        <p:spPr>
          <a:xfrm>
            <a:off x="3478400" y="1716300"/>
            <a:ext cx="4569900" cy="292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2" name="Shape 102"/>
        <p:cNvGrpSpPr/>
        <p:nvPr/>
      </p:nvGrpSpPr>
      <p:grpSpPr>
        <a:xfrm>
          <a:off x="0" y="0"/>
          <a:ext cx="0" cy="0"/>
          <a:chOff x="0" y="0"/>
          <a:chExt cx="0" cy="0"/>
        </a:xfrm>
      </p:grpSpPr>
      <p:sp>
        <p:nvSpPr>
          <p:cNvPr id="103" name="Google Shape;103;p20"/>
          <p:cNvSpPr txBox="1"/>
          <p:nvPr>
            <p:ph idx="1" type="body"/>
          </p:nvPr>
        </p:nvSpPr>
        <p:spPr>
          <a:xfrm>
            <a:off x="231025" y="486025"/>
            <a:ext cx="8535900" cy="36798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Font typeface="Times New Roman"/>
              <a:buChar char="➢"/>
            </a:pPr>
            <a:r>
              <a:rPr lang="en" sz="1550">
                <a:solidFill>
                  <a:schemeClr val="lt1"/>
                </a:solidFill>
                <a:highlight>
                  <a:srgbClr val="999999"/>
                </a:highlight>
                <a:latin typeface="Times New Roman"/>
                <a:ea typeface="Times New Roman"/>
                <a:cs typeface="Times New Roman"/>
                <a:sym typeface="Times New Roman"/>
              </a:rPr>
              <a:t>So,we can conclude that most of the passengers were affected from Pclass3 than  Pclass1 and Pclass2.</a:t>
            </a:r>
            <a:endParaRPr sz="1550">
              <a:solidFill>
                <a:schemeClr val="lt1"/>
              </a:solidFill>
              <a:highlight>
                <a:srgbClr val="999999"/>
              </a:highlight>
              <a:latin typeface="Times New Roman"/>
              <a:ea typeface="Times New Roman"/>
              <a:cs typeface="Times New Roman"/>
              <a:sym typeface="Times New Roman"/>
            </a:endParaRPr>
          </a:p>
          <a:p>
            <a:pPr indent="-358775" lvl="0" marL="457200" rtl="0" algn="l">
              <a:spcBef>
                <a:spcPts val="0"/>
              </a:spcBef>
              <a:spcAft>
                <a:spcPts val="0"/>
              </a:spcAft>
              <a:buClr>
                <a:schemeClr val="lt1"/>
              </a:buClr>
              <a:buSzPts val="2050"/>
              <a:buFont typeface="Times New Roman"/>
              <a:buChar char="➢"/>
            </a:pPr>
            <a:r>
              <a:rPr lang="en" sz="1550">
                <a:solidFill>
                  <a:schemeClr val="lt1"/>
                </a:solidFill>
                <a:highlight>
                  <a:srgbClr val="999999"/>
                </a:highlight>
                <a:latin typeface="Times New Roman"/>
                <a:ea typeface="Times New Roman"/>
                <a:cs typeface="Times New Roman"/>
                <a:sym typeface="Times New Roman"/>
              </a:rPr>
              <a:t>After observing above plot,we can evaluate that passengers those who embarked at port "C" has higher surviving rate compared to port "S" and port "Q".</a:t>
            </a:r>
            <a:endParaRPr sz="2050">
              <a:solidFill>
                <a:schemeClr val="lt1"/>
              </a:solidFill>
              <a:highlight>
                <a:srgbClr val="999999"/>
              </a:highlight>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670688" y="2261125"/>
            <a:ext cx="3705225" cy="2495550"/>
          </a:xfrm>
          <a:prstGeom prst="rect">
            <a:avLst/>
          </a:prstGeom>
          <a:noFill/>
          <a:ln>
            <a:noFill/>
          </a:ln>
        </p:spPr>
      </p:pic>
      <p:pic>
        <p:nvPicPr>
          <p:cNvPr id="105" name="Google Shape;105;p20"/>
          <p:cNvPicPr preferRelativeResize="0"/>
          <p:nvPr/>
        </p:nvPicPr>
        <p:blipFill>
          <a:blip r:embed="rId4">
            <a:alphaModFix/>
          </a:blip>
          <a:stretch>
            <a:fillRect/>
          </a:stretch>
        </p:blipFill>
        <p:spPr>
          <a:xfrm>
            <a:off x="4517613" y="2261125"/>
            <a:ext cx="370522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Font typeface="Times New Roman"/>
              <a:buChar char="➢"/>
            </a:pPr>
            <a:r>
              <a:rPr lang="en" sz="1650">
                <a:solidFill>
                  <a:schemeClr val="lt1"/>
                </a:solidFill>
                <a:highlight>
                  <a:srgbClr val="999999"/>
                </a:highlight>
                <a:latin typeface="Times New Roman"/>
                <a:ea typeface="Times New Roman"/>
                <a:cs typeface="Times New Roman"/>
                <a:sym typeface="Times New Roman"/>
              </a:rPr>
              <a:t>Those who were 20 to 30 years were more dead</a:t>
            </a:r>
            <a:r>
              <a:rPr lang="en" sz="1450">
                <a:solidFill>
                  <a:schemeClr val="lt1"/>
                </a:solidFill>
                <a:highlight>
                  <a:srgbClr val="999999"/>
                </a:highlight>
                <a:latin typeface="Times New Roman"/>
                <a:ea typeface="Times New Roman"/>
                <a:cs typeface="Times New Roman"/>
                <a:sym typeface="Times New Roman"/>
              </a:rPr>
              <a:t>.</a:t>
            </a:r>
            <a:endParaRPr sz="2200">
              <a:solidFill>
                <a:schemeClr val="lt1"/>
              </a:solidFill>
              <a:highlight>
                <a:srgbClr val="999999"/>
              </a:highlight>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3009800" y="1838675"/>
            <a:ext cx="4707625" cy="273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