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regular.fntdata"/><Relationship Id="rId25" Type="http://schemas.openxmlformats.org/officeDocument/2006/relationships/font" Target="fonts/Roboto-boldItalic.fntdata"/><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4ce8f5ab2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4ce8f5ab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4ce8f5ab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4ce8f5ab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4ce8f5ab2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4ce8f5ab2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4ce8f5ab2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4ce8f5ab2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4ce8f5ab2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4ce8f5ab2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4ce8f5ab2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4ce8f5ab2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4ce8f5ab2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4ce8f5ab2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4ce8f5ab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4ce8f5ab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4ce8f5ab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4ce8f5ab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4ce8f5ab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4ce8f5ab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4ce8f5ab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4ce8f5ab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4ce8f5ab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4ce8f5ab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4ce8f5ab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4ce8f5ab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4ce8f5ab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4ce8f5ab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4ce8f5ab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4ce8f5ab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Decision tree using Id3 Algorithm from </a:t>
            </a:r>
            <a:r>
              <a:rPr lang="en">
                <a:latin typeface="Times New Roman"/>
                <a:ea typeface="Times New Roman"/>
                <a:cs typeface="Times New Roman"/>
                <a:sym typeface="Times New Roman"/>
              </a:rPr>
              <a:t>scratch</a:t>
            </a:r>
            <a:endParaRPr>
              <a:latin typeface="Times New Roman"/>
              <a:ea typeface="Times New Roman"/>
              <a:cs typeface="Times New Roman"/>
              <a:sym typeface="Times New Roman"/>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-Garseri bhavani</a:t>
            </a:r>
            <a:endParaRPr/>
          </a:p>
          <a:p>
            <a:pPr indent="0" lvl="0" marL="0" rtl="0" algn="l">
              <a:spcBef>
                <a:spcPts val="0"/>
              </a:spcBef>
              <a:spcAft>
                <a:spcPts val="0"/>
              </a:spcAft>
              <a:buNone/>
            </a:pPr>
            <a:r>
              <a:rPr lang="en"/>
              <a:t> (ML Engineer)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4" name="Shape 114"/>
        <p:cNvGrpSpPr/>
        <p:nvPr/>
      </p:nvGrpSpPr>
      <p:grpSpPr>
        <a:xfrm>
          <a:off x="0" y="0"/>
          <a:ext cx="0" cy="0"/>
          <a:chOff x="0" y="0"/>
          <a:chExt cx="0" cy="0"/>
        </a:xfrm>
      </p:grpSpPr>
      <p:pic>
        <p:nvPicPr>
          <p:cNvPr id="115" name="Google Shape;115;p22"/>
          <p:cNvPicPr preferRelativeResize="0"/>
          <p:nvPr/>
        </p:nvPicPr>
        <p:blipFill rotWithShape="1">
          <a:blip r:embed="rId3">
            <a:alphaModFix/>
          </a:blip>
          <a:srcRect b="21262" l="19876" r="45147" t="71755"/>
          <a:stretch/>
        </p:blipFill>
        <p:spPr>
          <a:xfrm>
            <a:off x="2116250" y="1401400"/>
            <a:ext cx="3585202" cy="677101"/>
          </a:xfrm>
          <a:prstGeom prst="rect">
            <a:avLst/>
          </a:prstGeom>
          <a:noFill/>
          <a:ln>
            <a:noFill/>
          </a:ln>
        </p:spPr>
      </p:pic>
      <p:sp>
        <p:nvSpPr>
          <p:cNvPr id="116" name="Google Shape;116;p22"/>
          <p:cNvSpPr txBox="1"/>
          <p:nvPr/>
        </p:nvSpPr>
        <p:spPr>
          <a:xfrm>
            <a:off x="634225" y="616775"/>
            <a:ext cx="72795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From below code , we can say that the line gets the unique values of the ‘variable’ column in the ‘data’ Dataframe.</a:t>
            </a:r>
            <a:endParaRPr sz="1600">
              <a:solidFill>
                <a:schemeClr val="lt1"/>
              </a:solidFill>
              <a:latin typeface="Times New Roman"/>
              <a:ea typeface="Times New Roman"/>
              <a:cs typeface="Times New Roman"/>
              <a:sym typeface="Times New Roman"/>
            </a:endParaRPr>
          </a:p>
        </p:txBody>
      </p:sp>
      <p:sp>
        <p:nvSpPr>
          <p:cNvPr id="117" name="Google Shape;117;p22"/>
          <p:cNvSpPr txBox="1"/>
          <p:nvPr/>
        </p:nvSpPr>
        <p:spPr>
          <a:xfrm>
            <a:off x="634225" y="2110050"/>
            <a:ext cx="70179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The above code initializes an empty dictionary called “one_hot_dict”.</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solidFill>
                  <a:schemeClr val="lt1"/>
                </a:solidFill>
                <a:highlight>
                  <a:schemeClr val="lt2"/>
                </a:highlight>
                <a:latin typeface="Times New Roman"/>
                <a:ea typeface="Times New Roman"/>
                <a:cs typeface="Times New Roman"/>
                <a:sym typeface="Times New Roman"/>
              </a:rPr>
              <a:t>This dictionary will be used to store the mapping between the original categorical values and their corresponding one-hot encoded column names.</a:t>
            </a:r>
            <a:endParaRPr sz="2000">
              <a:solidFill>
                <a:schemeClr val="lt1"/>
              </a:solidFill>
              <a:highlight>
                <a:schemeClr val="lt2"/>
              </a:highlight>
              <a:latin typeface="Times New Roman"/>
              <a:ea typeface="Times New Roman"/>
              <a:cs typeface="Times New Roman"/>
              <a:sym typeface="Times New Roman"/>
            </a:endParaRPr>
          </a:p>
        </p:txBody>
      </p:sp>
      <p:pic>
        <p:nvPicPr>
          <p:cNvPr id="118" name="Google Shape;118;p22"/>
          <p:cNvPicPr preferRelativeResize="0"/>
          <p:nvPr/>
        </p:nvPicPr>
        <p:blipFill rotWithShape="1">
          <a:blip r:embed="rId4">
            <a:alphaModFix/>
          </a:blip>
          <a:srcRect b="20903" l="19606" r="43364" t="56688"/>
          <a:stretch/>
        </p:blipFill>
        <p:spPr>
          <a:xfrm>
            <a:off x="4764250" y="3163075"/>
            <a:ext cx="3694176" cy="1354925"/>
          </a:xfrm>
          <a:prstGeom prst="rect">
            <a:avLst/>
          </a:prstGeom>
          <a:noFill/>
          <a:ln>
            <a:noFill/>
          </a:ln>
        </p:spPr>
      </p:pic>
      <p:sp>
        <p:nvSpPr>
          <p:cNvPr id="119" name="Google Shape;119;p22"/>
          <p:cNvSpPr txBox="1"/>
          <p:nvPr/>
        </p:nvSpPr>
        <p:spPr>
          <a:xfrm>
            <a:off x="705025" y="3275675"/>
            <a:ext cx="39285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Here, for loop creates a new ohe column for each unique value in the ‘variable’.</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STEP-5 StandardScaler</a:t>
            </a:r>
            <a:endParaRPr>
              <a:solidFill>
                <a:schemeClr val="lt1"/>
              </a:solidFill>
              <a:latin typeface="Times New Roman"/>
              <a:ea typeface="Times New Roman"/>
              <a:cs typeface="Times New Roman"/>
              <a:sym typeface="Times New Roman"/>
            </a:endParaRPr>
          </a:p>
        </p:txBody>
      </p:sp>
      <p:sp>
        <p:nvSpPr>
          <p:cNvPr id="125" name="Google Shape;125;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lt1"/>
              </a:buClr>
              <a:buSzPts val="2200"/>
              <a:buFont typeface="Times New Roman"/>
              <a:buChar char="➢"/>
            </a:pPr>
            <a:r>
              <a:rPr lang="en" sz="1600">
                <a:solidFill>
                  <a:schemeClr val="lt1"/>
                </a:solidFill>
                <a:highlight>
                  <a:schemeClr val="lt2"/>
                </a:highlight>
                <a:latin typeface="Times New Roman"/>
                <a:ea typeface="Times New Roman"/>
                <a:cs typeface="Times New Roman"/>
                <a:sym typeface="Times New Roman"/>
              </a:rPr>
              <a:t>StandardScaler is a preprocessing technique used in machine learning to standardize or scale the features in a dataset. It is used to transform the data so that it has zero mean and unit variance, and it helps to ensure that all features have the same scale.</a:t>
            </a:r>
            <a:endParaRPr sz="2200">
              <a:solidFill>
                <a:schemeClr val="lt1"/>
              </a:solidFill>
              <a:highlight>
                <a:schemeClr val="lt2"/>
              </a:highlight>
              <a:latin typeface="Times New Roman"/>
              <a:ea typeface="Times New Roman"/>
              <a:cs typeface="Times New Roman"/>
              <a:sym typeface="Times New Roman"/>
            </a:endParaRPr>
          </a:p>
        </p:txBody>
      </p:sp>
      <p:pic>
        <p:nvPicPr>
          <p:cNvPr id="126" name="Google Shape;126;p23"/>
          <p:cNvPicPr preferRelativeResize="0"/>
          <p:nvPr/>
        </p:nvPicPr>
        <p:blipFill rotWithShape="1">
          <a:blip r:embed="rId3">
            <a:alphaModFix/>
          </a:blip>
          <a:srcRect b="29790" l="19452" r="34308" t="24687"/>
          <a:stretch/>
        </p:blipFill>
        <p:spPr>
          <a:xfrm>
            <a:off x="1527775" y="2268175"/>
            <a:ext cx="5415926" cy="276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STEP-6 Code for decision tree using ID3 from </a:t>
            </a:r>
            <a:r>
              <a:rPr lang="en">
                <a:solidFill>
                  <a:schemeClr val="lt1"/>
                </a:solidFill>
                <a:latin typeface="Times New Roman"/>
                <a:ea typeface="Times New Roman"/>
                <a:cs typeface="Times New Roman"/>
                <a:sym typeface="Times New Roman"/>
              </a:rPr>
              <a:t>scratch</a:t>
            </a:r>
            <a:endParaRPr>
              <a:solidFill>
                <a:schemeClr val="lt1"/>
              </a:solidFill>
              <a:latin typeface="Times New Roman"/>
              <a:ea typeface="Times New Roman"/>
              <a:cs typeface="Times New Roman"/>
              <a:sym typeface="Times New Roman"/>
            </a:endParaRPr>
          </a:p>
        </p:txBody>
      </p:sp>
      <p:sp>
        <p:nvSpPr>
          <p:cNvPr id="132" name="Google Shape;132;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To calculate the entropy:</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25755" lvl="0" marL="457200" rtl="0" algn="l">
              <a:spcBef>
                <a:spcPts val="1200"/>
              </a:spcBef>
              <a:spcAft>
                <a:spcPts val="0"/>
              </a:spcAft>
              <a:buClr>
                <a:schemeClr val="lt1"/>
              </a:buClr>
              <a:buSzPct val="88439"/>
              <a:buFont typeface="Times New Roman"/>
              <a:buChar char="➢"/>
            </a:pPr>
            <a:r>
              <a:rPr lang="en" sz="2035">
                <a:solidFill>
                  <a:schemeClr val="lt1"/>
                </a:solidFill>
                <a:latin typeface="Times New Roman"/>
                <a:ea typeface="Times New Roman"/>
                <a:cs typeface="Times New Roman"/>
                <a:sym typeface="Times New Roman"/>
              </a:rPr>
              <a:t>We are </a:t>
            </a:r>
            <a:r>
              <a:rPr lang="en" sz="1835">
                <a:solidFill>
                  <a:schemeClr val="lt1"/>
                </a:solidFill>
                <a:highlight>
                  <a:schemeClr val="lt2"/>
                </a:highlight>
                <a:latin typeface="Times New Roman"/>
                <a:ea typeface="Times New Roman"/>
                <a:cs typeface="Times New Roman"/>
                <a:sym typeface="Times New Roman"/>
              </a:rPr>
              <a:t>defining a function called </a:t>
            </a:r>
            <a:r>
              <a:rPr lang="en" sz="1585">
                <a:solidFill>
                  <a:schemeClr val="lt1"/>
                </a:solidFill>
                <a:highlight>
                  <a:schemeClr val="lt2"/>
                </a:highlight>
                <a:latin typeface="Times New Roman"/>
                <a:ea typeface="Times New Roman"/>
                <a:cs typeface="Times New Roman"/>
                <a:sym typeface="Times New Roman"/>
              </a:rPr>
              <a:t>find_entropy</a:t>
            </a:r>
            <a:r>
              <a:rPr lang="en" sz="1835">
                <a:solidFill>
                  <a:schemeClr val="lt1"/>
                </a:solidFill>
                <a:highlight>
                  <a:schemeClr val="lt2"/>
                </a:highlight>
                <a:latin typeface="Times New Roman"/>
                <a:ea typeface="Times New Roman"/>
                <a:cs typeface="Times New Roman"/>
                <a:sym typeface="Times New Roman"/>
              </a:rPr>
              <a:t> that takes a pandas DataFrame called </a:t>
            </a:r>
            <a:r>
              <a:rPr lang="en" sz="1585">
                <a:solidFill>
                  <a:schemeClr val="lt1"/>
                </a:solidFill>
                <a:highlight>
                  <a:schemeClr val="lt2"/>
                </a:highlight>
                <a:latin typeface="Times New Roman"/>
                <a:ea typeface="Times New Roman"/>
                <a:cs typeface="Times New Roman"/>
                <a:sym typeface="Times New Roman"/>
              </a:rPr>
              <a:t>data</a:t>
            </a:r>
            <a:r>
              <a:rPr lang="en" sz="1835">
                <a:solidFill>
                  <a:schemeClr val="lt1"/>
                </a:solidFill>
                <a:highlight>
                  <a:schemeClr val="lt2"/>
                </a:highlight>
                <a:latin typeface="Times New Roman"/>
                <a:ea typeface="Times New Roman"/>
                <a:cs typeface="Times New Roman"/>
                <a:sym typeface="Times New Roman"/>
              </a:rPr>
              <a:t> as input.</a:t>
            </a:r>
            <a:endParaRPr sz="1835">
              <a:solidFill>
                <a:schemeClr val="lt1"/>
              </a:solidFill>
              <a:highlight>
                <a:schemeClr val="lt2"/>
              </a:highlight>
              <a:latin typeface="Times New Roman"/>
              <a:ea typeface="Times New Roman"/>
              <a:cs typeface="Times New Roman"/>
              <a:sym typeface="Times New Roman"/>
            </a:endParaRPr>
          </a:p>
          <a:p>
            <a:pPr indent="-314960" lvl="0" marL="457200" rtl="0" algn="l">
              <a:spcBef>
                <a:spcPts val="0"/>
              </a:spcBef>
              <a:spcAft>
                <a:spcPts val="0"/>
              </a:spcAft>
              <a:buClr>
                <a:schemeClr val="lt1"/>
              </a:buClr>
              <a:buSzPct val="87179"/>
              <a:buFont typeface="Times New Roman"/>
              <a:buChar char="➢"/>
            </a:pPr>
            <a:r>
              <a:rPr lang="en" sz="1835">
                <a:solidFill>
                  <a:schemeClr val="lt1"/>
                </a:solidFill>
                <a:highlight>
                  <a:schemeClr val="lt2"/>
                </a:highlight>
                <a:latin typeface="Times New Roman"/>
                <a:ea typeface="Times New Roman"/>
                <a:cs typeface="Times New Roman"/>
                <a:sym typeface="Times New Roman"/>
              </a:rPr>
              <a:t>We are  </a:t>
            </a:r>
            <a:r>
              <a:rPr lang="en" sz="1735">
                <a:solidFill>
                  <a:schemeClr val="lt1"/>
                </a:solidFill>
                <a:highlight>
                  <a:schemeClr val="lt2"/>
                </a:highlight>
                <a:latin typeface="Times New Roman"/>
                <a:ea typeface="Times New Roman"/>
                <a:cs typeface="Times New Roman"/>
                <a:sym typeface="Times New Roman"/>
              </a:rPr>
              <a:t>initializing the entropy value to 0</a:t>
            </a:r>
            <a:r>
              <a:rPr lang="en" sz="2135">
                <a:solidFill>
                  <a:schemeClr val="lt1"/>
                </a:solidFill>
                <a:highlight>
                  <a:schemeClr val="lt2"/>
                </a:highlight>
                <a:latin typeface="Times New Roman"/>
                <a:ea typeface="Times New Roman"/>
                <a:cs typeface="Times New Roman"/>
                <a:sym typeface="Times New Roman"/>
              </a:rPr>
              <a:t> </a:t>
            </a:r>
            <a:endParaRPr sz="2135">
              <a:solidFill>
                <a:schemeClr val="lt1"/>
              </a:solidFill>
              <a:highlight>
                <a:schemeClr val="lt2"/>
              </a:highlight>
              <a:latin typeface="Times New Roman"/>
              <a:ea typeface="Times New Roman"/>
              <a:cs typeface="Times New Roman"/>
              <a:sym typeface="Times New Roman"/>
            </a:endParaRPr>
          </a:p>
          <a:p>
            <a:pPr indent="-314960" lvl="0" marL="457200" rtl="0" algn="l">
              <a:spcBef>
                <a:spcPts val="0"/>
              </a:spcBef>
              <a:spcAft>
                <a:spcPts val="0"/>
              </a:spcAft>
              <a:buClr>
                <a:schemeClr val="lt1"/>
              </a:buClr>
              <a:buSzPct val="90102"/>
              <a:buFont typeface="Times New Roman"/>
              <a:buChar char="➢"/>
            </a:pPr>
            <a:r>
              <a:rPr lang="en" sz="1775">
                <a:solidFill>
                  <a:schemeClr val="lt1"/>
                </a:solidFill>
                <a:highlight>
                  <a:schemeClr val="lt2"/>
                </a:highlight>
                <a:latin typeface="Times New Roman"/>
                <a:ea typeface="Times New Roman"/>
                <a:cs typeface="Times New Roman"/>
                <a:sym typeface="Times New Roman"/>
              </a:rPr>
              <a:t>“values = hotel_data['booking_status'].unique()</a:t>
            </a:r>
            <a:r>
              <a:rPr lang="en" sz="1825">
                <a:solidFill>
                  <a:schemeClr val="lt1"/>
                </a:solidFill>
                <a:highlight>
                  <a:schemeClr val="lt2"/>
                </a:highlight>
                <a:latin typeface="Times New Roman"/>
                <a:ea typeface="Times New Roman"/>
                <a:cs typeface="Times New Roman"/>
                <a:sym typeface="Times New Roman"/>
              </a:rPr>
              <a:t>”</a:t>
            </a:r>
            <a:r>
              <a:rPr lang="en" sz="2125">
                <a:solidFill>
                  <a:schemeClr val="lt1"/>
                </a:solidFill>
                <a:highlight>
                  <a:schemeClr val="lt2"/>
                </a:highlight>
                <a:latin typeface="Times New Roman"/>
                <a:ea typeface="Times New Roman"/>
                <a:cs typeface="Times New Roman"/>
                <a:sym typeface="Times New Roman"/>
              </a:rPr>
              <a:t>.</a:t>
            </a:r>
            <a:r>
              <a:rPr lang="en" sz="1725">
                <a:solidFill>
                  <a:schemeClr val="lt1"/>
                </a:solidFill>
                <a:highlight>
                  <a:schemeClr val="lt2"/>
                </a:highlight>
                <a:latin typeface="Roboto"/>
                <a:ea typeface="Roboto"/>
                <a:cs typeface="Roboto"/>
                <a:sym typeface="Roboto"/>
              </a:rPr>
              <a:t>This line gets the unique values of the </a:t>
            </a:r>
            <a:r>
              <a:rPr lang="en" sz="1475">
                <a:solidFill>
                  <a:schemeClr val="lt1"/>
                </a:solidFill>
                <a:highlight>
                  <a:schemeClr val="lt2"/>
                </a:highlight>
                <a:latin typeface="Arial"/>
                <a:ea typeface="Arial"/>
                <a:cs typeface="Arial"/>
                <a:sym typeface="Arial"/>
              </a:rPr>
              <a:t>booking_status</a:t>
            </a:r>
            <a:r>
              <a:rPr lang="en" sz="1725">
                <a:solidFill>
                  <a:schemeClr val="lt1"/>
                </a:solidFill>
                <a:highlight>
                  <a:schemeClr val="lt2"/>
                </a:highlight>
                <a:latin typeface="Roboto"/>
                <a:ea typeface="Roboto"/>
                <a:cs typeface="Roboto"/>
                <a:sym typeface="Roboto"/>
              </a:rPr>
              <a:t> column in the </a:t>
            </a:r>
            <a:r>
              <a:rPr lang="en" sz="1475">
                <a:solidFill>
                  <a:schemeClr val="lt1"/>
                </a:solidFill>
                <a:highlight>
                  <a:schemeClr val="lt2"/>
                </a:highlight>
                <a:latin typeface="Arial"/>
                <a:ea typeface="Arial"/>
                <a:cs typeface="Arial"/>
                <a:sym typeface="Arial"/>
              </a:rPr>
              <a:t>hotel_data</a:t>
            </a:r>
            <a:r>
              <a:rPr lang="en" sz="1725">
                <a:solidFill>
                  <a:schemeClr val="lt1"/>
                </a:solidFill>
                <a:highlight>
                  <a:schemeClr val="lt2"/>
                </a:highlight>
                <a:latin typeface="Roboto"/>
                <a:ea typeface="Roboto"/>
                <a:cs typeface="Roboto"/>
                <a:sym typeface="Roboto"/>
              </a:rPr>
              <a:t> DataFrame. These unique values will be used to calculate the entropy.</a:t>
            </a:r>
            <a:endParaRPr sz="2125">
              <a:solidFill>
                <a:schemeClr val="lt1"/>
              </a:solidFill>
              <a:highlight>
                <a:schemeClr val="lt2"/>
              </a:highlight>
              <a:latin typeface="Times New Roman"/>
              <a:ea typeface="Times New Roman"/>
              <a:cs typeface="Times New Roman"/>
              <a:sym typeface="Times New Roman"/>
            </a:endParaRPr>
          </a:p>
        </p:txBody>
      </p:sp>
      <p:pic>
        <p:nvPicPr>
          <p:cNvPr id="133" name="Google Shape;133;p24"/>
          <p:cNvPicPr preferRelativeResize="0"/>
          <p:nvPr/>
        </p:nvPicPr>
        <p:blipFill rotWithShape="1">
          <a:blip r:embed="rId3">
            <a:alphaModFix/>
          </a:blip>
          <a:srcRect b="45846" l="19684" r="28115" t="26611"/>
          <a:stretch/>
        </p:blipFill>
        <p:spPr>
          <a:xfrm>
            <a:off x="1876500" y="1619350"/>
            <a:ext cx="4773000" cy="1416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7" name="Shape 137"/>
        <p:cNvGrpSpPr/>
        <p:nvPr/>
      </p:nvGrpSpPr>
      <p:grpSpPr>
        <a:xfrm>
          <a:off x="0" y="0"/>
          <a:ext cx="0" cy="0"/>
          <a:chOff x="0" y="0"/>
          <a:chExt cx="0" cy="0"/>
        </a:xfrm>
      </p:grpSpPr>
      <p:sp>
        <p:nvSpPr>
          <p:cNvPr id="138" name="Google Shape;138;p25"/>
          <p:cNvSpPr txBox="1"/>
          <p:nvPr>
            <p:ph idx="1" type="body"/>
          </p:nvPr>
        </p:nvSpPr>
        <p:spPr>
          <a:xfrm>
            <a:off x="296400" y="940800"/>
            <a:ext cx="8644800" cy="42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sz="1750">
                <a:solidFill>
                  <a:schemeClr val="lt1"/>
                </a:solidFill>
                <a:highlight>
                  <a:schemeClr val="lt2"/>
                </a:highlight>
                <a:latin typeface="Times New Roman"/>
                <a:ea typeface="Times New Roman"/>
                <a:cs typeface="Times New Roman"/>
                <a:sym typeface="Times New Roman"/>
              </a:rPr>
              <a:t>“frac = hotel_data['booking_status'].value_counts()[value]/len(hotel_data['booking_status'])”</a:t>
            </a:r>
            <a:r>
              <a:rPr lang="en" sz="1650">
                <a:solidFill>
                  <a:schemeClr val="lt1"/>
                </a:solidFill>
                <a:highlight>
                  <a:schemeClr val="lt2"/>
                </a:highlight>
                <a:latin typeface="Times New Roman"/>
                <a:ea typeface="Times New Roman"/>
                <a:cs typeface="Times New Roman"/>
                <a:sym typeface="Times New Roman"/>
              </a:rPr>
              <a:t>.</a:t>
            </a:r>
            <a:endParaRPr sz="1650">
              <a:solidFill>
                <a:schemeClr val="lt1"/>
              </a:solidFill>
              <a:highlight>
                <a:schemeClr val="lt2"/>
              </a:highlight>
              <a:latin typeface="Times New Roman"/>
              <a:ea typeface="Times New Roman"/>
              <a:cs typeface="Times New Roman"/>
              <a:sym typeface="Times New Roman"/>
            </a:endParaRPr>
          </a:p>
          <a:p>
            <a:pPr indent="-320675" lvl="0" marL="457200" rtl="0" algn="l">
              <a:spcBef>
                <a:spcPts val="0"/>
              </a:spcBef>
              <a:spcAft>
                <a:spcPts val="0"/>
              </a:spcAft>
              <a:buClr>
                <a:schemeClr val="lt1"/>
              </a:buClr>
              <a:buSzPts val="1450"/>
              <a:buFont typeface="Times New Roman"/>
              <a:buChar char="➢"/>
            </a:pPr>
            <a:r>
              <a:rPr lang="en" sz="1750">
                <a:solidFill>
                  <a:schemeClr val="lt1"/>
                </a:solidFill>
                <a:highlight>
                  <a:schemeClr val="lt2"/>
                </a:highlight>
                <a:latin typeface="Times New Roman"/>
                <a:ea typeface="Times New Roman"/>
                <a:cs typeface="Times New Roman"/>
                <a:sym typeface="Times New Roman"/>
              </a:rPr>
              <a:t>The </a:t>
            </a:r>
            <a:r>
              <a:rPr lang="en" sz="1750">
                <a:solidFill>
                  <a:schemeClr val="lt1"/>
                </a:solidFill>
                <a:highlight>
                  <a:schemeClr val="lt2"/>
                </a:highlight>
                <a:latin typeface="Times New Roman"/>
                <a:ea typeface="Times New Roman"/>
                <a:cs typeface="Times New Roman"/>
                <a:sym typeface="Times New Roman"/>
              </a:rPr>
              <a:t>above</a:t>
            </a:r>
            <a:r>
              <a:rPr lang="en" sz="1750">
                <a:solidFill>
                  <a:schemeClr val="lt1"/>
                </a:solidFill>
                <a:highlight>
                  <a:schemeClr val="lt2"/>
                </a:highlight>
                <a:latin typeface="Times New Roman"/>
                <a:ea typeface="Times New Roman"/>
                <a:cs typeface="Times New Roman"/>
                <a:sym typeface="Times New Roman"/>
              </a:rPr>
              <a:t> line </a:t>
            </a:r>
            <a:r>
              <a:rPr lang="en" sz="1700">
                <a:solidFill>
                  <a:schemeClr val="lt1"/>
                </a:solidFill>
                <a:highlight>
                  <a:schemeClr val="lt2"/>
                </a:highlight>
                <a:latin typeface="Times New Roman"/>
                <a:ea typeface="Times New Roman"/>
                <a:cs typeface="Times New Roman"/>
                <a:sym typeface="Times New Roman"/>
              </a:rPr>
              <a:t>calculates the fraction of data points in the </a:t>
            </a:r>
            <a:r>
              <a:rPr lang="en" sz="1750">
                <a:solidFill>
                  <a:schemeClr val="lt1"/>
                </a:solidFill>
                <a:highlight>
                  <a:schemeClr val="lt2"/>
                </a:highlight>
                <a:latin typeface="Times New Roman"/>
                <a:ea typeface="Times New Roman"/>
                <a:cs typeface="Times New Roman"/>
                <a:sym typeface="Times New Roman"/>
              </a:rPr>
              <a:t>booking_status</a:t>
            </a:r>
            <a:r>
              <a:rPr lang="en" sz="1700">
                <a:solidFill>
                  <a:schemeClr val="lt1"/>
                </a:solidFill>
                <a:highlight>
                  <a:schemeClr val="lt2"/>
                </a:highlight>
                <a:latin typeface="Times New Roman"/>
                <a:ea typeface="Times New Roman"/>
                <a:cs typeface="Times New Roman"/>
                <a:sym typeface="Times New Roman"/>
              </a:rPr>
              <a:t> column that have the current value, </a:t>
            </a:r>
            <a:r>
              <a:rPr lang="en" sz="1750">
                <a:solidFill>
                  <a:schemeClr val="lt1"/>
                </a:solidFill>
                <a:highlight>
                  <a:schemeClr val="lt2"/>
                </a:highlight>
                <a:latin typeface="Times New Roman"/>
                <a:ea typeface="Times New Roman"/>
                <a:cs typeface="Times New Roman"/>
                <a:sym typeface="Times New Roman"/>
              </a:rPr>
              <a:t>value</a:t>
            </a:r>
            <a:r>
              <a:rPr lang="en" sz="1700">
                <a:solidFill>
                  <a:schemeClr val="lt1"/>
                </a:solidFill>
                <a:highlight>
                  <a:schemeClr val="lt2"/>
                </a:highlight>
                <a:latin typeface="Times New Roman"/>
                <a:ea typeface="Times New Roman"/>
                <a:cs typeface="Times New Roman"/>
                <a:sym typeface="Times New Roman"/>
              </a:rPr>
              <a:t>. It does this by getting the count of each unique value in the column using the </a:t>
            </a:r>
            <a:r>
              <a:rPr lang="en" sz="1750">
                <a:solidFill>
                  <a:schemeClr val="lt1"/>
                </a:solidFill>
                <a:highlight>
                  <a:schemeClr val="lt2"/>
                </a:highlight>
                <a:latin typeface="Times New Roman"/>
                <a:ea typeface="Times New Roman"/>
                <a:cs typeface="Times New Roman"/>
                <a:sym typeface="Times New Roman"/>
              </a:rPr>
              <a:t>.value_counts()</a:t>
            </a:r>
            <a:r>
              <a:rPr lang="en" sz="1700">
                <a:solidFill>
                  <a:schemeClr val="lt1"/>
                </a:solidFill>
                <a:highlight>
                  <a:schemeClr val="lt2"/>
                </a:highlight>
                <a:latin typeface="Times New Roman"/>
                <a:ea typeface="Times New Roman"/>
                <a:cs typeface="Times New Roman"/>
                <a:sym typeface="Times New Roman"/>
              </a:rPr>
              <a:t> method, and dividing it by the total number of data points in the column</a:t>
            </a:r>
            <a:r>
              <a:rPr lang="en" sz="1400">
                <a:solidFill>
                  <a:srgbClr val="374151"/>
                </a:solidFill>
                <a:highlight>
                  <a:srgbClr val="F7F7F8"/>
                </a:highlight>
                <a:latin typeface="Times New Roman"/>
                <a:ea typeface="Times New Roman"/>
                <a:cs typeface="Times New Roman"/>
                <a:sym typeface="Times New Roman"/>
              </a:rPr>
              <a:t>. </a:t>
            </a:r>
            <a:endParaRPr sz="1400">
              <a:solidFill>
                <a:srgbClr val="374151"/>
              </a:solidFill>
              <a:highlight>
                <a:srgbClr val="F7F7F8"/>
              </a:highlight>
              <a:latin typeface="Times New Roman"/>
              <a:ea typeface="Times New Roman"/>
              <a:cs typeface="Times New Roman"/>
              <a:sym typeface="Times New Roman"/>
            </a:endParaRPr>
          </a:p>
          <a:p>
            <a:pPr indent="-333375" lvl="0" marL="457200" rtl="0" algn="l">
              <a:spcBef>
                <a:spcPts val="0"/>
              </a:spcBef>
              <a:spcAft>
                <a:spcPts val="0"/>
              </a:spcAft>
              <a:buClr>
                <a:schemeClr val="lt1"/>
              </a:buClr>
              <a:buSzPts val="1650"/>
              <a:buFont typeface="Times New Roman"/>
              <a:buChar char="➢"/>
            </a:pPr>
            <a:r>
              <a:rPr lang="en" sz="1750">
                <a:solidFill>
                  <a:schemeClr val="lt1"/>
                </a:solidFill>
                <a:highlight>
                  <a:schemeClr val="lt2"/>
                </a:highlight>
                <a:latin typeface="Times New Roman"/>
                <a:ea typeface="Times New Roman"/>
                <a:cs typeface="Times New Roman"/>
                <a:sym typeface="Times New Roman"/>
              </a:rPr>
              <a:t>entropy += -frac*math.log(frac,2)</a:t>
            </a:r>
            <a:endParaRPr sz="1750">
              <a:solidFill>
                <a:schemeClr val="lt1"/>
              </a:solidFill>
              <a:highlight>
                <a:schemeClr val="lt2"/>
              </a:highlight>
              <a:latin typeface="Times New Roman"/>
              <a:ea typeface="Times New Roman"/>
              <a:cs typeface="Times New Roman"/>
              <a:sym typeface="Times New Roman"/>
            </a:endParaRPr>
          </a:p>
          <a:p>
            <a:pPr indent="-327025" lvl="0" marL="457200" rtl="0" algn="l">
              <a:spcBef>
                <a:spcPts val="0"/>
              </a:spcBef>
              <a:spcAft>
                <a:spcPts val="0"/>
              </a:spcAft>
              <a:buClr>
                <a:schemeClr val="lt1"/>
              </a:buClr>
              <a:buSzPts val="1550"/>
              <a:buFont typeface="Times New Roman"/>
              <a:buChar char="➢"/>
            </a:pPr>
            <a:r>
              <a:rPr lang="en" sz="1700">
                <a:solidFill>
                  <a:schemeClr val="lt1"/>
                </a:solidFill>
                <a:highlight>
                  <a:schemeClr val="lt2"/>
                </a:highlight>
                <a:latin typeface="Times New Roman"/>
                <a:ea typeface="Times New Roman"/>
                <a:cs typeface="Times New Roman"/>
                <a:sym typeface="Times New Roman"/>
              </a:rPr>
              <a:t>This line calculates the contribution of the current value to the overall entropy of the dataset, and adds it to the </a:t>
            </a:r>
            <a:r>
              <a:rPr lang="en" sz="1450">
                <a:solidFill>
                  <a:schemeClr val="lt1"/>
                </a:solidFill>
                <a:highlight>
                  <a:schemeClr val="lt2"/>
                </a:highlight>
                <a:latin typeface="Times New Roman"/>
                <a:ea typeface="Times New Roman"/>
                <a:cs typeface="Times New Roman"/>
                <a:sym typeface="Times New Roman"/>
              </a:rPr>
              <a:t>entropy</a:t>
            </a:r>
            <a:r>
              <a:rPr lang="en" sz="1700">
                <a:solidFill>
                  <a:schemeClr val="lt1"/>
                </a:solidFill>
                <a:highlight>
                  <a:schemeClr val="lt2"/>
                </a:highlight>
                <a:latin typeface="Times New Roman"/>
                <a:ea typeface="Times New Roman"/>
                <a:cs typeface="Times New Roman"/>
                <a:sym typeface="Times New Roman"/>
              </a:rPr>
              <a:t> variable. It does this using the formula </a:t>
            </a:r>
            <a:r>
              <a:rPr lang="en" sz="1450">
                <a:solidFill>
                  <a:schemeClr val="lt1"/>
                </a:solidFill>
                <a:highlight>
                  <a:schemeClr val="lt2"/>
                </a:highlight>
                <a:latin typeface="Times New Roman"/>
                <a:ea typeface="Times New Roman"/>
                <a:cs typeface="Times New Roman"/>
                <a:sym typeface="Times New Roman"/>
              </a:rPr>
              <a:t>-p*log2(p)</a:t>
            </a:r>
            <a:r>
              <a:rPr lang="en" sz="1700">
                <a:solidFill>
                  <a:schemeClr val="lt1"/>
                </a:solidFill>
                <a:highlight>
                  <a:schemeClr val="lt2"/>
                </a:highlight>
                <a:latin typeface="Times New Roman"/>
                <a:ea typeface="Times New Roman"/>
                <a:cs typeface="Times New Roman"/>
                <a:sym typeface="Times New Roman"/>
              </a:rPr>
              <a:t>, where </a:t>
            </a:r>
            <a:r>
              <a:rPr lang="en" sz="1450">
                <a:solidFill>
                  <a:schemeClr val="lt1"/>
                </a:solidFill>
                <a:highlight>
                  <a:schemeClr val="lt2"/>
                </a:highlight>
                <a:latin typeface="Times New Roman"/>
                <a:ea typeface="Times New Roman"/>
                <a:cs typeface="Times New Roman"/>
                <a:sym typeface="Times New Roman"/>
              </a:rPr>
              <a:t>p</a:t>
            </a:r>
            <a:r>
              <a:rPr lang="en" sz="1700">
                <a:solidFill>
                  <a:schemeClr val="lt1"/>
                </a:solidFill>
                <a:highlight>
                  <a:schemeClr val="lt2"/>
                </a:highlight>
                <a:latin typeface="Times New Roman"/>
                <a:ea typeface="Times New Roman"/>
                <a:cs typeface="Times New Roman"/>
                <a:sym typeface="Times New Roman"/>
              </a:rPr>
              <a:t> is the fraction of data points with the current value, and </a:t>
            </a:r>
            <a:r>
              <a:rPr lang="en" sz="1450">
                <a:solidFill>
                  <a:schemeClr val="lt1"/>
                </a:solidFill>
                <a:highlight>
                  <a:schemeClr val="lt2"/>
                </a:highlight>
                <a:latin typeface="Times New Roman"/>
                <a:ea typeface="Times New Roman"/>
                <a:cs typeface="Times New Roman"/>
                <a:sym typeface="Times New Roman"/>
              </a:rPr>
              <a:t>log2</a:t>
            </a:r>
            <a:r>
              <a:rPr lang="en" sz="1700">
                <a:solidFill>
                  <a:schemeClr val="lt1"/>
                </a:solidFill>
                <a:highlight>
                  <a:schemeClr val="lt2"/>
                </a:highlight>
                <a:latin typeface="Times New Roman"/>
                <a:ea typeface="Times New Roman"/>
                <a:cs typeface="Times New Roman"/>
                <a:sym typeface="Times New Roman"/>
              </a:rPr>
              <a:t> is the base-2 logarithm</a:t>
            </a:r>
            <a:r>
              <a:rPr lang="en" sz="1700">
                <a:solidFill>
                  <a:schemeClr val="lt1"/>
                </a:solidFill>
                <a:highlight>
                  <a:schemeClr val="lt2"/>
                </a:highlight>
                <a:latin typeface="Roboto"/>
                <a:ea typeface="Roboto"/>
                <a:cs typeface="Roboto"/>
                <a:sym typeface="Roboto"/>
              </a:rPr>
              <a:t>.</a:t>
            </a:r>
            <a:endParaRPr sz="2050">
              <a:solidFill>
                <a:schemeClr val="lt1"/>
              </a:solidFill>
              <a:highlight>
                <a:schemeClr val="lt2"/>
              </a:highlight>
              <a:latin typeface="Times New Roman"/>
              <a:ea typeface="Times New Roman"/>
              <a:cs typeface="Times New Roman"/>
              <a:sym typeface="Times New Roman"/>
            </a:endParaRPr>
          </a:p>
          <a:p>
            <a:pPr indent="0" lvl="0" marL="914400" rtl="0" algn="l">
              <a:spcBef>
                <a:spcPts val="1200"/>
              </a:spcBef>
              <a:spcAft>
                <a:spcPts val="0"/>
              </a:spcAft>
              <a:buNone/>
            </a:pPr>
            <a:r>
              <a:t/>
            </a:r>
            <a:endParaRPr sz="1550">
              <a:solidFill>
                <a:schemeClr val="lt1"/>
              </a:solidFill>
              <a:highlight>
                <a:schemeClr val="lt2"/>
              </a:highlight>
              <a:latin typeface="Times New Roman"/>
              <a:ea typeface="Times New Roman"/>
              <a:cs typeface="Times New Roman"/>
              <a:sym typeface="Times New Roman"/>
            </a:endParaRPr>
          </a:p>
          <a:p>
            <a:pPr indent="0" lvl="0" marL="91440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2" name="Shape 142"/>
        <p:cNvGrpSpPr/>
        <p:nvPr/>
      </p:nvGrpSpPr>
      <p:grpSpPr>
        <a:xfrm>
          <a:off x="0" y="0"/>
          <a:ext cx="0" cy="0"/>
          <a:chOff x="0" y="0"/>
          <a:chExt cx="0" cy="0"/>
        </a:xfrm>
      </p:grpSpPr>
      <p:sp>
        <p:nvSpPr>
          <p:cNvPr id="143" name="Google Shape;143;p26"/>
          <p:cNvSpPr txBox="1"/>
          <p:nvPr>
            <p:ph idx="1" type="body"/>
          </p:nvPr>
        </p:nvSpPr>
        <p:spPr>
          <a:xfrm>
            <a:off x="0" y="534863"/>
            <a:ext cx="4797900" cy="4355100"/>
          </a:xfrm>
          <a:prstGeom prst="rect">
            <a:avLst/>
          </a:prstGeom>
        </p:spPr>
        <p:txBody>
          <a:bodyPr anchorCtr="0" anchor="t" bIns="91425" lIns="91425" spcFirstLastPara="1" rIns="91425" wrap="square" tIns="91425">
            <a:normAutofit fontScale="55000" lnSpcReduction="20000"/>
          </a:bodyPr>
          <a:lstStyle/>
          <a:p>
            <a:pPr indent="-349935" lvl="0" marL="457200" rtl="0" algn="l">
              <a:spcBef>
                <a:spcPts val="0"/>
              </a:spcBef>
              <a:spcAft>
                <a:spcPts val="0"/>
              </a:spcAft>
              <a:buClr>
                <a:schemeClr val="lt1"/>
              </a:buClr>
              <a:buSzPct val="100000"/>
              <a:buFont typeface="Times New Roman"/>
              <a:buChar char="➢"/>
            </a:pPr>
            <a:r>
              <a:rPr b="1" lang="en" sz="3474">
                <a:solidFill>
                  <a:schemeClr val="lt1"/>
                </a:solidFill>
                <a:latin typeface="Times New Roman"/>
                <a:ea typeface="Times New Roman"/>
                <a:cs typeface="Times New Roman"/>
                <a:sym typeface="Times New Roman"/>
              </a:rPr>
              <a:t>To calculate best attribute:</a:t>
            </a:r>
            <a:endParaRPr b="1" sz="3474">
              <a:solidFill>
                <a:schemeClr val="lt1"/>
              </a:solidFill>
              <a:latin typeface="Times New Roman"/>
              <a:ea typeface="Times New Roman"/>
              <a:cs typeface="Times New Roman"/>
              <a:sym typeface="Times New Roman"/>
            </a:endParaRPr>
          </a:p>
          <a:p>
            <a:pPr indent="-329882" lvl="0" marL="457200" rtl="0" algn="l">
              <a:spcBef>
                <a:spcPts val="0"/>
              </a:spcBef>
              <a:spcAft>
                <a:spcPts val="0"/>
              </a:spcAft>
              <a:buClr>
                <a:schemeClr val="lt1"/>
              </a:buClr>
              <a:buSzPct val="100000"/>
              <a:buFont typeface="Times New Roman"/>
              <a:buChar char="➢"/>
            </a:pPr>
            <a:r>
              <a:rPr lang="en" sz="2900">
                <a:solidFill>
                  <a:schemeClr val="lt1"/>
                </a:solidFill>
                <a:latin typeface="Times New Roman"/>
                <a:ea typeface="Times New Roman"/>
                <a:cs typeface="Times New Roman"/>
                <a:sym typeface="Times New Roman"/>
              </a:rPr>
              <a:t>“</a:t>
            </a:r>
            <a:r>
              <a:rPr lang="en" sz="2900">
                <a:solidFill>
                  <a:schemeClr val="lt1"/>
                </a:solidFill>
                <a:latin typeface="Times New Roman"/>
                <a:ea typeface="Times New Roman"/>
                <a:cs typeface="Times New Roman"/>
                <a:sym typeface="Times New Roman"/>
              </a:rPr>
              <a:t>total_entropy = find_entropy(data)” calculates the total entropy of the dataset “data” using the “find_entropy” function and stores it in the variable “total_entropy”.</a:t>
            </a:r>
            <a:endParaRPr sz="2900">
              <a:solidFill>
                <a:schemeClr val="lt1"/>
              </a:solidFill>
              <a:latin typeface="Times New Roman"/>
              <a:ea typeface="Times New Roman"/>
              <a:cs typeface="Times New Roman"/>
              <a:sym typeface="Times New Roman"/>
            </a:endParaRPr>
          </a:p>
          <a:p>
            <a:pPr indent="-329882" lvl="0" marL="457200" rtl="0" algn="l">
              <a:spcBef>
                <a:spcPts val="0"/>
              </a:spcBef>
              <a:spcAft>
                <a:spcPts val="0"/>
              </a:spcAft>
              <a:buClr>
                <a:schemeClr val="lt1"/>
              </a:buClr>
              <a:buSzPct val="100000"/>
              <a:buFont typeface="Times New Roman"/>
              <a:buChar char="➢"/>
            </a:pPr>
            <a:r>
              <a:rPr lang="en" sz="2900">
                <a:solidFill>
                  <a:schemeClr val="lt1"/>
                </a:solidFill>
                <a:highlight>
                  <a:schemeClr val="lt2"/>
                </a:highlight>
                <a:latin typeface="Times New Roman"/>
                <a:ea typeface="Times New Roman"/>
                <a:cs typeface="Times New Roman"/>
                <a:sym typeface="Times New Roman"/>
              </a:rPr>
              <a:t>The entropy of the current attribute attr by looping over its unique values and calculating the entropy of the subset of data that contains each value. The entropy is calculated using the find_entropy function, and is weighted by the fraction of data points that have the current value.</a:t>
            </a:r>
            <a:endParaRPr sz="2900">
              <a:solidFill>
                <a:schemeClr val="lt1"/>
              </a:solidFill>
              <a:highlight>
                <a:schemeClr val="lt2"/>
              </a:highlight>
              <a:latin typeface="Times New Roman"/>
              <a:ea typeface="Times New Roman"/>
              <a:cs typeface="Times New Roman"/>
              <a:sym typeface="Times New Roman"/>
            </a:endParaRPr>
          </a:p>
          <a:p>
            <a:pPr indent="-329882" lvl="0" marL="457200" rtl="0" algn="l">
              <a:spcBef>
                <a:spcPts val="0"/>
              </a:spcBef>
              <a:spcAft>
                <a:spcPts val="0"/>
              </a:spcAft>
              <a:buClr>
                <a:schemeClr val="lt1"/>
              </a:buClr>
              <a:buSzPct val="100000"/>
              <a:buFont typeface="Times New Roman"/>
              <a:buChar char="➢"/>
            </a:pPr>
            <a:r>
              <a:rPr lang="en" sz="2900">
                <a:solidFill>
                  <a:schemeClr val="lt1"/>
                </a:solidFill>
                <a:highlight>
                  <a:schemeClr val="lt2"/>
                </a:highlight>
                <a:latin typeface="Times New Roman"/>
                <a:ea typeface="Times New Roman"/>
                <a:cs typeface="Times New Roman"/>
                <a:sym typeface="Times New Roman"/>
              </a:rPr>
              <a:t>The info_gain  calculates the information gain of the current attribute attr by subtracting its entropy from the total entropy of the dataset.</a:t>
            </a:r>
            <a:endParaRPr sz="2900">
              <a:solidFill>
                <a:schemeClr val="lt1"/>
              </a:solidFill>
              <a:highlight>
                <a:schemeClr val="lt2"/>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917">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pic>
        <p:nvPicPr>
          <p:cNvPr id="144" name="Google Shape;144;p26"/>
          <p:cNvPicPr preferRelativeResize="0"/>
          <p:nvPr/>
        </p:nvPicPr>
        <p:blipFill rotWithShape="1">
          <a:blip r:embed="rId3">
            <a:alphaModFix/>
          </a:blip>
          <a:srcRect b="23592" l="19439" r="45156" t="31909"/>
          <a:stretch/>
        </p:blipFill>
        <p:spPr>
          <a:xfrm>
            <a:off x="4976100" y="1196050"/>
            <a:ext cx="3663523" cy="2911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To calculate Information gain:</a:t>
            </a:r>
            <a:endParaRPr b="1">
              <a:solidFill>
                <a:schemeClr val="lt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b="1">
              <a:solidFill>
                <a:schemeClr val="lt1"/>
              </a:solidFill>
              <a:latin typeface="Times New Roman"/>
              <a:ea typeface="Times New Roman"/>
              <a:cs typeface="Times New Roman"/>
              <a:sym typeface="Times New Roman"/>
            </a:endParaRPr>
          </a:p>
        </p:txBody>
      </p:sp>
      <p:pic>
        <p:nvPicPr>
          <p:cNvPr id="150" name="Google Shape;150;p27"/>
          <p:cNvPicPr preferRelativeResize="0"/>
          <p:nvPr/>
        </p:nvPicPr>
        <p:blipFill rotWithShape="1">
          <a:blip r:embed="rId3">
            <a:alphaModFix/>
          </a:blip>
          <a:srcRect b="25800" l="19235" r="22963" t="41651"/>
          <a:stretch/>
        </p:blipFill>
        <p:spPr>
          <a:xfrm>
            <a:off x="1834200" y="1851175"/>
            <a:ext cx="5786424" cy="2304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4" name="Shape 154"/>
        <p:cNvGrpSpPr/>
        <p:nvPr/>
      </p:nvGrpSpPr>
      <p:grpSpPr>
        <a:xfrm>
          <a:off x="0" y="0"/>
          <a:ext cx="0" cy="0"/>
          <a:chOff x="0" y="0"/>
          <a:chExt cx="0" cy="0"/>
        </a:xfrm>
      </p:grpSpPr>
      <p:sp>
        <p:nvSpPr>
          <p:cNvPr id="155" name="Google Shape;155;p28"/>
          <p:cNvSpPr txBox="1"/>
          <p:nvPr>
            <p:ph idx="1" type="body"/>
          </p:nvPr>
        </p:nvSpPr>
        <p:spPr>
          <a:xfrm>
            <a:off x="245050" y="613825"/>
            <a:ext cx="8587200" cy="395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are </a:t>
            </a:r>
            <a:r>
              <a:rPr lang="en">
                <a:solidFill>
                  <a:schemeClr val="lt1"/>
                </a:solidFill>
                <a:latin typeface="Times New Roman"/>
                <a:ea typeface="Times New Roman"/>
                <a:cs typeface="Times New Roman"/>
                <a:sym typeface="Times New Roman"/>
              </a:rPr>
              <a:t>initializing </a:t>
            </a:r>
            <a:r>
              <a:rPr lang="en">
                <a:solidFill>
                  <a:schemeClr val="lt1"/>
                </a:solidFill>
                <a:latin typeface="Times New Roman"/>
                <a:ea typeface="Times New Roman"/>
                <a:cs typeface="Times New Roman"/>
                <a:sym typeface="Times New Roman"/>
              </a:rPr>
              <a:t> an empty list called “list1” and defining a function called “information_gain” that takes pandas a dataframe called “data” and feature as input.</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unique values of the feature from the DataFrame and stores them in the variable feature_values.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calculate the entropy before and after splitting the data on the  feature. The entropy before splitting is calculated using the find_entropy function, and is stored in the variable entropy_before_split. The entropy after splitting is initialized to 0 and will be calculated in the next loop.</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Introduction:</a:t>
            </a:r>
            <a:endParaRPr>
              <a:solidFill>
                <a:schemeClr val="lt1"/>
              </a:solidFill>
              <a:latin typeface="Times New Roman"/>
              <a:ea typeface="Times New Roman"/>
              <a:cs typeface="Times New Roman"/>
              <a:sym typeface="Times New Roman"/>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The online hotel reservation channels have dramatically changed booking possibilities and customers’ behavior. A significant number of hotel reservations are called-off due to cancellations or no-shows. The typical reasons for cancellations include change of plans, scheduling conflicts, etc. This is often made easier by the option to do so free of charge or preferably at a low cost which is beneficial to hotel guests but it is a less desirable and possibly revenue-diminishing factor for hotels to deal with.</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lt1"/>
                </a:solidFill>
                <a:latin typeface="Times New Roman"/>
                <a:ea typeface="Times New Roman"/>
                <a:cs typeface="Times New Roman"/>
                <a:sym typeface="Times New Roman"/>
              </a:rPr>
              <a:t>Can you predict if the customer is going to honor the reservation or cancel it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Introduction of </a:t>
            </a:r>
            <a:r>
              <a:rPr lang="en">
                <a:solidFill>
                  <a:schemeClr val="lt1"/>
                </a:solidFill>
                <a:latin typeface="Times New Roman"/>
                <a:ea typeface="Times New Roman"/>
                <a:cs typeface="Times New Roman"/>
                <a:sym typeface="Times New Roman"/>
              </a:rPr>
              <a:t>Attributes:</a:t>
            </a:r>
            <a:endParaRPr>
              <a:solidFill>
                <a:schemeClr val="lt1"/>
              </a:solidFill>
              <a:latin typeface="Times New Roman"/>
              <a:ea typeface="Times New Roman"/>
              <a:cs typeface="Times New Roman"/>
              <a:sym typeface="Times New Roman"/>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25000" lnSpcReduction="20000"/>
          </a:bodyPr>
          <a:lstStyle/>
          <a:p>
            <a:pPr indent="-304800" lvl="0" marL="533400" rtl="0" algn="l">
              <a:spcBef>
                <a:spcPts val="270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Booking_ID</a:t>
            </a:r>
            <a:r>
              <a:rPr lang="en" sz="4800">
                <a:solidFill>
                  <a:schemeClr val="lt1"/>
                </a:solidFill>
                <a:highlight>
                  <a:schemeClr val="lt2"/>
                </a:highlight>
                <a:latin typeface="Times New Roman"/>
                <a:ea typeface="Times New Roman"/>
                <a:cs typeface="Times New Roman"/>
                <a:sym typeface="Times New Roman"/>
              </a:rPr>
              <a:t>: unique identifier of each booking</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no_of_adults</a:t>
            </a:r>
            <a:r>
              <a:rPr lang="en" sz="4800">
                <a:solidFill>
                  <a:schemeClr val="lt1"/>
                </a:solidFill>
                <a:highlight>
                  <a:schemeClr val="lt2"/>
                </a:highlight>
                <a:latin typeface="Times New Roman"/>
                <a:ea typeface="Times New Roman"/>
                <a:cs typeface="Times New Roman"/>
                <a:sym typeface="Times New Roman"/>
              </a:rPr>
              <a:t>: Number of adults</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no_of_children</a:t>
            </a:r>
            <a:r>
              <a:rPr lang="en" sz="4800">
                <a:solidFill>
                  <a:schemeClr val="lt1"/>
                </a:solidFill>
                <a:highlight>
                  <a:schemeClr val="lt2"/>
                </a:highlight>
                <a:latin typeface="Times New Roman"/>
                <a:ea typeface="Times New Roman"/>
                <a:cs typeface="Times New Roman"/>
                <a:sym typeface="Times New Roman"/>
              </a:rPr>
              <a:t>: Number of Children</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no_of_weekend_nights</a:t>
            </a:r>
            <a:r>
              <a:rPr lang="en" sz="4800">
                <a:solidFill>
                  <a:schemeClr val="lt1"/>
                </a:solidFill>
                <a:highlight>
                  <a:schemeClr val="lt2"/>
                </a:highlight>
                <a:latin typeface="Times New Roman"/>
                <a:ea typeface="Times New Roman"/>
                <a:cs typeface="Times New Roman"/>
                <a:sym typeface="Times New Roman"/>
              </a:rPr>
              <a:t>: Number of weekend nights (Saturday or Sunday) the guest stayed or booked to stay at the hotel</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no_of_week_nights</a:t>
            </a:r>
            <a:r>
              <a:rPr lang="en" sz="4800">
                <a:solidFill>
                  <a:schemeClr val="lt1"/>
                </a:solidFill>
                <a:highlight>
                  <a:schemeClr val="lt2"/>
                </a:highlight>
                <a:latin typeface="Times New Roman"/>
                <a:ea typeface="Times New Roman"/>
                <a:cs typeface="Times New Roman"/>
                <a:sym typeface="Times New Roman"/>
              </a:rPr>
              <a:t>: Number of week nights (Monday to Friday) the guest stayed or booked to stay at the hotel</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type_of_meal_plan</a:t>
            </a:r>
            <a:r>
              <a:rPr lang="en" sz="4800">
                <a:solidFill>
                  <a:schemeClr val="lt1"/>
                </a:solidFill>
                <a:highlight>
                  <a:schemeClr val="lt2"/>
                </a:highlight>
                <a:latin typeface="Times New Roman"/>
                <a:ea typeface="Times New Roman"/>
                <a:cs typeface="Times New Roman"/>
                <a:sym typeface="Times New Roman"/>
              </a:rPr>
              <a:t>: Type of meal plan booked by the customer:</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required_car_parking_space</a:t>
            </a:r>
            <a:r>
              <a:rPr lang="en" sz="4800">
                <a:solidFill>
                  <a:schemeClr val="lt1"/>
                </a:solidFill>
                <a:highlight>
                  <a:schemeClr val="lt2"/>
                </a:highlight>
                <a:latin typeface="Times New Roman"/>
                <a:ea typeface="Times New Roman"/>
                <a:cs typeface="Times New Roman"/>
                <a:sym typeface="Times New Roman"/>
              </a:rPr>
              <a:t>: Does the customer require a car parking space? (0 - No, 1- Yes)</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room_type_reserved</a:t>
            </a:r>
            <a:r>
              <a:rPr lang="en" sz="4800">
                <a:solidFill>
                  <a:schemeClr val="lt1"/>
                </a:solidFill>
                <a:highlight>
                  <a:schemeClr val="lt2"/>
                </a:highlight>
                <a:latin typeface="Times New Roman"/>
                <a:ea typeface="Times New Roman"/>
                <a:cs typeface="Times New Roman"/>
                <a:sym typeface="Times New Roman"/>
              </a:rPr>
              <a:t>: Type of room reserved by the customer. The values are ciphered (encoded) by INN Hotels.</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lead_time</a:t>
            </a:r>
            <a:r>
              <a:rPr lang="en" sz="4800">
                <a:solidFill>
                  <a:schemeClr val="lt1"/>
                </a:solidFill>
                <a:highlight>
                  <a:schemeClr val="lt2"/>
                </a:highlight>
                <a:latin typeface="Times New Roman"/>
                <a:ea typeface="Times New Roman"/>
                <a:cs typeface="Times New Roman"/>
                <a:sym typeface="Times New Roman"/>
              </a:rPr>
              <a:t>: Number of days between the date of booking and the arrival date</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arrival_year</a:t>
            </a:r>
            <a:r>
              <a:rPr lang="en" sz="4800">
                <a:solidFill>
                  <a:schemeClr val="lt1"/>
                </a:solidFill>
                <a:highlight>
                  <a:schemeClr val="lt2"/>
                </a:highlight>
                <a:latin typeface="Times New Roman"/>
                <a:ea typeface="Times New Roman"/>
                <a:cs typeface="Times New Roman"/>
                <a:sym typeface="Times New Roman"/>
              </a:rPr>
              <a:t>: Year of arrival date</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arrival_month</a:t>
            </a:r>
            <a:r>
              <a:rPr lang="en" sz="4800">
                <a:solidFill>
                  <a:schemeClr val="lt1"/>
                </a:solidFill>
                <a:highlight>
                  <a:schemeClr val="lt2"/>
                </a:highlight>
                <a:latin typeface="Times New Roman"/>
                <a:ea typeface="Times New Roman"/>
                <a:cs typeface="Times New Roman"/>
                <a:sym typeface="Times New Roman"/>
              </a:rPr>
              <a:t>: Month of arrival date</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arrival_date</a:t>
            </a:r>
            <a:r>
              <a:rPr lang="en" sz="4800">
                <a:solidFill>
                  <a:schemeClr val="lt1"/>
                </a:solidFill>
                <a:highlight>
                  <a:schemeClr val="lt2"/>
                </a:highlight>
                <a:latin typeface="Times New Roman"/>
                <a:ea typeface="Times New Roman"/>
                <a:cs typeface="Times New Roman"/>
                <a:sym typeface="Times New Roman"/>
              </a:rPr>
              <a:t>: Date of the month</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market_segment_type</a:t>
            </a:r>
            <a:r>
              <a:rPr lang="en" sz="4800">
                <a:solidFill>
                  <a:schemeClr val="lt1"/>
                </a:solidFill>
                <a:highlight>
                  <a:schemeClr val="lt2"/>
                </a:highlight>
                <a:latin typeface="Times New Roman"/>
                <a:ea typeface="Times New Roman"/>
                <a:cs typeface="Times New Roman"/>
                <a:sym typeface="Times New Roman"/>
              </a:rPr>
              <a:t>: Market segment designation.</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repeated_guest</a:t>
            </a:r>
            <a:r>
              <a:rPr lang="en" sz="4800">
                <a:solidFill>
                  <a:schemeClr val="lt1"/>
                </a:solidFill>
                <a:highlight>
                  <a:schemeClr val="lt2"/>
                </a:highlight>
                <a:latin typeface="Times New Roman"/>
                <a:ea typeface="Times New Roman"/>
                <a:cs typeface="Times New Roman"/>
                <a:sym typeface="Times New Roman"/>
              </a:rPr>
              <a:t>: Is the customer a repeated guest? (0 - No, 1- Yes)</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no_of_previous_cancellations</a:t>
            </a:r>
            <a:r>
              <a:rPr lang="en" sz="4800">
                <a:solidFill>
                  <a:schemeClr val="lt1"/>
                </a:solidFill>
                <a:highlight>
                  <a:schemeClr val="lt2"/>
                </a:highlight>
                <a:latin typeface="Times New Roman"/>
                <a:ea typeface="Times New Roman"/>
                <a:cs typeface="Times New Roman"/>
                <a:sym typeface="Times New Roman"/>
              </a:rPr>
              <a:t>: Number of previous bookings that were canceled by the customer prior to the current booking</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no_of_previous_bookings_not_canceled</a:t>
            </a:r>
            <a:r>
              <a:rPr lang="en" sz="4800">
                <a:solidFill>
                  <a:schemeClr val="lt1"/>
                </a:solidFill>
                <a:highlight>
                  <a:schemeClr val="lt2"/>
                </a:highlight>
                <a:latin typeface="Times New Roman"/>
                <a:ea typeface="Times New Roman"/>
                <a:cs typeface="Times New Roman"/>
                <a:sym typeface="Times New Roman"/>
              </a:rPr>
              <a:t>: Number of previous bookings not canceled by the customer prior to the current booking</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avg_price_per_room</a:t>
            </a:r>
            <a:r>
              <a:rPr lang="en" sz="4800">
                <a:solidFill>
                  <a:schemeClr val="lt1"/>
                </a:solidFill>
                <a:highlight>
                  <a:schemeClr val="lt2"/>
                </a:highlight>
                <a:latin typeface="Times New Roman"/>
                <a:ea typeface="Times New Roman"/>
                <a:cs typeface="Times New Roman"/>
                <a:sym typeface="Times New Roman"/>
              </a:rPr>
              <a:t>: Average price per day of the reservation; prices of the rooms are dynamic. (in euros)</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no_of_special_requests</a:t>
            </a:r>
            <a:r>
              <a:rPr lang="en" sz="4800">
                <a:solidFill>
                  <a:schemeClr val="lt1"/>
                </a:solidFill>
                <a:highlight>
                  <a:schemeClr val="lt2"/>
                </a:highlight>
                <a:latin typeface="Times New Roman"/>
                <a:ea typeface="Times New Roman"/>
                <a:cs typeface="Times New Roman"/>
                <a:sym typeface="Times New Roman"/>
              </a:rPr>
              <a:t>: Total number of special requests made by the customer (e.g. high floor, view from the room, etc)</a:t>
            </a:r>
            <a:endParaRPr sz="4800">
              <a:solidFill>
                <a:schemeClr val="lt1"/>
              </a:solidFill>
              <a:highlight>
                <a:schemeClr val="lt2"/>
              </a:highlight>
              <a:latin typeface="Times New Roman"/>
              <a:ea typeface="Times New Roman"/>
              <a:cs typeface="Times New Roman"/>
              <a:sym typeface="Times New Roman"/>
            </a:endParaRPr>
          </a:p>
          <a:p>
            <a:pPr indent="-304800" lvl="0" marL="533400" rtl="0" algn="l">
              <a:spcBef>
                <a:spcPts val="0"/>
              </a:spcBef>
              <a:spcAft>
                <a:spcPts val="0"/>
              </a:spcAft>
              <a:buClr>
                <a:schemeClr val="lt1"/>
              </a:buClr>
              <a:buSzPct val="100000"/>
              <a:buFont typeface="Arial"/>
              <a:buChar char="●"/>
            </a:pPr>
            <a:r>
              <a:rPr b="1" lang="en" sz="4800">
                <a:solidFill>
                  <a:schemeClr val="lt1"/>
                </a:solidFill>
                <a:highlight>
                  <a:schemeClr val="lt2"/>
                </a:highlight>
                <a:latin typeface="Times New Roman"/>
                <a:ea typeface="Times New Roman"/>
                <a:cs typeface="Times New Roman"/>
                <a:sym typeface="Times New Roman"/>
              </a:rPr>
              <a:t>booking_status</a:t>
            </a:r>
            <a:r>
              <a:rPr lang="en" sz="4800">
                <a:solidFill>
                  <a:schemeClr val="lt1"/>
                </a:solidFill>
                <a:highlight>
                  <a:schemeClr val="lt2"/>
                </a:highlight>
                <a:latin typeface="Times New Roman"/>
                <a:ea typeface="Times New Roman"/>
                <a:cs typeface="Times New Roman"/>
                <a:sym typeface="Times New Roman"/>
              </a:rPr>
              <a:t>: Flag indicating if the booking was canceled or not.</a:t>
            </a:r>
            <a:endParaRPr sz="4800">
              <a:solidFill>
                <a:schemeClr val="lt1"/>
              </a:solidFill>
              <a:highlight>
                <a:schemeClr val="lt2"/>
              </a:highlight>
              <a:latin typeface="Times New Roman"/>
              <a:ea typeface="Times New Roman"/>
              <a:cs typeface="Times New Roman"/>
              <a:sym typeface="Times New Roman"/>
            </a:endParaRPr>
          </a:p>
          <a:p>
            <a:pPr indent="0" lvl="0" marL="0" rtl="0" algn="l">
              <a:spcBef>
                <a:spcPts val="2400"/>
              </a:spcBef>
              <a:spcAft>
                <a:spcPts val="1200"/>
              </a:spcAft>
              <a:buNone/>
            </a:pPr>
            <a:r>
              <a:t/>
            </a:r>
            <a:endParaRPr>
              <a:solidFill>
                <a:schemeClr val="lt1"/>
              </a:solidFill>
              <a:highlight>
                <a:schemeClr val="lt2"/>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STEP-1</a:t>
            </a:r>
            <a:endParaRPr>
              <a:solidFill>
                <a:schemeClr val="lt1"/>
              </a:solidFill>
              <a:latin typeface="Times New Roman"/>
              <a:ea typeface="Times New Roman"/>
              <a:cs typeface="Times New Roman"/>
              <a:sym typeface="Times New Roman"/>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Importing all required libraries like pandas , numpy etc.</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Load csv data in python and read the dataset.</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Therefore, the dataset consists of 36275 rows and 19 columns.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Checking the information and Dtypes of attributes.</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pic>
        <p:nvPicPr>
          <p:cNvPr id="79" name="Google Shape;79;p16"/>
          <p:cNvPicPr preferRelativeResize="0"/>
          <p:nvPr/>
        </p:nvPicPr>
        <p:blipFill rotWithShape="1">
          <a:blip r:embed="rId3">
            <a:alphaModFix/>
          </a:blip>
          <a:srcRect b="54738" l="13449" r="53962" t="25221"/>
          <a:stretch/>
        </p:blipFill>
        <p:spPr>
          <a:xfrm>
            <a:off x="1277150" y="2785325"/>
            <a:ext cx="5317877" cy="1536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STEP-2 PRE-PROCESSING</a:t>
            </a:r>
            <a:endParaRPr>
              <a:solidFill>
                <a:schemeClr val="lt1"/>
              </a:solidFill>
              <a:latin typeface="Times New Roman"/>
              <a:ea typeface="Times New Roman"/>
              <a:cs typeface="Times New Roman"/>
              <a:sym typeface="Times New Roman"/>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In Data-preprocessing, we are checking the unique values for all the attributes.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have checked the null values using”df.isnull().sum()”.Therefore there no null values.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have checked the duplicate values using”df.duplicated().sum()”.There are no duplicate values in dataset.</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have checked the value_counts for some attributes like”booking_status”etc..</a:t>
            </a:r>
            <a:endParaRPr>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Step-3 EDA </a:t>
            </a:r>
            <a:endParaRPr>
              <a:solidFill>
                <a:schemeClr val="lt1"/>
              </a:solidFill>
              <a:latin typeface="Times New Roman"/>
              <a:ea typeface="Times New Roman"/>
              <a:cs typeface="Times New Roman"/>
              <a:sym typeface="Times New Roman"/>
            </a:endParaRPr>
          </a:p>
        </p:txBody>
      </p:sp>
      <p:sp>
        <p:nvSpPr>
          <p:cNvPr id="91" name="Google Shape;91;p18"/>
          <p:cNvSpPr txBox="1"/>
          <p:nvPr>
            <p:ph idx="1" type="body"/>
          </p:nvPr>
        </p:nvSpPr>
        <p:spPr>
          <a:xfrm>
            <a:off x="311700" y="1433125"/>
            <a:ext cx="3711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below graph tells us about no.of bookig_status were canceled and not_cancleled.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From this graph we can say that not_canceled have high count than canceled. </a:t>
            </a:r>
            <a:endParaRPr>
              <a:solidFill>
                <a:schemeClr val="lt1"/>
              </a:solidFill>
              <a:latin typeface="Times New Roman"/>
              <a:ea typeface="Times New Roman"/>
              <a:cs typeface="Times New Roman"/>
              <a:sym typeface="Times New Roman"/>
            </a:endParaRPr>
          </a:p>
        </p:txBody>
      </p:sp>
      <p:pic>
        <p:nvPicPr>
          <p:cNvPr id="92" name="Google Shape;92;p18"/>
          <p:cNvPicPr preferRelativeResize="0"/>
          <p:nvPr/>
        </p:nvPicPr>
        <p:blipFill>
          <a:blip r:embed="rId3">
            <a:alphaModFix/>
          </a:blip>
          <a:stretch>
            <a:fillRect/>
          </a:stretch>
        </p:blipFill>
        <p:spPr>
          <a:xfrm>
            <a:off x="4023250" y="1699975"/>
            <a:ext cx="4228600" cy="25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6" name="Shape 96"/>
        <p:cNvGrpSpPr/>
        <p:nvPr/>
      </p:nvGrpSpPr>
      <p:grpSpPr>
        <a:xfrm>
          <a:off x="0" y="0"/>
          <a:ext cx="0" cy="0"/>
          <a:chOff x="0" y="0"/>
          <a:chExt cx="0" cy="0"/>
        </a:xfrm>
      </p:grpSpPr>
      <p:sp>
        <p:nvSpPr>
          <p:cNvPr id="97" name="Google Shape;97;p19"/>
          <p:cNvSpPr txBox="1"/>
          <p:nvPr>
            <p:ph idx="1" type="body"/>
          </p:nvPr>
        </p:nvSpPr>
        <p:spPr>
          <a:xfrm>
            <a:off x="187425" y="529600"/>
            <a:ext cx="3552600" cy="403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This graph represents the correlation between each attributes.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From this graph we can say </a:t>
            </a:r>
            <a:r>
              <a:rPr lang="en">
                <a:solidFill>
                  <a:schemeClr val="lt1"/>
                </a:solidFill>
                <a:highlight>
                  <a:schemeClr val="lt2"/>
                </a:highlight>
                <a:latin typeface="Times New Roman"/>
                <a:ea typeface="Times New Roman"/>
                <a:cs typeface="Times New Roman"/>
                <a:sym typeface="Times New Roman"/>
              </a:rPr>
              <a:t>repeated_guest no_of_previous_cancellations no_of_previous_bookings_not_canceled</a:t>
            </a:r>
            <a:endParaRPr>
              <a:solidFill>
                <a:schemeClr val="lt1"/>
              </a:solidFill>
              <a:highlight>
                <a:schemeClr val="lt2"/>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2400">
              <a:solidFill>
                <a:schemeClr val="lt1"/>
              </a:solidFill>
              <a:highlight>
                <a:schemeClr val="lt2"/>
              </a:highlight>
              <a:latin typeface="Times New Roman"/>
              <a:ea typeface="Times New Roman"/>
              <a:cs typeface="Times New Roman"/>
              <a:sym typeface="Times New Roman"/>
            </a:endParaRPr>
          </a:p>
        </p:txBody>
      </p:sp>
      <p:pic>
        <p:nvPicPr>
          <p:cNvPr id="98" name="Google Shape;98;p19"/>
          <p:cNvPicPr preferRelativeResize="0"/>
          <p:nvPr/>
        </p:nvPicPr>
        <p:blipFill>
          <a:blip r:embed="rId3">
            <a:alphaModFix/>
          </a:blip>
          <a:stretch>
            <a:fillRect/>
          </a:stretch>
        </p:blipFill>
        <p:spPr>
          <a:xfrm>
            <a:off x="3660138" y="529600"/>
            <a:ext cx="5172075" cy="417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2" name="Shape 102"/>
        <p:cNvGrpSpPr/>
        <p:nvPr/>
      </p:nvGrpSpPr>
      <p:grpSpPr>
        <a:xfrm>
          <a:off x="0" y="0"/>
          <a:ext cx="0" cy="0"/>
          <a:chOff x="0" y="0"/>
          <a:chExt cx="0" cy="0"/>
        </a:xfrm>
      </p:grpSpPr>
      <p:sp>
        <p:nvSpPr>
          <p:cNvPr id="103" name="Google Shape;103;p20"/>
          <p:cNvSpPr txBox="1"/>
          <p:nvPr>
            <p:ph idx="1" type="body"/>
          </p:nvPr>
        </p:nvSpPr>
        <p:spPr>
          <a:xfrm>
            <a:off x="268100" y="920975"/>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Based on unique values , we have dropped “Booking_Id” as it consist of more number of unique values.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have calculated correlation using”df.corr()”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Based on Correlation map , we have dropped</a:t>
            </a:r>
            <a:r>
              <a:rPr lang="en" sz="2700">
                <a:solidFill>
                  <a:schemeClr val="lt1"/>
                </a:solidFill>
                <a:highlight>
                  <a:schemeClr val="lt2"/>
                </a:highlight>
                <a:latin typeface="Times New Roman"/>
                <a:ea typeface="Times New Roman"/>
                <a:cs typeface="Times New Roman"/>
                <a:sym typeface="Times New Roman"/>
              </a:rPr>
              <a:t> </a:t>
            </a:r>
            <a:r>
              <a:rPr lang="en">
                <a:solidFill>
                  <a:schemeClr val="lt1"/>
                </a:solidFill>
                <a:highlight>
                  <a:schemeClr val="lt2"/>
                </a:highlight>
                <a:latin typeface="Times New Roman"/>
                <a:ea typeface="Times New Roman"/>
                <a:cs typeface="Times New Roman"/>
                <a:sym typeface="Times New Roman"/>
              </a:rPr>
              <a:t>repeated_guest  no_of_previous_cancellations and no_of_previous_bookings_not_canceled.</a:t>
            </a:r>
            <a:endParaRPr>
              <a:solidFill>
                <a:schemeClr val="lt1"/>
              </a:solidFill>
              <a:highlight>
                <a:schemeClr val="lt2"/>
              </a:highlight>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have dropped "arrival_date","type_of_meal_plan","lead_time" also.</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As our Target variable consist of canceled and not_canceled.we are changing that into 0 and 1 using mapping function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hotel_data['booking_status'] =hotel_data['booking_status'].map({"Not_Canceled":0,"Canceled":1})</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STEP-4 One-Hot Encoding</a:t>
            </a:r>
            <a:endParaRPr>
              <a:solidFill>
                <a:schemeClr val="lt1"/>
              </a:solidFill>
              <a:latin typeface="Times New Roman"/>
              <a:ea typeface="Times New Roman"/>
              <a:cs typeface="Times New Roman"/>
              <a:sym typeface="Times New Roman"/>
            </a:endParaRPr>
          </a:p>
        </p:txBody>
      </p:sp>
      <p:sp>
        <p:nvSpPr>
          <p:cNvPr id="109" name="Google Shape;109;p21"/>
          <p:cNvSpPr txBox="1"/>
          <p:nvPr>
            <p:ph idx="1" type="body"/>
          </p:nvPr>
        </p:nvSpPr>
        <p:spPr>
          <a:xfrm>
            <a:off x="311700" y="1171600"/>
            <a:ext cx="3526200" cy="3397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lt1"/>
              </a:buClr>
              <a:buSzPts val="2200"/>
              <a:buFont typeface="Times New Roman"/>
              <a:buChar char="➢"/>
            </a:pPr>
            <a:r>
              <a:rPr lang="en" sz="1550">
                <a:solidFill>
                  <a:schemeClr val="lt1"/>
                </a:solidFill>
                <a:highlight>
                  <a:schemeClr val="lt2"/>
                </a:highlight>
                <a:latin typeface="Times New Roman"/>
                <a:ea typeface="Times New Roman"/>
                <a:cs typeface="Times New Roman"/>
                <a:sym typeface="Times New Roman"/>
              </a:rPr>
              <a:t>“def one_hot_encoding(data, variable):”</a:t>
            </a:r>
            <a:r>
              <a:rPr lang="en" sz="1450">
                <a:solidFill>
                  <a:schemeClr val="lt1"/>
                </a:solidFill>
                <a:highlight>
                  <a:schemeClr val="lt2"/>
                </a:highlight>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This line defines a function called</a:t>
            </a:r>
            <a:r>
              <a:rPr lang="en" sz="1600">
                <a:solidFill>
                  <a:schemeClr val="lt1"/>
                </a:solidFill>
                <a:latin typeface="Times New Roman"/>
                <a:ea typeface="Times New Roman"/>
                <a:cs typeface="Times New Roman"/>
                <a:sym typeface="Times New Roman"/>
              </a:rPr>
              <a:t> </a:t>
            </a:r>
            <a:r>
              <a:rPr lang="en" sz="1450">
                <a:solidFill>
                  <a:schemeClr val="lt1"/>
                </a:solidFill>
                <a:latin typeface="Times New Roman"/>
                <a:ea typeface="Times New Roman"/>
                <a:cs typeface="Times New Roman"/>
                <a:sym typeface="Times New Roman"/>
              </a:rPr>
              <a:t>one_hot_encoding</a:t>
            </a:r>
            <a:r>
              <a:rPr lang="en" sz="1500">
                <a:solidFill>
                  <a:schemeClr val="lt1"/>
                </a:solidFill>
                <a:latin typeface="Times New Roman"/>
                <a:ea typeface="Times New Roman"/>
                <a:cs typeface="Times New Roman"/>
                <a:sym typeface="Times New Roman"/>
              </a:rPr>
              <a:t> that takes two arguments: a pandas DataFrame called </a:t>
            </a:r>
            <a:r>
              <a:rPr lang="en" sz="1550">
                <a:solidFill>
                  <a:schemeClr val="lt1"/>
                </a:solidFill>
                <a:latin typeface="Times New Roman"/>
                <a:ea typeface="Times New Roman"/>
                <a:cs typeface="Times New Roman"/>
                <a:sym typeface="Times New Roman"/>
              </a:rPr>
              <a:t>data</a:t>
            </a:r>
            <a:r>
              <a:rPr lang="en" sz="1500">
                <a:solidFill>
                  <a:schemeClr val="lt1"/>
                </a:solidFill>
                <a:latin typeface="Times New Roman"/>
                <a:ea typeface="Times New Roman"/>
                <a:cs typeface="Times New Roman"/>
                <a:sym typeface="Times New Roman"/>
              </a:rPr>
              <a:t> and a string called </a:t>
            </a:r>
            <a:r>
              <a:rPr lang="en" sz="1550">
                <a:solidFill>
                  <a:schemeClr val="lt1"/>
                </a:solidFill>
                <a:latin typeface="Times New Roman"/>
                <a:ea typeface="Times New Roman"/>
                <a:cs typeface="Times New Roman"/>
                <a:sym typeface="Times New Roman"/>
              </a:rPr>
              <a:t>variable</a:t>
            </a:r>
            <a:r>
              <a:rPr lang="en" sz="1500">
                <a:solidFill>
                  <a:schemeClr val="lt1"/>
                </a:solidFill>
                <a:latin typeface="Times New Roman"/>
                <a:ea typeface="Times New Roman"/>
                <a:cs typeface="Times New Roman"/>
                <a:sym typeface="Times New Roman"/>
              </a:rPr>
              <a:t>.</a:t>
            </a:r>
            <a:endParaRPr sz="1650">
              <a:solidFill>
                <a:schemeClr val="lt1"/>
              </a:solidFill>
              <a:latin typeface="Times New Roman"/>
              <a:ea typeface="Times New Roman"/>
              <a:cs typeface="Times New Roman"/>
              <a:sym typeface="Times New Roman"/>
            </a:endParaRPr>
          </a:p>
        </p:txBody>
      </p:sp>
      <p:pic>
        <p:nvPicPr>
          <p:cNvPr id="110" name="Google Shape;110;p21"/>
          <p:cNvPicPr preferRelativeResize="0"/>
          <p:nvPr/>
        </p:nvPicPr>
        <p:blipFill rotWithShape="1">
          <a:blip r:embed="rId3">
            <a:alphaModFix/>
          </a:blip>
          <a:srcRect b="8152" l="19567" r="30616" t="25512"/>
          <a:stretch/>
        </p:blipFill>
        <p:spPr>
          <a:xfrm>
            <a:off x="3903375" y="1235613"/>
            <a:ext cx="4827499" cy="3269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