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57EFFF-4488-4915-B309-5F9BCDB43E53}" v="3" dt="2025-10-21T17:04:22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388" autoAdjust="0"/>
    <p:restoredTop sz="94660"/>
  </p:normalViewPr>
  <p:slideViewPr>
    <p:cSldViewPr snapToGrid="0">
      <p:cViewPr>
        <p:scale>
          <a:sx n="60" d="100"/>
          <a:sy n="60" d="100"/>
        </p:scale>
        <p:origin x="-1507" y="-6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i l" userId="eaef166b0f307db9" providerId="LiveId" clId="{57B935A7-205A-4476-9F64-A2149D5C0F8C}"/>
    <pc:docChg chg="modSld">
      <pc:chgData name="bhavani l" userId="eaef166b0f307db9" providerId="LiveId" clId="{57B935A7-205A-4476-9F64-A2149D5C0F8C}" dt="2025-10-21T17:04:22.919" v="30"/>
      <pc:docMkLst>
        <pc:docMk/>
      </pc:docMkLst>
      <pc:sldChg chg="addSp delSp modSp mod">
        <pc:chgData name="bhavani l" userId="eaef166b0f307db9" providerId="LiveId" clId="{57B935A7-205A-4476-9F64-A2149D5C0F8C}" dt="2025-10-21T17:04:22.919" v="30"/>
        <pc:sldMkLst>
          <pc:docMk/>
          <pc:sldMk cId="4034591635" sldId="257"/>
        </pc:sldMkLst>
        <pc:spChg chg="mod">
          <ac:chgData name="bhavani l" userId="eaef166b0f307db9" providerId="LiveId" clId="{57B935A7-205A-4476-9F64-A2149D5C0F8C}" dt="2025-10-21T17:03:49.265" v="27" actId="20577"/>
          <ac:spMkLst>
            <pc:docMk/>
            <pc:sldMk cId="4034591635" sldId="257"/>
            <ac:spMk id="2" creationId="{70B0A269-59CB-1164-15CC-8F12F82217E9}"/>
          </ac:spMkLst>
        </pc:spChg>
        <pc:spChg chg="add del">
          <ac:chgData name="bhavani l" userId="eaef166b0f307db9" providerId="LiveId" clId="{57B935A7-205A-4476-9F64-A2149D5C0F8C}" dt="2025-10-21T17:04:22.919" v="30"/>
          <ac:spMkLst>
            <pc:docMk/>
            <pc:sldMk cId="4034591635" sldId="257"/>
            <ac:spMk id="3" creationId="{856F0289-BB98-BF59-DA36-6C63A6523E52}"/>
          </ac:spMkLst>
        </pc:spChg>
        <pc:spChg chg="add mod">
          <ac:chgData name="bhavani l" userId="eaef166b0f307db9" providerId="LiveId" clId="{57B935A7-205A-4476-9F64-A2149D5C0F8C}" dt="2025-10-21T17:04:19.702" v="29"/>
          <ac:spMkLst>
            <pc:docMk/>
            <pc:sldMk cId="4034591635" sldId="257"/>
            <ac:spMk id="4" creationId="{C5641250-07A2-E572-C0F6-2E67101E580C}"/>
          </ac:spMkLst>
        </pc:spChg>
        <pc:spChg chg="add mod">
          <ac:chgData name="bhavani l" userId="eaef166b0f307db9" providerId="LiveId" clId="{57B935A7-205A-4476-9F64-A2149D5C0F8C}" dt="2025-10-21T17:04:22.919" v="30"/>
          <ac:spMkLst>
            <pc:docMk/>
            <pc:sldMk cId="4034591635" sldId="257"/>
            <ac:spMk id="5" creationId="{86E9FB98-D384-923B-5415-4312066821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9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57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47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717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176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9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6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1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15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3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0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9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6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363-056E-47A0-9BEE-E4D34B01358D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FC8ACD-E4CD-446C-B759-6653C25F7B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5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7XJ86cTPusRRx0W_CrVH0na9CpQM9Jm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DB33F9-41E2-FD15-5E64-3183C06FB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10268"/>
            <a:ext cx="7766936" cy="2340568"/>
          </a:xfrm>
        </p:spPr>
        <p:txBody>
          <a:bodyPr/>
          <a:lstStyle/>
          <a:p>
            <a:pPr algn="l"/>
            <a:r>
              <a:rPr lang="en-US" sz="4800" dirty="0"/>
              <a:t>National health insurance claims Analysis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18C7D14-BDAE-C315-8FDE-70F364C9C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 Analyze insurance claim data to identify fraud, delays and cost trends.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7D83E7-8E5A-F408-735A-D4A5D37316DE}"/>
              </a:ext>
            </a:extLst>
          </p:cNvPr>
          <p:cNvSpPr txBox="1"/>
          <p:nvPr/>
        </p:nvSpPr>
        <p:spPr>
          <a:xfrm>
            <a:off x="1507067" y="2020141"/>
            <a:ext cx="6104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GNCIPL DATA  </a:t>
            </a:r>
            <a:r>
              <a:rPr lang="en-US" dirty="0"/>
              <a:t>ANALY</a:t>
            </a:r>
            <a:r>
              <a:rPr lang="en-US" sz="1800" dirty="0"/>
              <a:t>TIC</a:t>
            </a:r>
            <a:r>
              <a:rPr lang="en-US" dirty="0"/>
              <a:t>S INTERNSHIP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0A269-59CB-1164-15CC-8F12F822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45" y="279663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Data Management and Key Insights from SQL </a:t>
            </a:r>
            <a:r>
              <a:rPr lang="en-US" dirty="0" smtClean="0"/>
              <a:t>Analysis:-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6E9FB98-D384-923B-5415-4312066821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000" y="1457060"/>
            <a:ext cx="9549668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Project </a:t>
            </a:r>
            <a:r>
              <a:rPr lang="en-US" sz="1600" b="1" dirty="0">
                <a:latin typeface="Bahnschrift" pitchFamily="34" charset="0"/>
              </a:rPr>
              <a:t>Overview &amp; Data </a:t>
            </a:r>
            <a:r>
              <a:rPr lang="en-US" sz="1600" b="1" dirty="0" smtClean="0">
                <a:latin typeface="Bahnschrift" pitchFamily="34" charset="0"/>
              </a:rPr>
              <a:t>Sources :</a:t>
            </a:r>
            <a:endParaRPr lang="en-US" sz="1600" b="1" dirty="0">
              <a:latin typeface="Bahnschrift" pitchFamily="34" charset="0"/>
            </a:endParaRPr>
          </a:p>
          <a:p>
            <a:r>
              <a:rPr lang="en-US" sz="1600" b="1" dirty="0">
                <a:latin typeface="Bahnschrift" pitchFamily="34" charset="0"/>
              </a:rPr>
              <a:t>Objective:</a:t>
            </a:r>
            <a:r>
              <a:rPr lang="en-US" sz="1600" dirty="0">
                <a:latin typeface="Bahnschrift" pitchFamily="34" charset="0"/>
              </a:rPr>
              <a:t> Analyze insurance claims data to identify patterns in filing and claiming success rates based on patient demographics.</a:t>
            </a:r>
          </a:p>
          <a:p>
            <a:r>
              <a:rPr lang="en-US" sz="1600" b="1" dirty="0">
                <a:latin typeface="Bahnschrift" pitchFamily="34" charset="0"/>
              </a:rPr>
              <a:t>Data Sources:</a:t>
            </a:r>
            <a:endParaRPr lang="en-US" sz="1600" dirty="0">
              <a:latin typeface="Bahnschrift" pitchFamily="34" charset="0"/>
            </a:endParaRPr>
          </a:p>
          <a:p>
            <a:pPr lvl="1"/>
            <a:r>
              <a:rPr lang="en-US" dirty="0">
                <a:latin typeface="Bahnschrift" pitchFamily="34" charset="0"/>
              </a:rPr>
              <a:t>Insurance Claims (Bills, Claim Status, Dates)</a:t>
            </a:r>
          </a:p>
          <a:p>
            <a:pPr lvl="1"/>
            <a:r>
              <a:rPr lang="en-US" dirty="0">
                <a:latin typeface="Bahnschrift" pitchFamily="34" charset="0"/>
              </a:rPr>
              <a:t>Patient Details (Age, Children, Name)</a:t>
            </a:r>
          </a:p>
          <a:p>
            <a:pPr lvl="1"/>
            <a:r>
              <a:rPr lang="en-US" dirty="0">
                <a:latin typeface="Bahnschrift" pitchFamily="34" charset="0"/>
              </a:rPr>
              <a:t>Region Mapping</a:t>
            </a:r>
          </a:p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Data Preparation </a:t>
            </a:r>
            <a:r>
              <a:rPr lang="en-US" sz="1600" b="1" dirty="0" smtClean="0">
                <a:latin typeface="Bahnschrift" pitchFamily="34" charset="0"/>
              </a:rPr>
              <a:t>Highlights :</a:t>
            </a:r>
            <a:endParaRPr lang="en-US" sz="1600" b="1" dirty="0">
              <a:latin typeface="Bahnschrift" pitchFamily="34" charset="0"/>
            </a:endParaRPr>
          </a:p>
          <a:p>
            <a:r>
              <a:rPr lang="en-US" sz="1600" b="1" dirty="0">
                <a:latin typeface="Bahnschrift" pitchFamily="34" charset="0"/>
              </a:rPr>
              <a:t>Process:</a:t>
            </a:r>
            <a:r>
              <a:rPr lang="en-US" sz="1600" dirty="0">
                <a:latin typeface="Bahnschrift" pitchFamily="34" charset="0"/>
              </a:rPr>
              <a:t> Merged three tables into one master </a:t>
            </a:r>
            <a:r>
              <a:rPr lang="en-US" sz="1600" dirty="0" err="1">
                <a:latin typeface="Bahnschrift" pitchFamily="34" charset="0"/>
              </a:rPr>
              <a:t>nhic</a:t>
            </a:r>
            <a:r>
              <a:rPr lang="en-US" sz="1600" dirty="0">
                <a:latin typeface="Bahnschrift" pitchFamily="34" charset="0"/>
              </a:rPr>
              <a:t> table.</a:t>
            </a:r>
          </a:p>
          <a:p>
            <a:r>
              <a:rPr lang="en-US" sz="1600" b="1" dirty="0">
                <a:latin typeface="Bahnschrift" pitchFamily="34" charset="0"/>
              </a:rPr>
              <a:t>New Metrics:</a:t>
            </a:r>
            <a:r>
              <a:rPr lang="en-US" sz="1600" dirty="0">
                <a:latin typeface="Bahnschrift" pitchFamily="34" charset="0"/>
              </a:rPr>
              <a:t> Calculated </a:t>
            </a:r>
            <a:r>
              <a:rPr lang="en-US" sz="1600" b="1" dirty="0">
                <a:latin typeface="Bahnschrift" pitchFamily="34" charset="0"/>
              </a:rPr>
              <a:t>Amount Paid</a:t>
            </a:r>
            <a:r>
              <a:rPr lang="en-US" sz="1600" dirty="0">
                <a:latin typeface="Bahnschrift" pitchFamily="34" charset="0"/>
              </a:rPr>
              <a:t> and </a:t>
            </a:r>
            <a:r>
              <a:rPr lang="en-US" sz="1600" b="1" dirty="0">
                <a:latin typeface="Bahnschrift" pitchFamily="34" charset="0"/>
              </a:rPr>
              <a:t>Duration</a:t>
            </a:r>
            <a:r>
              <a:rPr lang="en-US" sz="1600" dirty="0">
                <a:latin typeface="Bahnschrift" pitchFamily="34" charset="0"/>
              </a:rPr>
              <a:t> of claims.</a:t>
            </a:r>
          </a:p>
          <a:p>
            <a:r>
              <a:rPr lang="en-US" sz="1600" b="1" dirty="0">
                <a:latin typeface="Bahnschrift" pitchFamily="34" charset="0"/>
              </a:rPr>
              <a:t>Data Integrity:</a:t>
            </a:r>
            <a:r>
              <a:rPr lang="en-US" sz="1600" dirty="0">
                <a:latin typeface="Bahnschrift" pitchFamily="34" charset="0"/>
              </a:rPr>
              <a:t> Cleaned and validated data for all 1,338 records (no duplicates or critical null values</a:t>
            </a:r>
            <a:r>
              <a:rPr lang="en-US" sz="1600" dirty="0" smtClean="0">
                <a:latin typeface="Bahnschrift" pitchFamily="34" charset="0"/>
              </a:rPr>
              <a:t>).</a:t>
            </a:r>
          </a:p>
          <a:p>
            <a:pPr marL="0" indent="0">
              <a:buNone/>
            </a:pPr>
            <a:r>
              <a:rPr lang="en-US" sz="1600" b="1" dirty="0">
                <a:latin typeface="Bahnschrift" pitchFamily="34" charset="0"/>
              </a:rPr>
              <a:t>Claim Duration Trend :</a:t>
            </a:r>
          </a:p>
          <a:p>
            <a:r>
              <a:rPr lang="en-US" sz="1600" dirty="0">
                <a:latin typeface="Bahnschrift" pitchFamily="34" charset="0"/>
              </a:rPr>
              <a:t>Content idea: A chart/graphic showing the distribution of claim durations (min/max/average).</a:t>
            </a:r>
          </a:p>
          <a:p>
            <a:r>
              <a:rPr lang="en-US" sz="1600" b="1" dirty="0">
                <a:latin typeface="Bahnschrift" pitchFamily="34" charset="0"/>
              </a:rPr>
              <a:t>Key Statistic:</a:t>
            </a:r>
            <a:r>
              <a:rPr lang="en-US" sz="1600" dirty="0">
                <a:latin typeface="Bahnschrift" pitchFamily="34" charset="0"/>
              </a:rPr>
              <a:t> The overall claims period analyzed is from </a:t>
            </a:r>
            <a:r>
              <a:rPr lang="en-US" sz="1600" b="1" dirty="0">
                <a:latin typeface="Bahnschrift" pitchFamily="34" charset="0"/>
              </a:rPr>
              <a:t>2018 to 2023</a:t>
            </a:r>
            <a:r>
              <a:rPr lang="en-US" sz="1600" dirty="0" smtClean="0">
                <a:latin typeface="Bahnschrift" pitchFamily="34" charset="0"/>
              </a:rPr>
              <a:t>.</a:t>
            </a:r>
            <a:endParaRPr lang="en-US" sz="1600" dirty="0">
              <a:latin typeface="Bahnschrift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9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and Key Insights from SQL Analysis:-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28" y="1887212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Regional </a:t>
            </a:r>
            <a:r>
              <a:rPr lang="en-US" sz="1600" b="1" dirty="0">
                <a:latin typeface="Bahnschrift" pitchFamily="34" charset="0"/>
              </a:rPr>
              <a:t>Claim Success Rate (Chart</a:t>
            </a:r>
            <a:r>
              <a:rPr lang="en-US" sz="1600" b="1" dirty="0" smtClean="0">
                <a:latin typeface="Bahnschrift" pitchFamily="34" charset="0"/>
              </a:rPr>
              <a:t>) :</a:t>
            </a:r>
            <a:endParaRPr lang="en-US" sz="1600" b="1" dirty="0">
              <a:latin typeface="Bahnschrift" pitchFamily="34" charset="0"/>
            </a:endParaRPr>
          </a:p>
          <a:p>
            <a:r>
              <a:rPr lang="en-US" sz="1600" dirty="0">
                <a:latin typeface="Bahnschrift" pitchFamily="34" charset="0"/>
              </a:rPr>
              <a:t>Visual: Bar chart comparing the </a:t>
            </a:r>
            <a:r>
              <a:rPr lang="en-US" sz="1600" b="1" dirty="0">
                <a:latin typeface="Bahnschrift" pitchFamily="34" charset="0"/>
              </a:rPr>
              <a:t>Claimed Percentage</a:t>
            </a:r>
            <a:r>
              <a:rPr lang="en-US" sz="1600" dirty="0">
                <a:latin typeface="Bahnschrift" pitchFamily="34" charset="0"/>
              </a:rPr>
              <a:t> by </a:t>
            </a:r>
            <a:r>
              <a:rPr lang="en-US" sz="1600" b="1" dirty="0">
                <a:latin typeface="Bahnschrift" pitchFamily="34" charset="0"/>
              </a:rPr>
              <a:t>Region</a:t>
            </a:r>
            <a:r>
              <a:rPr lang="en-US" sz="1600" dirty="0">
                <a:latin typeface="Bahnschrift" pitchFamily="34" charset="0"/>
              </a:rPr>
              <a:t>.</a:t>
            </a:r>
          </a:p>
          <a:p>
            <a:r>
              <a:rPr lang="en-US" sz="1600" b="1" dirty="0">
                <a:latin typeface="Bahnschrift" pitchFamily="34" charset="0"/>
              </a:rPr>
              <a:t>Key Insight: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Northwest</a:t>
            </a:r>
            <a:r>
              <a:rPr lang="en-US" sz="1600" dirty="0">
                <a:latin typeface="Bahnschrift" pitchFamily="34" charset="0"/>
              </a:rPr>
              <a:t> region shows the highest rate of successful claims </a:t>
            </a:r>
            <a:r>
              <a:rPr lang="en-US" sz="1600" dirty="0" smtClean="0">
                <a:latin typeface="Bahnschrift" pitchFamily="34" charset="0"/>
              </a:rPr>
              <a:t>.</a:t>
            </a:r>
            <a:endParaRPr lang="en-US" sz="1600" dirty="0">
              <a:latin typeface="Bahnschrift" pitchFamily="34" charset="0"/>
            </a:endParaRPr>
          </a:p>
          <a:p>
            <a:r>
              <a:rPr lang="en-US" sz="1600" b="1" dirty="0">
                <a:latin typeface="Bahnschrift" pitchFamily="34" charset="0"/>
              </a:rPr>
              <a:t>Key Insight: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Southwest</a:t>
            </a:r>
            <a:r>
              <a:rPr lang="en-US" sz="1600" dirty="0">
                <a:latin typeface="Bahnschrift" pitchFamily="34" charset="0"/>
              </a:rPr>
              <a:t> region shows the lowest rate of successful claims .</a:t>
            </a:r>
          </a:p>
          <a:p>
            <a:pPr marL="0" indent="0">
              <a:buNone/>
            </a:pPr>
            <a:r>
              <a:rPr lang="en-US" sz="1600" b="1" dirty="0">
                <a:latin typeface="Bahnschrift" pitchFamily="34" charset="0"/>
              </a:rPr>
              <a:t>Impact of Smoking on Claim Success</a:t>
            </a:r>
          </a:p>
          <a:p>
            <a:r>
              <a:rPr lang="en-US" sz="1600" dirty="0">
                <a:latin typeface="Bahnschrift" pitchFamily="34" charset="0"/>
              </a:rPr>
              <a:t>Visual: Focused comparison of claim percentage for Smokers (Smoker = 1) vs. Non-Smokers (Smoker = 0).</a:t>
            </a:r>
          </a:p>
          <a:p>
            <a:r>
              <a:rPr lang="en-US" sz="1600" b="1" dirty="0">
                <a:latin typeface="Bahnschrift" pitchFamily="34" charset="0"/>
              </a:rPr>
              <a:t>Critical Finding:</a:t>
            </a:r>
            <a:r>
              <a:rPr lang="en-US" sz="1600" dirty="0">
                <a:latin typeface="Bahnschrift" pitchFamily="34" charset="0"/>
              </a:rPr>
              <a:t> For the </a:t>
            </a:r>
            <a:r>
              <a:rPr lang="en-US" sz="1600" b="1" dirty="0">
                <a:latin typeface="Bahnschrift" pitchFamily="34" charset="0"/>
              </a:rPr>
              <a:t>Obese</a:t>
            </a:r>
            <a:r>
              <a:rPr lang="en-US" sz="1600" dirty="0">
                <a:latin typeface="Bahnschrift" pitchFamily="34" charset="0"/>
              </a:rPr>
              <a:t> BMI category, </a:t>
            </a:r>
            <a:r>
              <a:rPr lang="en-US" sz="1600" b="1" dirty="0">
                <a:latin typeface="Bahnschrift" pitchFamily="34" charset="0"/>
              </a:rPr>
              <a:t>100% of smokers</a:t>
            </a:r>
            <a:r>
              <a:rPr lang="en-US" sz="1600" dirty="0">
                <a:latin typeface="Bahnschrift" pitchFamily="34" charset="0"/>
              </a:rPr>
              <a:t> had a successful claim.</a:t>
            </a:r>
          </a:p>
          <a:p>
            <a:r>
              <a:rPr lang="en-US" sz="1600" b="1" dirty="0">
                <a:latin typeface="Bahnschrift" pitchFamily="34" charset="0"/>
              </a:rPr>
              <a:t>General Trend:</a:t>
            </a:r>
            <a:r>
              <a:rPr lang="en-US" sz="1600" dirty="0">
                <a:latin typeface="Bahnschrift" pitchFamily="34" charset="0"/>
              </a:rPr>
              <a:t> Smokers consistently have a higher claimed percentage than non-smokers across all relevant BMI categories (e.g., </a:t>
            </a:r>
            <a:r>
              <a:rPr lang="en-US" sz="1600" b="1" dirty="0">
                <a:latin typeface="Bahnschrift" pitchFamily="34" charset="0"/>
              </a:rPr>
              <a:t>Normal</a:t>
            </a:r>
            <a:r>
              <a:rPr lang="en-US" sz="1600" dirty="0">
                <a:latin typeface="Bahnschrift" pitchFamily="34" charset="0"/>
              </a:rPr>
              <a:t> 80.00% vs. 0.00%, </a:t>
            </a:r>
            <a:r>
              <a:rPr lang="en-US" sz="1600" b="1" dirty="0">
                <a:latin typeface="Bahnschrift" pitchFamily="34" charset="0"/>
              </a:rPr>
              <a:t>Overweight</a:t>
            </a:r>
            <a:r>
              <a:rPr lang="en-US" sz="1600" dirty="0">
                <a:latin typeface="Bahnschrift" pitchFamily="34" charset="0"/>
              </a:rPr>
              <a:t> 86.11% vs. 47.21%).</a:t>
            </a:r>
          </a:p>
          <a:p>
            <a:r>
              <a:rPr lang="en-US" sz="1600" b="1" dirty="0"/>
              <a:t>Smoker Risk:</a:t>
            </a:r>
            <a:r>
              <a:rPr lang="en-US" sz="1600" dirty="0"/>
              <a:t> Smokers, particularly those who are Obese or Overweight, represent a significantly higher claim risk and successful claim conversion rate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7933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053" y="19482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SQL for Deep Dive into Patient Data and Claim Trends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51" y="1472431"/>
            <a:ext cx="9126542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Project Scope &amp; Data Pipeline</a:t>
            </a:r>
          </a:p>
          <a:p>
            <a:r>
              <a:rPr lang="en-US" sz="1600" b="1" dirty="0">
                <a:latin typeface="Bahnschrift" pitchFamily="34" charset="0"/>
              </a:rPr>
              <a:t>Problem:</a:t>
            </a:r>
            <a:r>
              <a:rPr lang="en-US" sz="1600" dirty="0">
                <a:latin typeface="Bahnschrift" pitchFamily="34" charset="0"/>
              </a:rPr>
              <a:t> Analyzing insurance claims data to identify factors influencing claim success.</a:t>
            </a:r>
          </a:p>
          <a:p>
            <a:r>
              <a:rPr lang="en-US" sz="1600" b="1" dirty="0" smtClean="0">
                <a:latin typeface="Bahnschrift" pitchFamily="34" charset="0"/>
              </a:rPr>
              <a:t>Pipeline</a:t>
            </a:r>
            <a:r>
              <a:rPr lang="en-US" sz="1600" b="1" dirty="0">
                <a:latin typeface="Bahnschrift" pitchFamily="34" charset="0"/>
              </a:rPr>
              <a:t>:</a:t>
            </a:r>
            <a:r>
              <a:rPr lang="en-US" sz="1600" dirty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Collect</a:t>
            </a:r>
            <a:r>
              <a:rPr lang="en-US" sz="1600" dirty="0">
                <a:latin typeface="Bahnschrift" pitchFamily="34" charset="0"/>
              </a:rPr>
              <a:t> (3 tables) → </a:t>
            </a:r>
            <a:r>
              <a:rPr lang="en-US" sz="1600" b="1" dirty="0">
                <a:latin typeface="Bahnschrift" pitchFamily="34" charset="0"/>
              </a:rPr>
              <a:t>Clean</a:t>
            </a:r>
            <a:r>
              <a:rPr lang="en-US" sz="1600" dirty="0">
                <a:latin typeface="Bahnschrift" pitchFamily="34" charset="0"/>
              </a:rPr>
              <a:t> (Remove spaces/special characters, Handle duplicates/nulls) → </a:t>
            </a:r>
            <a:r>
              <a:rPr lang="en-US" sz="1600" b="1" dirty="0">
                <a:latin typeface="Bahnschrift" pitchFamily="34" charset="0"/>
              </a:rPr>
              <a:t>Transform</a:t>
            </a:r>
            <a:r>
              <a:rPr lang="en-US" sz="1600" dirty="0">
                <a:latin typeface="Bahnschrift" pitchFamily="34" charset="0"/>
              </a:rPr>
              <a:t> (Create </a:t>
            </a:r>
            <a:r>
              <a:rPr lang="en-US" sz="1600" b="1" dirty="0" err="1">
                <a:latin typeface="Bahnschrift" pitchFamily="34" charset="0"/>
              </a:rPr>
              <a:t>nhic</a:t>
            </a:r>
            <a:r>
              <a:rPr lang="en-US" sz="1600" dirty="0">
                <a:latin typeface="Bahnschrift" pitchFamily="34" charset="0"/>
              </a:rPr>
              <a:t> master table, Calculate </a:t>
            </a:r>
            <a:r>
              <a:rPr lang="en-US" sz="1600" b="1" dirty="0">
                <a:latin typeface="Bahnschrift" pitchFamily="34" charset="0"/>
              </a:rPr>
              <a:t>Amount Paid</a:t>
            </a:r>
            <a:r>
              <a:rPr lang="en-US" sz="1600" dirty="0">
                <a:latin typeface="Bahnschrift" pitchFamily="34" charset="0"/>
              </a:rPr>
              <a:t>, </a:t>
            </a:r>
            <a:r>
              <a:rPr lang="en-US" sz="1600" b="1" dirty="0">
                <a:latin typeface="Bahnschrift" pitchFamily="34" charset="0"/>
              </a:rPr>
              <a:t>Duration</a:t>
            </a:r>
            <a:r>
              <a:rPr lang="en-US" sz="1600" dirty="0">
                <a:latin typeface="Bahnschrift" pitchFamily="34" charset="0"/>
              </a:rPr>
              <a:t>) → </a:t>
            </a:r>
            <a:r>
              <a:rPr lang="en-US" sz="1600" b="1" dirty="0">
                <a:latin typeface="Bahnschrift" pitchFamily="34" charset="0"/>
              </a:rPr>
              <a:t>Analyze</a:t>
            </a:r>
            <a:r>
              <a:rPr lang="en-US" sz="1600" dirty="0">
                <a:latin typeface="Bahnschrift" pitchFamily="34" charset="0"/>
              </a:rPr>
              <a:t> (Regional, BMI/Smoker trends).</a:t>
            </a:r>
          </a:p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 </a:t>
            </a:r>
            <a:r>
              <a:rPr lang="en-US" sz="1600" b="1" dirty="0">
                <a:latin typeface="Bahnschrift" pitchFamily="34" charset="0"/>
              </a:rPr>
              <a:t>Key Financial Metrics</a:t>
            </a:r>
          </a:p>
          <a:p>
            <a:r>
              <a:rPr lang="en-US" sz="1600" b="1" dirty="0">
                <a:latin typeface="Bahnschrift" pitchFamily="34" charset="0"/>
              </a:rPr>
              <a:t>Calculated Metrics:</a:t>
            </a:r>
            <a:endParaRPr lang="en-US" sz="1600" dirty="0">
              <a:latin typeface="Bahnschrift" pitchFamily="34" charset="0"/>
            </a:endParaRPr>
          </a:p>
          <a:p>
            <a:pPr lvl="1"/>
            <a:r>
              <a:rPr lang="en-US" b="1" dirty="0">
                <a:latin typeface="Bahnschrift" pitchFamily="34" charset="0"/>
              </a:rPr>
              <a:t>Amount Paid</a:t>
            </a:r>
            <a:r>
              <a:rPr lang="en-US" dirty="0">
                <a:latin typeface="Bahnschrift" pitchFamily="34" charset="0"/>
              </a:rPr>
              <a:t> = Bill Amount - Claimed Amount.</a:t>
            </a:r>
          </a:p>
          <a:p>
            <a:pPr lvl="1"/>
            <a:r>
              <a:rPr lang="en-US" b="1" dirty="0">
                <a:latin typeface="Bahnschrift" pitchFamily="34" charset="0"/>
              </a:rPr>
              <a:t>Claim Duration</a:t>
            </a:r>
            <a:r>
              <a:rPr lang="en-US" dirty="0">
                <a:latin typeface="Bahnschrift" pitchFamily="34" charset="0"/>
              </a:rPr>
              <a:t> (in days).</a:t>
            </a:r>
          </a:p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Regional </a:t>
            </a:r>
            <a:r>
              <a:rPr lang="en-US" sz="1600" b="1" dirty="0">
                <a:latin typeface="Bahnschrift" pitchFamily="34" charset="0"/>
              </a:rPr>
              <a:t>Claim Performance (Visual: Bar Chart</a:t>
            </a:r>
            <a:r>
              <a:rPr lang="en-US" sz="1600" b="1" dirty="0" smtClean="0">
                <a:latin typeface="Bahnschrift" pitchFamily="34" charset="0"/>
              </a:rPr>
              <a:t>)</a:t>
            </a:r>
            <a:endParaRPr lang="en-US" sz="1600" b="1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4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SQL for Deep Dive into Patient Data and Claim Trends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456480" cy="4343906"/>
          </a:xfrm>
        </p:spPr>
        <p:txBody>
          <a:bodyPr>
            <a:normAutofit fontScale="85000" lnSpcReduction="20000"/>
          </a:bodyPr>
          <a:lstStyle/>
          <a:p>
            <a:r>
              <a:rPr lang="en-US" sz="1900" b="1" dirty="0">
                <a:latin typeface="Bahnschrift" pitchFamily="34" charset="0"/>
              </a:rPr>
              <a:t>Title:</a:t>
            </a:r>
            <a:r>
              <a:rPr lang="en-US" sz="1900" dirty="0">
                <a:latin typeface="Bahnschrift" pitchFamily="34" charset="0"/>
              </a:rPr>
              <a:t> Claim Success Rate by Region</a:t>
            </a:r>
          </a:p>
          <a:p>
            <a:r>
              <a:rPr lang="en-US" sz="1900" b="1" dirty="0">
                <a:latin typeface="Bahnschrift" pitchFamily="34" charset="0"/>
              </a:rPr>
              <a:t>Chart/Table highlighting:</a:t>
            </a:r>
            <a:endParaRPr lang="en-US" sz="1900" dirty="0">
              <a:latin typeface="Bahnschrift" pitchFamily="34" charset="0"/>
            </a:endParaRPr>
          </a:p>
          <a:p>
            <a:pPr lvl="1"/>
            <a:r>
              <a:rPr lang="en-US" sz="1900" b="1" dirty="0">
                <a:latin typeface="Bahnschrift" pitchFamily="34" charset="0"/>
              </a:rPr>
              <a:t>Highest Success:</a:t>
            </a:r>
            <a:r>
              <a:rPr lang="en-US" sz="1900" dirty="0">
                <a:latin typeface="Bahnschrift" pitchFamily="34" charset="0"/>
              </a:rPr>
              <a:t> Northwest .</a:t>
            </a:r>
          </a:p>
          <a:p>
            <a:pPr lvl="1"/>
            <a:r>
              <a:rPr lang="en-US" sz="1900" b="1" dirty="0">
                <a:latin typeface="Bahnschrift" pitchFamily="34" charset="0"/>
              </a:rPr>
              <a:t>Lowest Success:</a:t>
            </a:r>
            <a:r>
              <a:rPr lang="en-US" sz="1900" dirty="0">
                <a:latin typeface="Bahnschrift" pitchFamily="34" charset="0"/>
              </a:rPr>
              <a:t> Southwest </a:t>
            </a:r>
          </a:p>
          <a:p>
            <a:r>
              <a:rPr lang="en-US" sz="1900" b="1" dirty="0">
                <a:latin typeface="Bahnschrift" pitchFamily="34" charset="0"/>
              </a:rPr>
              <a:t>Insight:</a:t>
            </a:r>
            <a:r>
              <a:rPr lang="en-US" sz="1900" dirty="0">
                <a:latin typeface="Bahnschrift" pitchFamily="34" charset="0"/>
              </a:rPr>
              <a:t> Northwest processes claims more successfully, while Southwest sees more non-claimed </a:t>
            </a:r>
            <a:r>
              <a:rPr lang="en-US" sz="1900" dirty="0" smtClean="0">
                <a:latin typeface="Bahnschrift" pitchFamily="34" charset="0"/>
              </a:rPr>
              <a:t>outcomes</a:t>
            </a:r>
            <a:endParaRPr lang="en-US" sz="1900" b="1" dirty="0" smtClean="0">
              <a:latin typeface="Bahnschrift" pitchFamily="34" charset="0"/>
            </a:endParaRPr>
          </a:p>
          <a:p>
            <a:pPr marL="0" indent="0" algn="just">
              <a:buNone/>
            </a:pPr>
            <a:r>
              <a:rPr lang="en-US" sz="1900" b="1" dirty="0" smtClean="0">
                <a:latin typeface="Bahnschrift" pitchFamily="34" charset="0"/>
              </a:rPr>
              <a:t>Impact </a:t>
            </a:r>
            <a:r>
              <a:rPr lang="en-US" sz="1900" b="1" dirty="0">
                <a:latin typeface="Bahnschrift" pitchFamily="34" charset="0"/>
              </a:rPr>
              <a:t>of Smoking &amp; BMI (Visual: Table/Grouped Bar Chart)</a:t>
            </a:r>
          </a:p>
          <a:p>
            <a:pPr algn="just"/>
            <a:r>
              <a:rPr lang="en-US" sz="1900" b="1" dirty="0">
                <a:latin typeface="Bahnschrift" pitchFamily="34" charset="0"/>
              </a:rPr>
              <a:t>Title:</a:t>
            </a:r>
            <a:r>
              <a:rPr lang="en-US" sz="1900" dirty="0">
                <a:latin typeface="Bahnschrift" pitchFamily="34" charset="0"/>
              </a:rPr>
              <a:t> Claim Success Rate by Smoker Status &amp; BMI Category</a:t>
            </a:r>
          </a:p>
          <a:p>
            <a:pPr algn="just"/>
            <a:r>
              <a:rPr lang="en-US" sz="1900" b="1" dirty="0">
                <a:latin typeface="Bahnschrift" pitchFamily="34" charset="0"/>
              </a:rPr>
              <a:t>Key Data Points:</a:t>
            </a:r>
            <a:endParaRPr lang="en-US" sz="1900" dirty="0">
              <a:latin typeface="Bahnschrift" pitchFamily="34" charset="0"/>
            </a:endParaRPr>
          </a:p>
          <a:p>
            <a:pPr lvl="1" algn="just"/>
            <a:r>
              <a:rPr lang="en-US" sz="1900" b="1" dirty="0">
                <a:latin typeface="Bahnschrift" pitchFamily="34" charset="0"/>
              </a:rPr>
              <a:t>Obese Smokers:</a:t>
            </a:r>
            <a:r>
              <a:rPr lang="en-US" sz="1900" dirty="0">
                <a:latin typeface="Bahnschrift" pitchFamily="34" charset="0"/>
              </a:rPr>
              <a:t> </a:t>
            </a:r>
            <a:r>
              <a:rPr lang="en-US" sz="1900" b="1" dirty="0">
                <a:latin typeface="Bahnschrift" pitchFamily="34" charset="0"/>
              </a:rPr>
              <a:t>100.00%</a:t>
            </a:r>
            <a:r>
              <a:rPr lang="en-US" sz="1900" dirty="0">
                <a:latin typeface="Bahnschrift" pitchFamily="34" charset="0"/>
              </a:rPr>
              <a:t> Claimed.</a:t>
            </a:r>
          </a:p>
          <a:p>
            <a:pPr lvl="1" algn="just"/>
            <a:r>
              <a:rPr lang="en-US" sz="1900" b="1" dirty="0">
                <a:latin typeface="Bahnschrift" pitchFamily="34" charset="0"/>
              </a:rPr>
              <a:t>Overweight Smokers:</a:t>
            </a:r>
            <a:r>
              <a:rPr lang="en-US" sz="1900" dirty="0">
                <a:latin typeface="Bahnschrift" pitchFamily="34" charset="0"/>
              </a:rPr>
              <a:t> </a:t>
            </a:r>
            <a:r>
              <a:rPr lang="en-US" sz="1900" b="1" dirty="0">
                <a:latin typeface="Bahnschrift" pitchFamily="34" charset="0"/>
              </a:rPr>
              <a:t>86.11%</a:t>
            </a:r>
            <a:r>
              <a:rPr lang="en-US" sz="1900" dirty="0">
                <a:latin typeface="Bahnschrift" pitchFamily="34" charset="0"/>
              </a:rPr>
              <a:t> Claimed.</a:t>
            </a:r>
          </a:p>
          <a:p>
            <a:pPr lvl="1" algn="just"/>
            <a:r>
              <a:rPr lang="en-US" sz="1900" b="1" dirty="0">
                <a:latin typeface="Bahnschrift" pitchFamily="34" charset="0"/>
              </a:rPr>
              <a:t>Normal BMI (Non-Smokers):</a:t>
            </a:r>
            <a:r>
              <a:rPr lang="en-US" sz="1900" dirty="0">
                <a:latin typeface="Bahnschrift" pitchFamily="34" charset="0"/>
              </a:rPr>
              <a:t> </a:t>
            </a:r>
            <a:r>
              <a:rPr lang="en-US" sz="1900" b="1" dirty="0">
                <a:latin typeface="Bahnschrift" pitchFamily="34" charset="0"/>
              </a:rPr>
              <a:t>0.00%</a:t>
            </a:r>
            <a:r>
              <a:rPr lang="en-US" sz="1900" dirty="0">
                <a:latin typeface="Bahnschrift" pitchFamily="34" charset="0"/>
              </a:rPr>
              <a:t> Claimed.</a:t>
            </a:r>
          </a:p>
          <a:p>
            <a:pPr algn="just"/>
            <a:r>
              <a:rPr lang="en-US" sz="1900" b="1" dirty="0">
                <a:latin typeface="Bahnschrift" pitchFamily="34" charset="0"/>
              </a:rPr>
              <a:t>Insight:</a:t>
            </a:r>
            <a:r>
              <a:rPr lang="en-US" sz="1900" dirty="0">
                <a:latin typeface="Bahnschrift" pitchFamily="34" charset="0"/>
              </a:rPr>
              <a:t> Smoking is a powerful predictor of successful claims, regardless of BMI category, with Obese Smokers showing the highest conversion rate.</a:t>
            </a:r>
          </a:p>
          <a:p>
            <a:pPr marL="0" indent="0" algn="just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84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Data-Driven Insights on Regional, Health, and Financial Claim Trends (2018-2023)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481" y="2094601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Project </a:t>
            </a:r>
            <a:r>
              <a:rPr lang="en-US" sz="1600" b="1" dirty="0">
                <a:latin typeface="Bahnschrift" pitchFamily="34" charset="0"/>
              </a:rPr>
              <a:t>Overview &amp; Data Foundation</a:t>
            </a:r>
          </a:p>
          <a:p>
            <a:r>
              <a:rPr lang="en-US" sz="1600" b="1" dirty="0">
                <a:latin typeface="Bahnschrift" pitchFamily="34" charset="0"/>
              </a:rPr>
              <a:t>Goal:</a:t>
            </a:r>
            <a:r>
              <a:rPr lang="en-US" sz="1600" dirty="0">
                <a:latin typeface="Bahnschrift" pitchFamily="34" charset="0"/>
              </a:rPr>
              <a:t> Use SQL to consolidate raw data and find predictive factors for insurance claim success.</a:t>
            </a:r>
          </a:p>
          <a:p>
            <a:r>
              <a:rPr lang="en-US" sz="1600" b="1" dirty="0">
                <a:latin typeface="Bahnschrift" pitchFamily="34" charset="0"/>
              </a:rPr>
              <a:t>Data Source:</a:t>
            </a:r>
            <a:r>
              <a:rPr lang="en-US" sz="1600" dirty="0">
                <a:latin typeface="Bahnschrift" pitchFamily="34" charset="0"/>
              </a:rPr>
              <a:t> Three linked tables: Claims, Patient Details, and Region.</a:t>
            </a:r>
          </a:p>
          <a:p>
            <a:r>
              <a:rPr lang="en-US" sz="1600" b="1" dirty="0">
                <a:latin typeface="Bahnschrift" pitchFamily="34" charset="0"/>
              </a:rPr>
              <a:t>Key Metrics Created:</a:t>
            </a:r>
            <a:endParaRPr lang="en-US" sz="1600" dirty="0">
              <a:latin typeface="Bahnschrift" pitchFamily="34" charset="0"/>
            </a:endParaRPr>
          </a:p>
          <a:p>
            <a:pPr lvl="1"/>
            <a:r>
              <a:rPr lang="en-US" b="1" dirty="0">
                <a:latin typeface="Bahnschrift" pitchFamily="34" charset="0"/>
              </a:rPr>
              <a:t>Amount Paid</a:t>
            </a:r>
            <a:r>
              <a:rPr lang="en-US" dirty="0">
                <a:latin typeface="Bahnschrift" pitchFamily="34" charset="0"/>
              </a:rPr>
              <a:t> (Bill Amount - Claimed Amount) </a:t>
            </a:r>
          </a:p>
          <a:p>
            <a:pPr lvl="1"/>
            <a:r>
              <a:rPr lang="en-US" b="1" dirty="0">
                <a:latin typeface="Bahnschrift" pitchFamily="34" charset="0"/>
              </a:rPr>
              <a:t>Duration</a:t>
            </a:r>
            <a:r>
              <a:rPr lang="en-US" dirty="0">
                <a:latin typeface="Bahnschrift" pitchFamily="34" charset="0"/>
              </a:rPr>
              <a:t> (Days to Settle </a:t>
            </a:r>
            <a:r>
              <a:rPr lang="en-US" dirty="0" smtClean="0">
                <a:latin typeface="Bahnschrift" pitchFamily="34" charset="0"/>
              </a:rPr>
              <a:t>Claim) </a:t>
            </a:r>
          </a:p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 Data Quality &amp; Preparation</a:t>
            </a:r>
          </a:p>
          <a:p>
            <a:r>
              <a:rPr lang="en-US" sz="1600" b="1" dirty="0" smtClean="0">
                <a:latin typeface="Bahnschrift" pitchFamily="34" charset="0"/>
              </a:rPr>
              <a:t>Process</a:t>
            </a:r>
            <a:r>
              <a:rPr lang="en-US" sz="1600" b="1" dirty="0">
                <a:latin typeface="Bahnschrift" pitchFamily="34" charset="0"/>
              </a:rPr>
              <a:t>:</a:t>
            </a:r>
            <a:r>
              <a:rPr lang="en-US" sz="1600" dirty="0">
                <a:latin typeface="Bahnschrift" pitchFamily="34" charset="0"/>
              </a:rPr>
              <a:t> Merged tables into </a:t>
            </a:r>
            <a:r>
              <a:rPr lang="en-US" sz="1600" b="1" dirty="0" err="1">
                <a:latin typeface="Bahnschrift" pitchFamily="34" charset="0"/>
              </a:rPr>
              <a:t>nhic</a:t>
            </a:r>
            <a:r>
              <a:rPr lang="en-US" sz="1600" dirty="0">
                <a:latin typeface="Bahnschrift" pitchFamily="34" charset="0"/>
              </a:rPr>
              <a:t> master dataset.</a:t>
            </a:r>
          </a:p>
          <a:p>
            <a:r>
              <a:rPr lang="en-US" sz="1600" b="1" dirty="0">
                <a:latin typeface="Bahnschrift" pitchFamily="34" charset="0"/>
              </a:rPr>
              <a:t>Quality Check:</a:t>
            </a:r>
            <a:r>
              <a:rPr lang="en-US" sz="1600" dirty="0">
                <a:latin typeface="Bahnschrift" pitchFamily="34" charset="0"/>
              </a:rPr>
              <a:t> No missing or duplicate data issues identified.</a:t>
            </a:r>
          </a:p>
          <a:p>
            <a:r>
              <a:rPr lang="en-US" sz="1600" b="1" dirty="0">
                <a:latin typeface="Bahnschrift" pitchFamily="34" charset="0"/>
              </a:rPr>
              <a:t>Output:</a:t>
            </a:r>
            <a:r>
              <a:rPr lang="en-US" sz="1600" dirty="0">
                <a:latin typeface="Bahnschrift" pitchFamily="34" charset="0"/>
              </a:rPr>
              <a:t> Clean dataset ready for analysis.</a:t>
            </a:r>
          </a:p>
          <a:p>
            <a:pPr marL="0" indent="0">
              <a:buNone/>
            </a:pPr>
            <a:r>
              <a:rPr lang="en-US" sz="1600" b="1" dirty="0" smtClean="0">
                <a:latin typeface="Bahnschrift" pitchFamily="34" charset="0"/>
              </a:rPr>
              <a:t> </a:t>
            </a:r>
            <a:endParaRPr lang="en-US" sz="1600" dirty="0">
              <a:latin typeface="Bahn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Data-Driven Insights on Regional, Health, and Financial Claim Trends (2018-2023)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626" y="2104028"/>
            <a:ext cx="10031515" cy="4579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Bahnschrift" pitchFamily="34" charset="0"/>
              </a:rPr>
              <a:t>Regional Claim Performance</a:t>
            </a:r>
          </a:p>
          <a:p>
            <a:r>
              <a:rPr lang="en-US" sz="2600" b="1" dirty="0">
                <a:latin typeface="Bahnschrift" pitchFamily="34" charset="0"/>
              </a:rPr>
              <a:t>Title:</a:t>
            </a:r>
            <a:r>
              <a:rPr lang="en-US" sz="2600" dirty="0">
                <a:latin typeface="Bahnschrift" pitchFamily="34" charset="0"/>
              </a:rPr>
              <a:t> Claim Success Rate by Region</a:t>
            </a:r>
          </a:p>
          <a:p>
            <a:r>
              <a:rPr lang="en-US" sz="2600" b="1" dirty="0">
                <a:latin typeface="Bahnschrift" pitchFamily="34" charset="0"/>
              </a:rPr>
              <a:t>Visual:</a:t>
            </a:r>
            <a:r>
              <a:rPr lang="en-US" sz="2600" dirty="0">
                <a:latin typeface="Bahnschrift" pitchFamily="34" charset="0"/>
              </a:rPr>
              <a:t> Table or Bar Chart comparing Claimed Percentage across the four regions</a:t>
            </a:r>
            <a:r>
              <a:rPr lang="en-US" sz="2600" dirty="0" smtClean="0">
                <a:latin typeface="Bahnschrift" pitchFamily="34" charset="0"/>
              </a:rPr>
              <a:t>.</a:t>
            </a:r>
            <a:endParaRPr lang="en-US" sz="2600" b="1" dirty="0" smtClean="0">
              <a:latin typeface="Bahnschrift" pitchFamily="34" charset="0"/>
            </a:endParaRPr>
          </a:p>
          <a:p>
            <a:pPr marL="457200" lvl="1" indent="0">
              <a:buNone/>
            </a:pPr>
            <a:r>
              <a:rPr lang="en-US" sz="2600" b="1" dirty="0" smtClean="0">
                <a:latin typeface="Bahnschrift" pitchFamily="34" charset="0"/>
              </a:rPr>
              <a:t>Key </a:t>
            </a:r>
            <a:r>
              <a:rPr lang="en-US" sz="2600" b="1" dirty="0">
                <a:latin typeface="Bahnschrift" pitchFamily="34" charset="0"/>
              </a:rPr>
              <a:t>Findings</a:t>
            </a:r>
            <a:r>
              <a:rPr lang="en-US" sz="2600" b="1" dirty="0" smtClean="0">
                <a:latin typeface="Bahnschrift" pitchFamily="34" charset="0"/>
              </a:rPr>
              <a:t>:</a:t>
            </a:r>
            <a:endParaRPr lang="en-US" sz="2600" dirty="0" smtClean="0">
              <a:latin typeface="Bahnschrift" pitchFamily="34" charset="0"/>
            </a:endParaRPr>
          </a:p>
          <a:p>
            <a:pPr lvl="1"/>
            <a:r>
              <a:rPr lang="en-US" sz="2600" dirty="0" smtClean="0">
                <a:latin typeface="Bahnschrift" pitchFamily="34" charset="0"/>
              </a:rPr>
              <a:t>Highest </a:t>
            </a:r>
            <a:r>
              <a:rPr lang="en-US" sz="2600" dirty="0">
                <a:latin typeface="Bahnschrift" pitchFamily="34" charset="0"/>
              </a:rPr>
              <a:t>Success Rate: </a:t>
            </a:r>
            <a:r>
              <a:rPr lang="en-US" sz="2600" b="1" dirty="0">
                <a:latin typeface="Bahnschrift" pitchFamily="34" charset="0"/>
              </a:rPr>
              <a:t>Northwest </a:t>
            </a:r>
            <a:endParaRPr lang="en-US" sz="2600" dirty="0">
              <a:latin typeface="Bahnschrift" pitchFamily="34" charset="0"/>
            </a:endParaRPr>
          </a:p>
          <a:p>
            <a:pPr lvl="1"/>
            <a:r>
              <a:rPr lang="en-US" sz="2600" dirty="0">
                <a:latin typeface="Bahnschrift" pitchFamily="34" charset="0"/>
              </a:rPr>
              <a:t>Lowest Success Rate: </a:t>
            </a:r>
            <a:r>
              <a:rPr lang="en-US" sz="2600" b="1" dirty="0">
                <a:latin typeface="Bahnschrift" pitchFamily="34" charset="0"/>
              </a:rPr>
              <a:t>Southwest </a:t>
            </a:r>
            <a:endParaRPr lang="en-US" sz="2600" dirty="0">
              <a:latin typeface="Bahnschrift" pitchFamily="34" charset="0"/>
            </a:endParaRPr>
          </a:p>
          <a:p>
            <a:r>
              <a:rPr lang="en-US" sz="2600" b="1" dirty="0">
                <a:latin typeface="Bahnschrift" pitchFamily="34" charset="0"/>
              </a:rPr>
              <a:t>Insight:</a:t>
            </a:r>
            <a:r>
              <a:rPr lang="en-US" sz="2600" dirty="0">
                <a:latin typeface="Bahnschrift" pitchFamily="34" charset="0"/>
              </a:rPr>
              <a:t> Claim success varies significantly geographically, suggesting localized risk or process factors.</a:t>
            </a:r>
          </a:p>
          <a:p>
            <a:pPr marL="0" indent="0">
              <a:buNone/>
            </a:pPr>
            <a:endParaRPr lang="en-US" sz="2600" b="1" dirty="0" smtClean="0">
              <a:latin typeface="Bahnschrift" pitchFamily="34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Bahnschrift" pitchFamily="34" charset="0"/>
              </a:rPr>
              <a:t>Health </a:t>
            </a:r>
            <a:r>
              <a:rPr lang="en-US" sz="2600" b="1" dirty="0">
                <a:latin typeface="Bahnschrift" pitchFamily="34" charset="0"/>
              </a:rPr>
              <a:t>Factors: Smoking &amp; BMI</a:t>
            </a:r>
          </a:p>
          <a:p>
            <a:r>
              <a:rPr lang="en-US" sz="2600" b="1" dirty="0">
                <a:latin typeface="Bahnschrift" pitchFamily="34" charset="0"/>
              </a:rPr>
              <a:t>Title:</a:t>
            </a:r>
            <a:r>
              <a:rPr lang="en-US" sz="2600" dirty="0">
                <a:latin typeface="Bahnschrift" pitchFamily="34" charset="0"/>
              </a:rPr>
              <a:t> Correlates of Claim Success: Smoker Status &amp; BMI</a:t>
            </a:r>
          </a:p>
          <a:p>
            <a:r>
              <a:rPr lang="en-US" sz="2600" b="1" dirty="0">
                <a:latin typeface="Bahnschrift" pitchFamily="34" charset="0"/>
              </a:rPr>
              <a:t>Visual:</a:t>
            </a:r>
            <a:r>
              <a:rPr lang="en-US" sz="2600" dirty="0">
                <a:latin typeface="Bahnschrift" pitchFamily="34" charset="0"/>
              </a:rPr>
              <a:t> Table showing Claimed Percentage by BMI Category and Smoker Status.</a:t>
            </a:r>
          </a:p>
          <a:p>
            <a:r>
              <a:rPr lang="en-US" sz="2600" b="1" dirty="0">
                <a:latin typeface="Bahnschrift" pitchFamily="34" charset="0"/>
              </a:rPr>
              <a:t>Critical Insights:</a:t>
            </a:r>
            <a:endParaRPr lang="en-US" sz="2600" dirty="0">
              <a:latin typeface="Bahnschrift" pitchFamily="34" charset="0"/>
            </a:endParaRPr>
          </a:p>
          <a:p>
            <a:pPr lvl="1"/>
            <a:r>
              <a:rPr lang="en-US" sz="2600" b="1" dirty="0">
                <a:latin typeface="Bahnschrift" pitchFamily="34" charset="0"/>
              </a:rPr>
              <a:t>Obese Smokers</a:t>
            </a:r>
            <a:r>
              <a:rPr lang="en-US" sz="2600" dirty="0">
                <a:latin typeface="Bahnschrift" pitchFamily="34" charset="0"/>
              </a:rPr>
              <a:t> show a </a:t>
            </a:r>
            <a:r>
              <a:rPr lang="en-US" sz="2600" b="1" dirty="0">
                <a:latin typeface="Bahnschrift" pitchFamily="34" charset="0"/>
              </a:rPr>
              <a:t>100.00%</a:t>
            </a:r>
            <a:r>
              <a:rPr lang="en-US" sz="2600" dirty="0">
                <a:latin typeface="Bahnschrift" pitchFamily="34" charset="0"/>
              </a:rPr>
              <a:t> claim rate.</a:t>
            </a:r>
          </a:p>
          <a:p>
            <a:pPr lvl="1"/>
            <a:r>
              <a:rPr lang="en-US" sz="2600" b="1" dirty="0">
                <a:latin typeface="Bahnschrift" pitchFamily="34" charset="0"/>
              </a:rPr>
              <a:t>Normal Non-Smokers</a:t>
            </a:r>
            <a:r>
              <a:rPr lang="en-US" sz="2600" dirty="0">
                <a:latin typeface="Bahnschrift" pitchFamily="34" charset="0"/>
              </a:rPr>
              <a:t> show a </a:t>
            </a:r>
            <a:r>
              <a:rPr lang="en-US" sz="2600" b="1" dirty="0">
                <a:latin typeface="Bahnschrift" pitchFamily="34" charset="0"/>
              </a:rPr>
              <a:t>0.00%</a:t>
            </a:r>
            <a:r>
              <a:rPr lang="en-US" sz="2600" dirty="0">
                <a:latin typeface="Bahnschrift" pitchFamily="34" charset="0"/>
              </a:rPr>
              <a:t> claim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38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ahnschrift" pitchFamily="34" charset="0"/>
              </a:rPr>
              <a:t>The conclusion of this project is that the comprehensive </a:t>
            </a:r>
            <a:r>
              <a:rPr lang="en-US" b="1" dirty="0">
                <a:latin typeface="Bahnschrift" pitchFamily="34" charset="0"/>
              </a:rPr>
              <a:t>SQL data analysis</a:t>
            </a:r>
            <a:r>
              <a:rPr lang="en-US" dirty="0">
                <a:latin typeface="Bahnschrift" pitchFamily="34" charset="0"/>
              </a:rPr>
              <a:t> of the National Health Insurance Claims (NHIC) dataset successfully established clear, quantifiable correlations between </a:t>
            </a:r>
            <a:r>
              <a:rPr lang="en-US" b="1" dirty="0">
                <a:latin typeface="Bahnschrift" pitchFamily="34" charset="0"/>
              </a:rPr>
              <a:t>demographic/health factors</a:t>
            </a:r>
            <a:r>
              <a:rPr lang="en-US" dirty="0">
                <a:latin typeface="Bahnschrift" pitchFamily="34" charset="0"/>
              </a:rPr>
              <a:t> and </a:t>
            </a:r>
            <a:r>
              <a:rPr lang="en-US" b="1" dirty="0">
                <a:latin typeface="Bahnschrift" pitchFamily="34" charset="0"/>
              </a:rPr>
              <a:t>claim outcomes</a:t>
            </a:r>
            <a:r>
              <a:rPr lang="en-US" dirty="0">
                <a:latin typeface="Bahnschrift" pitchFamily="34" charset="0"/>
              </a:rPr>
              <a:t>, providing actionable intelligence for strategic decision-making.</a:t>
            </a:r>
          </a:p>
          <a:p>
            <a:r>
              <a:rPr lang="en-US" dirty="0"/>
              <a:t>Dataset :- National Health Insurance </a:t>
            </a:r>
            <a:r>
              <a:rPr lang="en-US" dirty="0" smtClean="0"/>
              <a:t>dataset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drive.google.com/drive/folders/17XJ86cTPusRRx0W_CrVH0na9CpQM9Jm9</a:t>
            </a: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6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19" y="3088849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Thank you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9150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1505</TotalTime>
  <Words>815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National health insurance claims Analysis</vt:lpstr>
      <vt:lpstr>Data Management and Key Insights from SQL Analysis:-</vt:lpstr>
      <vt:lpstr>Data Management and Key Insights from SQL Analysis:-</vt:lpstr>
      <vt:lpstr>Leveraging SQL for Deep Dive into Patient Data and Claim Trends </vt:lpstr>
      <vt:lpstr>Leveraging SQL for Deep Dive into Patient Data and Claim Trends</vt:lpstr>
      <vt:lpstr>Data-Driven Insights on Regional, Health, and Financial Claim Trends (2018-2023)  </vt:lpstr>
      <vt:lpstr>Data-Driven Insights on Regional, Health, and Financial Claim Trends (2018-2023)</vt:lpstr>
      <vt:lpstr>Conclusion:</vt:lpstr>
      <vt:lpstr>Thank you 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health insurance claims Analysis</dc:title>
  <dc:creator>bhavani l</dc:creator>
  <cp:lastModifiedBy>Bhavani</cp:lastModifiedBy>
  <cp:revision>10</cp:revision>
  <dcterms:created xsi:type="dcterms:W3CDTF">2025-10-21T16:50:58Z</dcterms:created>
  <dcterms:modified xsi:type="dcterms:W3CDTF">2025-10-23T07:00:22Z</dcterms:modified>
</cp:coreProperties>
</file>