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4" r:id="rId3"/>
    <p:sldId id="258" r:id="rId4"/>
    <p:sldId id="264" r:id="rId5"/>
    <p:sldId id="266" r:id="rId6"/>
    <p:sldId id="268" r:id="rId7"/>
    <p:sldId id="265" r:id="rId8"/>
    <p:sldId id="267" r:id="rId9"/>
    <p:sldId id="262" r:id="rId10"/>
    <p:sldId id="263" r:id="rId11"/>
    <p:sldId id="269" r:id="rId12"/>
    <p:sldId id="270" r:id="rId13"/>
    <p:sldId id="271" r:id="rId14"/>
    <p:sldId id="276" r:id="rId15"/>
    <p:sldId id="272" r:id="rId16"/>
    <p:sldId id="277" r:id="rId17"/>
    <p:sldId id="273"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7" d="100"/>
          <a:sy n="107" d="100"/>
        </p:scale>
        <p:origin x="89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Airbnb Booking analysis</a:t>
            </a:r>
            <a:br>
              <a:rPr lang="en-IN" sz="3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By </a:t>
            </a:r>
            <a:br>
              <a:rPr lang="en-IN" sz="1600" b="1" dirty="0">
                <a:solidFill>
                  <a:schemeClr val="lt1"/>
                </a:solidFill>
                <a:latin typeface="Montserrat"/>
                <a:ea typeface="Montserrat"/>
                <a:cs typeface="Montserrat"/>
                <a:sym typeface="Montserrat"/>
              </a:rPr>
            </a:br>
            <a:r>
              <a:rPr lang="en-IN" sz="2400" b="1" dirty="0">
                <a:solidFill>
                  <a:schemeClr val="lt1"/>
                </a:solidFill>
                <a:latin typeface="Montserrat"/>
                <a:ea typeface="Montserrat"/>
                <a:cs typeface="Montserrat"/>
                <a:sym typeface="Montserrat"/>
              </a:rPr>
              <a:t>Bhavani </a:t>
            </a:r>
            <a:r>
              <a:rPr lang="en-IN" sz="2400" b="1" dirty="0" err="1">
                <a:solidFill>
                  <a:schemeClr val="lt1"/>
                </a:solidFill>
                <a:latin typeface="Montserrat"/>
                <a:ea typeface="Montserrat"/>
                <a:cs typeface="Montserrat"/>
                <a:sym typeface="Montserrat"/>
              </a:rPr>
              <a:t>Lalam</a:t>
            </a: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br>
              <a:rPr lang="en-IN"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solidFill>
            <a:schemeClr val="accent3"/>
          </a:solidFill>
        </p:spPr>
        <p:txBody>
          <a:bodyPr/>
          <a:lstStyle/>
          <a:p>
            <a:pPr marL="114300" indent="0">
              <a:buNone/>
            </a:pPr>
            <a:r>
              <a:rPr lang="en-IN" sz="1600" b="1" dirty="0"/>
              <a:t>This counterplot shows the relationship between room types with respect to the </a:t>
            </a:r>
            <a:r>
              <a:rPr lang="en-IN" sz="1600" b="1" dirty="0" err="1"/>
              <a:t>Neighbourhood_group</a:t>
            </a:r>
            <a:r>
              <a:rPr lang="en-IN" sz="1600" dirty="0"/>
              <a:t>:</a:t>
            </a:r>
          </a:p>
          <a:p>
            <a:pPr marL="114300" indent="0">
              <a:buNone/>
            </a:pPr>
            <a:endParaRPr lang="en-IN" sz="1600" dirty="0"/>
          </a:p>
          <a:p>
            <a:pPr>
              <a:buFont typeface="Wingdings" panose="05000000000000000000" pitchFamily="2" charset="2"/>
              <a:buChar char="Ø"/>
            </a:pPr>
            <a:r>
              <a:rPr lang="en-IN" sz="1600" dirty="0"/>
              <a:t>Here we can </a:t>
            </a:r>
            <a:r>
              <a:rPr lang="en-IN" sz="1600" dirty="0" err="1"/>
              <a:t>can</a:t>
            </a:r>
            <a:r>
              <a:rPr lang="en-IN" sz="1600" dirty="0"/>
              <a:t> conclude that </a:t>
            </a:r>
          </a:p>
          <a:p>
            <a:pPr marL="114300" indent="0">
              <a:buNone/>
            </a:pPr>
            <a:r>
              <a:rPr lang="en-IN" sz="1600" dirty="0"/>
              <a:t>most of the bookings are from entire</a:t>
            </a:r>
          </a:p>
          <a:p>
            <a:pPr marL="114300" indent="0">
              <a:buNone/>
            </a:pPr>
            <a:r>
              <a:rPr lang="en-IN" sz="1600" dirty="0"/>
              <a:t>Home/apt  followed private room.</a:t>
            </a:r>
          </a:p>
          <a:p>
            <a:pPr>
              <a:buFont typeface="Wingdings" panose="05000000000000000000" pitchFamily="2" charset="2"/>
              <a:buChar char="Ø"/>
            </a:pPr>
            <a:r>
              <a:rPr lang="en-IN" sz="1600" dirty="0"/>
              <a:t>Shared rooms have the very least </a:t>
            </a:r>
          </a:p>
          <a:p>
            <a:pPr marL="114300" indent="0">
              <a:buNone/>
            </a:pPr>
            <a:r>
              <a:rPr lang="en-IN" sz="1600" dirty="0"/>
              <a:t>contribution.</a:t>
            </a:r>
          </a:p>
          <a:p>
            <a:pPr>
              <a:buFont typeface="Wingdings" panose="05000000000000000000" pitchFamily="2" charset="2"/>
              <a:buChar char="Ø"/>
            </a:pPr>
            <a:r>
              <a:rPr lang="en-IN" sz="1600" dirty="0"/>
              <a:t>Most of the people preferred entire </a:t>
            </a:r>
          </a:p>
          <a:p>
            <a:pPr marL="114300" indent="0">
              <a:buNone/>
            </a:pPr>
            <a:r>
              <a:rPr lang="en-IN" sz="1600" dirty="0"/>
              <a:t>Home &amp; private rooms from </a:t>
            </a:r>
          </a:p>
          <a:p>
            <a:pPr marL="114300" indent="0">
              <a:buNone/>
            </a:pPr>
            <a:r>
              <a:rPr lang="en-IN" sz="1600" dirty="0" err="1"/>
              <a:t>manhantten</a:t>
            </a:r>
            <a:r>
              <a:rPr lang="en-IN" sz="1600" dirty="0"/>
              <a:t> and Brooklyn.</a:t>
            </a:r>
          </a:p>
        </p:txBody>
      </p:sp>
      <p:pic>
        <p:nvPicPr>
          <p:cNvPr id="4" name="Picture 3">
            <a:extLst>
              <a:ext uri="{FF2B5EF4-FFF2-40B4-BE49-F238E27FC236}">
                <a16:creationId xmlns:a16="http://schemas.microsoft.com/office/drawing/2014/main" id="{ECDDB362-7C2A-449B-015E-4AC4E89291BE}"/>
              </a:ext>
            </a:extLst>
          </p:cNvPr>
          <p:cNvPicPr>
            <a:picLocks noChangeAspect="1"/>
          </p:cNvPicPr>
          <p:nvPr/>
        </p:nvPicPr>
        <p:blipFill>
          <a:blip r:embed="rId2"/>
          <a:stretch>
            <a:fillRect/>
          </a:stretch>
        </p:blipFill>
        <p:spPr>
          <a:xfrm>
            <a:off x="4169374" y="1864519"/>
            <a:ext cx="4637397" cy="2646619"/>
          </a:xfrm>
          <a:prstGeom prst="rect">
            <a:avLst/>
          </a:prstGeom>
        </p:spPr>
      </p:pic>
      <p:sp>
        <p:nvSpPr>
          <p:cNvPr id="7" name="Title 1">
            <a:extLst>
              <a:ext uri="{FF2B5EF4-FFF2-40B4-BE49-F238E27FC236}">
                <a16:creationId xmlns:a16="http://schemas.microsoft.com/office/drawing/2014/main" id="{9A5F800F-E667-8475-1BEE-62C3B1C8F6EE}"/>
              </a:ext>
            </a:extLst>
          </p:cNvPr>
          <p:cNvSpPr>
            <a:spLocks noGrp="1"/>
          </p:cNvSpPr>
          <p:nvPr>
            <p:ph type="title"/>
          </p:nvPr>
        </p:nvSpPr>
        <p:spPr>
          <a:xfrm>
            <a:off x="311150" y="444500"/>
            <a:ext cx="8521700" cy="573088"/>
          </a:xfrm>
          <a:solidFill>
            <a:schemeClr val="tx2">
              <a:lumMod val="90000"/>
            </a:schemeClr>
          </a:solidFill>
        </p:spPr>
        <p:txBody>
          <a:bodyPr/>
          <a:lstStyle/>
          <a:p>
            <a:pPr algn="ctr"/>
            <a:r>
              <a:rPr lang="en-IN" sz="2000" dirty="0"/>
              <a:t> Analysis on room type on the basis of areas</a:t>
            </a:r>
          </a:p>
        </p:txBody>
      </p:sp>
    </p:spTree>
    <p:extLst>
      <p:ext uri="{BB962C8B-B14F-4D97-AF65-F5344CB8AC3E}">
        <p14:creationId xmlns:p14="http://schemas.microsoft.com/office/powerpoint/2010/main" val="30379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pPr algn="ctr"/>
            <a:r>
              <a:rPr lang="en-IN" sz="2000" dirty="0"/>
              <a:t> which area got maximum reviews</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699" y="1152476"/>
            <a:ext cx="8534365" cy="3345596"/>
          </a:xfrm>
          <a:solidFill>
            <a:schemeClr val="accent3"/>
          </a:solidFill>
        </p:spPr>
        <p:txBody>
          <a:bodyPr/>
          <a:lstStyle/>
          <a:p>
            <a:pPr marL="114300" indent="0">
              <a:buNone/>
            </a:pPr>
            <a:r>
              <a:rPr lang="en-IN" sz="1500" b="1" dirty="0"/>
              <a:t>Analysis on maximum reviews on</a:t>
            </a:r>
          </a:p>
          <a:p>
            <a:pPr marL="114300" indent="0">
              <a:buNone/>
            </a:pPr>
            <a:r>
              <a:rPr lang="en-IN" sz="1500" b="1" dirty="0"/>
              <a:t>the basis of neighbourhood with </a:t>
            </a:r>
          </a:p>
          <a:p>
            <a:pPr marL="114300" indent="0">
              <a:buNone/>
            </a:pPr>
            <a:r>
              <a:rPr lang="en-IN" sz="1500" b="1" dirty="0"/>
              <a:t>the of bar chart:</a:t>
            </a:r>
          </a:p>
          <a:p>
            <a:pPr marL="114300" indent="0">
              <a:buNone/>
            </a:pPr>
            <a:endParaRPr lang="en-IN" sz="1500" dirty="0"/>
          </a:p>
          <a:p>
            <a:pPr>
              <a:buFont typeface="Wingdings" panose="05000000000000000000" pitchFamily="2" charset="2"/>
              <a:buChar char="Ø"/>
            </a:pPr>
            <a:r>
              <a:rPr lang="en-IN" sz="1500" dirty="0"/>
              <a:t>Queens have the maximum reviews</a:t>
            </a:r>
          </a:p>
          <a:p>
            <a:pPr marL="114300" indent="0">
              <a:buNone/>
            </a:pPr>
            <a:r>
              <a:rPr lang="en-IN" sz="1500" dirty="0"/>
              <a:t>neighbourhood followed by </a:t>
            </a:r>
            <a:r>
              <a:rPr lang="en-IN" sz="1500" dirty="0" err="1"/>
              <a:t>mahattan</a:t>
            </a:r>
            <a:r>
              <a:rPr lang="en-IN" sz="1500" dirty="0"/>
              <a:t>.</a:t>
            </a:r>
          </a:p>
          <a:p>
            <a:pPr>
              <a:buFont typeface="Wingdings" panose="05000000000000000000" pitchFamily="2" charset="2"/>
              <a:buChar char="Ø"/>
            </a:pPr>
            <a:r>
              <a:rPr lang="en-IN" sz="1500" dirty="0"/>
              <a:t>According to whole data analysis </a:t>
            </a:r>
          </a:p>
          <a:p>
            <a:pPr marL="114300" indent="0">
              <a:buNone/>
            </a:pPr>
            <a:r>
              <a:rPr lang="en-IN" sz="1500" dirty="0" err="1"/>
              <a:t>mahattan</a:t>
            </a:r>
            <a:r>
              <a:rPr lang="en-IN" sz="1500" dirty="0"/>
              <a:t> have more traffic because</a:t>
            </a:r>
          </a:p>
          <a:p>
            <a:pPr marL="114300" indent="0">
              <a:buNone/>
            </a:pPr>
            <a:r>
              <a:rPr lang="en-IN" sz="1500" dirty="0"/>
              <a:t> of affordable prices compare to others.</a:t>
            </a:r>
          </a:p>
          <a:p>
            <a:pPr marL="114300" indent="0">
              <a:buNone/>
            </a:pPr>
            <a:endParaRPr lang="en-IN" dirty="0"/>
          </a:p>
        </p:txBody>
      </p:sp>
      <p:pic>
        <p:nvPicPr>
          <p:cNvPr id="4098" name="Picture 2">
            <a:extLst>
              <a:ext uri="{FF2B5EF4-FFF2-40B4-BE49-F238E27FC236}">
                <a16:creationId xmlns:a16="http://schemas.microsoft.com/office/drawing/2014/main" id="{2F3E28CD-363C-86E5-7B8C-3AB037308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638" y="1328738"/>
            <a:ext cx="478631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3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pPr algn="ctr"/>
            <a:r>
              <a:rPr lang="en-IN" sz="2000" dirty="0"/>
              <a:t>  price analysis on the basis of number of reviews</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700" y="1152888"/>
            <a:ext cx="8381556" cy="3785727"/>
          </a:xfrm>
          <a:solidFill>
            <a:schemeClr val="accent3"/>
          </a:solidFill>
        </p:spPr>
        <p:txBody>
          <a:bodyPr/>
          <a:lstStyle/>
          <a:p>
            <a:pPr marL="114300" indent="0">
              <a:buNone/>
            </a:pPr>
            <a:r>
              <a:rPr lang="en-IN" sz="1600" b="1" dirty="0"/>
              <a:t>The line graph shows that price</a:t>
            </a:r>
          </a:p>
          <a:p>
            <a:pPr marL="114300" indent="0">
              <a:buNone/>
            </a:pPr>
            <a:r>
              <a:rPr lang="en-IN" sz="1600" b="1" dirty="0"/>
              <a:t>vs number of reviews in </a:t>
            </a:r>
          </a:p>
          <a:p>
            <a:pPr marL="114300" indent="0">
              <a:buNone/>
            </a:pPr>
            <a:r>
              <a:rPr lang="en-IN" sz="1600" b="1" dirty="0"/>
              <a:t>different areas:</a:t>
            </a:r>
          </a:p>
          <a:p>
            <a:pPr marL="114300" indent="0">
              <a:buNone/>
            </a:pPr>
            <a:endParaRPr lang="en-IN" dirty="0"/>
          </a:p>
          <a:p>
            <a:pPr>
              <a:buFont typeface="Wingdings" panose="05000000000000000000" pitchFamily="2" charset="2"/>
              <a:buChar char="Ø"/>
            </a:pPr>
            <a:r>
              <a:rPr lang="en-IN" sz="1500" dirty="0"/>
              <a:t>From the head 10 listings, </a:t>
            </a:r>
          </a:p>
          <a:p>
            <a:pPr marL="114300" indent="0">
              <a:buNone/>
            </a:pPr>
            <a:r>
              <a:rPr lang="en-IN" sz="1500" dirty="0"/>
              <a:t>According to different prices reviews </a:t>
            </a:r>
          </a:p>
          <a:p>
            <a:pPr marL="114300" indent="0">
              <a:buNone/>
            </a:pPr>
            <a:r>
              <a:rPr lang="en-IN" sz="1500" dirty="0"/>
              <a:t>Splits based on their preferences.</a:t>
            </a:r>
          </a:p>
          <a:p>
            <a:pPr marL="114300" indent="0">
              <a:buNone/>
            </a:pPr>
            <a:endParaRPr lang="en-IN" sz="1500" dirty="0"/>
          </a:p>
          <a:p>
            <a:pPr>
              <a:buFont typeface="Wingdings" panose="05000000000000000000" pitchFamily="2" charset="2"/>
              <a:buChar char="Ø"/>
            </a:pPr>
            <a:r>
              <a:rPr lang="en-IN" sz="1500" dirty="0"/>
              <a:t>Some people prefer low prices &amp;</a:t>
            </a:r>
          </a:p>
          <a:p>
            <a:pPr marL="114300" indent="0">
              <a:buNone/>
            </a:pPr>
            <a:r>
              <a:rPr lang="en-IN" sz="1500" dirty="0"/>
              <a:t>Medium &amp;high prices according </a:t>
            </a:r>
          </a:p>
          <a:p>
            <a:pPr marL="114300" indent="0">
              <a:buNone/>
            </a:pPr>
            <a:r>
              <a:rPr lang="en-IN" sz="1500" dirty="0"/>
              <a:t>to their affordability.</a:t>
            </a:r>
          </a:p>
        </p:txBody>
      </p:sp>
      <p:pic>
        <p:nvPicPr>
          <p:cNvPr id="5122" name="Picture 2">
            <a:extLst>
              <a:ext uri="{FF2B5EF4-FFF2-40B4-BE49-F238E27FC236}">
                <a16:creationId xmlns:a16="http://schemas.microsoft.com/office/drawing/2014/main" id="{E336E97D-D3FC-1314-E9FD-CA8510A85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570" y="1393031"/>
            <a:ext cx="4960530" cy="330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06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xfrm>
            <a:off x="311700" y="357188"/>
            <a:ext cx="8520600" cy="660537"/>
          </a:xfrm>
          <a:solidFill>
            <a:schemeClr val="tx2">
              <a:lumMod val="90000"/>
            </a:schemeClr>
          </a:solidFill>
        </p:spPr>
        <p:txBody>
          <a:bodyPr/>
          <a:lstStyle/>
          <a:p>
            <a:pPr algn="ctr"/>
            <a:r>
              <a:rPr lang="en-IN" sz="2000" dirty="0"/>
              <a:t>Which hosts are the busiest and why?</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700" y="1114425"/>
            <a:ext cx="8520600" cy="3454450"/>
          </a:xfrm>
          <a:solidFill>
            <a:schemeClr val="accent3"/>
          </a:solidFill>
        </p:spPr>
        <p:txBody>
          <a:bodyPr/>
          <a:lstStyle/>
          <a:p>
            <a:pPr marL="114300" indent="0">
              <a:buNone/>
            </a:pPr>
            <a:endParaRPr lang="en-IN" sz="1500" dirty="0"/>
          </a:p>
          <a:p>
            <a:pPr marL="114300" indent="0">
              <a:buNone/>
            </a:pPr>
            <a:r>
              <a:rPr lang="en-IN" sz="1600" dirty="0"/>
              <a:t>The bar chart shows that </a:t>
            </a:r>
          </a:p>
          <a:p>
            <a:pPr marL="114300" indent="0">
              <a:buNone/>
            </a:pPr>
            <a:r>
              <a:rPr lang="en-IN" sz="1600" dirty="0"/>
              <a:t>top 10 busy hosts. The</a:t>
            </a:r>
          </a:p>
          <a:p>
            <a:pPr marL="114300" indent="0">
              <a:buNone/>
            </a:pPr>
            <a:r>
              <a:rPr lang="en-IN" sz="1600" dirty="0"/>
              <a:t>Plot shows that sonder</a:t>
            </a:r>
          </a:p>
          <a:p>
            <a:pPr marL="114300" indent="0">
              <a:buNone/>
            </a:pPr>
            <a:r>
              <a:rPr lang="en-IN" sz="1600" dirty="0"/>
              <a:t>(NYC) has the most busiest</a:t>
            </a:r>
          </a:p>
          <a:p>
            <a:pPr marL="114300" indent="0">
              <a:buNone/>
            </a:pPr>
            <a:r>
              <a:rPr lang="en-IN" sz="1600" dirty="0"/>
              <a:t>Hosts because they are </a:t>
            </a:r>
          </a:p>
          <a:p>
            <a:pPr marL="114300" indent="0">
              <a:buNone/>
            </a:pPr>
            <a:r>
              <a:rPr lang="en-IN" sz="1600" dirty="0"/>
              <a:t>from Manhattan </a:t>
            </a:r>
          </a:p>
          <a:p>
            <a:pPr marL="114300" indent="0">
              <a:buNone/>
            </a:pPr>
            <a:r>
              <a:rPr lang="en-IN" sz="1600" dirty="0"/>
              <a:t>neighbourhood group, </a:t>
            </a:r>
          </a:p>
          <a:p>
            <a:pPr marL="114300" indent="0">
              <a:buNone/>
            </a:pPr>
            <a:r>
              <a:rPr lang="en-IN" sz="1600" dirty="0"/>
              <a:t>Which is the place, most </a:t>
            </a:r>
          </a:p>
          <a:p>
            <a:pPr marL="114300" indent="0">
              <a:buNone/>
            </a:pPr>
            <a:r>
              <a:rPr lang="en-IN" sz="1600" dirty="0"/>
              <a:t>People are visited. </a:t>
            </a:r>
          </a:p>
        </p:txBody>
      </p:sp>
      <p:pic>
        <p:nvPicPr>
          <p:cNvPr id="6146" name="Picture 2">
            <a:extLst>
              <a:ext uri="{FF2B5EF4-FFF2-40B4-BE49-F238E27FC236}">
                <a16:creationId xmlns:a16="http://schemas.microsoft.com/office/drawing/2014/main" id="{46E40EDA-85F7-21AB-A90B-4A04ABEA7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613" y="1221582"/>
            <a:ext cx="5696768" cy="329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xfrm>
            <a:off x="311699" y="327969"/>
            <a:ext cx="8560839" cy="778376"/>
          </a:xfrm>
          <a:solidFill>
            <a:schemeClr val="tx2">
              <a:lumMod val="90000"/>
            </a:schemeClr>
          </a:solidFill>
        </p:spPr>
        <p:txBody>
          <a:bodyPr/>
          <a:lstStyle/>
          <a:p>
            <a:pPr algn="ctr"/>
            <a:r>
              <a:rPr lang="en-IN" sz="2000" dirty="0"/>
              <a:t>  </a:t>
            </a:r>
            <a:r>
              <a:rPr lang="en-GB" sz="2000" i="0" dirty="0">
                <a:solidFill>
                  <a:schemeClr val="bg2"/>
                </a:solidFill>
                <a:effectLst/>
                <a:latin typeface="Roboto" panose="02000000000000000000" pitchFamily="2" charset="0"/>
              </a:rPr>
              <a:t>Is there any noticeable difference of traffic among different areas and                         what could be the reason for it?</a:t>
            </a:r>
            <a:br>
              <a:rPr lang="en-GB" sz="2000" i="0" dirty="0">
                <a:solidFill>
                  <a:schemeClr val="bg2"/>
                </a:solidFill>
                <a:effectLst/>
                <a:latin typeface="Roboto" panose="02000000000000000000" pitchFamily="2" charset="0"/>
              </a:rPr>
            </a:br>
            <a:endParaRPr lang="en-IN" sz="2000" dirty="0"/>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699" y="1256836"/>
            <a:ext cx="8729236" cy="3709186"/>
          </a:xfrm>
          <a:solidFill>
            <a:schemeClr val="accent3"/>
          </a:solidFill>
        </p:spPr>
        <p:txBody>
          <a:bodyPr/>
          <a:lstStyle/>
          <a:p>
            <a:pPr marL="114300" indent="0">
              <a:buNone/>
            </a:pPr>
            <a:r>
              <a:rPr lang="en-IN" sz="1600" dirty="0"/>
              <a:t>Here I can conclude that </a:t>
            </a:r>
            <a:br>
              <a:rPr lang="en-IN" sz="1600" dirty="0"/>
            </a:br>
            <a:r>
              <a:rPr lang="en-IN" sz="1600" dirty="0"/>
              <a:t>Manhattan </a:t>
            </a:r>
            <a:r>
              <a:rPr lang="en-IN" sz="1600" dirty="0" err="1"/>
              <a:t>Neighbourhood_group</a:t>
            </a:r>
            <a:br>
              <a:rPr lang="en-IN" sz="1600" dirty="0"/>
            </a:br>
            <a:r>
              <a:rPr lang="en-IN" sz="1600" dirty="0"/>
              <a:t>is the most traffic area. Because</a:t>
            </a:r>
          </a:p>
          <a:p>
            <a:pPr marL="114300" indent="0">
              <a:buNone/>
            </a:pPr>
            <a:r>
              <a:rPr lang="en-IN" sz="1600" dirty="0"/>
              <a:t>they </a:t>
            </a:r>
            <a:r>
              <a:rPr lang="en-IN" sz="1600" dirty="0" err="1"/>
              <a:t>understande</a:t>
            </a:r>
            <a:r>
              <a:rPr lang="en-IN" sz="1600" dirty="0"/>
              <a:t> the customers</a:t>
            </a:r>
            <a:br>
              <a:rPr lang="en-IN" sz="1600" dirty="0"/>
            </a:br>
            <a:r>
              <a:rPr lang="en-IN" sz="1600" dirty="0"/>
              <a:t>and according their preferences</a:t>
            </a:r>
          </a:p>
          <a:p>
            <a:pPr marL="114300" indent="0">
              <a:buNone/>
            </a:pPr>
            <a:r>
              <a:rPr lang="en-IN" sz="1600" dirty="0"/>
              <a:t>they provide better services. And </a:t>
            </a:r>
          </a:p>
          <a:p>
            <a:pPr marL="114300" indent="0">
              <a:buNone/>
            </a:pPr>
            <a:r>
              <a:rPr lang="en-IN" sz="1600" dirty="0"/>
              <a:t>they offer affordable prices for </a:t>
            </a:r>
          </a:p>
          <a:p>
            <a:pPr marL="114300" indent="0">
              <a:buNone/>
            </a:pPr>
            <a:r>
              <a:rPr lang="en-IN" sz="1600" dirty="0"/>
              <a:t>customers</a:t>
            </a:r>
            <a:r>
              <a:rPr lang="en-IN" dirty="0"/>
              <a:t>. </a:t>
            </a:r>
            <a:r>
              <a:rPr lang="en-IN" sz="1600" dirty="0"/>
              <a:t>And in Manhattan most </a:t>
            </a:r>
          </a:p>
          <a:p>
            <a:pPr marL="114300" indent="0">
              <a:buNone/>
            </a:pPr>
            <a:r>
              <a:rPr lang="en-IN" sz="1600" dirty="0"/>
              <a:t>of the people prefer entire</a:t>
            </a:r>
          </a:p>
          <a:p>
            <a:pPr marL="114300" indent="0">
              <a:buNone/>
            </a:pPr>
            <a:r>
              <a:rPr lang="en-IN" sz="1600" dirty="0"/>
              <a:t>home/apt &amp; private rooms, least</a:t>
            </a:r>
          </a:p>
          <a:p>
            <a:pPr marL="114300" indent="0">
              <a:buNone/>
            </a:pPr>
            <a:r>
              <a:rPr lang="en-IN" sz="1600" dirty="0"/>
              <a:t>preference on shared rooms</a:t>
            </a:r>
            <a:r>
              <a:rPr lang="en-IN" dirty="0"/>
              <a:t>.</a:t>
            </a:r>
          </a:p>
        </p:txBody>
      </p:sp>
      <p:pic>
        <p:nvPicPr>
          <p:cNvPr id="7174" name="Picture 6">
            <a:extLst>
              <a:ext uri="{FF2B5EF4-FFF2-40B4-BE49-F238E27FC236}">
                <a16:creationId xmlns:a16="http://schemas.microsoft.com/office/drawing/2014/main" id="{BEB2F34C-521C-0F4E-53AD-6E3A2428B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14" y="1321594"/>
            <a:ext cx="5229224" cy="349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8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r>
              <a:rPr lang="en-IN" sz="2000" dirty="0"/>
              <a:t>                                              conclusion</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700" y="1152475"/>
            <a:ext cx="8520599" cy="3546000"/>
          </a:xfrm>
          <a:solidFill>
            <a:schemeClr val="accent3"/>
          </a:solidFill>
        </p:spPr>
        <p:txBody>
          <a:bodyPr/>
          <a:lstStyle/>
          <a:p>
            <a:pPr>
              <a:buFont typeface="Wingdings" panose="05000000000000000000" pitchFamily="2" charset="2"/>
              <a:buChar char="Ø"/>
            </a:pPr>
            <a:r>
              <a:rPr lang="en-IN" sz="1500" dirty="0"/>
              <a:t>I have done various analysis which directed to the below conclusions:</a:t>
            </a:r>
          </a:p>
          <a:p>
            <a:pPr>
              <a:buFont typeface="Wingdings" panose="05000000000000000000" pitchFamily="2" charset="2"/>
              <a:buChar char="Ø"/>
            </a:pPr>
            <a:r>
              <a:rPr lang="en-IN" sz="1500" dirty="0"/>
              <a:t>The scatter plot of neighbourhood groups with property density shows that Manhattan and Brooklyn are the most </a:t>
            </a:r>
            <a:r>
              <a:rPr lang="en-IN" sz="1500" dirty="0" err="1"/>
              <a:t>favorable</a:t>
            </a:r>
            <a:r>
              <a:rPr lang="en-IN" sz="1500" dirty="0"/>
              <a:t> area for investors as well as customers. So more property owners can be considered for business in this area.</a:t>
            </a:r>
          </a:p>
          <a:p>
            <a:pPr>
              <a:buFont typeface="Wingdings" panose="05000000000000000000" pitchFamily="2" charset="2"/>
              <a:buChar char="Ø"/>
            </a:pPr>
            <a:r>
              <a:rPr lang="en-IN" sz="1500" dirty="0"/>
              <a:t>Analysis on room type showed that more people are interested in renting a private room or entire home/apt than shared room making a business concern towards the private room or entire home/apt category.</a:t>
            </a:r>
          </a:p>
          <a:p>
            <a:pPr>
              <a:buFont typeface="Wingdings" panose="05000000000000000000" pitchFamily="2" charset="2"/>
              <a:buChar char="Ø"/>
            </a:pPr>
            <a:r>
              <a:rPr lang="en-IN" sz="1500" dirty="0"/>
              <a:t>The queens have maximum reviews on the basis </a:t>
            </a:r>
            <a:r>
              <a:rPr lang="en-IN" sz="1500" dirty="0" err="1"/>
              <a:t>Neighbourhood_group</a:t>
            </a:r>
            <a:r>
              <a:rPr lang="en-IN" sz="1500" dirty="0"/>
              <a:t> followed by Manhattan.</a:t>
            </a:r>
          </a:p>
          <a:p>
            <a:pPr>
              <a:buFont typeface="Wingdings" panose="05000000000000000000" pitchFamily="2" charset="2"/>
              <a:buChar char="Ø"/>
            </a:pPr>
            <a:r>
              <a:rPr lang="en-IN" sz="1500" dirty="0"/>
              <a:t>Price predictions shows that Manhattan is most expensive &amp; Bronx is the cheapest price category.</a:t>
            </a:r>
          </a:p>
          <a:p>
            <a:pPr>
              <a:buFont typeface="Wingdings" panose="05000000000000000000" pitchFamily="2" charset="2"/>
              <a:buChar char="Ø"/>
            </a:pPr>
            <a:r>
              <a:rPr lang="en-IN" sz="1500" dirty="0"/>
              <a:t>Finally, Manhattan is the most traffic area of entire home/apt  with busiest hosts. So it is better opportunity to increase some entire home/apt in  Brooklyn.</a:t>
            </a:r>
          </a:p>
        </p:txBody>
      </p:sp>
    </p:spTree>
    <p:extLst>
      <p:ext uri="{BB962C8B-B14F-4D97-AF65-F5344CB8AC3E}">
        <p14:creationId xmlns:p14="http://schemas.microsoft.com/office/powerpoint/2010/main" val="38709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xfrm>
            <a:off x="564356" y="671512"/>
            <a:ext cx="8267943" cy="564357"/>
          </a:xfrm>
          <a:solidFill>
            <a:schemeClr val="tx2">
              <a:lumMod val="90000"/>
            </a:schemeClr>
          </a:solidFill>
        </p:spPr>
        <p:txBody>
          <a:bodyPr/>
          <a:lstStyle/>
          <a:p>
            <a:r>
              <a:rPr lang="en-IN" sz="2000" dirty="0"/>
              <a:t>                                      Challenges Faced</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564356" y="1371599"/>
            <a:ext cx="8267943" cy="3197275"/>
          </a:xfrm>
          <a:solidFill>
            <a:schemeClr val="accent3"/>
          </a:solidFill>
        </p:spPr>
        <p:txBody>
          <a:bodyPr/>
          <a:lstStyle/>
          <a:p>
            <a:pPr marL="114300" indent="0">
              <a:buNone/>
            </a:pPr>
            <a:endParaRPr lang="en-IN" dirty="0"/>
          </a:p>
          <a:p>
            <a:pPr>
              <a:buFont typeface="Wingdings" panose="05000000000000000000" pitchFamily="2" charset="2"/>
              <a:buChar char="Ø"/>
            </a:pPr>
            <a:r>
              <a:rPr lang="en-IN" dirty="0"/>
              <a:t>Reading the dataset and understanding of columns.</a:t>
            </a:r>
          </a:p>
          <a:p>
            <a:pPr>
              <a:buFont typeface="Wingdings" panose="05000000000000000000" pitchFamily="2" charset="2"/>
              <a:buChar char="Ø"/>
            </a:pPr>
            <a:r>
              <a:rPr lang="en-IN" dirty="0"/>
              <a:t>Handling </a:t>
            </a:r>
            <a:r>
              <a:rPr lang="en-IN" dirty="0" err="1"/>
              <a:t>NaN</a:t>
            </a:r>
            <a:r>
              <a:rPr lang="en-IN" dirty="0"/>
              <a:t> values, null values and duplicates.</a:t>
            </a:r>
          </a:p>
          <a:p>
            <a:pPr>
              <a:buFont typeface="Wingdings" panose="05000000000000000000" pitchFamily="2" charset="2"/>
              <a:buChar char="Ø"/>
            </a:pPr>
            <a:r>
              <a:rPr lang="en-IN" dirty="0"/>
              <a:t>Designing multiple visualizations to summarize the information in the dataset.</a:t>
            </a:r>
          </a:p>
          <a:p>
            <a:pPr>
              <a:buFont typeface="Wingdings" panose="05000000000000000000" pitchFamily="2" charset="2"/>
              <a:buChar char="Ø"/>
            </a:pPr>
            <a:r>
              <a:rPr lang="en-IN" dirty="0"/>
              <a:t>Choosing right plot for the data visualization.</a:t>
            </a:r>
          </a:p>
          <a:p>
            <a:pPr>
              <a:buFont typeface="Wingdings" panose="05000000000000000000" pitchFamily="2" charset="2"/>
              <a:buChar char="Ø"/>
            </a:pPr>
            <a:r>
              <a:rPr lang="en-IN" dirty="0"/>
              <a:t>Removing the outliers for some dataset. Finding and sorting the dataset.</a:t>
            </a:r>
          </a:p>
        </p:txBody>
      </p:sp>
    </p:spTree>
    <p:extLst>
      <p:ext uri="{BB962C8B-B14F-4D97-AF65-F5344CB8AC3E}">
        <p14:creationId xmlns:p14="http://schemas.microsoft.com/office/powerpoint/2010/main" val="174109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resentation Images | Template Presentation ...">
            <a:extLst>
              <a:ext uri="{FF2B5EF4-FFF2-40B4-BE49-F238E27FC236}">
                <a16:creationId xmlns:a16="http://schemas.microsoft.com/office/drawing/2014/main" id="{083DE692-236F-1B67-9DC7-09744274F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770" y="254495"/>
            <a:ext cx="6179346" cy="46345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211E79-61FF-D5C4-2FC7-EB97956384DB}"/>
              </a:ext>
            </a:extLst>
          </p:cNvPr>
          <p:cNvSpPr txBox="1"/>
          <p:nvPr/>
        </p:nvSpPr>
        <p:spPr>
          <a:xfrm>
            <a:off x="4843463" y="3750469"/>
            <a:ext cx="2821781" cy="307777"/>
          </a:xfrm>
          <a:prstGeom prst="rect">
            <a:avLst/>
          </a:prstGeom>
          <a:noFill/>
        </p:spPr>
        <p:txBody>
          <a:bodyPr wrap="square" rtlCol="0">
            <a:spAutoFit/>
          </a:bodyPr>
          <a:lstStyle/>
          <a:p>
            <a:r>
              <a:rPr lang="en-IN" b="1" i="1" dirty="0">
                <a:solidFill>
                  <a:schemeClr val="bg2"/>
                </a:solidFill>
                <a:latin typeface="Times New Roman" panose="02020603050405020304" pitchFamily="18" charset="0"/>
                <a:cs typeface="Times New Roman" panose="02020603050405020304" pitchFamily="18" charset="0"/>
              </a:rPr>
              <a:t>BHAVANI LALAM</a:t>
            </a:r>
          </a:p>
        </p:txBody>
      </p:sp>
    </p:spTree>
    <p:extLst>
      <p:ext uri="{BB962C8B-B14F-4D97-AF65-F5344CB8AC3E}">
        <p14:creationId xmlns:p14="http://schemas.microsoft.com/office/powerpoint/2010/main" val="411791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r>
              <a:rPr lang="en-IN" sz="2000" dirty="0"/>
              <a:t>                                      Introduction to Airbnb</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solidFill>
            <a:schemeClr val="accent3"/>
          </a:solidFill>
        </p:spPr>
        <p:txBody>
          <a:bodyPr/>
          <a:lstStyle/>
          <a:p>
            <a:pPr marL="114300" indent="0">
              <a:buNone/>
            </a:pPr>
            <a:endParaRPr lang="en-IN" sz="1400" b="1" dirty="0"/>
          </a:p>
          <a:p>
            <a:pPr marL="114300" indent="0">
              <a:buNone/>
            </a:pPr>
            <a:endParaRPr lang="en-IN" sz="1400" b="1" dirty="0"/>
          </a:p>
          <a:p>
            <a:pPr marL="114300" indent="0">
              <a:buNone/>
            </a:pPr>
            <a:r>
              <a:rPr lang="en-IN" sz="1400" b="1" dirty="0"/>
              <a:t>Airbnb, Inc </a:t>
            </a:r>
            <a:r>
              <a:rPr lang="en-IN" sz="1400" dirty="0"/>
              <a:t>is an American company that operates an online marketplace for lodging, primarily homestays for vacation rentals, and tourism activities. Based on San Francisco, California, the platform is accessible via website and mobile app. Airbnb does not own any of the listed properties; instead, it profits by receiving commission from each booking. The company was founded in 2008 by Brain </a:t>
            </a:r>
            <a:r>
              <a:rPr lang="en-IN" sz="1400" dirty="0" err="1"/>
              <a:t>Chesky</a:t>
            </a:r>
            <a:r>
              <a:rPr lang="en-IN" sz="1400" dirty="0"/>
              <a:t>, Nathan </a:t>
            </a:r>
            <a:r>
              <a:rPr lang="en-IN" sz="1400" dirty="0" err="1"/>
              <a:t>Blecharczyk</a:t>
            </a:r>
            <a:r>
              <a:rPr lang="en-IN" sz="1400" dirty="0"/>
              <a:t>, and Joe </a:t>
            </a:r>
            <a:r>
              <a:rPr lang="en-IN" sz="1400" dirty="0" err="1"/>
              <a:t>Gebbia</a:t>
            </a:r>
            <a:r>
              <a:rPr lang="en-IN" sz="1400" dirty="0"/>
              <a:t>. Airbnb is a shortened version of its original name, AirBedandBreakfast.com.</a:t>
            </a:r>
          </a:p>
          <a:p>
            <a:pPr marL="114300" indent="0">
              <a:buNone/>
            </a:pPr>
            <a:endParaRPr lang="en-IN" sz="1400" dirty="0"/>
          </a:p>
          <a:p>
            <a:pPr marL="114300" indent="0">
              <a:buNone/>
            </a:pPr>
            <a:r>
              <a:rPr lang="en-IN" sz="1400" dirty="0"/>
              <a:t>The company is regulated by many jurisdictions, including the European Union and cities such as San Francisco and New York city.</a:t>
            </a:r>
          </a:p>
        </p:txBody>
      </p:sp>
    </p:spTree>
    <p:extLst>
      <p:ext uri="{BB962C8B-B14F-4D97-AF65-F5344CB8AC3E}">
        <p14:creationId xmlns:p14="http://schemas.microsoft.com/office/powerpoint/2010/main" val="329945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pPr algn="ctr"/>
            <a:r>
              <a:rPr lang="en-IN" sz="2000" dirty="0"/>
              <a:t>Introduction to Exploratory Data Analysis</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700" y="1152474"/>
            <a:ext cx="8520600" cy="3698132"/>
          </a:xfrm>
          <a:solidFill>
            <a:schemeClr val="accent3"/>
          </a:solidFill>
        </p:spPr>
        <p:txBody>
          <a:bodyPr/>
          <a:lstStyle/>
          <a:p>
            <a:pPr marL="114300" indent="0">
              <a:buNone/>
            </a:pPr>
            <a:r>
              <a:rPr lang="en-IN" sz="1600" dirty="0"/>
              <a:t>Exploratory Data Analysis</a:t>
            </a:r>
            <a:r>
              <a:rPr lang="en-IN" sz="1200" dirty="0"/>
              <a:t> </a:t>
            </a:r>
            <a:r>
              <a:rPr lang="en-IN" sz="1400" dirty="0"/>
              <a:t>is a process of examining or understanding the data and extracting insights or main characteristics of the data. EDA is generally classified into two methods, i.e</a:t>
            </a:r>
            <a:r>
              <a:rPr lang="en-IN" sz="1600" dirty="0"/>
              <a:t>. graphic </a:t>
            </a:r>
            <a:r>
              <a:rPr lang="en-IN" sz="1400" dirty="0"/>
              <a:t>and </a:t>
            </a:r>
            <a:r>
              <a:rPr lang="en-IN" sz="1600" dirty="0"/>
              <a:t>non-graphical </a:t>
            </a:r>
            <a:r>
              <a:rPr lang="en-IN" sz="1400" dirty="0"/>
              <a:t>analysis.</a:t>
            </a:r>
          </a:p>
          <a:p>
            <a:pPr marL="114300" indent="0">
              <a:buNone/>
            </a:pPr>
            <a:endParaRPr lang="en-IN" sz="1400" dirty="0"/>
          </a:p>
          <a:p>
            <a:pPr marL="114300" indent="0">
              <a:buNone/>
            </a:pPr>
            <a:r>
              <a:rPr lang="en-IN" sz="1400" dirty="0"/>
              <a:t>EDA is very essential because it is a good practice to first understand the problem statement and the various relationships between the data features before getting your hands dirty.</a:t>
            </a:r>
          </a:p>
          <a:p>
            <a:pPr marL="114300" indent="0">
              <a:buNone/>
            </a:pPr>
            <a:endParaRPr lang="en-IN" sz="1400" dirty="0"/>
          </a:p>
          <a:p>
            <a:pPr marL="114300" indent="0">
              <a:buNone/>
            </a:pPr>
            <a:r>
              <a:rPr lang="en-IN" sz="1400" dirty="0"/>
              <a:t>Technically, The primary motive of EDA is to:</a:t>
            </a:r>
          </a:p>
          <a:p>
            <a:r>
              <a:rPr lang="en-IN" sz="1400" dirty="0"/>
              <a:t>Examine the data distribution</a:t>
            </a:r>
          </a:p>
          <a:p>
            <a:r>
              <a:rPr lang="en-IN" sz="1400" dirty="0"/>
              <a:t>Handling missing values of the dataset</a:t>
            </a:r>
          </a:p>
          <a:p>
            <a:r>
              <a:rPr lang="en-IN" sz="1400" dirty="0"/>
              <a:t>Handling the outliers</a:t>
            </a:r>
          </a:p>
          <a:p>
            <a:r>
              <a:rPr lang="en-IN" sz="1400" dirty="0"/>
              <a:t>Removing duplicate data</a:t>
            </a:r>
          </a:p>
          <a:p>
            <a:r>
              <a:rPr lang="en-IN" sz="1400" dirty="0"/>
              <a:t>Encoding the categorical variables</a:t>
            </a:r>
          </a:p>
          <a:p>
            <a:r>
              <a:rPr lang="en-IN" sz="1400" dirty="0"/>
              <a:t>Normalizing and scaling </a:t>
            </a:r>
            <a:endParaRPr lang="en-IN" dirty="0"/>
          </a:p>
        </p:txBody>
      </p:sp>
    </p:spTree>
    <p:extLst>
      <p:ext uri="{BB962C8B-B14F-4D97-AF65-F5344CB8AC3E}">
        <p14:creationId xmlns:p14="http://schemas.microsoft.com/office/powerpoint/2010/main" val="21423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700" y="1152475"/>
            <a:ext cx="8520600" cy="3376664"/>
          </a:xfrm>
          <a:solidFill>
            <a:schemeClr val="accent3"/>
          </a:solidFill>
        </p:spPr>
        <p:txBody>
          <a:bodyPr/>
          <a:lstStyle/>
          <a:p>
            <a:pPr marL="114300" indent="0">
              <a:buNone/>
            </a:pPr>
            <a:endParaRPr lang="en-IN" dirty="0"/>
          </a:p>
          <a:p>
            <a:pPr marL="114300" indent="0">
              <a:buNone/>
            </a:pPr>
            <a:r>
              <a:rPr lang="en-IN" dirty="0"/>
              <a:t>To </a:t>
            </a:r>
            <a:r>
              <a:rPr lang="en-IN" dirty="0" err="1"/>
              <a:t>analyze</a:t>
            </a:r>
            <a:r>
              <a:rPr lang="en-IN" dirty="0"/>
              <a:t> the whole data set </a:t>
            </a:r>
            <a:r>
              <a:rPr lang="en-IN" dirty="0" err="1"/>
              <a:t>i</a:t>
            </a:r>
            <a:r>
              <a:rPr lang="en-IN" dirty="0"/>
              <a:t> select some frequent &amp; important questions:</a:t>
            </a:r>
          </a:p>
          <a:p>
            <a:pPr marL="114300" indent="0">
              <a:buNone/>
            </a:pPr>
            <a:endParaRPr lang="en-IN" dirty="0"/>
          </a:p>
          <a:p>
            <a:pPr>
              <a:buFont typeface="Wingdings" panose="05000000000000000000" pitchFamily="2" charset="2"/>
              <a:buChar char="Ø"/>
            </a:pPr>
            <a:r>
              <a:rPr lang="en-GB" sz="1600" i="0" dirty="0">
                <a:solidFill>
                  <a:schemeClr val="bg2"/>
                </a:solidFill>
                <a:effectLst/>
                <a:latin typeface="Roboto" panose="020B0604020202020204" pitchFamily="2" charset="0"/>
              </a:rPr>
              <a:t>check which area got most of the properties</a:t>
            </a:r>
          </a:p>
          <a:p>
            <a:pPr>
              <a:buFont typeface="Wingdings" panose="05000000000000000000" pitchFamily="2" charset="2"/>
              <a:buChar char="Ø"/>
            </a:pPr>
            <a:r>
              <a:rPr lang="en-GB" sz="1600" i="0" dirty="0">
                <a:solidFill>
                  <a:schemeClr val="bg2"/>
                </a:solidFill>
                <a:effectLst/>
                <a:latin typeface="Roboto" panose="02000000000000000000" pitchFamily="2" charset="0"/>
              </a:rPr>
              <a:t>Analysis on room type on basis of areas</a:t>
            </a:r>
          </a:p>
          <a:p>
            <a:pPr>
              <a:buFont typeface="Wingdings" panose="05000000000000000000" pitchFamily="2" charset="2"/>
              <a:buChar char="Ø"/>
            </a:pPr>
            <a:r>
              <a:rPr lang="en-GB" sz="1600" i="0" dirty="0">
                <a:solidFill>
                  <a:schemeClr val="bg2"/>
                </a:solidFill>
                <a:effectLst/>
                <a:latin typeface="Roboto" panose="02000000000000000000" pitchFamily="2" charset="0"/>
              </a:rPr>
              <a:t>which area got maximum reviews?</a:t>
            </a:r>
          </a:p>
          <a:p>
            <a:pPr>
              <a:buFont typeface="Wingdings" panose="05000000000000000000" pitchFamily="2" charset="2"/>
              <a:buChar char="Ø"/>
            </a:pPr>
            <a:r>
              <a:rPr lang="en-GB" sz="1600" i="0" dirty="0">
                <a:solidFill>
                  <a:schemeClr val="bg2"/>
                </a:solidFill>
                <a:effectLst/>
                <a:latin typeface="Roboto" panose="02000000000000000000" pitchFamily="2" charset="0"/>
              </a:rPr>
              <a:t>what can we learn from price predictions on the basis of reviews?</a:t>
            </a:r>
          </a:p>
          <a:p>
            <a:pPr>
              <a:buFont typeface="Wingdings" panose="05000000000000000000" pitchFamily="2" charset="2"/>
              <a:buChar char="Ø"/>
            </a:pPr>
            <a:r>
              <a:rPr lang="en-GB" sz="1600" i="0" dirty="0">
                <a:solidFill>
                  <a:schemeClr val="bg2"/>
                </a:solidFill>
                <a:effectLst/>
                <a:latin typeface="Roboto" panose="02000000000000000000" pitchFamily="2" charset="0"/>
              </a:rPr>
              <a:t>which hosts are the most busiest hosts and why?</a:t>
            </a:r>
          </a:p>
          <a:p>
            <a:pPr>
              <a:buFont typeface="Wingdings" panose="05000000000000000000" pitchFamily="2" charset="2"/>
              <a:buChar char="Ø"/>
            </a:pPr>
            <a:r>
              <a:rPr lang="en-GB" sz="1600" i="0" dirty="0">
                <a:solidFill>
                  <a:schemeClr val="bg2"/>
                </a:solidFill>
                <a:effectLst/>
                <a:latin typeface="Roboto" panose="02000000000000000000" pitchFamily="2" charset="0"/>
              </a:rPr>
              <a:t>Is there any noticeable difference of traffic among different areas and what could be the reason for it?</a:t>
            </a:r>
          </a:p>
          <a:p>
            <a:pPr marL="114300" indent="0">
              <a:buNone/>
            </a:pPr>
            <a:endParaRPr lang="en-GB" sz="1600" i="0" dirty="0">
              <a:solidFill>
                <a:schemeClr val="bg2"/>
              </a:solidFill>
              <a:effectLst/>
              <a:latin typeface="Roboto" panose="02000000000000000000" pitchFamily="2" charset="0"/>
            </a:endParaRPr>
          </a:p>
          <a:p>
            <a:pPr>
              <a:buFont typeface="Wingdings" panose="05000000000000000000" pitchFamily="2" charset="2"/>
              <a:buChar char="Ø"/>
            </a:pPr>
            <a:endParaRPr lang="en-GB" b="0" i="0" dirty="0">
              <a:solidFill>
                <a:schemeClr val="bg2"/>
              </a:solidFill>
              <a:effectLst/>
              <a:latin typeface="Roboto" panose="02000000000000000000" pitchFamily="2" charset="0"/>
            </a:endParaRPr>
          </a:p>
          <a:p>
            <a:pPr>
              <a:buFont typeface="Wingdings" panose="05000000000000000000" pitchFamily="2" charset="2"/>
              <a:buChar char="Ø"/>
            </a:pPr>
            <a:endParaRPr lang="en-GB" b="1" i="0" dirty="0">
              <a:solidFill>
                <a:schemeClr val="bg2"/>
              </a:solidFill>
              <a:effectLst/>
              <a:latin typeface="Roboto" panose="020B0604020202020204" pitchFamily="2" charset="0"/>
            </a:endParaRPr>
          </a:p>
          <a:p>
            <a:pPr marL="114300" indent="0">
              <a:buNone/>
            </a:pPr>
            <a:endParaRPr lang="en-GB" b="1" i="0" dirty="0">
              <a:solidFill>
                <a:schemeClr val="bg2"/>
              </a:solidFill>
              <a:effectLst/>
              <a:latin typeface="Roboto" panose="020B0604020202020204" pitchFamily="2" charset="0"/>
            </a:endParaRPr>
          </a:p>
          <a:p>
            <a:pPr marL="114300" indent="0">
              <a:buNone/>
            </a:pPr>
            <a:endParaRPr lang="en-IN" dirty="0"/>
          </a:p>
        </p:txBody>
      </p:sp>
      <p:sp>
        <p:nvSpPr>
          <p:cNvPr id="5" name="Title 4">
            <a:extLst>
              <a:ext uri="{FF2B5EF4-FFF2-40B4-BE49-F238E27FC236}">
                <a16:creationId xmlns:a16="http://schemas.microsoft.com/office/drawing/2014/main" id="{21EDFAF9-395C-3683-29D5-BD06F78BA5A7}"/>
              </a:ext>
            </a:extLst>
          </p:cNvPr>
          <p:cNvSpPr>
            <a:spLocks noGrp="1"/>
          </p:cNvSpPr>
          <p:nvPr>
            <p:ph type="title"/>
          </p:nvPr>
        </p:nvSpPr>
        <p:spPr/>
        <p:txBody>
          <a:bodyPr/>
          <a:lstStyle/>
          <a:p>
            <a:r>
              <a:rPr lang="en-IN" dirty="0">
                <a:solidFill>
                  <a:schemeClr val="bg2"/>
                </a:solidFill>
              </a:rPr>
              <a:t>Data Wrangling</a:t>
            </a:r>
          </a:p>
        </p:txBody>
      </p:sp>
      <p:sp>
        <p:nvSpPr>
          <p:cNvPr id="6" name="Title 1">
            <a:extLst>
              <a:ext uri="{FF2B5EF4-FFF2-40B4-BE49-F238E27FC236}">
                <a16:creationId xmlns:a16="http://schemas.microsoft.com/office/drawing/2014/main" id="{DA3C262F-455D-2803-4408-008FC37F3D97}"/>
              </a:ext>
            </a:extLst>
          </p:cNvPr>
          <p:cNvSpPr txBox="1">
            <a:spLocks/>
          </p:cNvSpPr>
          <p:nvPr/>
        </p:nvSpPr>
        <p:spPr>
          <a:xfrm>
            <a:off x="311701" y="498864"/>
            <a:ext cx="8520600" cy="572700"/>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2000" dirty="0"/>
              <a:t>What can we </a:t>
            </a:r>
            <a:r>
              <a:rPr lang="en-IN" sz="2000" dirty="0" err="1"/>
              <a:t>analyze</a:t>
            </a:r>
            <a:r>
              <a:rPr lang="en-IN" sz="2000" dirty="0"/>
              <a:t> from this data?</a:t>
            </a:r>
          </a:p>
        </p:txBody>
      </p:sp>
    </p:spTree>
    <p:extLst>
      <p:ext uri="{BB962C8B-B14F-4D97-AF65-F5344CB8AC3E}">
        <p14:creationId xmlns:p14="http://schemas.microsoft.com/office/powerpoint/2010/main" val="201327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r>
              <a:rPr lang="en-IN" sz="2000" dirty="0"/>
              <a:t>                                     Detailed analysis plan</a:t>
            </a:r>
          </a:p>
        </p:txBody>
      </p:sp>
      <p:sp>
        <p:nvSpPr>
          <p:cNvPr id="7" name="Arrow: Right 6">
            <a:extLst>
              <a:ext uri="{FF2B5EF4-FFF2-40B4-BE49-F238E27FC236}">
                <a16:creationId xmlns:a16="http://schemas.microsoft.com/office/drawing/2014/main" id="{8920B3EC-02C3-51E5-A002-4359BE979435}"/>
              </a:ext>
            </a:extLst>
          </p:cNvPr>
          <p:cNvSpPr/>
          <p:nvPr/>
        </p:nvSpPr>
        <p:spPr>
          <a:xfrm>
            <a:off x="714375" y="1600200"/>
            <a:ext cx="1028700" cy="7715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9845BA82-CFD3-41CD-31CE-6A855E182E38}"/>
              </a:ext>
            </a:extLst>
          </p:cNvPr>
          <p:cNvSpPr/>
          <p:nvPr/>
        </p:nvSpPr>
        <p:spPr>
          <a:xfrm>
            <a:off x="707231" y="2725341"/>
            <a:ext cx="1443038" cy="7929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0C5984E4-B1A2-7580-AAE9-92748271158F}"/>
              </a:ext>
            </a:extLst>
          </p:cNvPr>
          <p:cNvSpPr/>
          <p:nvPr/>
        </p:nvSpPr>
        <p:spPr>
          <a:xfrm>
            <a:off x="707231" y="3860034"/>
            <a:ext cx="1735932" cy="7929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93277C0-C3DC-A637-6D5B-02F7DA84F4A5}"/>
              </a:ext>
            </a:extLst>
          </p:cNvPr>
          <p:cNvSpPr txBox="1"/>
          <p:nvPr/>
        </p:nvSpPr>
        <p:spPr>
          <a:xfrm>
            <a:off x="707231" y="1820930"/>
            <a:ext cx="1607344" cy="307777"/>
          </a:xfrm>
          <a:prstGeom prst="rect">
            <a:avLst/>
          </a:prstGeom>
          <a:noFill/>
        </p:spPr>
        <p:txBody>
          <a:bodyPr wrap="square" rtlCol="0">
            <a:spAutoFit/>
          </a:bodyPr>
          <a:lstStyle/>
          <a:p>
            <a:r>
              <a:rPr lang="en-IN" dirty="0">
                <a:solidFill>
                  <a:schemeClr val="bg2"/>
                </a:solidFill>
              </a:rPr>
              <a:t>Data Info</a:t>
            </a:r>
          </a:p>
        </p:txBody>
      </p:sp>
      <p:sp>
        <p:nvSpPr>
          <p:cNvPr id="11" name="TextBox 10">
            <a:extLst>
              <a:ext uri="{FF2B5EF4-FFF2-40B4-BE49-F238E27FC236}">
                <a16:creationId xmlns:a16="http://schemas.microsoft.com/office/drawing/2014/main" id="{E4CACBB0-E589-0AA9-BBDC-325C3AE4828E}"/>
              </a:ext>
            </a:extLst>
          </p:cNvPr>
          <p:cNvSpPr txBox="1"/>
          <p:nvPr/>
        </p:nvSpPr>
        <p:spPr>
          <a:xfrm>
            <a:off x="707231" y="2931912"/>
            <a:ext cx="1557338" cy="307777"/>
          </a:xfrm>
          <a:prstGeom prst="rect">
            <a:avLst/>
          </a:prstGeom>
          <a:noFill/>
        </p:spPr>
        <p:txBody>
          <a:bodyPr wrap="square" rtlCol="0">
            <a:spAutoFit/>
          </a:bodyPr>
          <a:lstStyle/>
          <a:p>
            <a:r>
              <a:rPr lang="en-IN" dirty="0">
                <a:solidFill>
                  <a:schemeClr val="bg2"/>
                </a:solidFill>
              </a:rPr>
              <a:t>Data Wrangling</a:t>
            </a:r>
          </a:p>
        </p:txBody>
      </p:sp>
      <p:sp>
        <p:nvSpPr>
          <p:cNvPr id="13" name="TextBox 12">
            <a:extLst>
              <a:ext uri="{FF2B5EF4-FFF2-40B4-BE49-F238E27FC236}">
                <a16:creationId xmlns:a16="http://schemas.microsoft.com/office/drawing/2014/main" id="{7AED9C7C-3114-BD12-9BDE-849EFFA8A68F}"/>
              </a:ext>
            </a:extLst>
          </p:cNvPr>
          <p:cNvSpPr txBox="1"/>
          <p:nvPr/>
        </p:nvSpPr>
        <p:spPr>
          <a:xfrm>
            <a:off x="707231" y="4060160"/>
            <a:ext cx="1814513" cy="307777"/>
          </a:xfrm>
          <a:prstGeom prst="rect">
            <a:avLst/>
          </a:prstGeom>
          <a:noFill/>
        </p:spPr>
        <p:txBody>
          <a:bodyPr wrap="square">
            <a:spAutoFit/>
          </a:bodyPr>
          <a:lstStyle/>
          <a:p>
            <a:r>
              <a:rPr lang="en-IN" dirty="0">
                <a:solidFill>
                  <a:schemeClr val="bg2"/>
                </a:solidFill>
              </a:rPr>
              <a:t>Data Visualization</a:t>
            </a:r>
          </a:p>
        </p:txBody>
      </p:sp>
      <p:sp>
        <p:nvSpPr>
          <p:cNvPr id="14" name="Rectangle 13">
            <a:extLst>
              <a:ext uri="{FF2B5EF4-FFF2-40B4-BE49-F238E27FC236}">
                <a16:creationId xmlns:a16="http://schemas.microsoft.com/office/drawing/2014/main" id="{43B2A7E7-EBFA-F3FC-6D57-B8946DB4F400}"/>
              </a:ext>
            </a:extLst>
          </p:cNvPr>
          <p:cNvSpPr/>
          <p:nvPr/>
        </p:nvSpPr>
        <p:spPr>
          <a:xfrm>
            <a:off x="2264569" y="1628219"/>
            <a:ext cx="6436520" cy="647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15" name="Rectangle 14">
            <a:extLst>
              <a:ext uri="{FF2B5EF4-FFF2-40B4-BE49-F238E27FC236}">
                <a16:creationId xmlns:a16="http://schemas.microsoft.com/office/drawing/2014/main" id="{D330D3E0-4CCC-9A7C-1F42-2B8014FA2D49}"/>
              </a:ext>
            </a:extLst>
          </p:cNvPr>
          <p:cNvSpPr/>
          <p:nvPr/>
        </p:nvSpPr>
        <p:spPr>
          <a:xfrm>
            <a:off x="2314575" y="2739501"/>
            <a:ext cx="6336506" cy="57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4967C3F-20D3-0221-6EA8-24D9E866AE0E}"/>
              </a:ext>
            </a:extLst>
          </p:cNvPr>
          <p:cNvSpPr/>
          <p:nvPr/>
        </p:nvSpPr>
        <p:spPr>
          <a:xfrm>
            <a:off x="2621756" y="3922695"/>
            <a:ext cx="6336506" cy="57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56A8151-7A12-BF80-59EA-331D248FFD4B}"/>
              </a:ext>
            </a:extLst>
          </p:cNvPr>
          <p:cNvSpPr txBox="1"/>
          <p:nvPr/>
        </p:nvSpPr>
        <p:spPr>
          <a:xfrm>
            <a:off x="2443163" y="1752630"/>
            <a:ext cx="6336506" cy="52322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accent2"/>
                </a:solidFill>
              </a:rPr>
              <a:t>Understand the problem statement</a:t>
            </a:r>
          </a:p>
          <a:p>
            <a:pPr marL="285750" indent="-285750">
              <a:buFont typeface="Wingdings" panose="05000000000000000000" pitchFamily="2" charset="2"/>
              <a:buChar char="Ø"/>
            </a:pPr>
            <a:r>
              <a:rPr lang="en-IN" dirty="0">
                <a:solidFill>
                  <a:schemeClr val="accent2"/>
                </a:solidFill>
              </a:rPr>
              <a:t>Getting Data Insights</a:t>
            </a:r>
          </a:p>
        </p:txBody>
      </p:sp>
      <p:sp>
        <p:nvSpPr>
          <p:cNvPr id="18" name="TextBox 17">
            <a:extLst>
              <a:ext uri="{FF2B5EF4-FFF2-40B4-BE49-F238E27FC236}">
                <a16:creationId xmlns:a16="http://schemas.microsoft.com/office/drawing/2014/main" id="{50D7B3B1-088E-C725-2984-A9D260C61BE5}"/>
              </a:ext>
            </a:extLst>
          </p:cNvPr>
          <p:cNvSpPr txBox="1"/>
          <p:nvPr/>
        </p:nvSpPr>
        <p:spPr>
          <a:xfrm>
            <a:off x="2443163" y="2851515"/>
            <a:ext cx="6057900"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t>Data Cleaning and Handling Missing Values</a:t>
            </a:r>
          </a:p>
        </p:txBody>
      </p:sp>
      <p:sp>
        <p:nvSpPr>
          <p:cNvPr id="19" name="TextBox 18">
            <a:extLst>
              <a:ext uri="{FF2B5EF4-FFF2-40B4-BE49-F238E27FC236}">
                <a16:creationId xmlns:a16="http://schemas.microsoft.com/office/drawing/2014/main" id="{7005F64C-F4BD-3A1A-FB45-98F57E4CD5CF}"/>
              </a:ext>
            </a:extLst>
          </p:cNvPr>
          <p:cNvSpPr txBox="1"/>
          <p:nvPr/>
        </p:nvSpPr>
        <p:spPr>
          <a:xfrm flipH="1">
            <a:off x="2850355" y="4060160"/>
            <a:ext cx="5472111" cy="307777"/>
          </a:xfrm>
          <a:prstGeom prst="rect">
            <a:avLst/>
          </a:prstGeom>
          <a:noFill/>
        </p:spPr>
        <p:txBody>
          <a:bodyPr wrap="square" rtlCol="0">
            <a:spAutoFit/>
          </a:bodyPr>
          <a:lstStyle/>
          <a:p>
            <a:pPr marL="285750" indent="-285750">
              <a:buFont typeface="Wingdings" panose="05000000000000000000" pitchFamily="2" charset="2"/>
              <a:buChar char="Ø"/>
            </a:pPr>
            <a:r>
              <a:rPr lang="en-IN" dirty="0"/>
              <a:t>Drawing Observations and Conclusion</a:t>
            </a:r>
          </a:p>
        </p:txBody>
      </p:sp>
    </p:spTree>
    <p:extLst>
      <p:ext uri="{BB962C8B-B14F-4D97-AF65-F5344CB8AC3E}">
        <p14:creationId xmlns:p14="http://schemas.microsoft.com/office/powerpoint/2010/main" val="28775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pPr algn="ctr"/>
            <a:r>
              <a:rPr lang="en-IN" sz="2000" dirty="0"/>
              <a:t>Data Information</a:t>
            </a:r>
          </a:p>
        </p:txBody>
      </p:sp>
      <p:sp>
        <p:nvSpPr>
          <p:cNvPr id="4" name="Rectangle: Rounded Corners 3">
            <a:extLst>
              <a:ext uri="{FF2B5EF4-FFF2-40B4-BE49-F238E27FC236}">
                <a16:creationId xmlns:a16="http://schemas.microsoft.com/office/drawing/2014/main" id="{340700D9-6139-16A6-1BB7-27A2AE594C1D}"/>
              </a:ext>
            </a:extLst>
          </p:cNvPr>
          <p:cNvSpPr/>
          <p:nvPr/>
        </p:nvSpPr>
        <p:spPr>
          <a:xfrm>
            <a:off x="3724572" y="1097674"/>
            <a:ext cx="1200150" cy="442912"/>
          </a:xfrm>
          <a:prstGeom prst="roundRect">
            <a:avLst>
              <a:gd name="adj"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B0933E0E-F674-66A8-8833-1FB79A56C96D}"/>
              </a:ext>
            </a:extLst>
          </p:cNvPr>
          <p:cNvSpPr/>
          <p:nvPr/>
        </p:nvSpPr>
        <p:spPr>
          <a:xfrm>
            <a:off x="1521620" y="1937150"/>
            <a:ext cx="1696640" cy="404477"/>
          </a:xfrm>
          <a:prstGeom prst="roundRect">
            <a:avLst>
              <a:gd name="adj" fmla="val 272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D80DDD1-FD03-D0C4-3215-14211E0BEFEC}"/>
              </a:ext>
            </a:extLst>
          </p:cNvPr>
          <p:cNvSpPr txBox="1"/>
          <p:nvPr/>
        </p:nvSpPr>
        <p:spPr>
          <a:xfrm>
            <a:off x="4029075" y="1156604"/>
            <a:ext cx="1200150" cy="307777"/>
          </a:xfrm>
          <a:prstGeom prst="rect">
            <a:avLst/>
          </a:prstGeom>
          <a:noFill/>
        </p:spPr>
        <p:txBody>
          <a:bodyPr wrap="square" rtlCol="0">
            <a:spAutoFit/>
          </a:bodyPr>
          <a:lstStyle/>
          <a:p>
            <a:r>
              <a:rPr lang="en-IN" dirty="0"/>
              <a:t>Data</a:t>
            </a:r>
          </a:p>
        </p:txBody>
      </p:sp>
      <p:sp>
        <p:nvSpPr>
          <p:cNvPr id="8" name="Rectangle: Rounded Corners 7">
            <a:extLst>
              <a:ext uri="{FF2B5EF4-FFF2-40B4-BE49-F238E27FC236}">
                <a16:creationId xmlns:a16="http://schemas.microsoft.com/office/drawing/2014/main" id="{D6EE8CBA-F63B-5F9B-166E-8D8202AF296C}"/>
              </a:ext>
            </a:extLst>
          </p:cNvPr>
          <p:cNvSpPr/>
          <p:nvPr/>
        </p:nvSpPr>
        <p:spPr>
          <a:xfrm>
            <a:off x="546485" y="2710325"/>
            <a:ext cx="1250157" cy="357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DC9E96BE-AF4F-1585-7BEE-6302CF04BF02}"/>
              </a:ext>
            </a:extLst>
          </p:cNvPr>
          <p:cNvSpPr/>
          <p:nvPr/>
        </p:nvSpPr>
        <p:spPr>
          <a:xfrm>
            <a:off x="560782" y="3722419"/>
            <a:ext cx="1250157" cy="357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4A9E4A68-96F1-68DA-A836-7A356B269F8B}"/>
              </a:ext>
            </a:extLst>
          </p:cNvPr>
          <p:cNvSpPr/>
          <p:nvPr/>
        </p:nvSpPr>
        <p:spPr>
          <a:xfrm>
            <a:off x="560780" y="4217642"/>
            <a:ext cx="1250157" cy="357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CCBC2E9-A5D5-3C4E-33AE-4070938F871F}"/>
              </a:ext>
            </a:extLst>
          </p:cNvPr>
          <p:cNvSpPr txBox="1"/>
          <p:nvPr/>
        </p:nvSpPr>
        <p:spPr>
          <a:xfrm>
            <a:off x="1698428" y="1967610"/>
            <a:ext cx="1696640" cy="307777"/>
          </a:xfrm>
          <a:prstGeom prst="rect">
            <a:avLst/>
          </a:prstGeom>
          <a:noFill/>
        </p:spPr>
        <p:txBody>
          <a:bodyPr wrap="square" rtlCol="0">
            <a:spAutoFit/>
          </a:bodyPr>
          <a:lstStyle/>
          <a:p>
            <a:r>
              <a:rPr lang="en-IN" dirty="0"/>
              <a:t>Numeric columns</a:t>
            </a:r>
          </a:p>
        </p:txBody>
      </p:sp>
      <p:sp>
        <p:nvSpPr>
          <p:cNvPr id="13" name="Rectangle: Rounded Corners 12">
            <a:extLst>
              <a:ext uri="{FF2B5EF4-FFF2-40B4-BE49-F238E27FC236}">
                <a16:creationId xmlns:a16="http://schemas.microsoft.com/office/drawing/2014/main" id="{B6560531-6DFB-4D4E-71D8-68B25B9734F4}"/>
              </a:ext>
            </a:extLst>
          </p:cNvPr>
          <p:cNvSpPr/>
          <p:nvPr/>
        </p:nvSpPr>
        <p:spPr>
          <a:xfrm>
            <a:off x="2859289" y="2547735"/>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40948A91-22E1-FDB2-7760-3A5555C1ABED}"/>
              </a:ext>
            </a:extLst>
          </p:cNvPr>
          <p:cNvSpPr/>
          <p:nvPr/>
        </p:nvSpPr>
        <p:spPr>
          <a:xfrm>
            <a:off x="560780" y="4712865"/>
            <a:ext cx="1250157" cy="357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F892B05-A77A-26A8-0923-0DB51EB65D53}"/>
              </a:ext>
            </a:extLst>
          </p:cNvPr>
          <p:cNvSpPr/>
          <p:nvPr/>
        </p:nvSpPr>
        <p:spPr>
          <a:xfrm>
            <a:off x="546486" y="3204560"/>
            <a:ext cx="1250157" cy="357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439216C-F538-BAD7-1710-8EDF43E3F607}"/>
              </a:ext>
            </a:extLst>
          </p:cNvPr>
          <p:cNvSpPr/>
          <p:nvPr/>
        </p:nvSpPr>
        <p:spPr>
          <a:xfrm>
            <a:off x="2859289" y="3088877"/>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1AB7C5EE-0A9B-1DDB-6357-1A0C9439DF3F}"/>
              </a:ext>
            </a:extLst>
          </p:cNvPr>
          <p:cNvSpPr/>
          <p:nvPr/>
        </p:nvSpPr>
        <p:spPr>
          <a:xfrm>
            <a:off x="2859289" y="3640801"/>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65512D07-5800-FABE-B1C8-8DC83E1E49AE}"/>
              </a:ext>
            </a:extLst>
          </p:cNvPr>
          <p:cNvSpPr/>
          <p:nvPr/>
        </p:nvSpPr>
        <p:spPr>
          <a:xfrm>
            <a:off x="2859289" y="4193996"/>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E216853F-BCA6-FE2F-CCBB-8482AC0B476B}"/>
              </a:ext>
            </a:extLst>
          </p:cNvPr>
          <p:cNvSpPr/>
          <p:nvPr/>
        </p:nvSpPr>
        <p:spPr>
          <a:xfrm>
            <a:off x="2859289" y="4712865"/>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CFA4C71-89F6-17FE-E899-0C60C1D76680}"/>
              </a:ext>
            </a:extLst>
          </p:cNvPr>
          <p:cNvSpPr/>
          <p:nvPr/>
        </p:nvSpPr>
        <p:spPr>
          <a:xfrm>
            <a:off x="5607844" y="1880038"/>
            <a:ext cx="2014536" cy="461589"/>
          </a:xfrm>
          <a:prstGeom prst="roundRect">
            <a:avLst>
              <a:gd name="adj" fmla="val 30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Categorical Columns</a:t>
            </a:r>
          </a:p>
        </p:txBody>
      </p:sp>
      <p:sp>
        <p:nvSpPr>
          <p:cNvPr id="22" name="Rectangle: Rounded Corners 21">
            <a:extLst>
              <a:ext uri="{FF2B5EF4-FFF2-40B4-BE49-F238E27FC236}">
                <a16:creationId xmlns:a16="http://schemas.microsoft.com/office/drawing/2014/main" id="{ED0C62E4-974E-2CE5-D18E-2818CD235DAA}"/>
              </a:ext>
            </a:extLst>
          </p:cNvPr>
          <p:cNvSpPr/>
          <p:nvPr/>
        </p:nvSpPr>
        <p:spPr>
          <a:xfrm>
            <a:off x="5673926" y="2547735"/>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18B30FBF-F738-2745-9AF0-866E728681E1}"/>
              </a:ext>
            </a:extLst>
          </p:cNvPr>
          <p:cNvSpPr/>
          <p:nvPr/>
        </p:nvSpPr>
        <p:spPr>
          <a:xfrm>
            <a:off x="5673926" y="3068095"/>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9A6E5E58-F820-EA3B-4B17-9A0CF7BBCBAF}"/>
              </a:ext>
            </a:extLst>
          </p:cNvPr>
          <p:cNvSpPr/>
          <p:nvPr/>
        </p:nvSpPr>
        <p:spPr>
          <a:xfrm>
            <a:off x="5673926" y="3609592"/>
            <a:ext cx="2018108" cy="404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2FF243DB-4313-91A1-8F36-3201E8443552}"/>
              </a:ext>
            </a:extLst>
          </p:cNvPr>
          <p:cNvSpPr txBox="1"/>
          <p:nvPr/>
        </p:nvSpPr>
        <p:spPr>
          <a:xfrm>
            <a:off x="842963" y="2710326"/>
            <a:ext cx="1485003" cy="307777"/>
          </a:xfrm>
          <a:prstGeom prst="rect">
            <a:avLst/>
          </a:prstGeom>
          <a:noFill/>
        </p:spPr>
        <p:txBody>
          <a:bodyPr wrap="square" rtlCol="0">
            <a:spAutoFit/>
          </a:bodyPr>
          <a:lstStyle/>
          <a:p>
            <a:r>
              <a:rPr lang="en-IN" dirty="0"/>
              <a:t>  Id</a:t>
            </a:r>
          </a:p>
        </p:txBody>
      </p:sp>
      <p:sp>
        <p:nvSpPr>
          <p:cNvPr id="28" name="TextBox 27">
            <a:extLst>
              <a:ext uri="{FF2B5EF4-FFF2-40B4-BE49-F238E27FC236}">
                <a16:creationId xmlns:a16="http://schemas.microsoft.com/office/drawing/2014/main" id="{DECEF250-5C79-A297-B238-109B4F2D004E}"/>
              </a:ext>
            </a:extLst>
          </p:cNvPr>
          <p:cNvSpPr txBox="1"/>
          <p:nvPr/>
        </p:nvSpPr>
        <p:spPr>
          <a:xfrm>
            <a:off x="642939" y="3243529"/>
            <a:ext cx="1507862" cy="307777"/>
          </a:xfrm>
          <a:prstGeom prst="rect">
            <a:avLst/>
          </a:prstGeom>
          <a:noFill/>
        </p:spPr>
        <p:txBody>
          <a:bodyPr wrap="square" rtlCol="0">
            <a:spAutoFit/>
          </a:bodyPr>
          <a:lstStyle/>
          <a:p>
            <a:r>
              <a:rPr lang="en-IN" dirty="0"/>
              <a:t> </a:t>
            </a:r>
            <a:r>
              <a:rPr lang="en-IN" dirty="0" err="1"/>
              <a:t>host_id</a:t>
            </a:r>
            <a:endParaRPr lang="en-IN" dirty="0"/>
          </a:p>
        </p:txBody>
      </p:sp>
      <p:sp>
        <p:nvSpPr>
          <p:cNvPr id="29" name="TextBox 28">
            <a:extLst>
              <a:ext uri="{FF2B5EF4-FFF2-40B4-BE49-F238E27FC236}">
                <a16:creationId xmlns:a16="http://schemas.microsoft.com/office/drawing/2014/main" id="{EAFDEE9C-8EAC-FB78-80CD-3D6F31176CFB}"/>
              </a:ext>
            </a:extLst>
          </p:cNvPr>
          <p:cNvSpPr txBox="1"/>
          <p:nvPr/>
        </p:nvSpPr>
        <p:spPr>
          <a:xfrm>
            <a:off x="642938" y="3771829"/>
            <a:ext cx="1507862" cy="307777"/>
          </a:xfrm>
          <a:prstGeom prst="rect">
            <a:avLst/>
          </a:prstGeom>
          <a:noFill/>
        </p:spPr>
        <p:txBody>
          <a:bodyPr wrap="square" rtlCol="0">
            <a:spAutoFit/>
          </a:bodyPr>
          <a:lstStyle/>
          <a:p>
            <a:r>
              <a:rPr lang="en-IN" dirty="0"/>
              <a:t>  latitude</a:t>
            </a:r>
          </a:p>
        </p:txBody>
      </p:sp>
      <p:sp>
        <p:nvSpPr>
          <p:cNvPr id="30" name="TextBox 29">
            <a:extLst>
              <a:ext uri="{FF2B5EF4-FFF2-40B4-BE49-F238E27FC236}">
                <a16:creationId xmlns:a16="http://schemas.microsoft.com/office/drawing/2014/main" id="{3A54CA88-13E3-AD36-5BB2-9AEA19B113D9}"/>
              </a:ext>
            </a:extLst>
          </p:cNvPr>
          <p:cNvSpPr txBox="1"/>
          <p:nvPr/>
        </p:nvSpPr>
        <p:spPr>
          <a:xfrm>
            <a:off x="560780" y="4240278"/>
            <a:ext cx="1507862" cy="307777"/>
          </a:xfrm>
          <a:prstGeom prst="rect">
            <a:avLst/>
          </a:prstGeom>
          <a:noFill/>
        </p:spPr>
        <p:txBody>
          <a:bodyPr wrap="square" rtlCol="0">
            <a:spAutoFit/>
          </a:bodyPr>
          <a:lstStyle/>
          <a:p>
            <a:r>
              <a:rPr lang="en-IN" dirty="0"/>
              <a:t>  longitude</a:t>
            </a:r>
          </a:p>
        </p:txBody>
      </p:sp>
      <p:sp>
        <p:nvSpPr>
          <p:cNvPr id="32" name="TextBox 31">
            <a:extLst>
              <a:ext uri="{FF2B5EF4-FFF2-40B4-BE49-F238E27FC236}">
                <a16:creationId xmlns:a16="http://schemas.microsoft.com/office/drawing/2014/main" id="{CBAB2BC5-EDA9-2415-F8BD-E224C9E43A07}"/>
              </a:ext>
            </a:extLst>
          </p:cNvPr>
          <p:cNvSpPr txBox="1"/>
          <p:nvPr/>
        </p:nvSpPr>
        <p:spPr>
          <a:xfrm>
            <a:off x="546485" y="4731185"/>
            <a:ext cx="1507862" cy="307777"/>
          </a:xfrm>
          <a:prstGeom prst="rect">
            <a:avLst/>
          </a:prstGeom>
          <a:noFill/>
        </p:spPr>
        <p:txBody>
          <a:bodyPr wrap="square" rtlCol="0">
            <a:spAutoFit/>
          </a:bodyPr>
          <a:lstStyle/>
          <a:p>
            <a:r>
              <a:rPr lang="en-IN" dirty="0"/>
              <a:t>    price</a:t>
            </a:r>
          </a:p>
        </p:txBody>
      </p:sp>
      <p:sp>
        <p:nvSpPr>
          <p:cNvPr id="33" name="TextBox 32">
            <a:extLst>
              <a:ext uri="{FF2B5EF4-FFF2-40B4-BE49-F238E27FC236}">
                <a16:creationId xmlns:a16="http://schemas.microsoft.com/office/drawing/2014/main" id="{172DB77B-D0E2-5325-85BB-3C91684E0B7B}"/>
              </a:ext>
            </a:extLst>
          </p:cNvPr>
          <p:cNvSpPr txBox="1"/>
          <p:nvPr/>
        </p:nvSpPr>
        <p:spPr>
          <a:xfrm>
            <a:off x="2859288" y="2571750"/>
            <a:ext cx="2018108" cy="307777"/>
          </a:xfrm>
          <a:prstGeom prst="rect">
            <a:avLst/>
          </a:prstGeom>
          <a:noFill/>
        </p:spPr>
        <p:txBody>
          <a:bodyPr wrap="square" rtlCol="0">
            <a:spAutoFit/>
          </a:bodyPr>
          <a:lstStyle/>
          <a:p>
            <a:r>
              <a:rPr lang="en-IN" dirty="0"/>
              <a:t>  </a:t>
            </a:r>
            <a:r>
              <a:rPr lang="en-IN" dirty="0" err="1"/>
              <a:t>minimum_nights</a:t>
            </a:r>
            <a:endParaRPr lang="en-IN" dirty="0"/>
          </a:p>
        </p:txBody>
      </p:sp>
      <p:sp>
        <p:nvSpPr>
          <p:cNvPr id="34" name="TextBox 33">
            <a:extLst>
              <a:ext uri="{FF2B5EF4-FFF2-40B4-BE49-F238E27FC236}">
                <a16:creationId xmlns:a16="http://schemas.microsoft.com/office/drawing/2014/main" id="{74ADEFA1-A1CA-F801-B4E3-26CF3152BA14}"/>
              </a:ext>
            </a:extLst>
          </p:cNvPr>
          <p:cNvSpPr txBox="1"/>
          <p:nvPr/>
        </p:nvSpPr>
        <p:spPr>
          <a:xfrm>
            <a:off x="2859288" y="3116447"/>
            <a:ext cx="2119906" cy="307777"/>
          </a:xfrm>
          <a:prstGeom prst="rect">
            <a:avLst/>
          </a:prstGeom>
          <a:noFill/>
        </p:spPr>
        <p:txBody>
          <a:bodyPr wrap="square" rtlCol="0">
            <a:spAutoFit/>
          </a:bodyPr>
          <a:lstStyle/>
          <a:p>
            <a:r>
              <a:rPr lang="en-IN" dirty="0"/>
              <a:t>  </a:t>
            </a:r>
            <a:r>
              <a:rPr lang="en-IN" dirty="0" err="1"/>
              <a:t>Number_of_reviews</a:t>
            </a:r>
            <a:endParaRPr lang="en-IN" dirty="0"/>
          </a:p>
        </p:txBody>
      </p:sp>
      <p:sp>
        <p:nvSpPr>
          <p:cNvPr id="35" name="TextBox 34">
            <a:extLst>
              <a:ext uri="{FF2B5EF4-FFF2-40B4-BE49-F238E27FC236}">
                <a16:creationId xmlns:a16="http://schemas.microsoft.com/office/drawing/2014/main" id="{BFB27AC6-1C00-9380-D324-8248373E9297}"/>
              </a:ext>
            </a:extLst>
          </p:cNvPr>
          <p:cNvSpPr txBox="1"/>
          <p:nvPr/>
        </p:nvSpPr>
        <p:spPr>
          <a:xfrm>
            <a:off x="2859289" y="3689149"/>
            <a:ext cx="2018108" cy="307777"/>
          </a:xfrm>
          <a:prstGeom prst="rect">
            <a:avLst/>
          </a:prstGeom>
          <a:noFill/>
        </p:spPr>
        <p:txBody>
          <a:bodyPr wrap="square" rtlCol="0">
            <a:spAutoFit/>
          </a:bodyPr>
          <a:lstStyle/>
          <a:p>
            <a:r>
              <a:rPr lang="en-IN" dirty="0"/>
              <a:t>  </a:t>
            </a:r>
            <a:r>
              <a:rPr lang="en-IN" dirty="0" err="1"/>
              <a:t>Reviews_of_month</a:t>
            </a:r>
            <a:endParaRPr lang="en-IN" dirty="0"/>
          </a:p>
        </p:txBody>
      </p:sp>
      <p:sp>
        <p:nvSpPr>
          <p:cNvPr id="36" name="TextBox 35">
            <a:extLst>
              <a:ext uri="{FF2B5EF4-FFF2-40B4-BE49-F238E27FC236}">
                <a16:creationId xmlns:a16="http://schemas.microsoft.com/office/drawing/2014/main" id="{69648D93-53F0-2EDE-3978-423AABCB1B71}"/>
              </a:ext>
            </a:extLst>
          </p:cNvPr>
          <p:cNvSpPr txBox="1"/>
          <p:nvPr/>
        </p:nvSpPr>
        <p:spPr>
          <a:xfrm>
            <a:off x="2859286" y="3957638"/>
            <a:ext cx="2112764" cy="692497"/>
          </a:xfrm>
          <a:prstGeom prst="rect">
            <a:avLst/>
          </a:prstGeom>
          <a:noFill/>
        </p:spPr>
        <p:txBody>
          <a:bodyPr wrap="square" rtlCol="0">
            <a:spAutoFit/>
          </a:bodyPr>
          <a:lstStyle/>
          <a:p>
            <a:r>
              <a:rPr lang="en-IN" sz="1300" dirty="0"/>
              <a:t>  </a:t>
            </a:r>
            <a:r>
              <a:rPr lang="en-IN" sz="1300" dirty="0" err="1"/>
              <a:t>calculated_host_listings</a:t>
            </a:r>
            <a:r>
              <a:rPr lang="en-IN" sz="1300" dirty="0"/>
              <a:t>_</a:t>
            </a:r>
            <a:br>
              <a:rPr lang="en-IN" sz="1300" dirty="0"/>
            </a:br>
            <a:r>
              <a:rPr lang="en-IN" sz="1300" dirty="0"/>
              <a:t>count</a:t>
            </a:r>
          </a:p>
        </p:txBody>
      </p:sp>
      <p:sp>
        <p:nvSpPr>
          <p:cNvPr id="37" name="TextBox 36">
            <a:extLst>
              <a:ext uri="{FF2B5EF4-FFF2-40B4-BE49-F238E27FC236}">
                <a16:creationId xmlns:a16="http://schemas.microsoft.com/office/drawing/2014/main" id="{DFE47C1E-AF73-5453-AA2A-AEF29F203A46}"/>
              </a:ext>
            </a:extLst>
          </p:cNvPr>
          <p:cNvSpPr txBox="1"/>
          <p:nvPr/>
        </p:nvSpPr>
        <p:spPr>
          <a:xfrm>
            <a:off x="3086997" y="4747191"/>
            <a:ext cx="1699315" cy="307777"/>
          </a:xfrm>
          <a:prstGeom prst="rect">
            <a:avLst/>
          </a:prstGeom>
          <a:noFill/>
        </p:spPr>
        <p:txBody>
          <a:bodyPr wrap="square" rtlCol="0">
            <a:spAutoFit/>
          </a:bodyPr>
          <a:lstStyle/>
          <a:p>
            <a:r>
              <a:rPr lang="en-IN" dirty="0"/>
              <a:t>  Availability_365</a:t>
            </a:r>
          </a:p>
        </p:txBody>
      </p:sp>
      <p:sp>
        <p:nvSpPr>
          <p:cNvPr id="38" name="TextBox 37">
            <a:extLst>
              <a:ext uri="{FF2B5EF4-FFF2-40B4-BE49-F238E27FC236}">
                <a16:creationId xmlns:a16="http://schemas.microsoft.com/office/drawing/2014/main" id="{A08841EF-6FAA-D211-A919-88C6F7FC1928}"/>
              </a:ext>
            </a:extLst>
          </p:cNvPr>
          <p:cNvSpPr txBox="1"/>
          <p:nvPr/>
        </p:nvSpPr>
        <p:spPr>
          <a:xfrm>
            <a:off x="5673926" y="3640801"/>
            <a:ext cx="2219918" cy="307777"/>
          </a:xfrm>
          <a:prstGeom prst="rect">
            <a:avLst/>
          </a:prstGeom>
          <a:noFill/>
        </p:spPr>
        <p:txBody>
          <a:bodyPr wrap="square" rtlCol="0">
            <a:spAutoFit/>
          </a:bodyPr>
          <a:lstStyle/>
          <a:p>
            <a:r>
              <a:rPr lang="en-IN" dirty="0"/>
              <a:t>  </a:t>
            </a:r>
            <a:r>
              <a:rPr lang="en-IN" dirty="0" err="1"/>
              <a:t>Neighbourhood_group</a:t>
            </a:r>
            <a:endParaRPr lang="en-IN" dirty="0"/>
          </a:p>
        </p:txBody>
      </p:sp>
      <p:sp>
        <p:nvSpPr>
          <p:cNvPr id="39" name="TextBox 38">
            <a:extLst>
              <a:ext uri="{FF2B5EF4-FFF2-40B4-BE49-F238E27FC236}">
                <a16:creationId xmlns:a16="http://schemas.microsoft.com/office/drawing/2014/main" id="{9C6CEF41-1BCB-AE1F-9EF0-E1216D9057C7}"/>
              </a:ext>
            </a:extLst>
          </p:cNvPr>
          <p:cNvSpPr txBox="1"/>
          <p:nvPr/>
        </p:nvSpPr>
        <p:spPr>
          <a:xfrm>
            <a:off x="5872610" y="3117409"/>
            <a:ext cx="1485003" cy="307777"/>
          </a:xfrm>
          <a:prstGeom prst="rect">
            <a:avLst/>
          </a:prstGeom>
          <a:noFill/>
        </p:spPr>
        <p:txBody>
          <a:bodyPr wrap="square" rtlCol="0">
            <a:spAutoFit/>
          </a:bodyPr>
          <a:lstStyle/>
          <a:p>
            <a:r>
              <a:rPr lang="en-IN" dirty="0"/>
              <a:t>  </a:t>
            </a:r>
            <a:r>
              <a:rPr lang="en-IN" dirty="0" err="1"/>
              <a:t>host_name</a:t>
            </a:r>
            <a:endParaRPr lang="en-IN" dirty="0"/>
          </a:p>
        </p:txBody>
      </p:sp>
      <p:sp>
        <p:nvSpPr>
          <p:cNvPr id="41" name="TextBox 40">
            <a:extLst>
              <a:ext uri="{FF2B5EF4-FFF2-40B4-BE49-F238E27FC236}">
                <a16:creationId xmlns:a16="http://schemas.microsoft.com/office/drawing/2014/main" id="{15CE3FBA-009C-66BE-150C-DB1B6CEA80EC}"/>
              </a:ext>
            </a:extLst>
          </p:cNvPr>
          <p:cNvSpPr txBox="1"/>
          <p:nvPr/>
        </p:nvSpPr>
        <p:spPr>
          <a:xfrm>
            <a:off x="5872609" y="2617673"/>
            <a:ext cx="1485003" cy="307777"/>
          </a:xfrm>
          <a:prstGeom prst="rect">
            <a:avLst/>
          </a:prstGeom>
          <a:noFill/>
        </p:spPr>
        <p:txBody>
          <a:bodyPr wrap="square" rtlCol="0">
            <a:spAutoFit/>
          </a:bodyPr>
          <a:lstStyle/>
          <a:p>
            <a:r>
              <a:rPr lang="en-IN" dirty="0"/>
              <a:t>  name</a:t>
            </a:r>
          </a:p>
        </p:txBody>
      </p:sp>
      <p:cxnSp>
        <p:nvCxnSpPr>
          <p:cNvPr id="43" name="Straight Arrow Connector 42">
            <a:extLst>
              <a:ext uri="{FF2B5EF4-FFF2-40B4-BE49-F238E27FC236}">
                <a16:creationId xmlns:a16="http://schemas.microsoft.com/office/drawing/2014/main" id="{EB48B9A4-1747-56C5-1982-5E0A5015A357}"/>
              </a:ext>
            </a:extLst>
          </p:cNvPr>
          <p:cNvCxnSpPr>
            <a:cxnSpLocks/>
          </p:cNvCxnSpPr>
          <p:nvPr/>
        </p:nvCxnSpPr>
        <p:spPr>
          <a:xfrm flipH="1">
            <a:off x="3241031" y="1540586"/>
            <a:ext cx="1083616" cy="658590"/>
          </a:xfrm>
          <a:prstGeom prst="straightConnector1">
            <a:avLst/>
          </a:prstGeom>
          <a:ln>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6697DD0F-D175-F2D8-FEE9-8F49AD25A5F1}"/>
              </a:ext>
            </a:extLst>
          </p:cNvPr>
          <p:cNvCxnSpPr>
            <a:cxnSpLocks/>
            <a:stCxn id="4" idx="2"/>
          </p:cNvCxnSpPr>
          <p:nvPr/>
        </p:nvCxnSpPr>
        <p:spPr>
          <a:xfrm>
            <a:off x="4324647" y="1540586"/>
            <a:ext cx="1221580" cy="592175"/>
          </a:xfrm>
          <a:prstGeom prst="straightConnector1">
            <a:avLst/>
          </a:prstGeom>
          <a:ln>
            <a:tailEnd type="triangle"/>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F0C0A9F2-676D-F00A-959E-D4C398684648}"/>
              </a:ext>
            </a:extLst>
          </p:cNvPr>
          <p:cNvCxnSpPr>
            <a:cxnSpLocks/>
            <a:endCxn id="5" idx="2"/>
          </p:cNvCxnSpPr>
          <p:nvPr/>
        </p:nvCxnSpPr>
        <p:spPr>
          <a:xfrm flipV="1">
            <a:off x="1300416" y="2341627"/>
            <a:ext cx="1069524" cy="358257"/>
          </a:xfrm>
          <a:prstGeom prst="line">
            <a:avLst/>
          </a:prstGeom>
        </p:spPr>
        <p:style>
          <a:lnRef idx="1">
            <a:schemeClr val="accent5"/>
          </a:lnRef>
          <a:fillRef idx="0">
            <a:schemeClr val="accent5"/>
          </a:fillRef>
          <a:effectRef idx="0">
            <a:schemeClr val="accent5"/>
          </a:effectRef>
          <a:fontRef idx="minor">
            <a:schemeClr val="tx1"/>
          </a:fontRef>
        </p:style>
      </p:cxnSp>
      <p:cxnSp>
        <p:nvCxnSpPr>
          <p:cNvPr id="83" name="Straight Connector 82">
            <a:extLst>
              <a:ext uri="{FF2B5EF4-FFF2-40B4-BE49-F238E27FC236}">
                <a16:creationId xmlns:a16="http://schemas.microsoft.com/office/drawing/2014/main" id="{94EB97DB-AA51-ACCB-60FE-74F12D4332B6}"/>
              </a:ext>
            </a:extLst>
          </p:cNvPr>
          <p:cNvCxnSpPr>
            <a:cxnSpLocks/>
            <a:stCxn id="5" idx="2"/>
            <a:endCxn id="13" idx="0"/>
          </p:cNvCxnSpPr>
          <p:nvPr/>
        </p:nvCxnSpPr>
        <p:spPr>
          <a:xfrm>
            <a:off x="2369940" y="2341627"/>
            <a:ext cx="1498403" cy="206108"/>
          </a:xfrm>
          <a:prstGeom prst="line">
            <a:avLst/>
          </a:prstGeom>
        </p:spPr>
        <p:style>
          <a:lnRef idx="1">
            <a:schemeClr val="accent5"/>
          </a:lnRef>
          <a:fillRef idx="0">
            <a:schemeClr val="accent5"/>
          </a:fillRef>
          <a:effectRef idx="0">
            <a:schemeClr val="accent5"/>
          </a:effectRef>
          <a:fontRef idx="minor">
            <a:schemeClr val="tx1"/>
          </a:fontRef>
        </p:style>
      </p:cxnSp>
      <p:cxnSp>
        <p:nvCxnSpPr>
          <p:cNvPr id="93" name="Straight Connector 92">
            <a:extLst>
              <a:ext uri="{FF2B5EF4-FFF2-40B4-BE49-F238E27FC236}">
                <a16:creationId xmlns:a16="http://schemas.microsoft.com/office/drawing/2014/main" id="{21CC1562-1540-BB2D-26F1-5583D90FA323}"/>
              </a:ext>
            </a:extLst>
          </p:cNvPr>
          <p:cNvCxnSpPr>
            <a:cxnSpLocks/>
            <a:stCxn id="20" idx="2"/>
          </p:cNvCxnSpPr>
          <p:nvPr/>
        </p:nvCxnSpPr>
        <p:spPr>
          <a:xfrm flipH="1">
            <a:off x="6615110" y="2341627"/>
            <a:ext cx="2" cy="17496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9FC589F-1323-194D-DD2B-BEAEFC0FF412}"/>
              </a:ext>
            </a:extLst>
          </p:cNvPr>
          <p:cNvCxnSpPr>
            <a:cxnSpLocks/>
          </p:cNvCxnSpPr>
          <p:nvPr/>
        </p:nvCxnSpPr>
        <p:spPr>
          <a:xfrm flipH="1">
            <a:off x="6615110" y="2915248"/>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62BDDA80-BC51-EF33-B7BB-1747E4FA6E12}"/>
              </a:ext>
            </a:extLst>
          </p:cNvPr>
          <p:cNvCxnSpPr>
            <a:cxnSpLocks/>
          </p:cNvCxnSpPr>
          <p:nvPr/>
        </p:nvCxnSpPr>
        <p:spPr>
          <a:xfrm flipH="1">
            <a:off x="6615110" y="3437771"/>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9DB96DEA-A8FA-0DF5-A3B9-B84301CADD35}"/>
              </a:ext>
            </a:extLst>
          </p:cNvPr>
          <p:cNvCxnSpPr>
            <a:cxnSpLocks/>
          </p:cNvCxnSpPr>
          <p:nvPr/>
        </p:nvCxnSpPr>
        <p:spPr>
          <a:xfrm flipH="1">
            <a:off x="3854052" y="2923675"/>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C9A5EC06-7655-72C9-A755-3417326B82D3}"/>
              </a:ext>
            </a:extLst>
          </p:cNvPr>
          <p:cNvCxnSpPr>
            <a:cxnSpLocks/>
          </p:cNvCxnSpPr>
          <p:nvPr/>
        </p:nvCxnSpPr>
        <p:spPr>
          <a:xfrm flipH="1">
            <a:off x="3854052" y="3433232"/>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2A25980-3F25-1CEE-E041-36C5D9117B21}"/>
              </a:ext>
            </a:extLst>
          </p:cNvPr>
          <p:cNvCxnSpPr>
            <a:cxnSpLocks/>
          </p:cNvCxnSpPr>
          <p:nvPr/>
        </p:nvCxnSpPr>
        <p:spPr>
          <a:xfrm flipH="1">
            <a:off x="3854046" y="4026768"/>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3D463210-3893-1176-9BF3-58B2C9D99C83}"/>
              </a:ext>
            </a:extLst>
          </p:cNvPr>
          <p:cNvCxnSpPr>
            <a:cxnSpLocks/>
          </p:cNvCxnSpPr>
          <p:nvPr/>
        </p:nvCxnSpPr>
        <p:spPr>
          <a:xfrm flipH="1">
            <a:off x="3854044" y="4612863"/>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8AB9F687-7C32-CAA4-D84D-615ACAD9EBC2}"/>
              </a:ext>
            </a:extLst>
          </p:cNvPr>
          <p:cNvCxnSpPr>
            <a:cxnSpLocks/>
          </p:cNvCxnSpPr>
          <p:nvPr/>
        </p:nvCxnSpPr>
        <p:spPr>
          <a:xfrm flipH="1">
            <a:off x="1182271" y="4591137"/>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3046C7B-3CAF-AFC8-08B6-F0837B9CDB8B}"/>
              </a:ext>
            </a:extLst>
          </p:cNvPr>
          <p:cNvCxnSpPr>
            <a:cxnSpLocks/>
          </p:cNvCxnSpPr>
          <p:nvPr/>
        </p:nvCxnSpPr>
        <p:spPr>
          <a:xfrm flipH="1">
            <a:off x="1171549" y="4077578"/>
            <a:ext cx="2" cy="168229"/>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EB9FC9CA-BB8E-6E9C-DF6E-692E39604078}"/>
              </a:ext>
            </a:extLst>
          </p:cNvPr>
          <p:cNvCxnSpPr>
            <a:cxnSpLocks/>
            <a:stCxn id="8" idx="2"/>
            <a:endCxn id="15" idx="0"/>
          </p:cNvCxnSpPr>
          <p:nvPr/>
        </p:nvCxnSpPr>
        <p:spPr>
          <a:xfrm>
            <a:off x="1171564" y="3067512"/>
            <a:ext cx="1" cy="137048"/>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2A5F85B-5B53-23DD-A6C7-37AF1E1023F1}"/>
              </a:ext>
            </a:extLst>
          </p:cNvPr>
          <p:cNvCxnSpPr>
            <a:cxnSpLocks/>
          </p:cNvCxnSpPr>
          <p:nvPr/>
        </p:nvCxnSpPr>
        <p:spPr>
          <a:xfrm flipH="1">
            <a:off x="1171547" y="3542736"/>
            <a:ext cx="2" cy="1682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438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pPr algn="ctr"/>
            <a:r>
              <a:rPr lang="en-IN" sz="2000" dirty="0"/>
              <a:t>   Understanding of Data given</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solidFill>
            <a:schemeClr val="accent3"/>
          </a:solidFill>
        </p:spPr>
        <p:txBody>
          <a:bodyPr/>
          <a:lstStyle/>
          <a:p>
            <a:pPr>
              <a:buFont typeface="Wingdings" panose="05000000000000000000" pitchFamily="2" charset="2"/>
              <a:buChar char="q"/>
            </a:pPr>
            <a:r>
              <a:rPr lang="en-IN" sz="1200" dirty="0"/>
              <a:t>Id- These gives us the listing id</a:t>
            </a:r>
          </a:p>
          <a:p>
            <a:pPr>
              <a:buFont typeface="Wingdings" panose="05000000000000000000" pitchFamily="2" charset="2"/>
              <a:buChar char="q"/>
            </a:pPr>
            <a:r>
              <a:rPr lang="en-IN" sz="1200" dirty="0"/>
              <a:t>Name- listing name</a:t>
            </a:r>
          </a:p>
          <a:p>
            <a:pPr>
              <a:buFont typeface="Wingdings" panose="05000000000000000000" pitchFamily="2" charset="2"/>
              <a:buChar char="q"/>
            </a:pPr>
            <a:r>
              <a:rPr lang="en-IN" sz="1200" dirty="0" err="1"/>
              <a:t>Host_id</a:t>
            </a:r>
            <a:r>
              <a:rPr lang="en-IN" sz="1200" dirty="0"/>
              <a:t>- host id</a:t>
            </a:r>
          </a:p>
          <a:p>
            <a:pPr>
              <a:buFont typeface="Wingdings" panose="05000000000000000000" pitchFamily="2" charset="2"/>
              <a:buChar char="q"/>
            </a:pPr>
            <a:r>
              <a:rPr lang="en-IN" sz="1200" dirty="0" err="1"/>
              <a:t>Host_name</a:t>
            </a:r>
            <a:r>
              <a:rPr lang="en-IN" sz="1200" dirty="0"/>
              <a:t>- </a:t>
            </a:r>
            <a:r>
              <a:rPr lang="en-IN" sz="1200" dirty="0" err="1"/>
              <a:t>hodt</a:t>
            </a:r>
            <a:r>
              <a:rPr lang="en-IN" sz="1200" dirty="0"/>
              <a:t> name</a:t>
            </a:r>
          </a:p>
          <a:p>
            <a:pPr>
              <a:buFont typeface="Wingdings" panose="05000000000000000000" pitchFamily="2" charset="2"/>
              <a:buChar char="q"/>
            </a:pPr>
            <a:r>
              <a:rPr lang="en-IN" sz="1200" dirty="0" err="1"/>
              <a:t>Neighbourhood_group</a:t>
            </a:r>
            <a:r>
              <a:rPr lang="en-IN" sz="1200" dirty="0"/>
              <a:t>- NYC borough</a:t>
            </a:r>
          </a:p>
          <a:p>
            <a:pPr>
              <a:buFont typeface="Wingdings" panose="05000000000000000000" pitchFamily="2" charset="2"/>
              <a:buChar char="q"/>
            </a:pPr>
            <a:r>
              <a:rPr lang="en-IN" sz="1200" dirty="0"/>
              <a:t>Neighbourhood- NYC neighbourhood</a:t>
            </a:r>
          </a:p>
          <a:p>
            <a:pPr>
              <a:buFont typeface="Wingdings" panose="05000000000000000000" pitchFamily="2" charset="2"/>
              <a:buChar char="q"/>
            </a:pPr>
            <a:r>
              <a:rPr lang="en-IN" sz="1200" dirty="0"/>
              <a:t>Latitude- listing latitude</a:t>
            </a:r>
          </a:p>
          <a:p>
            <a:pPr>
              <a:buFont typeface="Wingdings" panose="05000000000000000000" pitchFamily="2" charset="2"/>
              <a:buChar char="q"/>
            </a:pPr>
            <a:r>
              <a:rPr lang="en-IN" sz="1200" dirty="0"/>
              <a:t>Longitude- listing longitude</a:t>
            </a:r>
          </a:p>
          <a:p>
            <a:pPr>
              <a:buFont typeface="Wingdings" panose="05000000000000000000" pitchFamily="2" charset="2"/>
              <a:buChar char="q"/>
            </a:pPr>
            <a:r>
              <a:rPr lang="en-IN" sz="1200" dirty="0" err="1"/>
              <a:t>Room_type</a:t>
            </a:r>
            <a:r>
              <a:rPr lang="en-IN" sz="1200" dirty="0"/>
              <a:t>- types of rooms(Entire home/apt, private room, shared room)</a:t>
            </a:r>
          </a:p>
          <a:p>
            <a:pPr>
              <a:buFont typeface="Wingdings" panose="05000000000000000000" pitchFamily="2" charset="2"/>
              <a:buChar char="q"/>
            </a:pPr>
            <a:r>
              <a:rPr lang="en-IN" sz="1200" dirty="0"/>
              <a:t>Price- listing price</a:t>
            </a:r>
          </a:p>
          <a:p>
            <a:pPr>
              <a:buFont typeface="Wingdings" panose="05000000000000000000" pitchFamily="2" charset="2"/>
              <a:buChar char="q"/>
            </a:pPr>
            <a:r>
              <a:rPr lang="en-IN" sz="1200" dirty="0" err="1"/>
              <a:t>Minimum_nights</a:t>
            </a:r>
            <a:r>
              <a:rPr lang="en-IN" sz="1200" dirty="0"/>
              <a:t>- minimum nights people stayed</a:t>
            </a:r>
          </a:p>
          <a:p>
            <a:pPr>
              <a:buFont typeface="Wingdings" panose="05000000000000000000" pitchFamily="2" charset="2"/>
              <a:buChar char="q"/>
            </a:pPr>
            <a:r>
              <a:rPr lang="en-IN" sz="1200" dirty="0" err="1"/>
              <a:t>Number_of_reviews</a:t>
            </a:r>
            <a:r>
              <a:rPr lang="en-IN" sz="1200" dirty="0"/>
              <a:t>- Total number of reviews</a:t>
            </a:r>
          </a:p>
          <a:p>
            <a:pPr>
              <a:buFont typeface="Wingdings" panose="05000000000000000000" pitchFamily="2" charset="2"/>
              <a:buChar char="q"/>
            </a:pPr>
            <a:r>
              <a:rPr lang="en-IN" sz="1200" dirty="0" err="1"/>
              <a:t>Last_review</a:t>
            </a:r>
            <a:r>
              <a:rPr lang="en-IN" sz="1200" dirty="0"/>
              <a:t>- Date of last review</a:t>
            </a:r>
          </a:p>
          <a:p>
            <a:pPr>
              <a:buFont typeface="Wingdings" panose="05000000000000000000" pitchFamily="2" charset="2"/>
              <a:buChar char="q"/>
            </a:pPr>
            <a:r>
              <a:rPr lang="en-IN" sz="1200" dirty="0" err="1"/>
              <a:t>Review_per_month</a:t>
            </a:r>
            <a:r>
              <a:rPr lang="en-IN" sz="1200" dirty="0"/>
              <a:t>- Average number of reviews per month</a:t>
            </a:r>
          </a:p>
          <a:p>
            <a:pPr>
              <a:buFont typeface="Wingdings" panose="05000000000000000000" pitchFamily="2" charset="2"/>
              <a:buChar char="q"/>
            </a:pPr>
            <a:r>
              <a:rPr lang="en-IN" sz="1200" dirty="0" err="1"/>
              <a:t>Calculated_host_listings_count</a:t>
            </a:r>
            <a:r>
              <a:rPr lang="en-IN" sz="1200" dirty="0"/>
              <a:t>- total number of listings for the hosts</a:t>
            </a:r>
          </a:p>
          <a:p>
            <a:pPr marL="114300" indent="0">
              <a:buNone/>
            </a:pPr>
            <a:endParaRPr lang="en-IN" dirty="0"/>
          </a:p>
        </p:txBody>
      </p:sp>
    </p:spTree>
    <p:extLst>
      <p:ext uri="{BB962C8B-B14F-4D97-AF65-F5344CB8AC3E}">
        <p14:creationId xmlns:p14="http://schemas.microsoft.com/office/powerpoint/2010/main" val="119693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xfrm>
            <a:off x="300038" y="485775"/>
            <a:ext cx="8358186" cy="571500"/>
          </a:xfrm>
          <a:solidFill>
            <a:schemeClr val="tx2">
              <a:lumMod val="90000"/>
            </a:schemeClr>
          </a:solidFill>
        </p:spPr>
        <p:txBody>
          <a:bodyPr/>
          <a:lstStyle/>
          <a:p>
            <a:r>
              <a:rPr lang="en-IN" sz="2000" dirty="0"/>
              <a:t>                        Data cleaning &amp; Handling Missing Values</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xfrm>
            <a:off x="311699" y="1250155"/>
            <a:ext cx="8346525" cy="3107533"/>
          </a:xfrm>
          <a:solidFill>
            <a:schemeClr val="accent3"/>
          </a:solidFill>
        </p:spPr>
        <p:txBody>
          <a:bodyPr/>
          <a:lstStyle/>
          <a:p>
            <a:pPr marL="114300" indent="0">
              <a:buNone/>
            </a:pPr>
            <a:r>
              <a:rPr lang="en-IN" dirty="0"/>
              <a:t>A dataset may contain lots of data as null values. These null values may cause an error while executing any code or while plotting graphs. So, these null values must be checked before operating on data. So I handle these null values by replacing it with zero or I can also remove the column if it is not necessary.</a:t>
            </a:r>
          </a:p>
          <a:p>
            <a:pPr marL="114300" indent="0">
              <a:buNone/>
            </a:pPr>
            <a:endParaRPr lang="en-IN" dirty="0"/>
          </a:p>
          <a:p>
            <a:pPr marL="114300" indent="0">
              <a:buNone/>
            </a:pPr>
            <a:r>
              <a:rPr lang="en-IN" dirty="0"/>
              <a:t>Data cleaning is an important part while performing data operations to maintain the flow of the program codes without interruption.</a:t>
            </a:r>
          </a:p>
        </p:txBody>
      </p:sp>
    </p:spTree>
    <p:extLst>
      <p:ext uri="{BB962C8B-B14F-4D97-AF65-F5344CB8AC3E}">
        <p14:creationId xmlns:p14="http://schemas.microsoft.com/office/powerpoint/2010/main" val="167879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268C-8966-CDE7-4839-D08D0359B4B5}"/>
              </a:ext>
            </a:extLst>
          </p:cNvPr>
          <p:cNvSpPr>
            <a:spLocks noGrp="1"/>
          </p:cNvSpPr>
          <p:nvPr>
            <p:ph type="title"/>
          </p:nvPr>
        </p:nvSpPr>
        <p:spPr>
          <a:solidFill>
            <a:schemeClr val="tx2">
              <a:lumMod val="90000"/>
            </a:schemeClr>
          </a:solidFill>
        </p:spPr>
        <p:txBody>
          <a:bodyPr/>
          <a:lstStyle/>
          <a:p>
            <a:pPr algn="ctr"/>
            <a:r>
              <a:rPr lang="en-IN" sz="2000" dirty="0"/>
              <a:t>  which area got most of the properties</a:t>
            </a:r>
          </a:p>
        </p:txBody>
      </p:sp>
      <p:sp>
        <p:nvSpPr>
          <p:cNvPr id="3" name="Text Placeholder 2">
            <a:extLst>
              <a:ext uri="{FF2B5EF4-FFF2-40B4-BE49-F238E27FC236}">
                <a16:creationId xmlns:a16="http://schemas.microsoft.com/office/drawing/2014/main" id="{2F8AF925-27A9-CF2C-4569-5ABC1AFEE038}"/>
              </a:ext>
            </a:extLst>
          </p:cNvPr>
          <p:cNvSpPr>
            <a:spLocks noGrp="1"/>
          </p:cNvSpPr>
          <p:nvPr>
            <p:ph type="body" idx="1"/>
          </p:nvPr>
        </p:nvSpPr>
        <p:spPr>
          <a:solidFill>
            <a:schemeClr val="accent3"/>
          </a:solidFill>
        </p:spPr>
        <p:txBody>
          <a:bodyPr/>
          <a:lstStyle/>
          <a:p>
            <a:pPr>
              <a:buFont typeface="Wingdings" panose="05000000000000000000" pitchFamily="2" charset="2"/>
              <a:buChar char="q"/>
            </a:pPr>
            <a:endParaRPr lang="en-IN" sz="1400" dirty="0"/>
          </a:p>
          <a:p>
            <a:pPr>
              <a:buFont typeface="Wingdings" panose="05000000000000000000" pitchFamily="2" charset="2"/>
              <a:buChar char="q"/>
            </a:pPr>
            <a:r>
              <a:rPr lang="en-IN" sz="1400" dirty="0"/>
              <a:t>This analysis has been done on the </a:t>
            </a:r>
          </a:p>
          <a:p>
            <a:pPr marL="114300" indent="0">
              <a:buNone/>
            </a:pPr>
            <a:r>
              <a:rPr lang="en-IN" sz="1400" dirty="0"/>
              <a:t>basis of neighbourhood groups grouping it</a:t>
            </a:r>
          </a:p>
          <a:p>
            <a:pPr marL="114300" indent="0">
              <a:buNone/>
            </a:pPr>
            <a:r>
              <a:rPr lang="en-IN" sz="1400" dirty="0"/>
              <a:t>with host listings across NYC and plotted a </a:t>
            </a:r>
          </a:p>
          <a:p>
            <a:pPr marL="114300" indent="0">
              <a:buNone/>
            </a:pPr>
            <a:r>
              <a:rPr lang="en-IN" sz="1400" dirty="0"/>
              <a:t>scatter representation of it using latitude &amp;</a:t>
            </a:r>
          </a:p>
          <a:p>
            <a:pPr marL="114300" indent="0">
              <a:buNone/>
            </a:pPr>
            <a:r>
              <a:rPr lang="en-IN" sz="1400" dirty="0"/>
              <a:t>longitude.</a:t>
            </a:r>
          </a:p>
          <a:p>
            <a:pPr marL="114300" indent="0">
              <a:buNone/>
            </a:pPr>
            <a:endParaRPr lang="en-IN" sz="1400" dirty="0"/>
          </a:p>
          <a:p>
            <a:pPr>
              <a:buFont typeface="Wingdings" panose="05000000000000000000" pitchFamily="2" charset="2"/>
              <a:buChar char="q"/>
            </a:pPr>
            <a:r>
              <a:rPr lang="en-IN" sz="1400" dirty="0"/>
              <a:t>The scatter plot map shows that Manhattan is</a:t>
            </a:r>
          </a:p>
          <a:p>
            <a:pPr marL="114300" indent="0">
              <a:buNone/>
            </a:pPr>
            <a:r>
              <a:rPr lang="en-IN" sz="1400" dirty="0"/>
              <a:t>the most preferred area and most of the </a:t>
            </a:r>
          </a:p>
          <a:p>
            <a:pPr marL="114300" indent="0">
              <a:buNone/>
            </a:pPr>
            <a:r>
              <a:rPr lang="en-IN" sz="1400" dirty="0"/>
              <a:t>investors are interested in Manhattan followed</a:t>
            </a:r>
          </a:p>
          <a:p>
            <a:pPr marL="114300" indent="0">
              <a:buNone/>
            </a:pPr>
            <a:r>
              <a:rPr lang="en-IN" sz="1400" dirty="0"/>
              <a:t>by Brooklyn ana Queens. Staten island have</a:t>
            </a:r>
          </a:p>
          <a:p>
            <a:pPr marL="114300" indent="0">
              <a:buNone/>
            </a:pPr>
            <a:r>
              <a:rPr lang="en-IN" sz="1400" dirty="0"/>
              <a:t>least density of properties</a:t>
            </a:r>
          </a:p>
        </p:txBody>
      </p:sp>
      <p:pic>
        <p:nvPicPr>
          <p:cNvPr id="4" name="Picture 3">
            <a:extLst>
              <a:ext uri="{FF2B5EF4-FFF2-40B4-BE49-F238E27FC236}">
                <a16:creationId xmlns:a16="http://schemas.microsoft.com/office/drawing/2014/main" id="{63F3C282-CA2E-4DE1-9ED9-7B7EA254A692}"/>
              </a:ext>
            </a:extLst>
          </p:cNvPr>
          <p:cNvPicPr>
            <a:picLocks noChangeAspect="1"/>
          </p:cNvPicPr>
          <p:nvPr/>
        </p:nvPicPr>
        <p:blipFill>
          <a:blip r:embed="rId2"/>
          <a:stretch>
            <a:fillRect/>
          </a:stretch>
        </p:blipFill>
        <p:spPr>
          <a:xfrm>
            <a:off x="4177919" y="1321594"/>
            <a:ext cx="4654381" cy="3150393"/>
          </a:xfrm>
          <a:prstGeom prst="rect">
            <a:avLst/>
          </a:prstGeom>
        </p:spPr>
      </p:pic>
    </p:spTree>
    <p:extLst>
      <p:ext uri="{BB962C8B-B14F-4D97-AF65-F5344CB8AC3E}">
        <p14:creationId xmlns:p14="http://schemas.microsoft.com/office/powerpoint/2010/main" val="368586723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1202</Words>
  <Application>Microsoft Office PowerPoint</Application>
  <PresentationFormat>On-screen Show (16:9)</PresentationFormat>
  <Paragraphs>160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Wingdings</vt:lpstr>
      <vt:lpstr>Montserrat</vt:lpstr>
      <vt:lpstr>Arial</vt:lpstr>
      <vt:lpstr>Times New Roman</vt:lpstr>
      <vt:lpstr>Roboto</vt:lpstr>
      <vt:lpstr>Simple Light</vt:lpstr>
      <vt:lpstr>          Capstone Project Airbnb Booking analysis  By  Bhavani Lalam    </vt:lpstr>
      <vt:lpstr>                                      Introduction to Airbnb</vt:lpstr>
      <vt:lpstr>Introduction to Exploratory Data Analysis</vt:lpstr>
      <vt:lpstr>Data Wrangling</vt:lpstr>
      <vt:lpstr>                                     Detailed analysis plan</vt:lpstr>
      <vt:lpstr>Data Information</vt:lpstr>
      <vt:lpstr>   Understanding of Data given</vt:lpstr>
      <vt:lpstr>                        Data cleaning &amp; Handling Missing Values</vt:lpstr>
      <vt:lpstr>  which area got most of the properties</vt:lpstr>
      <vt:lpstr> Analysis on room type on the basis of areas</vt:lpstr>
      <vt:lpstr> which area got maximum reviews</vt:lpstr>
      <vt:lpstr>  price analysis on the basis of number of reviews</vt:lpstr>
      <vt:lpstr>Which hosts are the busiest and why?</vt:lpstr>
      <vt:lpstr>  Is there any noticeable difference of traffic among different areas and                         what could be the reason for it? </vt:lpstr>
      <vt:lpstr>                                              conclusion</vt:lpstr>
      <vt:lpstr>                                      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  By  Bhavani Lalam</dc:title>
  <dc:creator>BHAVANI LALAM</dc:creator>
  <cp:lastModifiedBy>BHAVANI LALAM</cp:lastModifiedBy>
  <cp:revision>17</cp:revision>
  <dcterms:modified xsi:type="dcterms:W3CDTF">2022-09-10T08:48:44Z</dcterms:modified>
</cp:coreProperties>
</file>