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9" r:id="rId12"/>
    <p:sldId id="270" r:id="rId13"/>
    <p:sldId id="271" r:id="rId14"/>
    <p:sldId id="272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harma" userId="fbfbde54035a5211" providerId="LiveId" clId="{32331250-FB8C-45F2-AC3F-805385268CB6}"/>
    <pc:docChg chg="modSld sldOrd">
      <pc:chgData name="Aman Sharma" userId="fbfbde54035a5211" providerId="LiveId" clId="{32331250-FB8C-45F2-AC3F-805385268CB6}" dt="2024-11-12T10:23:40.546" v="9" actId="20577"/>
      <pc:docMkLst>
        <pc:docMk/>
      </pc:docMkLst>
      <pc:sldChg chg="modSp mod">
        <pc:chgData name="Aman Sharma" userId="fbfbde54035a5211" providerId="LiveId" clId="{32331250-FB8C-45F2-AC3F-805385268CB6}" dt="2024-11-12T10:23:40.546" v="9" actId="20577"/>
        <pc:sldMkLst>
          <pc:docMk/>
          <pc:sldMk cId="389996999" sldId="263"/>
        </pc:sldMkLst>
        <pc:spChg chg="mod">
          <ac:chgData name="Aman Sharma" userId="fbfbde54035a5211" providerId="LiveId" clId="{32331250-FB8C-45F2-AC3F-805385268CB6}" dt="2024-11-12T10:23:40.546" v="9" actId="20577"/>
          <ac:spMkLst>
            <pc:docMk/>
            <pc:sldMk cId="389996999" sldId="263"/>
            <ac:spMk id="3" creationId="{D02CBDAA-91F5-9803-75BF-D6BB99503DEF}"/>
          </ac:spMkLst>
        </pc:spChg>
      </pc:sldChg>
      <pc:sldChg chg="ord">
        <pc:chgData name="Aman Sharma" userId="fbfbde54035a5211" providerId="LiveId" clId="{32331250-FB8C-45F2-AC3F-805385268CB6}" dt="2024-11-12T10:20:08.836" v="1"/>
        <pc:sldMkLst>
          <pc:docMk/>
          <pc:sldMk cId="3242879452" sldId="264"/>
        </pc:sldMkLst>
      </pc:sldChg>
      <pc:sldChg chg="ord">
        <pc:chgData name="Aman Sharma" userId="fbfbde54035a5211" providerId="LiveId" clId="{32331250-FB8C-45F2-AC3F-805385268CB6}" dt="2024-11-12T10:20:14.075" v="3"/>
        <pc:sldMkLst>
          <pc:docMk/>
          <pc:sldMk cId="3638630775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EN\Desktop\crowd%20funding%20project\Final---Crowd%20%20--funding-----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EN\Desktop\crowd%20funding%20project\Final---Crowd%20%20--funding-----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EN\Desktop\crowd%20funding%20project\Final---Crowd%20%20--funding-----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[Final---Crowd  --funding----- project.xlsx]No of projects based on outcome!PivotTable1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en-US" sz="1600" baseline="0" dirty="0">
                <a:solidFill>
                  <a:schemeClr val="accent2">
                    <a:lumMod val="75000"/>
                  </a:schemeClr>
                </a:solidFill>
              </a:rPr>
              <a:t> of Projects based on Outcomes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0339180238005136"/>
          <c:y val="6.9821703734079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8681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037984014228146"/>
          <c:y val="0.24723321668268347"/>
          <c:w val="0.82248140857392826"/>
          <c:h val="0.51512795275590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'No of projects based on outcome'!$C$3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86810"/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 of projects based on outcome'!$B$4:$B$10</c:f>
              <c:strCache>
                <c:ptCount val="6"/>
                <c:pt idx="0">
                  <c:v>canceled</c:v>
                </c:pt>
                <c:pt idx="1">
                  <c:v>failed</c:v>
                </c:pt>
                <c:pt idx="2">
                  <c:v>live</c:v>
                </c:pt>
                <c:pt idx="3">
                  <c:v>purged</c:v>
                </c:pt>
                <c:pt idx="4">
                  <c:v>successful</c:v>
                </c:pt>
                <c:pt idx="5">
                  <c:v>suspended</c:v>
                </c:pt>
              </c:strCache>
            </c:strRef>
          </c:cat>
          <c:val>
            <c:numRef>
              <c:f>'No of projects based on outcome'!$C$4:$C$10</c:f>
              <c:numCache>
                <c:formatCode>General</c:formatCode>
                <c:ptCount val="6"/>
                <c:pt idx="0">
                  <c:v>32498</c:v>
                </c:pt>
                <c:pt idx="1">
                  <c:v>188239</c:v>
                </c:pt>
                <c:pt idx="2">
                  <c:v>3163</c:v>
                </c:pt>
                <c:pt idx="3">
                  <c:v>178</c:v>
                </c:pt>
                <c:pt idx="4">
                  <c:v>140313</c:v>
                </c:pt>
                <c:pt idx="5">
                  <c:v>1501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0-4405-8C79-BF1C314A60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0232704"/>
        <c:axId val="190259584"/>
      </c:barChart>
      <c:catAx>
        <c:axId val="19023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rgbClr val="00B0F0"/>
          </a:solidFill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59584"/>
        <c:crosses val="autoZero"/>
        <c:auto val="1"/>
        <c:lblAlgn val="ctr"/>
        <c:lblOffset val="100"/>
        <c:noMultiLvlLbl val="0"/>
      </c:catAx>
      <c:valAx>
        <c:axId val="190259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232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[Final---Crowd  --funding----- project.xlsx]goal ranges %!PivotTable6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defRPr>
            </a:pPr>
            <a:r>
              <a:rPr lang="en-US" sz="1400">
                <a:highlight>
                  <a:srgbClr val="FFFF00"/>
                </a:highlight>
              </a:rPr>
              <a:t>Percentage of Successful projects by Goal Range</a:t>
            </a:r>
          </a:p>
        </c:rich>
      </c:tx>
      <c:layout>
        <c:manualLayout>
          <c:xMode val="edge"/>
          <c:yMode val="edge"/>
          <c:x val="0.1135"/>
          <c:y val="3.7037037037037035E-2"/>
        </c:manualLayout>
      </c:layout>
      <c:overlay val="0"/>
      <c:spPr>
        <a:solidFill>
          <a:srgbClr val="FF0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378895909374827"/>
          <c:y val="0.16876970727537199"/>
          <c:w val="0.72550819554831103"/>
          <c:h val="0.726633995795583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'goal ranges %'!$C$4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rgbClr val="A4049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'goal ranges %'!$B$5:$B$9</c:f>
              <c:strCache>
                <c:ptCount val="4"/>
                <c:pt idx="0">
                  <c:v>0-299999</c:v>
                </c:pt>
                <c:pt idx="1">
                  <c:v>300000-499999</c:v>
                </c:pt>
                <c:pt idx="2">
                  <c:v>500000-699999</c:v>
                </c:pt>
                <c:pt idx="3">
                  <c:v>700000+</c:v>
                </c:pt>
              </c:strCache>
            </c:strRef>
          </c:cat>
          <c:val>
            <c:numRef>
              <c:f>'goal ranges %'!$C$5:$C$9</c:f>
              <c:numCache>
                <c:formatCode>0.00%</c:formatCode>
                <c:ptCount val="4"/>
                <c:pt idx="0">
                  <c:v>0.93183097788515679</c:v>
                </c:pt>
                <c:pt idx="1">
                  <c:v>6.7663010554973521E-2</c:v>
                </c:pt>
                <c:pt idx="2">
                  <c:v>2.5656924162408332E-4</c:v>
                </c:pt>
                <c:pt idx="3">
                  <c:v>2.4944231824563655E-4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B-41FC-A1F2-FBEA71427ED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81350544"/>
        <c:axId val="1981327024"/>
      </c:barChart>
      <c:valAx>
        <c:axId val="1981327024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350544"/>
        <c:crosses val="autoZero"/>
        <c:crossBetween val="between"/>
      </c:valAx>
      <c:catAx>
        <c:axId val="1981350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327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[Final---Crowd  --funding----- project.xlsx]percentage of successful p by y!PivotTable3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highlight>
                  <a:srgbClr val="00FF00"/>
                </a:highlight>
                <a:latin typeface="+mn-lt"/>
                <a:ea typeface="+mn-ea"/>
                <a:cs typeface="+mn-cs"/>
              </a:defRPr>
            </a:pPr>
            <a:r>
              <a:rPr lang="en-US" sz="1600">
                <a:highlight>
                  <a:srgbClr val="00FF00"/>
                </a:highlight>
              </a:rPr>
              <a:t>Percentage of Successful Projects by Year</a:t>
            </a:r>
          </a:p>
        </c:rich>
      </c:tx>
      <c:layout>
        <c:manualLayout>
          <c:xMode val="edge"/>
          <c:yMode val="edge"/>
          <c:x val="0.11471522309711286"/>
          <c:y val="4.1666666666666664E-2"/>
        </c:manualLayout>
      </c:layout>
      <c:overlay val="0"/>
      <c:spPr>
        <a:solidFill>
          <a:schemeClr val="accent6">
            <a:lumMod val="60000"/>
            <a:lumOff val="4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highlight>
                <a:srgbClr val="00FF00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FF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FF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FF00"/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rgbClr val="A4049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'percentage of successful p by y'!$C$3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F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rgbClr val="A4049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'percentage of successful p by y'!$B$4:$B$14</c:f>
              <c:strCach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strCache>
            </c:strRef>
          </c:cat>
          <c:val>
            <c:numRef>
              <c:f>'percentage of successful p by y'!$C$4:$C$14</c:f>
              <c:numCache>
                <c:formatCode>0.00%</c:formatCode>
                <c:ptCount val="11"/>
                <c:pt idx="0">
                  <c:v>4.1051078659853331E-3</c:v>
                </c:pt>
                <c:pt idx="1">
                  <c:v>3.0460470519481444E-2</c:v>
                </c:pt>
                <c:pt idx="2">
                  <c:v>7.8823772565621147E-2</c:v>
                </c:pt>
                <c:pt idx="3">
                  <c:v>0.12052340125291312</c:v>
                </c:pt>
                <c:pt idx="4">
                  <c:v>0.12831312850555543</c:v>
                </c:pt>
                <c:pt idx="5">
                  <c:v>0.13726454426888457</c:v>
                </c:pt>
                <c:pt idx="6">
                  <c:v>0.13086456707503938</c:v>
                </c:pt>
                <c:pt idx="7">
                  <c:v>0.1181715165380257</c:v>
                </c:pt>
                <c:pt idx="8">
                  <c:v>0.13316656332627769</c:v>
                </c:pt>
                <c:pt idx="9">
                  <c:v>0.11797196268342919</c:v>
                </c:pt>
                <c:pt idx="10">
                  <c:v>3.3496539878699762E-4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56-4485-A1D8-0743525F98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57298992"/>
        <c:axId val="1757297552"/>
      </c:barChart>
      <c:catAx>
        <c:axId val="175729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297552"/>
        <c:crosses val="autoZero"/>
        <c:auto val="1"/>
        <c:lblAlgn val="ctr"/>
        <c:lblOffset val="100"/>
        <c:noMultiLvlLbl val="0"/>
      </c:catAx>
      <c:valAx>
        <c:axId val="1757297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75729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C2B8-8C7C-47AC-83CB-87EA159A715E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68468-D146-43F9-A2B0-67221ADF6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7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5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8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9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86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5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1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9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75E42-7168-4584-A142-D5283F3D915F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00D9AF-40D9-4BCB-9A0E-C4274292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33C-8961-93BB-58BD-A047F5B6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98" y="739301"/>
            <a:ext cx="10047689" cy="2862735"/>
          </a:xfrm>
        </p:spPr>
        <p:txBody>
          <a:bodyPr>
            <a:normAutofit/>
          </a:bodyPr>
          <a:lstStyle/>
          <a:p>
            <a:r>
              <a:rPr lang="en-US" sz="4400" b="1" dirty="0">
                <a:highlight>
                  <a:srgbClr val="C0C0C0"/>
                </a:highlight>
                <a:latin typeface="Algerian" panose="04020705040A02060702" pitchFamily="82" charset="0"/>
              </a:rPr>
              <a:t>CROWD FUNDING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DC4D-1494-9CE2-F3DF-256C0ACF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39" y="3602037"/>
            <a:ext cx="4458985" cy="296314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94A33-5B14-12B3-0E17-94DFFC7DAC58}"/>
              </a:ext>
            </a:extLst>
          </p:cNvPr>
          <p:cNvSpPr txBox="1"/>
          <p:nvPr/>
        </p:nvSpPr>
        <p:spPr>
          <a:xfrm>
            <a:off x="12112755" y="1890445"/>
            <a:ext cx="1395762" cy="342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Crowdfunding Your Small Business - What You Need to Know in 2024 — Thienel  Law">
            <a:extLst>
              <a:ext uri="{FF2B5EF4-FFF2-40B4-BE49-F238E27FC236}">
                <a16:creationId xmlns:a16="http://schemas.microsoft.com/office/drawing/2014/main" id="{4AC11096-28AA-4527-7608-64A5160A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918299"/>
            <a:ext cx="7143750" cy="23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B7D34-A448-8458-B9F3-2B42D01E74F9}"/>
              </a:ext>
            </a:extLst>
          </p:cNvPr>
          <p:cNvSpPr/>
          <p:nvPr/>
        </p:nvSpPr>
        <p:spPr>
          <a:xfrm>
            <a:off x="6682902" y="5933872"/>
            <a:ext cx="5243209" cy="631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Black" panose="020B0A04020102020204" pitchFamily="34" charset="0"/>
              </a:rPr>
              <a:t>Prepared by Group 3</a:t>
            </a:r>
          </a:p>
        </p:txBody>
      </p:sp>
    </p:spTree>
    <p:extLst>
      <p:ext uri="{BB962C8B-B14F-4D97-AF65-F5344CB8AC3E}">
        <p14:creationId xmlns:p14="http://schemas.microsoft.com/office/powerpoint/2010/main" val="292255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A42E-C338-D0CA-9DB4-3184760A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2374"/>
            <a:ext cx="9601196" cy="1867711"/>
          </a:xfrm>
        </p:spPr>
        <p:txBody>
          <a:bodyPr>
            <a:normAutofit/>
          </a:bodyPr>
          <a:lstStyle/>
          <a:p>
            <a:r>
              <a:rPr lang="en-US" sz="6600" b="1" dirty="0">
                <a:highlight>
                  <a:srgbClr val="008080"/>
                </a:highlight>
              </a:rPr>
              <a:t>Dashboard For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2E77E-ACB0-28BF-0480-81B983435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7" y="1809345"/>
            <a:ext cx="10418323" cy="4309353"/>
          </a:xfrm>
        </p:spPr>
      </p:pic>
    </p:spTree>
    <p:extLst>
      <p:ext uri="{BB962C8B-B14F-4D97-AF65-F5344CB8AC3E}">
        <p14:creationId xmlns:p14="http://schemas.microsoft.com/office/powerpoint/2010/main" val="30209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C653-6FED-F331-C426-5B902CBA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349" y="719847"/>
            <a:ext cx="8599252" cy="710119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ADF50-7FE9-A809-6DEA-F746FB417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8" y="1595336"/>
            <a:ext cx="10282136" cy="4542817"/>
          </a:xfrm>
        </p:spPr>
      </p:pic>
    </p:spTree>
    <p:extLst>
      <p:ext uri="{BB962C8B-B14F-4D97-AF65-F5344CB8AC3E}">
        <p14:creationId xmlns:p14="http://schemas.microsoft.com/office/powerpoint/2010/main" val="94291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EEAB-9A3D-8DC2-A16A-B0EE95FA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242" y="661481"/>
            <a:ext cx="9017541" cy="77821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97EE6-06BB-9F8D-73EE-B20D6E19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4" y="1702341"/>
            <a:ext cx="10145949" cy="4377446"/>
          </a:xfrm>
        </p:spPr>
      </p:pic>
    </p:spTree>
    <p:extLst>
      <p:ext uri="{BB962C8B-B14F-4D97-AF65-F5344CB8AC3E}">
        <p14:creationId xmlns:p14="http://schemas.microsoft.com/office/powerpoint/2010/main" val="21704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0965-87B1-8A27-9A5F-9774F90C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0119"/>
            <a:ext cx="9601196" cy="75875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36E1C-5272-665A-A499-1A63343C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7" y="1702341"/>
            <a:ext cx="10165404" cy="4377446"/>
          </a:xfrm>
        </p:spPr>
      </p:pic>
    </p:spTree>
    <p:extLst>
      <p:ext uri="{BB962C8B-B14F-4D97-AF65-F5344CB8AC3E}">
        <p14:creationId xmlns:p14="http://schemas.microsoft.com/office/powerpoint/2010/main" val="252260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932-7E7C-D633-D0B0-E1662C0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0120"/>
            <a:ext cx="9601196" cy="8754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DFEF2-1D16-8273-3BA9-2CEDE388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86" y="1770434"/>
            <a:ext cx="10107039" cy="4377445"/>
          </a:xfrm>
        </p:spPr>
      </p:pic>
    </p:spTree>
    <p:extLst>
      <p:ext uri="{BB962C8B-B14F-4D97-AF65-F5344CB8AC3E}">
        <p14:creationId xmlns:p14="http://schemas.microsoft.com/office/powerpoint/2010/main" val="15037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9183E1-2A7F-5DA0-3ED8-BFB87711FF82}"/>
              </a:ext>
            </a:extLst>
          </p:cNvPr>
          <p:cNvSpPr/>
          <p:nvPr/>
        </p:nvSpPr>
        <p:spPr>
          <a:xfrm>
            <a:off x="1012004" y="2167846"/>
            <a:ext cx="2434975" cy="21575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ighlight>
                  <a:srgbClr val="000080"/>
                </a:highlight>
              </a:rPr>
              <a:t>Managing social media and marketing efforts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06FBB4-0118-EA87-C8D7-837BC31842F6}"/>
              </a:ext>
            </a:extLst>
          </p:cNvPr>
          <p:cNvSpPr/>
          <p:nvPr/>
        </p:nvSpPr>
        <p:spPr>
          <a:xfrm>
            <a:off x="3123343" y="3955550"/>
            <a:ext cx="2845941" cy="18390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ighlight>
                  <a:srgbClr val="800080"/>
                </a:highlight>
              </a:rPr>
              <a:t>Managing backer expectations and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3CC2E5-D756-D1B9-F74C-C785DA27AE7C}"/>
              </a:ext>
            </a:extLst>
          </p:cNvPr>
          <p:cNvSpPr/>
          <p:nvPr/>
        </p:nvSpPr>
        <p:spPr>
          <a:xfrm>
            <a:off x="6215864" y="3955550"/>
            <a:ext cx="2774023" cy="18390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ighlight>
                  <a:srgbClr val="008080"/>
                </a:highlight>
              </a:rPr>
              <a:t>Meeting funding targets and managing budget constraints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5B2C76-C772-05EE-128B-8AC1FE34A6FD}"/>
              </a:ext>
            </a:extLst>
          </p:cNvPr>
          <p:cNvSpPr/>
          <p:nvPr/>
        </p:nvSpPr>
        <p:spPr>
          <a:xfrm>
            <a:off x="8652555" y="2250040"/>
            <a:ext cx="2270589" cy="20753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ighlight>
                  <a:srgbClr val="800000"/>
                </a:highlight>
              </a:rPr>
              <a:t>Handling project scalability and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762E9-3912-2F82-77F5-0B1C128A9215}"/>
              </a:ext>
            </a:extLst>
          </p:cNvPr>
          <p:cNvSpPr txBox="1"/>
          <p:nvPr/>
        </p:nvSpPr>
        <p:spPr>
          <a:xfrm>
            <a:off x="1643865" y="883578"/>
            <a:ext cx="857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4"/>
                </a:solidFill>
              </a:rPr>
              <a:t>CHALLENGES FACED DURING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63863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62336-DB70-AE77-3285-516DBB17AC01}"/>
              </a:ext>
            </a:extLst>
          </p:cNvPr>
          <p:cNvSpPr txBox="1"/>
          <p:nvPr/>
        </p:nvSpPr>
        <p:spPr>
          <a:xfrm>
            <a:off x="1130157" y="863029"/>
            <a:ext cx="814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rgbClr val="7030A0"/>
                </a:solidFill>
              </a:rPr>
              <a:t>CONCLISION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24F6-335A-875B-9AF3-D70A54BB3934}"/>
              </a:ext>
            </a:extLst>
          </p:cNvPr>
          <p:cNvSpPr txBox="1"/>
          <p:nvPr/>
        </p:nvSpPr>
        <p:spPr>
          <a:xfrm>
            <a:off x="934947" y="1839987"/>
            <a:ext cx="74898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</a:t>
            </a:r>
            <a:r>
              <a:rPr lang="en-US" sz="2400" dirty="0"/>
              <a:t> &gt;Staying up-to-date with industry trends and best practices.</a:t>
            </a:r>
          </a:p>
          <a:p>
            <a:endParaRPr lang="en-US" sz="2400" dirty="0"/>
          </a:p>
          <a:p>
            <a:r>
              <a:rPr lang="en-US" sz="2400" b="1" dirty="0"/>
              <a:t>2 </a:t>
            </a:r>
            <a:r>
              <a:rPr lang="en-US" sz="2400" dirty="0"/>
              <a:t>&gt;Defining a clear project scope and realistic funding goals.</a:t>
            </a:r>
          </a:p>
          <a:p>
            <a:endParaRPr lang="en-US" sz="2400" dirty="0"/>
          </a:p>
          <a:p>
            <a:r>
              <a:rPr lang="en-US" sz="2400" b="1" dirty="0"/>
              <a:t>3 </a:t>
            </a:r>
            <a:r>
              <a:rPr lang="en-US" sz="2400" dirty="0"/>
              <a:t>&gt;Engaging with backers and maintain open communication.</a:t>
            </a:r>
          </a:p>
          <a:p>
            <a:endParaRPr lang="en-US" sz="2400" dirty="0"/>
          </a:p>
          <a:p>
            <a:r>
              <a:rPr lang="en-US" sz="2400" b="1" dirty="0"/>
              <a:t>4 </a:t>
            </a:r>
            <a:r>
              <a:rPr lang="en-US" sz="2400" dirty="0"/>
              <a:t>&gt;Building a strong community and maintaining transparency are key.</a:t>
            </a:r>
          </a:p>
          <a:p>
            <a:endParaRPr lang="en-US" sz="2400" dirty="0"/>
          </a:p>
          <a:p>
            <a:r>
              <a:rPr lang="en-US" sz="2400" b="1" dirty="0"/>
              <a:t>5 </a:t>
            </a:r>
            <a:r>
              <a:rPr lang="en-US" sz="2400" dirty="0"/>
              <a:t>&gt;Offer attractive rewards and incentives.</a:t>
            </a:r>
          </a:p>
        </p:txBody>
      </p:sp>
    </p:spTree>
    <p:extLst>
      <p:ext uri="{BB962C8B-B14F-4D97-AF65-F5344CB8AC3E}">
        <p14:creationId xmlns:p14="http://schemas.microsoft.com/office/powerpoint/2010/main" val="327741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2AE02C-A631-8670-6FDD-83A89CC1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2" y="647272"/>
            <a:ext cx="10592657" cy="55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094-22B7-72CE-4BFD-9B282A65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Team Members – Group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BDAA-91F5-9803-75BF-D6BB995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520" y="2626468"/>
            <a:ext cx="4241260" cy="2694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Akansha </a:t>
            </a:r>
            <a:r>
              <a:rPr lang="en-US"/>
              <a:t>Admane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Sai </a:t>
            </a:r>
            <a:r>
              <a:rPr lang="en-US" dirty="0" err="1"/>
              <a:t>Mogarala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Bhavani </a:t>
            </a:r>
            <a:r>
              <a:rPr lang="en-US" dirty="0" err="1"/>
              <a:t>Meesala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Kavya Shree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Aman Sharma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11 Project Management Best Practices Every Manager Must Know">
            <a:extLst>
              <a:ext uri="{FF2B5EF4-FFF2-40B4-BE49-F238E27FC236}">
                <a16:creationId xmlns:a16="http://schemas.microsoft.com/office/drawing/2014/main" id="{DA196C2D-A991-E58F-66AA-747B47C8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42097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B75CE-AA30-8A59-6B5F-F3304C85E93A}"/>
              </a:ext>
            </a:extLst>
          </p:cNvPr>
          <p:cNvSpPr txBox="1"/>
          <p:nvPr/>
        </p:nvSpPr>
        <p:spPr>
          <a:xfrm>
            <a:off x="4834409" y="583901"/>
            <a:ext cx="252318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INDEX</a:t>
            </a:r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34E67-B6DA-D07F-AA35-BA5B45CCD1A6}"/>
              </a:ext>
            </a:extLst>
          </p:cNvPr>
          <p:cNvSpPr txBox="1"/>
          <p:nvPr/>
        </p:nvSpPr>
        <p:spPr>
          <a:xfrm>
            <a:off x="1284050" y="1303506"/>
            <a:ext cx="9679021" cy="4704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INTRODUCTION</a:t>
            </a:r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dirty="0"/>
              <a:t>.KPI-1 :Total Number of Projects based on outcome.</a:t>
            </a:r>
          </a:p>
          <a:p>
            <a:r>
              <a:rPr lang="en-US" sz="1400" dirty="0"/>
              <a:t>.KPI-2 : Total Number of Projects based on Locations.</a:t>
            </a:r>
          </a:p>
          <a:p>
            <a:r>
              <a:rPr lang="en-US" sz="1400" dirty="0"/>
              <a:t>.KPI-3 : Total Number of Projects based on  Category.</a:t>
            </a:r>
          </a:p>
          <a:p>
            <a:r>
              <a:rPr lang="en-US" sz="1400" dirty="0"/>
              <a:t>.KPI-4 : Total Number of Projects created by Year , Quarter , Month.</a:t>
            </a:r>
          </a:p>
          <a:p>
            <a:r>
              <a:rPr lang="en-US" sz="1400" dirty="0"/>
              <a:t>* Successful Projects :</a:t>
            </a:r>
          </a:p>
          <a:p>
            <a:r>
              <a:rPr lang="en-US" sz="1400" dirty="0"/>
              <a:t>                Amount Raised.</a:t>
            </a:r>
          </a:p>
          <a:p>
            <a:r>
              <a:rPr lang="en-US" sz="1400" dirty="0"/>
              <a:t>                Number of Backers.</a:t>
            </a:r>
          </a:p>
          <a:p>
            <a:r>
              <a:rPr lang="en-US" sz="1400" dirty="0"/>
              <a:t>                Avg Number of Days for successful projects.</a:t>
            </a:r>
          </a:p>
          <a:p>
            <a:r>
              <a:rPr lang="en-US" sz="1400" dirty="0"/>
              <a:t>* Top Successful Projects :</a:t>
            </a:r>
          </a:p>
          <a:p>
            <a:r>
              <a:rPr lang="en-US" sz="1400" dirty="0"/>
              <a:t>                Based on Number of Backers.</a:t>
            </a:r>
          </a:p>
          <a:p>
            <a:r>
              <a:rPr lang="en-US" sz="1400" dirty="0"/>
              <a:t>                Based on Amount Raised.</a:t>
            </a:r>
          </a:p>
          <a:p>
            <a:r>
              <a:rPr lang="en-US" sz="1400" dirty="0"/>
              <a:t>* Percentage of Successful Projects overall.</a:t>
            </a:r>
          </a:p>
          <a:p>
            <a:r>
              <a:rPr lang="en-US" sz="1400" dirty="0"/>
              <a:t>   Percentage of Successful Projects  by Category.</a:t>
            </a:r>
          </a:p>
          <a:p>
            <a:r>
              <a:rPr lang="en-US" sz="1400" dirty="0"/>
              <a:t>   Percentage of Successful Projects by Year , Month.</a:t>
            </a:r>
          </a:p>
          <a:p>
            <a:r>
              <a:rPr lang="en-US" sz="1400" dirty="0"/>
              <a:t>   Percentage of Successful projects by Goal Range.</a:t>
            </a:r>
          </a:p>
          <a:p>
            <a:r>
              <a:rPr lang="en-US" sz="1400" dirty="0"/>
              <a:t>.Excel Dashboard.</a:t>
            </a:r>
          </a:p>
          <a:p>
            <a:r>
              <a:rPr lang="en-US" sz="1400" dirty="0"/>
              <a:t>.SQL.</a:t>
            </a:r>
          </a:p>
          <a:p>
            <a:r>
              <a:rPr lang="en-US" sz="1400" dirty="0"/>
              <a:t>.power Bi Dashboard.</a:t>
            </a:r>
          </a:p>
          <a:p>
            <a:r>
              <a:rPr lang="en-US" sz="1400" dirty="0"/>
              <a:t>.Challenges faced.</a:t>
            </a:r>
          </a:p>
          <a:p>
            <a:r>
              <a:rPr lang="en-US" sz="1400" dirty="0"/>
              <a:t>.Conclusion.</a:t>
            </a:r>
          </a:p>
        </p:txBody>
      </p:sp>
    </p:spTree>
    <p:extLst>
      <p:ext uri="{BB962C8B-B14F-4D97-AF65-F5344CB8AC3E}">
        <p14:creationId xmlns:p14="http://schemas.microsoft.com/office/powerpoint/2010/main" val="282405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F7DF4-0009-6E44-2BF8-351278DC759C}"/>
              </a:ext>
            </a:extLst>
          </p:cNvPr>
          <p:cNvSpPr txBox="1"/>
          <p:nvPr/>
        </p:nvSpPr>
        <p:spPr>
          <a:xfrm>
            <a:off x="1001948" y="750013"/>
            <a:ext cx="102432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INTRODUCTION</a:t>
            </a:r>
          </a:p>
          <a:p>
            <a:endParaRPr lang="en-US" sz="3600" b="1" dirty="0">
              <a:solidFill>
                <a:srgbClr val="7030A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CROWD-FUNDING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         </a:t>
            </a:r>
          </a:p>
          <a:p>
            <a:r>
              <a:rPr lang="en-US" sz="2800" dirty="0"/>
              <a:t>Crowdfunding is a funding model where individuals (often through an online platform) can raise small amounts of money from a large number of people to fund projects, ventures, or causes. Unlike traditional financing, crowdfunding leverages the power of the crowd—engaging people around the world to support an idea or 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8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BE629-A26E-0A58-9152-5763CD73D97D}"/>
              </a:ext>
            </a:extLst>
          </p:cNvPr>
          <p:cNvSpPr txBox="1"/>
          <p:nvPr/>
        </p:nvSpPr>
        <p:spPr>
          <a:xfrm>
            <a:off x="953311" y="400693"/>
            <a:ext cx="103140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Project Outcomes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  <a:r>
              <a:rPr lang="en-US" sz="2400" dirty="0"/>
              <a:t> Analyzing the total number of projects based on their outcomes, locations, categories, and creation timelines (yearly, quarterly, and monthly).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Successful Project Metrics</a:t>
            </a:r>
            <a:r>
              <a:rPr lang="en-US" sz="2400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We’ll dive into key indicators of successful projects, focusing on the amount raised, the number of backers, and the average time taken to reach success.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Top Performers</a:t>
            </a:r>
            <a:r>
              <a:rPr lang="en-US" sz="2400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Highlighting the projects that gained the most traction, either by the number of backers or the funds raised.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Success Rates</a:t>
            </a:r>
            <a:r>
              <a:rPr lang="en-US" sz="2400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Assessing the overall success rate across different categories, years, months, and fundraising goals to identify where projects are most likely to succeed.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433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070251-32E4-4BCB-AC0F-EA77C4036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502501"/>
              </p:ext>
            </p:extLst>
          </p:nvPr>
        </p:nvGraphicFramePr>
        <p:xfrm>
          <a:off x="771640" y="1972813"/>
          <a:ext cx="5844916" cy="3128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4476F-4AD8-105D-7B13-8126C0EFDC66}"/>
              </a:ext>
            </a:extLst>
          </p:cNvPr>
          <p:cNvSpPr txBox="1"/>
          <p:nvPr/>
        </p:nvSpPr>
        <p:spPr>
          <a:xfrm>
            <a:off x="2034829" y="675188"/>
            <a:ext cx="916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Total number of projects based on outcomes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7ECE8-9E84-2BF1-F9C2-2363F47AEF2C}"/>
              </a:ext>
            </a:extLst>
          </p:cNvPr>
          <p:cNvSpPr txBox="1"/>
          <p:nvPr/>
        </p:nvSpPr>
        <p:spPr>
          <a:xfrm>
            <a:off x="694040" y="5311102"/>
            <a:ext cx="601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  <a:r>
              <a:rPr lang="en-US" dirty="0"/>
              <a:t>The total No. of projects based on outcome : </a:t>
            </a:r>
            <a:r>
              <a:rPr lang="en-US" b="1" dirty="0"/>
              <a:t>188239 FAILED.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D8F95-2225-DC2E-965A-91D1E3668EEB}"/>
              </a:ext>
            </a:extLst>
          </p:cNvPr>
          <p:cNvSpPr txBox="1"/>
          <p:nvPr/>
        </p:nvSpPr>
        <p:spPr>
          <a:xfrm>
            <a:off x="6712085" y="1654249"/>
            <a:ext cx="4708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Special Recommendations: </a:t>
            </a:r>
          </a:p>
          <a:p>
            <a:r>
              <a:rPr lang="en-US" b="1" dirty="0"/>
              <a:t>&gt; </a:t>
            </a:r>
            <a:r>
              <a:rPr lang="en-US" dirty="0"/>
              <a:t>Showing case studies of successful projects to illustrate best practices and common traits among successful campaigns.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dirty="0"/>
              <a:t>Adding a metric in the presentation that quantifies success rates (e.g., success rate = Successful Projects / Total Projects). This can help investors and creators assess the chances of success.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dirty="0"/>
              <a:t>Stressing the importance of engaging with backers during the live phase through updates, interactions, and incentives to encourage higher backing and achieve funding goals.</a:t>
            </a:r>
          </a:p>
        </p:txBody>
      </p:sp>
    </p:spTree>
    <p:extLst>
      <p:ext uri="{BB962C8B-B14F-4D97-AF65-F5344CB8AC3E}">
        <p14:creationId xmlns:p14="http://schemas.microsoft.com/office/powerpoint/2010/main" val="57014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D2A9D5-CF43-48B7-A22D-F921A353A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125225"/>
              </p:ext>
            </p:extLst>
          </p:nvPr>
        </p:nvGraphicFramePr>
        <p:xfrm>
          <a:off x="984939" y="1725769"/>
          <a:ext cx="5648232" cy="340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557162-4349-A090-E864-4E2AFC8AE582}"/>
              </a:ext>
            </a:extLst>
          </p:cNvPr>
          <p:cNvSpPr txBox="1"/>
          <p:nvPr/>
        </p:nvSpPr>
        <p:spPr>
          <a:xfrm>
            <a:off x="1635558" y="709268"/>
            <a:ext cx="8609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2">
                    <a:lumMod val="75000"/>
                  </a:schemeClr>
                </a:solidFill>
              </a:rPr>
              <a:t>Percentage of Successful projects by Goal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A0FF-FD88-DC3E-A3DE-170F063EB5BF}"/>
              </a:ext>
            </a:extLst>
          </p:cNvPr>
          <p:cNvSpPr txBox="1"/>
          <p:nvPr/>
        </p:nvSpPr>
        <p:spPr>
          <a:xfrm>
            <a:off x="554804" y="5291191"/>
            <a:ext cx="63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  <a:r>
              <a:rPr lang="en-US" dirty="0"/>
              <a:t>The percentage of successful projects by </a:t>
            </a:r>
            <a:r>
              <a:rPr lang="en-US" b="1" dirty="0"/>
              <a:t>Goal Range :93.18%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2CFFC-F047-B67B-38AB-6C53BA580EF2}"/>
              </a:ext>
            </a:extLst>
          </p:cNvPr>
          <p:cNvSpPr txBox="1"/>
          <p:nvPr/>
        </p:nvSpPr>
        <p:spPr>
          <a:xfrm>
            <a:off x="6819089" y="1585828"/>
            <a:ext cx="45622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Recommendations :</a:t>
            </a:r>
          </a:p>
          <a:p>
            <a:r>
              <a:rPr lang="en-US" sz="2000" b="1" dirty="0"/>
              <a:t>&gt; </a:t>
            </a:r>
            <a:r>
              <a:rPr lang="en-US" sz="2000" dirty="0"/>
              <a:t>Building a strong online presence, engage with potential backers, and create hype through social media and influencer outreach.</a:t>
            </a:r>
          </a:p>
          <a:p>
            <a:endParaRPr lang="en-US" sz="2000" dirty="0"/>
          </a:p>
          <a:p>
            <a:r>
              <a:rPr lang="en-US" sz="2000" b="1" dirty="0"/>
              <a:t>&gt; </a:t>
            </a:r>
            <a:r>
              <a:rPr lang="en-US" sz="2000" dirty="0"/>
              <a:t>Offering tiered rewards, provide regular updates, and utilize paid advertising to reach a wider audience.</a:t>
            </a:r>
          </a:p>
          <a:p>
            <a:endParaRPr lang="en-US" sz="2000" dirty="0"/>
          </a:p>
          <a:p>
            <a:r>
              <a:rPr lang="en-US" sz="2000" b="1" dirty="0"/>
              <a:t>&gt; </a:t>
            </a:r>
            <a:r>
              <a:rPr lang="en-US" sz="2000" dirty="0"/>
              <a:t>Need to Ensure timely reward delivery, collect backer feedback, and maintain community engagement to build a loyal supporter base. </a:t>
            </a:r>
          </a:p>
        </p:txBody>
      </p:sp>
    </p:spTree>
    <p:extLst>
      <p:ext uri="{BB962C8B-B14F-4D97-AF65-F5344CB8AC3E}">
        <p14:creationId xmlns:p14="http://schemas.microsoft.com/office/powerpoint/2010/main" val="140664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DD2D41-C067-421B-8989-5C7A0438C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55975"/>
              </p:ext>
            </p:extLst>
          </p:nvPr>
        </p:nvGraphicFramePr>
        <p:xfrm>
          <a:off x="1122797" y="1858750"/>
          <a:ext cx="5521158" cy="3441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0967B4-A7EF-8D6A-5DFA-871F7635620B}"/>
              </a:ext>
            </a:extLst>
          </p:cNvPr>
          <p:cNvSpPr txBox="1"/>
          <p:nvPr/>
        </p:nvSpPr>
        <p:spPr>
          <a:xfrm>
            <a:off x="976045" y="808197"/>
            <a:ext cx="757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Percentage of Successful Projects by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BB01E-F363-935B-5762-FE9915CEECD7}"/>
              </a:ext>
            </a:extLst>
          </p:cNvPr>
          <p:cNvSpPr txBox="1"/>
          <p:nvPr/>
        </p:nvSpPr>
        <p:spPr>
          <a:xfrm>
            <a:off x="574841" y="5486400"/>
            <a:ext cx="69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  <a:r>
              <a:rPr lang="en-US" dirty="0"/>
              <a:t>The percentage of successful projects by </a:t>
            </a:r>
            <a:r>
              <a:rPr lang="en-US" b="1" dirty="0"/>
              <a:t>year :2014  value :13.73%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52F97-23FE-DF13-F752-EC3AEBD2F8D1}"/>
              </a:ext>
            </a:extLst>
          </p:cNvPr>
          <p:cNvSpPr txBox="1"/>
          <p:nvPr/>
        </p:nvSpPr>
        <p:spPr>
          <a:xfrm>
            <a:off x="7191910" y="1705511"/>
            <a:ext cx="47980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Recommendations :</a:t>
            </a:r>
          </a:p>
          <a:p>
            <a:r>
              <a:rPr lang="en-US" sz="2000" b="1" dirty="0"/>
              <a:t>&gt;</a:t>
            </a:r>
            <a:r>
              <a:rPr lang="en-US" sz="2000" dirty="0"/>
              <a:t> Crafting a compelling project pitch with clear goals. Utilize high-quality visuals and videos. ensure project description is concise and engaging.</a:t>
            </a:r>
          </a:p>
          <a:p>
            <a:endParaRPr lang="en-US" sz="2000" dirty="0"/>
          </a:p>
          <a:p>
            <a:r>
              <a:rPr lang="en-US" sz="2000" b="1" dirty="0"/>
              <a:t>&gt; </a:t>
            </a:r>
            <a:r>
              <a:rPr lang="en-US" sz="2000" dirty="0"/>
              <a:t>Identifying potential risks and develop contingency plans. communicate risks and challenges transparently. mitigate risks through proactive planning.</a:t>
            </a:r>
          </a:p>
          <a:p>
            <a:endParaRPr lang="en-US" sz="2000" dirty="0"/>
          </a:p>
          <a:p>
            <a:r>
              <a:rPr lang="en-US" sz="2000" b="1" dirty="0"/>
              <a:t>&gt; </a:t>
            </a:r>
            <a:r>
              <a:rPr lang="en-US" sz="2000" dirty="0"/>
              <a:t>Assembling a diverse and skilled project team. define roles and responsibilities clearly. ensure effective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43739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1A41-8CCC-5D60-6E39-A2845CED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3" y="690665"/>
            <a:ext cx="10710152" cy="1089498"/>
          </a:xfrm>
        </p:spPr>
        <p:txBody>
          <a:bodyPr>
            <a:noAutofit/>
          </a:bodyPr>
          <a:lstStyle/>
          <a:p>
            <a:r>
              <a:rPr lang="en-US" sz="6600" b="1" dirty="0">
                <a:highlight>
                  <a:srgbClr val="008080"/>
                </a:highlight>
              </a:rPr>
              <a:t>Dashboard For EXCEL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38955E-DF4D-498E-17C8-A8ACFF82A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307" y="1877439"/>
            <a:ext cx="10496144" cy="42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4B58CAD1-5852-2541-9E09-901D7F8D4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390F227-960A-E951-2AE3-781A2C453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1034</TotalTime>
  <Words>746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Garamond</vt:lpstr>
      <vt:lpstr>Wingdings</vt:lpstr>
      <vt:lpstr>Organic</vt:lpstr>
      <vt:lpstr>CROWD FUNDING ANALYSIS </vt:lpstr>
      <vt:lpstr>Team Members – Group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For EXCEL</vt:lpstr>
      <vt:lpstr>Dashboard For EXCEL</vt:lpstr>
      <vt:lpstr>Tableau Dashboard</vt:lpstr>
      <vt:lpstr>Tableau Dashboard</vt:lpstr>
      <vt:lpstr>Power BI Dashboard</vt:lpstr>
      <vt:lpstr>Power BI 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</dc:creator>
  <cp:lastModifiedBy>Aman Sharma</cp:lastModifiedBy>
  <cp:revision>37</cp:revision>
  <dcterms:created xsi:type="dcterms:W3CDTF">2024-11-06T14:19:16Z</dcterms:created>
  <dcterms:modified xsi:type="dcterms:W3CDTF">2024-11-12T10:23:49Z</dcterms:modified>
</cp:coreProperties>
</file>