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368" r:id="rId4"/>
    <p:sldId id="369" r:id="rId5"/>
    <p:sldId id="370" r:id="rId6"/>
    <p:sldId id="379" r:id="rId7"/>
    <p:sldId id="372" r:id="rId8"/>
    <p:sldId id="373" r:id="rId9"/>
    <p:sldId id="374" r:id="rId10"/>
    <p:sldId id="376" r:id="rId11"/>
    <p:sldId id="375" r:id="rId12"/>
    <p:sldId id="377" r:id="rId13"/>
    <p:sldId id="378" r:id="rId14"/>
    <p:sldId id="3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E05D0-A421-4EF3-8512-AD1148C8255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C5D9F-5FDD-4E04-AD07-37773298F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667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">
            <a:extLst>
              <a:ext uri="{FF2B5EF4-FFF2-40B4-BE49-F238E27FC236}">
                <a16:creationId xmlns:a16="http://schemas.microsoft.com/office/drawing/2014/main" id="{8D13192D-1816-F03A-9AF1-BBA902A8A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393950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IN" sz="180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B6A37-AD04-C654-AC92-D9CC3ADF0A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8272B-7D6B-F3CE-953F-1079FFA8D8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F3314-4EF0-936B-77EE-175E9EF6B5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F95DA7-9E0E-467D-A139-0471DC1777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096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E0854C1-7207-EF75-A61A-B4AF54A5D7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23D97B6-49D4-67F3-668F-9724FD3523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E4FA587-585B-1C1F-066D-B211962B0D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7E6EB-B6CA-430B-8761-75C737CF7A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947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1D0F6A3-93FF-6A17-402C-31256BC457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B63A9F3-AD04-ED6E-E628-12170F70CE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1BD68DD-46F8-E148-C9DD-BDF1256D37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1276A-AAE7-4DAF-B5DC-CD9EE96B70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19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A88B164-965D-9E09-9E7D-16374A9EAD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E044AE8-B23C-D8C6-4D87-EADCB1C0F0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E04F0FC-AAC5-064C-CDAD-FF80D73B38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2143B-610F-499C-A392-DFFBE135A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67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E3D50AC-D896-487B-A964-4F2362A2FC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860975C-7E6F-6BD7-97FB-B68EFA315F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25DB3BD-FB8F-C610-9A37-B3ADF214A3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C213C-AC18-4D5A-BA73-4550FF50B8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54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CC1F139-34C5-A295-F629-88EF76019A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B20EB37-7A2A-E49D-01DB-6418D7037D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C4FAAEF5-CC11-F779-153E-E74E333E5A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ED4EA-E359-45F1-B86A-A40772B25C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258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4E764D-F83F-9CC9-8E38-FEA9647AB7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BF83D4-B422-239C-8C38-4509A66ADB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1238FA-AFA9-8287-25C9-98D6042CFD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7AD66-1F60-49BE-A2E9-D91D10CB91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893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80D49F1-7BF0-A0A8-0C0A-9B4F1788B3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DDDAEBE-B0DA-0212-414B-C9FFC612D8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430D5C8-DD0F-C0FD-D016-9055C67C40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3B680-F650-469F-A231-392F163461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81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90400DB2-066A-4CAE-071C-1EAF9DDB72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EAB14BBF-3825-C6B5-25F7-8686AAD7C3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784D417B-4541-5C9D-274F-9952E6F120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537315-F462-4C74-88B4-A900525A3F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777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0B1A011-C2F2-C9FC-9DD8-A4E6A00AA4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B4C95F2-7321-CEE1-4FD5-BE988C3BAE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4AB3D0A-7C9E-40E8-0F27-0C737BD346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B2829-DA13-4801-8FBD-6D5729CB95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149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531D201-6E7B-DD71-C865-2CC7682520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A474AB6-A9CC-8EC3-60F9-BBEDD90B03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14DF99B-1424-E931-A0EF-A2CCFECC39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0EEF8-84AE-4BCB-9844-5B22523396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98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AD52653-E1AE-07CB-DCC9-CD2593D84E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304801"/>
            <a:ext cx="10668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BB93799-0450-059C-B337-0FA5C4C373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752600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6B43BBB4-1099-054A-DDAC-B357DD3DA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566864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IN" sz="1800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986B2119-A42B-45B1-6DCF-EF7CC29004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2800" y="617220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6C6B070B-4AFE-871D-87ED-86092999D2D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FA33AF8B-6600-80BC-AB7A-98E95CF9D74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1BD9409A-4B38-651E-F54D-ABAB5C4CEBA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56AFA5A-A15D-402B-9810-66A481E981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80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60937014_Audio_Sentiment_Analysis_using_Spectrogram_and_Bag-of-Visual-Words?utm_source=chatgpt.com" TargetMode="External"/><Relationship Id="rId2" Type="http://schemas.openxmlformats.org/officeDocument/2006/relationships/hyperlink" Target="https://www.researchgate.net/publication/384265994_Audio_Sentiment_Analysis_with_Spectrogram_Representations_and_Transformer_Models?utm_source=chatgpt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OpenSMILE?utm_source=chatgpt.com" TargetMode="External"/><Relationship Id="rId4" Type="http://schemas.openxmlformats.org/officeDocument/2006/relationships/hyperlink" Target="https://dl.acm.org/doi/abs/10.1145/3606193.3606201?utm_source=chatgpt.com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55FB75-EA23-05A2-65B0-3FBB7B85A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4" y="89477"/>
            <a:ext cx="2924175" cy="95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5478A0-E400-6B2F-4B52-61D3A263B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1491" y="64077"/>
            <a:ext cx="1000125" cy="1143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41A2FBB-F55B-9BAA-4EBD-7D6AD7B1D9C0}"/>
              </a:ext>
            </a:extLst>
          </p:cNvPr>
          <p:cNvSpPr txBox="1">
            <a:spLocks/>
          </p:cNvSpPr>
          <p:nvPr/>
        </p:nvSpPr>
        <p:spPr>
          <a:xfrm>
            <a:off x="838200" y="31298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700" b="1" kern="100" dirty="0">
                <a:solidFill>
                  <a:srgbClr val="7030A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GENDERTONE: VOICE GENDER RECOGNITION WITH SENTIMENT ANALYSIS</a:t>
            </a:r>
            <a:endParaRPr lang="en-IN" sz="3700" kern="100" dirty="0">
              <a:solidFill>
                <a:srgbClr val="7030A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700" b="1" dirty="0">
              <a:solidFill>
                <a:srgbClr val="7030A0"/>
              </a:solidFill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2D19DAE3-8F95-230C-D485-225341D07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443" y="4894732"/>
            <a:ext cx="34290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buNone/>
            </a:pPr>
            <a:r>
              <a:rPr lang="en-US" sz="2000" b="1" i="1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Mrs. Divya M, </a:t>
            </a:r>
            <a:endParaRPr lang="en-IN" sz="2000" b="1" dirty="0">
              <a:solidFill>
                <a:srgbClr val="FF0000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2000" b="1" i="1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US" sz="2000" b="1" i="1" spc="-75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000" b="1" i="1" spc="-60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  <a:endParaRPr lang="en-IN" sz="2000" b="1" dirty="0">
              <a:solidFill>
                <a:srgbClr val="FF0000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2000" b="1" i="1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Rajalakshmi</a:t>
            </a:r>
            <a:r>
              <a:rPr lang="en-US" sz="2000" b="1" i="1" spc="-75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lang="en-US" sz="2000" b="1" i="1" spc="-60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College Chennai, India </a:t>
            </a:r>
            <a:endParaRPr lang="en-IN" altLang="en-US" sz="20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19A39F01-D00C-AF01-020F-6FE15F5B4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1" y="5290920"/>
            <a:ext cx="48831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IN" altLang="en-US" sz="2000" b="1" dirty="0">
                <a:solidFill>
                  <a:srgbClr val="FF0000"/>
                </a:solidFill>
              </a:rPr>
              <a:t>2116220701215</a:t>
            </a:r>
            <a:br>
              <a:rPr lang="en-IN" altLang="en-US" sz="2000" b="1" dirty="0">
                <a:solidFill>
                  <a:srgbClr val="FF0000"/>
                </a:solidFill>
              </a:rPr>
            </a:br>
            <a:r>
              <a:rPr lang="en-IN" altLang="en-US" sz="2000" b="1" dirty="0">
                <a:solidFill>
                  <a:srgbClr val="FF0000"/>
                </a:solidFill>
              </a:rPr>
              <a:t>RAJAKUMARAN BHAVANISHRAJ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21851EC-AC90-1CBE-0738-0329685AB2AB}"/>
              </a:ext>
            </a:extLst>
          </p:cNvPr>
          <p:cNvSpPr txBox="1">
            <a:spLocks/>
          </p:cNvSpPr>
          <p:nvPr/>
        </p:nvSpPr>
        <p:spPr>
          <a:xfrm>
            <a:off x="708891" y="1213137"/>
            <a:ext cx="10515600" cy="722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solidFill>
                  <a:srgbClr val="002060"/>
                </a:solidFill>
                <a:latin typeface="Verdana" panose="020B0604030504040204" pitchFamily="34" charset="0"/>
                <a:ea typeface="+mn-ea"/>
                <a:cs typeface="+mn-cs"/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4233139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Implementation &amp; Results of Module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b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10</a:t>
            </a:fld>
            <a:endParaRPr lang="en-IN"/>
          </a:p>
        </p:txBody>
      </p:sp>
      <p:pic>
        <p:nvPicPr>
          <p:cNvPr id="7" name="Picture 6" descr="Output image">
            <a:extLst>
              <a:ext uri="{FF2B5EF4-FFF2-40B4-BE49-F238E27FC236}">
                <a16:creationId xmlns:a16="http://schemas.microsoft.com/office/drawing/2014/main" id="{0DFDA94B-8F2F-FF8F-F3CD-DB65B4C30B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96" y="1746251"/>
            <a:ext cx="3379396" cy="2297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848339-8572-F40E-9AF8-FFEC37DDD7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653" y="1746251"/>
            <a:ext cx="3886183" cy="2297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EB8199-6D9E-15DC-DBB5-95B8E70691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097" y="1746251"/>
            <a:ext cx="3613815" cy="2297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BBD2FC-43BB-D2AC-029D-F005461940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989" y="4156271"/>
            <a:ext cx="4512411" cy="19762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9638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Conclusion &amp; Future Work 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built a real-time, lightweight ML system for voice-based gender recognition and sentiment analysis. 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Integrated into a user-friendly web app using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with support for both live audio and file uploads.  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Achieved quick, accurate, and low-cost predictions, making it suitable even for modest hardware.  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Seamless frontend-backend integration and modular design ensure easy scalability.  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Proved the potential of machine learning in voice-based human-computer interaction.</a:t>
            </a:r>
            <a:b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166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References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buFont typeface="+mj-lt"/>
              <a:buAutoNum type="arabicPeriod"/>
              <a:tabLst>
                <a:tab pos="228600" algn="l"/>
              </a:tabLst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S. Luitel, Y. Liu, and M. Anwar, "Audio Sentiment Analysis with Spectrogram Representations and Transformer Models," </a:t>
            </a:r>
            <a:r>
              <a:rPr lang="en-IN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2024. (</a:t>
            </a:r>
            <a:r>
              <a:rPr lang="en-IN" sz="24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Audio Sentiment Analysis with Spectrogram Representations and ..."/>
              </a:rPr>
              <a:t>ResearchGate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 algn="just">
              <a:buFont typeface="+mj-lt"/>
              <a:buAutoNum type="arabicPeriod"/>
              <a:tabLst>
                <a:tab pos="228600" algn="l"/>
              </a:tabLst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S. Luitel and M. Anwar, "Audio Sentiment Analysis using Spectrogram and Bag-of-Visual Words," </a:t>
            </a:r>
            <a:r>
              <a:rPr lang="en-IN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2022. (</a:t>
            </a:r>
            <a:r>
              <a:rPr lang="en-IN" sz="24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 tooltip="Audio Sentiment Analysis using Spectrogram and Bag-of-Visual ..."/>
              </a:rPr>
              <a:t>ResearchGate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 algn="just">
              <a:buFont typeface="+mj-lt"/>
              <a:buAutoNum type="arabicPeriod"/>
              <a:tabLst>
                <a:tab pos="228600" algn="l"/>
              </a:tabLst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 A. Mohamed, G. E. Dahl, and G. Hinton, "Acoustic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Using Deep Belief Networks," </a:t>
            </a:r>
            <a:r>
              <a:rPr lang="en-IN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 Transactions on Audio, Speech, and Language Processing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vol. 20, no. 1, pp. 14–22, 2011. (</a:t>
            </a:r>
            <a:r>
              <a:rPr lang="en-IN" sz="24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 tooltip="Speech Recognition Method Based on Deep Learning of Artificial ..."/>
              </a:rPr>
              <a:t>ACM Digital Library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 algn="just">
              <a:buFont typeface="+mj-lt"/>
              <a:buAutoNum type="arabicPeriod"/>
              <a:tabLst>
                <a:tab pos="228600" algn="l"/>
              </a:tabLst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F. Eyben, M.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Wöllmer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B. Schuller, "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OpenSMILE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The Munich Versatile and Fast Open-Source Audio Feature Extractor," in </a:t>
            </a:r>
            <a:r>
              <a:rPr lang="en-IN" sz="2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Proceedings of the ACM Multimedia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2010. (</a:t>
            </a:r>
            <a:r>
              <a:rPr lang="en-IN" sz="24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 tooltip="OpenSMILE"/>
              </a:rPr>
              <a:t>Wikipedia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b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162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Paper Publication Status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Yet to Publish</a:t>
            </a:r>
            <a:b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422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349C-5BE6-7AA1-4EE3-C4AA5A3B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3168074"/>
            <a:ext cx="10668000" cy="1216025"/>
          </a:xfrm>
        </p:spPr>
        <p:txBody>
          <a:bodyPr anchor="ctr"/>
          <a:lstStyle/>
          <a:p>
            <a:pPr algn="ctr"/>
            <a:r>
              <a:rPr lang="en-IN" altLang="en-US" sz="4000" b="1" dirty="0">
                <a:solidFill>
                  <a:srgbClr val="FF0000"/>
                </a:solidFill>
              </a:rPr>
              <a:t>Thank You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CC27A-14F7-85DD-1D33-35BB8846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4F5F3-B604-7034-3991-F0917DEC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83B680-F650-469F-A231-392F163461F6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20C7D-BD2C-F059-5056-8B99F4B2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Second Review</a:t>
            </a:r>
          </a:p>
        </p:txBody>
      </p:sp>
    </p:spTree>
    <p:extLst>
      <p:ext uri="{BB962C8B-B14F-4D97-AF65-F5344CB8AC3E}">
        <p14:creationId xmlns:p14="http://schemas.microsoft.com/office/powerpoint/2010/main" val="227396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Problem Statement and Motivation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C0000"/>
              </a:buClr>
              <a:defRPr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Voice-based Human-Computer Interaction (HCI) is increasingly popular with the rise of smart assistants and voice-controlled systems.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Identifying speaker gender and analyzing sentiment improves personalized user experiences and service quality.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presents a machine learning solution that performs both gender recognition and sentiment analysis from voice inputs.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Growing demand to detect human emotions and demographics from voice.</a:t>
            </a: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helps assess customer satisfaction in call centers and feedback systems.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Gender recognition personalizes responses in virtual assistants.</a:t>
            </a: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Second Review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386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Existing System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Most current systems perform either gender recognition or sentiment analysis, but not both in one application.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gender recognition uses biometric data or simple pitch/frequency analysis and lacks advanced ML techniques.  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is widely applied to text data but audio-based sentiment analysis often requires heavy deep learning models (LSTMs, CNNs).  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Existing audio sentiment systems are usually computationally expensive and need large datasets, limiting accessibility. 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There is a gap for a lightweight, real-time, open system that combines both gender and sentiment analysis with an easy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interface — which this project fulfills.</a:t>
            </a:r>
            <a:b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Second Review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97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Objectives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Develop a machine learning-based system that performs both voice gender recognition and sentiment analysis from speech input.  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Use audio feature extraction (MFCC, chroma, mel spectrogram) to capture unique vocal characteristics for classification. 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Employ ML models like Random Forest, SVM, and Gradient Boosting for accurate gender and sentiment classification.  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Evaluate models using accuracy, precision, recall, and F1-score to ensure high performance and reliability.  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Integrate signal processing, machine learning, and web development to demonstrate real-world AI applications in voice analysis.</a:t>
            </a:r>
            <a:b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Second Review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313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Abstract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 machine learning system that performs voice gender recognition and sentiment analysis using speech input.  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Uses MFCC, chroma, and mel spectrogram features extracted via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librosa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for accurate predictions.  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Employs Random Forest and SVM classifiers to classify gender and sentiment efficiently.  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Features an easy-to-use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web interface supporting both audio upload and live voice input.  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Serves as a practical tool for real-time applications and an educational demo of ML and signal processing on audio data.</a:t>
            </a:r>
            <a:b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483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Proposed System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 integrated ML application that performs both voice gender recognition and sentiment analysis using speech input.  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Extracts key audio features like MFCC, chroma, and mel spectrograms using the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librosa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library for accurate classification.  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Supports both audio file upload and live recording through a user-friendly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web interface.  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Uses efficient ML models like Random Forest and SVM to ensure accurate, real-time predictions even on low-end devices.  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Provides a unified, scalable tool useful for voice interaction systems, emotion-aware AI, and user profiling applications.</a:t>
            </a: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Zeroth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89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System Architecture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C0000"/>
              </a:buClr>
              <a:defRPr/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architecture diagram illustrates a modular </a:t>
            </a:r>
            <a:b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ML web application for voice-based gender </a:t>
            </a:r>
            <a:b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sentiment classification. </a:t>
            </a:r>
          </a:p>
          <a:p>
            <a:pPr>
              <a:buClr>
                <a:srgbClr val="CC0000"/>
              </a:buClr>
              <a:defRPr/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frontend is built using </a:t>
            </a:r>
            <a:r>
              <a:rPr lang="en-IN" sz="2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allowing </a:t>
            </a:r>
            <a:b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 to either upload audio or record live. </a:t>
            </a:r>
          </a:p>
          <a:p>
            <a:pPr>
              <a:buClr>
                <a:srgbClr val="CC0000"/>
              </a:buClr>
              <a:defRPr/>
            </a:pP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Extracted features are passed to pre-trained </a:t>
            </a:r>
            <a:b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n-IN" sz="2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learningmodels</a:t>
            </a: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(Random Forest, SVM)</a:t>
            </a:r>
            <a:b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 load from stored model files.</a:t>
            </a:r>
          </a:p>
          <a:p>
            <a:pPr marL="0" indent="0">
              <a:buClr>
                <a:srgbClr val="CC0000"/>
              </a:buClr>
              <a:buNone/>
              <a:defRPr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b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7</a:t>
            </a:fld>
            <a:endParaRPr lang="en-IN"/>
          </a:p>
        </p:txBody>
      </p:sp>
      <p:pic>
        <p:nvPicPr>
          <p:cNvPr id="7" name="Picture 6" descr="PlantUML diagram">
            <a:extLst>
              <a:ext uri="{FF2B5EF4-FFF2-40B4-BE49-F238E27FC236}">
                <a16:creationId xmlns:a16="http://schemas.microsoft.com/office/drawing/2014/main" id="{B99B519C-C09E-670B-3AD7-AA320DFCE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953" y="1844431"/>
            <a:ext cx="3787140" cy="41486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677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List of Modules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IN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 Creates the web-based interface for audio input and result display (live recording &amp; file upload).  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IN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sounddevice</a:t>
            </a:r>
            <a: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kumimoji="0" lang="en-IN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pyaudio</a:t>
            </a:r>
            <a: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 Captures live microphone audio input from users.  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IN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librosa</a:t>
            </a:r>
            <a: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kumimoji="0" lang="en-IN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kumimoji="0" lang="en-IN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 Extracts audio features (MFCC, chroma, mel spectrogram) and handles signal processing.  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scikit-learn: Provides machine learning models like Random Forest and SVM for classification. 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IN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joblib</a:t>
            </a:r>
            <a: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/ pickle: Saves and loads pre-trained models to make real-time predictions efficient.</a:t>
            </a:r>
            <a:b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015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Functional Description for each modules with DFD and Activity Diagram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Module — Provides a web-based user interface for audio file upload, live recording, and displaying prediction results.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Audio Capture Module — Records live microphone input or accepts uploaded audio files for processing.  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Module — Uses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librosa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to convert raw audio into features like MFCC, chroma, and mel spectrograms.  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Module — Loads pre-trained models (Random Forest, SVM) to classify gender and sentiment from extracted features.  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Result Display Module — Shows real-time prediction outcomes and provides users with easy-to-understand feedback.</a:t>
            </a:r>
            <a:b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529961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2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3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4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1117</Words>
  <Application>Microsoft Office PowerPoint</Application>
  <PresentationFormat>Widescreen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Times New Roman</vt:lpstr>
      <vt:lpstr>Verdana</vt:lpstr>
      <vt:lpstr>Wingdings</vt:lpstr>
      <vt:lpstr>Profile</vt:lpstr>
      <vt:lpstr>PowerPoint Presentation</vt:lpstr>
      <vt:lpstr>Problem Statement and Motivation</vt:lpstr>
      <vt:lpstr>Existing System</vt:lpstr>
      <vt:lpstr>Objectives</vt:lpstr>
      <vt:lpstr>Abstract</vt:lpstr>
      <vt:lpstr>Proposed System</vt:lpstr>
      <vt:lpstr>System Architecture</vt:lpstr>
      <vt:lpstr>List of Modules</vt:lpstr>
      <vt:lpstr>Functional Description for each modules with DFD and Activity Diagram</vt:lpstr>
      <vt:lpstr>Implementation &amp; Results of Module</vt:lpstr>
      <vt:lpstr>Conclusion &amp; Future Work </vt:lpstr>
      <vt:lpstr>References</vt:lpstr>
      <vt:lpstr>Paper Publication Status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DURAI MURUGAN N</dc:creator>
  <cp:lastModifiedBy>Bhavanishraj Rajakumaran</cp:lastModifiedBy>
  <cp:revision>7</cp:revision>
  <dcterms:created xsi:type="dcterms:W3CDTF">2023-08-03T04:32:32Z</dcterms:created>
  <dcterms:modified xsi:type="dcterms:W3CDTF">2025-05-08T13:17:51Z</dcterms:modified>
</cp:coreProperties>
</file>