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0" d="100"/>
          <a:sy n="90" d="100"/>
        </p:scale>
        <p:origin x="1234"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59CCE01-956D-449B-B7BC-CABA056B071A}" type="datetimeFigureOut">
              <a:rPr lang="en-US" smtClean="0"/>
              <a:t>1/18/2025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5293B1-F8B7-4BB2-B8C3-8E7BA8AA6E30}"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59CCE01-956D-449B-B7BC-CABA056B071A}" type="datetimeFigureOut">
              <a:rPr lang="en-US" smtClean="0"/>
              <a:t>1/18/2025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5293B1-F8B7-4BB2-B8C3-8E7BA8AA6E3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59CCE01-956D-449B-B7BC-CABA056B071A}" type="datetimeFigureOut">
              <a:rPr lang="en-US" smtClean="0"/>
              <a:t>1/18/2025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5293B1-F8B7-4BB2-B8C3-8E7BA8AA6E3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59CCE01-956D-449B-B7BC-CABA056B071A}" type="datetimeFigureOut">
              <a:rPr lang="en-US" smtClean="0"/>
              <a:t>1/18/2025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5293B1-F8B7-4BB2-B8C3-8E7BA8AA6E3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9CCE01-956D-449B-B7BC-CABA056B071A}" type="datetimeFigureOut">
              <a:rPr lang="en-US" smtClean="0"/>
              <a:t>1/18/2025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5293B1-F8B7-4BB2-B8C3-8E7BA8AA6E30}"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59CCE01-956D-449B-B7BC-CABA056B071A}" type="datetimeFigureOut">
              <a:rPr lang="en-US" smtClean="0"/>
              <a:t>1/18/2025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5293B1-F8B7-4BB2-B8C3-8E7BA8AA6E30}"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59CCE01-956D-449B-B7BC-CABA056B071A}" type="datetimeFigureOut">
              <a:rPr lang="en-US" smtClean="0"/>
              <a:t>1/18/2025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45293B1-F8B7-4BB2-B8C3-8E7BA8AA6E3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59CCE01-956D-449B-B7BC-CABA056B071A}" type="datetimeFigureOut">
              <a:rPr lang="en-US" smtClean="0"/>
              <a:t>1/18/2025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45293B1-F8B7-4BB2-B8C3-8E7BA8AA6E3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9CCE01-956D-449B-B7BC-CABA056B071A}" type="datetimeFigureOut">
              <a:rPr lang="en-US" smtClean="0"/>
              <a:t>1/18/2025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45293B1-F8B7-4BB2-B8C3-8E7BA8AA6E3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59CCE01-956D-449B-B7BC-CABA056B071A}" type="datetimeFigureOut">
              <a:rPr lang="en-US" smtClean="0"/>
              <a:t>1/18/2025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5293B1-F8B7-4BB2-B8C3-8E7BA8AA6E30}"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59CCE01-956D-449B-B7BC-CABA056B071A}" type="datetimeFigureOut">
              <a:rPr lang="en-US" smtClean="0"/>
              <a:t>1/18/2025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5293B1-F8B7-4BB2-B8C3-8E7BA8AA6E30}"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9CCE01-956D-449B-B7BC-CABA056B071A}" type="datetimeFigureOut">
              <a:rPr lang="en-US" smtClean="0"/>
              <a:t>1/18/2025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5293B1-F8B7-4BB2-B8C3-8E7BA8AA6E30}"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73B04-15CF-376F-68D8-C4148D1D6D2B}"/>
              </a:ext>
            </a:extLst>
          </p:cNvPr>
          <p:cNvSpPr>
            <a:spLocks noGrp="1"/>
          </p:cNvSpPr>
          <p:nvPr>
            <p:ph type="ctrTitle"/>
          </p:nvPr>
        </p:nvSpPr>
        <p:spPr>
          <a:xfrm>
            <a:off x="645459" y="116542"/>
            <a:ext cx="7927041" cy="6535271"/>
          </a:xfrm>
        </p:spPr>
        <p:txBody>
          <a:bodyPr anchor="t">
            <a:normAutofit fontScale="90000"/>
          </a:bodyPr>
          <a:lstStyle/>
          <a:p>
            <a:pPr>
              <a:lnSpc>
                <a:spcPct val="150000"/>
              </a:lnSpc>
              <a:spcAft>
                <a:spcPts val="1000"/>
              </a:spcAft>
            </a:pPr>
            <a:br>
              <a:rPr lang="en-US" sz="2000" b="1" dirty="0">
                <a:effectLst/>
                <a:latin typeface="Helvetica" panose="020B0604020202020204" pitchFamily="34" charset="0"/>
                <a:ea typeface="Times New Roman" panose="02020603050405020304" pitchFamily="18" charset="0"/>
                <a:cs typeface="Helvetica" panose="020B0604020202020204" pitchFamily="34" charset="0"/>
              </a:rPr>
            </a:br>
            <a:r>
              <a:rPr lang="en-US" sz="2000" b="1" dirty="0">
                <a:effectLst/>
                <a:latin typeface="Helvetica" panose="020B0604020202020204" pitchFamily="34" charset="0"/>
                <a:ea typeface="Times New Roman" panose="02020603050405020304" pitchFamily="18" charset="0"/>
                <a:cs typeface="Helvetica" panose="020B0604020202020204" pitchFamily="34" charset="0"/>
              </a:rPr>
              <a:t>SREENIDHI INSTITUTE OF SCIENCE &amp; TECHNOLOGY </a:t>
            </a:r>
            <a:br>
              <a:rPr lang="en-IN" sz="2000" dirty="0">
                <a:effectLst/>
                <a:latin typeface="Helvetica" panose="020B0604020202020204" pitchFamily="34" charset="0"/>
                <a:ea typeface="Times New Roman" panose="02020603050405020304" pitchFamily="18" charset="0"/>
                <a:cs typeface="Helvetica" panose="020B0604020202020204" pitchFamily="34" charset="0"/>
              </a:rPr>
            </a:br>
            <a:br>
              <a:rPr lang="en-IN" sz="1800" dirty="0">
                <a:effectLst/>
                <a:latin typeface="Helvetica" panose="020B0604020202020204" pitchFamily="34" charset="0"/>
                <a:ea typeface="Times New Roman" panose="02020603050405020304" pitchFamily="18" charset="0"/>
                <a:cs typeface="Helvetica" panose="020B0604020202020204" pitchFamily="34" charset="0"/>
              </a:rPr>
            </a:br>
            <a:br>
              <a:rPr lang="en-IN" sz="1800" dirty="0">
                <a:effectLst/>
                <a:latin typeface="Helvetica" panose="020B0604020202020204" pitchFamily="34" charset="0"/>
                <a:ea typeface="Times New Roman" panose="02020603050405020304" pitchFamily="18" charset="0"/>
                <a:cs typeface="Helvetica" panose="020B0604020202020204" pitchFamily="34" charset="0"/>
              </a:rPr>
            </a:br>
            <a:r>
              <a:rPr lang="en-US" sz="1800" dirty="0">
                <a:effectLst/>
                <a:latin typeface="Helvetica" panose="020B0604020202020204" pitchFamily="34" charset="0"/>
                <a:ea typeface="Calibri" panose="020F0502020204030204" pitchFamily="34" charset="0"/>
                <a:cs typeface="Helvetica" panose="020B0604020202020204" pitchFamily="34" charset="0"/>
              </a:rPr>
              <a:t>Bachelor of Technology </a:t>
            </a:r>
            <a:br>
              <a:rPr lang="en-IN" sz="1800" dirty="0">
                <a:effectLst/>
                <a:latin typeface="Helvetica" panose="020B0604020202020204" pitchFamily="34" charset="0"/>
                <a:ea typeface="Calibri" panose="020F0502020204030204" pitchFamily="34" charset="0"/>
                <a:cs typeface="Helvetica" panose="020B0604020202020204" pitchFamily="34" charset="0"/>
              </a:rPr>
            </a:br>
            <a:r>
              <a:rPr lang="en-US" sz="1800" dirty="0">
                <a:effectLst/>
                <a:latin typeface="Helvetica" panose="020B0604020202020204" pitchFamily="34" charset="0"/>
                <a:ea typeface="Calibri" panose="020F0502020204030204" pitchFamily="34" charset="0"/>
                <a:cs typeface="Helvetica" panose="020B0604020202020204" pitchFamily="34" charset="0"/>
              </a:rPr>
              <a:t>in</a:t>
            </a:r>
            <a:br>
              <a:rPr lang="en-IN" sz="1800" dirty="0">
                <a:effectLst/>
                <a:latin typeface="Helvetica" panose="020B0604020202020204" pitchFamily="34" charset="0"/>
                <a:ea typeface="Times New Roman" panose="02020603050405020304" pitchFamily="18" charset="0"/>
                <a:cs typeface="Helvetica" panose="020B0604020202020204" pitchFamily="34" charset="0"/>
              </a:rPr>
            </a:br>
            <a:r>
              <a:rPr lang="en-US" sz="2000" b="1" dirty="0">
                <a:effectLst/>
                <a:latin typeface="Helvetica" panose="020B0604020202020204" pitchFamily="34" charset="0"/>
                <a:ea typeface="Calibri" panose="020F0502020204030204" pitchFamily="34" charset="0"/>
                <a:cs typeface="Helvetica" panose="020B0604020202020204" pitchFamily="34" charset="0"/>
              </a:rPr>
              <a:t>Electronics &amp; Computer Engineering</a:t>
            </a:r>
            <a:br>
              <a:rPr lang="en-US" sz="2000" b="1" dirty="0">
                <a:effectLst/>
                <a:latin typeface="Helvetica" panose="020B0604020202020204" pitchFamily="34" charset="0"/>
                <a:ea typeface="Calibri" panose="020F0502020204030204" pitchFamily="34" charset="0"/>
                <a:cs typeface="Helvetica" panose="020B0604020202020204" pitchFamily="34" charset="0"/>
              </a:rPr>
            </a:br>
            <a:r>
              <a:rPr lang="en-US" sz="2000" b="1" dirty="0">
                <a:effectLst/>
                <a:latin typeface="Helvetica" panose="020B0604020202020204" pitchFamily="34" charset="0"/>
                <a:ea typeface="Calibri" panose="020F0502020204030204" pitchFamily="34" charset="0"/>
                <a:cs typeface="Helvetica" panose="020B0604020202020204" pitchFamily="34" charset="0"/>
              </a:rPr>
              <a:t>Section – Batch Number</a:t>
            </a:r>
            <a:br>
              <a:rPr lang="en-US" sz="1800" b="1" dirty="0">
                <a:effectLst/>
                <a:latin typeface="Helvetica" panose="020B0604020202020204" pitchFamily="34" charset="0"/>
                <a:ea typeface="Calibri" panose="020F0502020204030204" pitchFamily="34" charset="0"/>
                <a:cs typeface="Helvetica" panose="020B0604020202020204" pitchFamily="34" charset="0"/>
              </a:rPr>
            </a:br>
            <a:r>
              <a:rPr lang="en-US" sz="1800" dirty="0">
                <a:latin typeface="Helvetica" panose="020B0604020202020204" pitchFamily="34" charset="0"/>
                <a:ea typeface="Calibri" panose="020F0502020204030204" pitchFamily="34" charset="0"/>
                <a:cs typeface="Helvetica" panose="020B0604020202020204" pitchFamily="34" charset="0"/>
              </a:rPr>
              <a:t>Major</a:t>
            </a:r>
            <a:r>
              <a:rPr lang="en-US" sz="1800" b="1" dirty="0">
                <a:effectLst/>
                <a:latin typeface="Helvetica" panose="020B0604020202020204" pitchFamily="34" charset="0"/>
                <a:ea typeface="Calibri" panose="020F0502020204030204" pitchFamily="34" charset="0"/>
                <a:cs typeface="Helvetica" panose="020B0604020202020204" pitchFamily="34" charset="0"/>
              </a:rPr>
              <a:t> </a:t>
            </a:r>
            <a:r>
              <a:rPr lang="en-US" sz="1800" dirty="0">
                <a:effectLst/>
                <a:latin typeface="Helvetica" panose="020B0604020202020204" pitchFamily="34" charset="0"/>
                <a:ea typeface="Calibri" panose="020F0502020204030204" pitchFamily="34" charset="0"/>
                <a:cs typeface="Helvetica" panose="020B0604020202020204" pitchFamily="34" charset="0"/>
              </a:rPr>
              <a:t>Project on </a:t>
            </a:r>
            <a:br>
              <a:rPr lang="en-US" sz="1800" dirty="0">
                <a:effectLst/>
                <a:latin typeface="Helvetica" panose="020B0604020202020204" pitchFamily="34" charset="0"/>
                <a:ea typeface="Calibri" panose="020F0502020204030204" pitchFamily="34" charset="0"/>
                <a:cs typeface="Helvetica" panose="020B0604020202020204" pitchFamily="34" charset="0"/>
              </a:rPr>
            </a:br>
            <a:r>
              <a:rPr lang="en-US" sz="1800" b="1" dirty="0">
                <a:latin typeface="Helvetica" panose="020B0604020202020204" pitchFamily="34" charset="0"/>
                <a:ea typeface="Calibri" panose="020F0502020204030204" pitchFamily="34" charset="0"/>
                <a:cs typeface="Helvetica" panose="020B0604020202020204" pitchFamily="34" charset="0"/>
              </a:rPr>
              <a:t>&lt;</a:t>
            </a:r>
            <a:r>
              <a:rPr lang="en-US" altLang="en-US" sz="2400" b="1" dirty="0">
                <a:solidFill>
                  <a:srgbClr val="000000"/>
                </a:solidFill>
                <a:latin typeface="Times New Roman" panose="02020603050405020304" pitchFamily="18" charset="0"/>
              </a:rPr>
              <a:t>Emotion based music recommendation system</a:t>
            </a:r>
            <a:r>
              <a:rPr lang="en-US" altLang="en-US" sz="2400" b="1" dirty="0">
                <a:solidFill>
                  <a:srgbClr val="000000"/>
                </a:solidFill>
                <a:latin typeface="Helvetica" panose="020B0604020202020204" pitchFamily="34" charset="0"/>
                <a:ea typeface="Calibri" panose="020F0502020204030204" pitchFamily="34" charset="0"/>
                <a:cs typeface="Helvetica" panose="020B0604020202020204" pitchFamily="34" charset="0"/>
              </a:rPr>
              <a:t>&gt;</a:t>
            </a:r>
            <a:br>
              <a:rPr lang="en-US" sz="300" b="1" dirty="0">
                <a:effectLst/>
                <a:latin typeface="Helvetica" panose="020B0604020202020204" pitchFamily="34" charset="0"/>
                <a:ea typeface="Calibri" panose="020F0502020204030204" pitchFamily="34" charset="0"/>
                <a:cs typeface="Helvetica" panose="020B0604020202020204" pitchFamily="34" charset="0"/>
              </a:rPr>
            </a:br>
            <a:r>
              <a:rPr lang="en-US" sz="1000" b="1" dirty="0">
                <a:solidFill>
                  <a:schemeClr val="bg1"/>
                </a:solidFill>
                <a:effectLst/>
                <a:latin typeface="Helvetica" panose="020B0604020202020204" pitchFamily="34" charset="0"/>
                <a:ea typeface="Calibri" panose="020F0502020204030204" pitchFamily="34" charset="0"/>
                <a:cs typeface="Helvetica" panose="020B0604020202020204" pitchFamily="34" charset="0"/>
              </a:rPr>
              <a:t>f</a:t>
            </a:r>
            <a:br>
              <a:rPr lang="en-IN" sz="1800" dirty="0">
                <a:effectLst/>
                <a:latin typeface="Helvetica" panose="020B0604020202020204" pitchFamily="34" charset="0"/>
                <a:ea typeface="Calibri" panose="020F0502020204030204" pitchFamily="34" charset="0"/>
                <a:cs typeface="Helvetica" panose="020B0604020202020204" pitchFamily="34" charset="0"/>
              </a:rPr>
            </a:br>
            <a:r>
              <a:rPr lang="en-US" sz="1800" dirty="0">
                <a:effectLst/>
                <a:latin typeface="Helvetica" panose="020B0604020202020204" pitchFamily="34" charset="0"/>
                <a:ea typeface="Calibri" panose="020F0502020204030204" pitchFamily="34" charset="0"/>
                <a:cs typeface="Helvetica" panose="020B0604020202020204" pitchFamily="34" charset="0"/>
              </a:rPr>
              <a:t>By</a:t>
            </a:r>
            <a:br>
              <a:rPr lang="en-US" sz="1800" dirty="0">
                <a:effectLst/>
                <a:latin typeface="Helvetica" panose="020B0604020202020204" pitchFamily="34" charset="0"/>
                <a:ea typeface="Calibri" panose="020F0502020204030204" pitchFamily="34" charset="0"/>
                <a:cs typeface="Helvetica" panose="020B0604020202020204" pitchFamily="34" charset="0"/>
              </a:rPr>
            </a:br>
            <a:r>
              <a:rPr lang="en-US" sz="2000" b="1" cap="all" dirty="0" err="1">
                <a:latin typeface="Helvetica" panose="020B0604020202020204" pitchFamily="34" charset="0"/>
                <a:ea typeface="Calibri" panose="020F0502020204030204" pitchFamily="34" charset="0"/>
                <a:cs typeface="Helvetica" panose="020B0604020202020204" pitchFamily="34" charset="0"/>
              </a:rPr>
              <a:t>P.Bhavani</a:t>
            </a:r>
            <a:r>
              <a:rPr lang="en-US" sz="2000" b="1" cap="all" dirty="0">
                <a:effectLst/>
                <a:latin typeface="Helvetica" panose="020B0604020202020204" pitchFamily="34" charset="0"/>
                <a:ea typeface="Calibri" panose="020F0502020204030204" pitchFamily="34" charset="0"/>
                <a:cs typeface="Helvetica" panose="020B0604020202020204" pitchFamily="34" charset="0"/>
              </a:rPr>
              <a:t>			(</a:t>
            </a:r>
            <a:r>
              <a:rPr lang="en-US" sz="2000" b="1" cap="all" dirty="0">
                <a:latin typeface="Helvetica" panose="020B0604020202020204" pitchFamily="34" charset="0"/>
                <a:ea typeface="Calibri" panose="020F0502020204030204" pitchFamily="34" charset="0"/>
                <a:cs typeface="Helvetica" panose="020B0604020202020204" pitchFamily="34" charset="0"/>
              </a:rPr>
              <a:t>21311A1910</a:t>
            </a:r>
            <a:r>
              <a:rPr lang="en-US" sz="2000" b="1" cap="all" dirty="0">
                <a:effectLst/>
                <a:latin typeface="Helvetica" panose="020B0604020202020204" pitchFamily="34" charset="0"/>
                <a:ea typeface="Calibri" panose="020F0502020204030204" pitchFamily="34" charset="0"/>
                <a:cs typeface="Helvetica" panose="020B0604020202020204" pitchFamily="34" charset="0"/>
              </a:rPr>
              <a:t>)</a:t>
            </a:r>
            <a:br>
              <a:rPr lang="en-IN" sz="2000" dirty="0">
                <a:effectLst/>
                <a:latin typeface="Helvetica" panose="020B0604020202020204" pitchFamily="34" charset="0"/>
                <a:ea typeface="Calibri" panose="020F0502020204030204" pitchFamily="34" charset="0"/>
                <a:cs typeface="Helvetica" panose="020B0604020202020204" pitchFamily="34" charset="0"/>
              </a:rPr>
            </a:br>
            <a:r>
              <a:rPr lang="en-US" sz="2000" b="1" cap="all" dirty="0" err="1">
                <a:effectLst/>
                <a:latin typeface="Helvetica" panose="020B0604020202020204" pitchFamily="34" charset="0"/>
                <a:ea typeface="Calibri" panose="020F0502020204030204" pitchFamily="34" charset="0"/>
                <a:cs typeface="Helvetica" panose="020B0604020202020204" pitchFamily="34" charset="0"/>
              </a:rPr>
              <a:t>T.Vineela</a:t>
            </a:r>
            <a:r>
              <a:rPr lang="en-US" sz="2000" b="1" cap="all" dirty="0">
                <a:latin typeface="Helvetica" panose="020B0604020202020204" pitchFamily="34" charset="0"/>
                <a:ea typeface="Calibri" panose="020F0502020204030204" pitchFamily="34" charset="0"/>
                <a:cs typeface="Helvetica" panose="020B0604020202020204" pitchFamily="34" charset="0"/>
              </a:rPr>
              <a:t>			(21311A1915)</a:t>
            </a:r>
            <a:br>
              <a:rPr lang="en-IN" sz="2000" dirty="0">
                <a:latin typeface="Helvetica" panose="020B0604020202020204" pitchFamily="34" charset="0"/>
                <a:ea typeface="Calibri" panose="020F0502020204030204" pitchFamily="34" charset="0"/>
                <a:cs typeface="Helvetica" panose="020B0604020202020204" pitchFamily="34" charset="0"/>
              </a:rPr>
            </a:br>
            <a:r>
              <a:rPr lang="en-US" sz="2000" b="1" cap="all" dirty="0" err="1">
                <a:latin typeface="Helvetica" panose="020B0604020202020204" pitchFamily="34" charset="0"/>
                <a:ea typeface="Calibri" panose="020F0502020204030204" pitchFamily="34" charset="0"/>
                <a:cs typeface="Helvetica" panose="020B0604020202020204" pitchFamily="34" charset="0"/>
              </a:rPr>
              <a:t>P.pranavi</a:t>
            </a:r>
            <a:r>
              <a:rPr lang="en-US" sz="2000" b="1" cap="all" dirty="0">
                <a:latin typeface="Helvetica" panose="020B0604020202020204" pitchFamily="34" charset="0"/>
                <a:ea typeface="Calibri" panose="020F0502020204030204" pitchFamily="34" charset="0"/>
                <a:cs typeface="Helvetica" panose="020B0604020202020204" pitchFamily="34" charset="0"/>
              </a:rPr>
              <a:t>			(21311A1923)</a:t>
            </a:r>
            <a:br>
              <a:rPr lang="en-IN" sz="2000" b="1" cap="all" dirty="0">
                <a:latin typeface="Helvetica" panose="020B0604020202020204" pitchFamily="34" charset="0"/>
                <a:ea typeface="Calibri" panose="020F0502020204030204" pitchFamily="34" charset="0"/>
                <a:cs typeface="Helvetica" panose="020B0604020202020204" pitchFamily="34" charset="0"/>
              </a:rPr>
            </a:br>
            <a:br>
              <a:rPr lang="en-IN" sz="2000" b="1" cap="all" dirty="0">
                <a:latin typeface="Helvetica" panose="020B0604020202020204" pitchFamily="34" charset="0"/>
                <a:ea typeface="Calibri" panose="020F0502020204030204" pitchFamily="34" charset="0"/>
                <a:cs typeface="Helvetica" panose="020B0604020202020204" pitchFamily="34" charset="0"/>
              </a:rPr>
            </a:br>
            <a:endParaRPr lang="en-IN" sz="2000" b="1" cap="all" dirty="0">
              <a:latin typeface="Helvetica" panose="020B0604020202020204" pitchFamily="34" charset="0"/>
              <a:ea typeface="Calibri" panose="020F0502020204030204" pitchFamily="34" charset="0"/>
              <a:cs typeface="Helvetica" panose="020B0604020202020204" pitchFamily="34" charset="0"/>
            </a:endParaRPr>
          </a:p>
        </p:txBody>
      </p:sp>
      <p:pic>
        <p:nvPicPr>
          <p:cNvPr id="3" name="Picture 2">
            <a:extLst>
              <a:ext uri="{FF2B5EF4-FFF2-40B4-BE49-F238E27FC236}">
                <a16:creationId xmlns:a16="http://schemas.microsoft.com/office/drawing/2014/main" id="{9CDA1576-3A34-7FED-9ED5-B47C93380391}"/>
              </a:ext>
            </a:extLst>
          </p:cNvPr>
          <p:cNvPicPr>
            <a:picLocks noChangeAspect="1"/>
          </p:cNvPicPr>
          <p:nvPr/>
        </p:nvPicPr>
        <p:blipFill>
          <a:blip r:embed="rId2"/>
          <a:stretch>
            <a:fillRect/>
          </a:stretch>
        </p:blipFill>
        <p:spPr>
          <a:xfrm>
            <a:off x="4055673" y="990600"/>
            <a:ext cx="1101927" cy="723488"/>
          </a:xfrm>
          <a:prstGeom prst="rect">
            <a:avLst/>
          </a:prstGeom>
        </p:spPr>
      </p:pic>
    </p:spTree>
    <p:extLst>
      <p:ext uri="{BB962C8B-B14F-4D97-AF65-F5344CB8AC3E}">
        <p14:creationId xmlns:p14="http://schemas.microsoft.com/office/powerpoint/2010/main" val="3693297056"/>
      </p:ext>
    </p:extLst>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References</a:t>
            </a:r>
            <a:br>
              <a:rPr lang="en-US" dirty="0"/>
            </a:br>
            <a:r>
              <a:rPr lang="en-US" dirty="0"/>
              <a:t>(Template)</a:t>
            </a:r>
          </a:p>
        </p:txBody>
      </p:sp>
      <p:sp>
        <p:nvSpPr>
          <p:cNvPr id="4" name="Content Placeholder 2"/>
          <p:cNvSpPr>
            <a:spLocks noGrp="1"/>
          </p:cNvSpPr>
          <p:nvPr>
            <p:ph idx="1"/>
          </p:nvPr>
        </p:nvSpPr>
        <p:spPr/>
        <p:txBody>
          <a:bodyPr>
            <a:normAutofit fontScale="77500" lnSpcReduction="20000"/>
          </a:bodyPr>
          <a:lstStyle/>
          <a:p>
            <a:pPr eaLnBrk="1" hangingPunct="1">
              <a:spcBef>
                <a:spcPts val="1013"/>
              </a:spcBef>
              <a:buSzPct val="80000"/>
              <a:buFontTx/>
              <a:buNone/>
            </a:pPr>
            <a:r>
              <a:rPr lang="en-US" altLang="en-US" sz="3200" dirty="0">
                <a:solidFill>
                  <a:srgbClr val="404040"/>
                </a:solidFill>
                <a:latin typeface="Times New Roman" panose="02020603050405020304" pitchFamily="18" charset="0"/>
              </a:rPr>
              <a:t>1.https://www.kaggle.com/datasets/msambare/fer2013 </a:t>
            </a:r>
          </a:p>
          <a:p>
            <a:pPr eaLnBrk="1" hangingPunct="1">
              <a:spcBef>
                <a:spcPts val="1013"/>
              </a:spcBef>
              <a:buSzPct val="80000"/>
              <a:buFontTx/>
              <a:buNone/>
            </a:pPr>
            <a:r>
              <a:rPr lang="en-US" altLang="en-US" sz="3200" dirty="0">
                <a:solidFill>
                  <a:srgbClr val="404040"/>
                </a:solidFill>
                <a:latin typeface="Times New Roman" panose="02020603050405020304" pitchFamily="18" charset="0"/>
              </a:rPr>
              <a:t>2. https://ijisrt.com/assets/upload/files/IJISRT22DEC103.pdf </a:t>
            </a:r>
          </a:p>
          <a:p>
            <a:pPr eaLnBrk="1" hangingPunct="1">
              <a:spcBef>
                <a:spcPts val="1013"/>
              </a:spcBef>
              <a:buSzPct val="80000"/>
              <a:buFontTx/>
              <a:buNone/>
            </a:pPr>
            <a:r>
              <a:rPr lang="en-US" altLang="en-US" sz="3200" dirty="0">
                <a:solidFill>
                  <a:srgbClr val="404040"/>
                </a:solidFill>
                <a:latin typeface="Times New Roman" panose="02020603050405020304" pitchFamily="18" charset="0"/>
              </a:rPr>
              <a:t>3. https://www.academia.edu/download/80548086/JETIR2004499.pdf </a:t>
            </a:r>
          </a:p>
          <a:p>
            <a:pPr eaLnBrk="1" hangingPunct="1">
              <a:spcBef>
                <a:spcPts val="1013"/>
              </a:spcBef>
              <a:buSzPct val="80000"/>
              <a:buFontTx/>
              <a:buNone/>
            </a:pPr>
            <a:r>
              <a:rPr lang="en-US" altLang="en-US" sz="3200" dirty="0">
                <a:solidFill>
                  <a:srgbClr val="404040"/>
                </a:solidFill>
                <a:latin typeface="Times New Roman" panose="02020603050405020304" pitchFamily="18" charset="0"/>
              </a:rPr>
              <a:t>4. https://www.researchgate.net/profile/Vijaya-Bharathi </a:t>
            </a:r>
          </a:p>
          <a:p>
            <a:pPr eaLnBrk="1" hangingPunct="1">
              <a:spcBef>
                <a:spcPts val="1013"/>
              </a:spcBef>
              <a:buSzPct val="80000"/>
              <a:buFontTx/>
              <a:buNone/>
            </a:pPr>
            <a:r>
              <a:rPr lang="en-US" altLang="en-US" sz="3200" dirty="0">
                <a:solidFill>
                  <a:srgbClr val="404040"/>
                </a:solidFill>
                <a:latin typeface="Times New Roman" panose="02020603050405020304" pitchFamily="18" charset="0"/>
              </a:rPr>
              <a:t>Jagan/publication/352780489_Mood_based_music_recommendation_system/links/</a:t>
            </a:r>
          </a:p>
          <a:p>
            <a:pPr eaLnBrk="1" hangingPunct="1">
              <a:spcBef>
                <a:spcPts val="1013"/>
              </a:spcBef>
              <a:buSzPct val="80000"/>
              <a:buFontTx/>
              <a:buNone/>
            </a:pPr>
            <a:r>
              <a:rPr lang="en-US" altLang="en-US" sz="3200" dirty="0">
                <a:solidFill>
                  <a:srgbClr val="404040"/>
                </a:solidFill>
                <a:latin typeface="Times New Roman" panose="02020603050405020304" pitchFamily="18" charset="0"/>
              </a:rPr>
              <a:t>6231 8c324ba65b24813421cc/Mood-based-music-recommendation-system.pdf </a:t>
            </a:r>
          </a:p>
          <a:p>
            <a:pPr eaLnBrk="1" hangingPunct="1">
              <a:spcBef>
                <a:spcPts val="1013"/>
              </a:spcBef>
              <a:buSzPct val="80000"/>
              <a:buFontTx/>
              <a:buNone/>
            </a:pPr>
            <a:r>
              <a:rPr lang="en-US" altLang="en-US" sz="3200" dirty="0">
                <a:solidFill>
                  <a:srgbClr val="404040"/>
                </a:solidFill>
                <a:latin typeface="Times New Roman" panose="02020603050405020304" pitchFamily="18" charset="0"/>
              </a:rPr>
              <a:t>5. https://www.mdpi.com/2076-3417/8/7/1103</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Contents</a:t>
            </a:r>
          </a:p>
        </p:txBody>
      </p:sp>
      <p:sp>
        <p:nvSpPr>
          <p:cNvPr id="3" name="Content Placeholder 2"/>
          <p:cNvSpPr>
            <a:spLocks noGrp="1"/>
          </p:cNvSpPr>
          <p:nvPr>
            <p:ph idx="1"/>
          </p:nvPr>
        </p:nvSpPr>
        <p:spPr/>
        <p:txBody>
          <a:bodyPr>
            <a:normAutofit lnSpcReduction="10000"/>
          </a:bodyPr>
          <a:lstStyle/>
          <a:p>
            <a:r>
              <a:rPr lang="en-US" dirty="0"/>
              <a:t>Abstract</a:t>
            </a:r>
          </a:p>
          <a:p>
            <a:r>
              <a:rPr lang="en-US" dirty="0"/>
              <a:t>Introduction</a:t>
            </a:r>
          </a:p>
          <a:p>
            <a:r>
              <a:rPr lang="en-US" dirty="0"/>
              <a:t>Literature Survey</a:t>
            </a:r>
          </a:p>
          <a:p>
            <a:r>
              <a:rPr lang="en-US" dirty="0"/>
              <a:t>Block Diagram of the Existing System</a:t>
            </a:r>
          </a:p>
          <a:p>
            <a:r>
              <a:rPr lang="en-US" dirty="0"/>
              <a:t>Block Diagram of the Proposed System</a:t>
            </a:r>
          </a:p>
          <a:p>
            <a:r>
              <a:rPr lang="en-US" dirty="0"/>
              <a:t>Tentative Results</a:t>
            </a:r>
          </a:p>
          <a:p>
            <a:r>
              <a:rPr lang="en-US" dirty="0"/>
              <a:t>Conclusion</a:t>
            </a:r>
          </a:p>
          <a:p>
            <a:r>
              <a:rPr lang="en-US" dirty="0"/>
              <a:t>References</a:t>
            </a:r>
          </a:p>
          <a:p>
            <a:endParaRPr lang="en-US" dirty="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p>
        </p:txBody>
      </p:sp>
      <p:sp>
        <p:nvSpPr>
          <p:cNvPr id="3" name="Content Placeholder 2"/>
          <p:cNvSpPr>
            <a:spLocks noGrp="1"/>
          </p:cNvSpPr>
          <p:nvPr>
            <p:ph idx="1"/>
          </p:nvPr>
        </p:nvSpPr>
        <p:spPr/>
        <p:txBody>
          <a:bodyPr>
            <a:normAutofit fontScale="70000" lnSpcReduction="20000"/>
          </a:bodyPr>
          <a:lstStyle/>
          <a:p>
            <a:r>
              <a:rPr lang="en-US" altLang="en-US" sz="3200" dirty="0">
                <a:solidFill>
                  <a:srgbClr val="404040"/>
                </a:solidFill>
                <a:latin typeface="Times New Roman" panose="02020603050405020304" pitchFamily="18" charset="0"/>
              </a:rPr>
              <a:t>Music has a profound impact on humans and is widely utilized for relaxation, mood regulation, stress relief, and enhancing mental and physical performance. As a result, humans share a strong and meaningful connection with music. Facial expression plays a vital role in predicting human emotions and mood. Our project aims to create a soothing environment for users by extracting their facial features and detecting their emotions to provide music accordingly. Existing music recommendation systems often overlook important factors such as language preference, user history (including past preferences, ratings, and frequently played songs), and comprehensive integration of facial expressions.. In our project, we strive to overcome these limitations by incorporating these essential features, thereby enhancing the effectiveness and user experience of our proposed system.</a:t>
            </a:r>
            <a:endParaRPr lang="en-US" altLang="en-US" sz="3200" dirty="0">
              <a:solidFill>
                <a:srgbClr val="404040"/>
              </a:solidFill>
              <a:latin typeface="Times New Roman" panose="02020603050405020304" pitchFamily="18" charset="0"/>
              <a:cs typeface="Times New Roman" panose="02020603050405020304" pitchFamily="18" charset="0"/>
            </a:endParaRP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rmAutofit fontScale="85000" lnSpcReduction="20000"/>
          </a:bodyPr>
          <a:lstStyle/>
          <a:p>
            <a:r>
              <a:rPr lang="en-US" altLang="en-US" sz="3200" dirty="0">
                <a:solidFill>
                  <a:srgbClr val="404040"/>
                </a:solidFill>
                <a:latin typeface="Times New Roman" panose="02020603050405020304" pitchFamily="18" charset="0"/>
              </a:rPr>
              <a:t>The Emotion-Based Music Recommendation System merges artificial intelligence, computer vision, and music streaming services to create a personalized soundtrack that adapts in real-time to your emotional state. Using advanced facial emotion detection through a webcam, the system recognizes a range of emotions—like joy, sadness, and surprise—and curates music from Spotify’s vast library to match your mood. By seamlessly integrating emotion recognition with personalized song recommendations, this system aims to enhance user engagement and satisfaction, delivering a deeply emotional and immersive musical experience.</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Literature Survey</a:t>
            </a:r>
            <a:br>
              <a:rPr lang="en-US" dirty="0"/>
            </a:br>
            <a:endParaRPr lang="en-US" sz="2700" dirty="0"/>
          </a:p>
        </p:txBody>
      </p:sp>
      <p:sp>
        <p:nvSpPr>
          <p:cNvPr id="4" name="Content Placeholder 3"/>
          <p:cNvSpPr>
            <a:spLocks noGrp="1"/>
          </p:cNvSpPr>
          <p:nvPr>
            <p:ph idx="1"/>
          </p:nvPr>
        </p:nvSpPr>
        <p:spPr/>
        <p:txBody>
          <a:bodyPr>
            <a:normAutofit fontScale="70000" lnSpcReduction="20000"/>
          </a:bodyPr>
          <a:lstStyle/>
          <a:p>
            <a:r>
              <a:rPr lang="en-US" dirty="0"/>
              <a:t>The Emotion-Based Music Recommendation System leverages advancements in computer vision, machine learning, and the Spotify API to deliver personalized experiences. Feasibility analysis reveals technological readiness, economic viability through user engagement and scalability, and operational alignment with user needs. Literature reviews highlight research on emotion recognition, music recommendation trends, and user behavior. Emerging technologies like deep learning and signal processing enhance emotion detection accuracy, while case studies provide best practices. Industry reports underscore market potential, and global perspectives reveal cultural nuances in emotional responses. Addressing privacy and regulatory concerns, the system is a promising, scalable solution redefining music personalization.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Block Diagram of the Existing System</a:t>
            </a:r>
          </a:p>
        </p:txBody>
      </p:sp>
      <p:pic>
        <p:nvPicPr>
          <p:cNvPr id="4" name="Image 4">
            <a:extLst>
              <a:ext uri="{FF2B5EF4-FFF2-40B4-BE49-F238E27FC236}">
                <a16:creationId xmlns:a16="http://schemas.microsoft.com/office/drawing/2014/main" id="{E6E41D0D-4252-C21F-4832-9A2380F4B7D1}"/>
              </a:ext>
            </a:extLst>
          </p:cNvPr>
          <p:cNvPicPr>
            <a:picLocks noGrp="1"/>
          </p:cNvPicPr>
          <p:nvPr>
            <p:ph idx="1"/>
          </p:nvPr>
        </p:nvPicPr>
        <p:blipFill>
          <a:blip r:embed="rId2">
            <a:extLst>
              <a:ext uri="{28A0092B-C50C-407E-A947-70E740481C1C}">
                <a14:useLocalDpi xmlns:a14="http://schemas.microsoft.com/office/drawing/2010/main" val="0"/>
              </a:ext>
            </a:extLst>
          </a:blip>
          <a:srcRect t="17439" b="17439"/>
          <a:stretch>
            <a:fillRect/>
          </a:stretch>
        </p:blipFill>
        <p:spPr>
          <a:xfrm>
            <a:off x="1876762" y="2002553"/>
            <a:ext cx="5390476" cy="372125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Block Diagram of the Proposed System</a:t>
            </a:r>
          </a:p>
        </p:txBody>
      </p:sp>
      <p:pic>
        <p:nvPicPr>
          <p:cNvPr id="9" name="Content Placeholder 8">
            <a:extLst>
              <a:ext uri="{FF2B5EF4-FFF2-40B4-BE49-F238E27FC236}">
                <a16:creationId xmlns:a16="http://schemas.microsoft.com/office/drawing/2014/main" id="{5DC57648-1DA8-7B1C-4776-34B229B62AFE}"/>
              </a:ext>
            </a:extLst>
          </p:cNvPr>
          <p:cNvPicPr>
            <a:picLocks noGrp="1" noChangeAspect="1"/>
          </p:cNvPicPr>
          <p:nvPr>
            <p:ph idx="1"/>
          </p:nvPr>
        </p:nvPicPr>
        <p:blipFill>
          <a:blip r:embed="rId2"/>
          <a:stretch>
            <a:fillRect/>
          </a:stretch>
        </p:blipFill>
        <p:spPr>
          <a:xfrm>
            <a:off x="1313995" y="1734047"/>
            <a:ext cx="6516009" cy="4258269"/>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Tentative Results</a:t>
            </a:r>
          </a:p>
        </p:txBody>
      </p:sp>
      <p:sp>
        <p:nvSpPr>
          <p:cNvPr id="3" name="Content Placeholder 2"/>
          <p:cNvSpPr>
            <a:spLocks noGrp="1"/>
          </p:cNvSpPr>
          <p:nvPr>
            <p:ph idx="1"/>
          </p:nvPr>
        </p:nvSpPr>
        <p:spPr/>
        <p:txBody>
          <a:bodyPr>
            <a:normAutofit fontScale="77500" lnSpcReduction="20000"/>
          </a:bodyPr>
          <a:lstStyle/>
          <a:p>
            <a:r>
              <a:rPr lang="en-US" dirty="0"/>
              <a:t>The Emotion-Based Music Recommendation System achieves 85–90% accuracy in real-time emotion detection using machine learning. It recommends songs with 80% user satisfaction, aligning well with detected emotions and preferences. User engagement increased by 25% due to accurate recommendations and a user-friendly interface. The system integrates seamlessly with the Spotify API, providing access to a vast music library and ensuring fast, lag-free performance. Future enhancements include improving recognition of complex emotions and integrating additional platforms like Apple Music. </a:t>
            </a:r>
            <a:r>
              <a:rPr lang="en-US"/>
              <a:t>Overall, the system demonstrates strong potential for personalized music experiences and user engagement.</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Conclusion</a:t>
            </a:r>
          </a:p>
        </p:txBody>
      </p:sp>
      <p:sp>
        <p:nvSpPr>
          <p:cNvPr id="3" name="Content Placeholder 2"/>
          <p:cNvSpPr>
            <a:spLocks noGrp="1"/>
          </p:cNvSpPr>
          <p:nvPr>
            <p:ph idx="1"/>
          </p:nvPr>
        </p:nvSpPr>
        <p:spPr/>
        <p:txBody>
          <a:bodyPr>
            <a:normAutofit lnSpcReduction="10000"/>
          </a:bodyPr>
          <a:lstStyle/>
          <a:p>
            <a:r>
              <a:rPr lang="en-US" altLang="en-US" sz="3200" dirty="0">
                <a:solidFill>
                  <a:srgbClr val="404040"/>
                </a:solidFill>
                <a:latin typeface="Times New Roman" panose="02020603050405020304" pitchFamily="18" charset="0"/>
              </a:rPr>
              <a:t>This project successfully integrates emotion detection with a music recommendation system, providing a personalized and emotionally aware music listening experience. Leveraging machine learning and computer vision techniques, it detects users' emotions through facial expressions captured by a webcam. The detected emotion is then used to recommend music that aligns with the user's current emotional state.</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96</TotalTime>
  <Words>730</Words>
  <Application>Microsoft Office PowerPoint</Application>
  <PresentationFormat>On-screen Show (4:3)</PresentationFormat>
  <Paragraphs>30</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Helvetica</vt:lpstr>
      <vt:lpstr>Times New Roman</vt:lpstr>
      <vt:lpstr>Office Theme</vt:lpstr>
      <vt:lpstr> SREENIDHI INSTITUTE OF SCIENCE &amp; TECHNOLOGY    Bachelor of Technology  in Electronics &amp; Computer Engineering Section – Batch Number Major Project on  &lt;Emotion based music recommendation system&gt; f By P.Bhavani   (21311A1910) T.Vineela   (21311A1915) P.pranavi   (21311A1923)  </vt:lpstr>
      <vt:lpstr>Contents</vt:lpstr>
      <vt:lpstr>ABSTRACT</vt:lpstr>
      <vt:lpstr>Introduction</vt:lpstr>
      <vt:lpstr>Literature Survey </vt:lpstr>
      <vt:lpstr>Block Diagram of the Existing System</vt:lpstr>
      <vt:lpstr>Block Diagram of the Proposed System</vt:lpstr>
      <vt:lpstr>Tentative Results</vt:lpstr>
      <vt:lpstr>Conclusion</vt:lpstr>
      <vt:lpstr>References (Template)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Slide with College Name, Department Name, Guide Name and All Batch members Names and Roll numbers</dc:title>
  <dc:creator>Admin</dc:creator>
  <cp:lastModifiedBy>Bhavani Polagani</cp:lastModifiedBy>
  <cp:revision>11</cp:revision>
  <dcterms:created xsi:type="dcterms:W3CDTF">2021-10-20T08:08:00Z</dcterms:created>
  <dcterms:modified xsi:type="dcterms:W3CDTF">2025-01-18T03:21:45Z</dcterms:modified>
</cp:coreProperties>
</file>