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and welcome to our presentation for GymBuddy.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ab0967ad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ab0967ad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7aa193eb76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aa193eb76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aa193eb76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aa193eb76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7aa193eb76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aa193eb76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7aa193eb76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aa193eb76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presentation, we will discuss the problems that gym members currently face, some statistics showing the rapid increase of gym membership across the US, our solution to this problem, the business process model and the user interface, benefits of using GymBuddy, and the future scope of the app.</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aa193eb76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aa193eb76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a gym member goes to the gym, they may have no idea how busy the gym is currently and would have to waste a lot of time and effort traveling to the location just to see that the gym is too busy. Currently, there is no system that displays real-time on-demand information that shows how busy a gym is or what equipment is available at that particular gym that is available for use.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many different apps that are available on the App Store and Google Play Store that provide the user with very general fitness guides and tips. However, there is nothing currently available that is tailored to what equipment a gym has and what workout routines can be performed based on what equipment is currently available. Implementing a system that can provide the aforementioned services to a gym member would be very useful to both gym members and the gyms itself.</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7aa193eb76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aa193eb76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Staying healthy is a vital part of everyday life for many people. Going to the gym is one method people use to stay in shape and stay healthy. According to Statista.com, membership at gyms and fitness centers have nearly doubled since 2000. This rapid influx of new memberships has made these gyms and fitness centers very busy at peak periods and made it harder for members to find a good time to visit the gym and perform their desired workouts. As more and more gyms open up to accommodate and invite more members, it becomes harder to find and determine the best time to visit the gym and perform workouts.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7aa193eb76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aa193eb76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7aa193eb7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aa193eb7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7ab0967ad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ab0967ad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ab0967ad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ab0967ad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7aa193eb76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aa193eb76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p:nvPr/>
        </p:nvSpPr>
        <p:spPr>
          <a:xfrm>
            <a:off x="7342875" y="1346925"/>
            <a:ext cx="1516800" cy="1413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GymBuddy</a:t>
            </a:r>
            <a:endParaRPr/>
          </a:p>
          <a:p>
            <a:pPr indent="0" lvl="0" marL="0" rtl="0" algn="l">
              <a:spcBef>
                <a:spcPts val="0"/>
              </a:spcBef>
              <a:spcAft>
                <a:spcPts val="0"/>
              </a:spcAft>
              <a:buNone/>
            </a:pPr>
            <a:r>
              <a:rPr lang="en"/>
              <a:t>Presentation</a:t>
            </a:r>
            <a:endParaRPr/>
          </a:p>
        </p:txBody>
      </p:sp>
      <p:sp>
        <p:nvSpPr>
          <p:cNvPr id="136" name="Google Shape;136;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Presented by Group 6:</a:t>
            </a:r>
            <a:endParaRPr/>
          </a:p>
          <a:p>
            <a:pPr indent="0" lvl="0" marL="0" rtl="0" algn="l">
              <a:spcBef>
                <a:spcPts val="0"/>
              </a:spcBef>
              <a:spcAft>
                <a:spcPts val="0"/>
              </a:spcAft>
              <a:buNone/>
            </a:pPr>
            <a:r>
              <a:rPr lang="en"/>
              <a:t>Bhavan Mehta</a:t>
            </a:r>
            <a:endParaRPr/>
          </a:p>
          <a:p>
            <a:pPr indent="0" lvl="0" marL="0" rtl="0" algn="l">
              <a:spcBef>
                <a:spcPts val="0"/>
              </a:spcBef>
              <a:spcAft>
                <a:spcPts val="0"/>
              </a:spcAft>
              <a:buNone/>
            </a:pPr>
            <a:r>
              <a:rPr lang="en"/>
              <a:t>Ahnaful Arephin </a:t>
            </a:r>
            <a:endParaRPr/>
          </a:p>
          <a:p>
            <a:pPr indent="0" lvl="0" marL="0" rtl="0" algn="l">
              <a:spcBef>
                <a:spcPts val="0"/>
              </a:spcBef>
              <a:spcAft>
                <a:spcPts val="0"/>
              </a:spcAft>
              <a:buNone/>
            </a:pPr>
            <a:r>
              <a:rPr lang="en"/>
              <a:t>Vallabhan Kudlu Ramakrishnan </a:t>
            </a:r>
            <a:endParaRPr/>
          </a:p>
          <a:p>
            <a:pPr indent="0" lvl="0" marL="0" rtl="0" algn="l">
              <a:spcBef>
                <a:spcPts val="0"/>
              </a:spcBef>
              <a:spcAft>
                <a:spcPts val="0"/>
              </a:spcAft>
              <a:buNone/>
            </a:pPr>
            <a:r>
              <a:t/>
            </a:r>
            <a:endParaRPr/>
          </a:p>
        </p:txBody>
      </p:sp>
      <p:pic>
        <p:nvPicPr>
          <p:cNvPr id="137" name="Google Shape;137;p13"/>
          <p:cNvPicPr preferRelativeResize="0"/>
          <p:nvPr/>
        </p:nvPicPr>
        <p:blipFill rotWithShape="1">
          <a:blip r:embed="rId3">
            <a:alphaModFix/>
          </a:blip>
          <a:srcRect b="0" l="0" r="0" t="0"/>
          <a:stretch/>
        </p:blipFill>
        <p:spPr>
          <a:xfrm>
            <a:off x="7239275" y="1150825"/>
            <a:ext cx="1620175" cy="1620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22"/>
          <p:cNvPicPr preferRelativeResize="0"/>
          <p:nvPr/>
        </p:nvPicPr>
        <p:blipFill>
          <a:blip r:embed="rId3">
            <a:alphaModFix/>
          </a:blip>
          <a:stretch>
            <a:fillRect/>
          </a:stretch>
        </p:blipFill>
        <p:spPr>
          <a:xfrm>
            <a:off x="45250" y="1543050"/>
            <a:ext cx="1679975" cy="3475425"/>
          </a:xfrm>
          <a:prstGeom prst="rect">
            <a:avLst/>
          </a:prstGeom>
          <a:noFill/>
          <a:ln>
            <a:noFill/>
          </a:ln>
        </p:spPr>
      </p:pic>
      <p:pic>
        <p:nvPicPr>
          <p:cNvPr id="199" name="Google Shape;199;p22"/>
          <p:cNvPicPr preferRelativeResize="0"/>
          <p:nvPr/>
        </p:nvPicPr>
        <p:blipFill>
          <a:blip r:embed="rId4">
            <a:alphaModFix/>
          </a:blip>
          <a:stretch>
            <a:fillRect/>
          </a:stretch>
        </p:blipFill>
        <p:spPr>
          <a:xfrm>
            <a:off x="3489125" y="1457325"/>
            <a:ext cx="1679975" cy="3475425"/>
          </a:xfrm>
          <a:prstGeom prst="rect">
            <a:avLst/>
          </a:prstGeom>
          <a:noFill/>
          <a:ln>
            <a:noFill/>
          </a:ln>
        </p:spPr>
      </p:pic>
      <p:pic>
        <p:nvPicPr>
          <p:cNvPr id="200" name="Google Shape;200;p22"/>
          <p:cNvPicPr preferRelativeResize="0"/>
          <p:nvPr/>
        </p:nvPicPr>
        <p:blipFill>
          <a:blip r:embed="rId5">
            <a:alphaModFix/>
          </a:blip>
          <a:stretch>
            <a:fillRect/>
          </a:stretch>
        </p:blipFill>
        <p:spPr>
          <a:xfrm>
            <a:off x="6933000" y="1543050"/>
            <a:ext cx="1856225" cy="3546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a:t>
            </a:r>
            <a:endParaRPr/>
          </a:p>
        </p:txBody>
      </p:sp>
      <p:sp>
        <p:nvSpPr>
          <p:cNvPr id="206" name="Google Shape;206;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greatest benefit that GymBuddy will provide is a service that does not currently exist in the market</a:t>
            </a:r>
            <a:endParaRPr/>
          </a:p>
          <a:p>
            <a:pPr indent="0" lvl="0" marL="0" rtl="0" algn="l">
              <a:spcBef>
                <a:spcPts val="1600"/>
              </a:spcBef>
              <a:spcAft>
                <a:spcPts val="0"/>
              </a:spcAft>
              <a:buNone/>
            </a:pPr>
            <a:r>
              <a:rPr lang="en"/>
              <a:t>These benefits include:</a:t>
            </a:r>
            <a:endParaRPr/>
          </a:p>
          <a:p>
            <a:pPr indent="-311150" lvl="0" marL="457200" rtl="0" algn="l">
              <a:spcBef>
                <a:spcPts val="1600"/>
              </a:spcBef>
              <a:spcAft>
                <a:spcPts val="0"/>
              </a:spcAft>
              <a:buSzPts val="1300"/>
              <a:buChar char="●"/>
            </a:pPr>
            <a:r>
              <a:rPr lang="en"/>
              <a:t>Providing gym members with the ability to plan their workout around their schedule and how busy a gym may be</a:t>
            </a:r>
            <a:endParaRPr/>
          </a:p>
          <a:p>
            <a:pPr indent="-311150" lvl="0" marL="457200" rtl="0" algn="l">
              <a:spcBef>
                <a:spcPts val="0"/>
              </a:spcBef>
              <a:spcAft>
                <a:spcPts val="0"/>
              </a:spcAft>
              <a:buSzPts val="1300"/>
              <a:buChar char="●"/>
            </a:pPr>
            <a:r>
              <a:rPr lang="en"/>
              <a:t>Allowing Gyms that are on GymBuddy to manage their members and equipment better</a:t>
            </a:r>
            <a:endParaRPr/>
          </a:p>
          <a:p>
            <a:pPr indent="-311150" lvl="0" marL="457200" rtl="0" algn="l">
              <a:spcBef>
                <a:spcPts val="0"/>
              </a:spcBef>
              <a:spcAft>
                <a:spcPts val="0"/>
              </a:spcAft>
              <a:buSzPts val="1300"/>
              <a:buChar char="●"/>
            </a:pPr>
            <a:r>
              <a:rPr lang="en"/>
              <a:t>Giving new Gym Members, that are not familiar with workout routines, an easier time with figuring out what workout to do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212" name="Google Shape;212;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Real-time data collection will allow gyms to make better business decisions and provide additional services as needed</a:t>
            </a:r>
            <a:endParaRPr/>
          </a:p>
          <a:p>
            <a:pPr indent="-311150" lvl="0" marL="457200" rtl="0" algn="l">
              <a:spcBef>
                <a:spcPts val="1000"/>
              </a:spcBef>
              <a:spcAft>
                <a:spcPts val="0"/>
              </a:spcAft>
              <a:buSzPts val="1300"/>
              <a:buChar char="●"/>
            </a:pPr>
            <a:r>
              <a:rPr lang="en"/>
              <a:t>Providing historical data to the gym member </a:t>
            </a:r>
            <a:endParaRPr/>
          </a:p>
          <a:p>
            <a:pPr indent="-311150" lvl="0" marL="457200" rtl="0" algn="l">
              <a:spcBef>
                <a:spcPts val="1000"/>
              </a:spcBef>
              <a:spcAft>
                <a:spcPts val="0"/>
              </a:spcAft>
              <a:buSzPts val="1300"/>
              <a:buChar char="●"/>
            </a:pPr>
            <a:r>
              <a:rPr lang="en"/>
              <a:t>Expanding this service to other gyms in the local area, and eventually around the country</a:t>
            </a:r>
            <a:endParaRPr/>
          </a:p>
          <a:p>
            <a:pPr indent="-311150" lvl="0" marL="457200" rtl="0" algn="l">
              <a:spcBef>
                <a:spcPts val="1000"/>
              </a:spcBef>
              <a:spcAft>
                <a:spcPts val="1000"/>
              </a:spcAft>
              <a:buSzPts val="1300"/>
              <a:buChar char="●"/>
            </a:pPr>
            <a:r>
              <a:rPr lang="en"/>
              <a:t>Expanding the service to include other forms of fitness, such as crossfit, running, etc.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Presentation Outline</a:t>
            </a:r>
            <a:endParaRPr/>
          </a:p>
          <a:p>
            <a:pPr indent="-381000" lvl="0" marL="457200" rtl="0" algn="l">
              <a:spcBef>
                <a:spcPts val="0"/>
              </a:spcBef>
              <a:spcAft>
                <a:spcPts val="0"/>
              </a:spcAft>
              <a:buSzPts val="2400"/>
              <a:buChar char="●"/>
            </a:pPr>
            <a:r>
              <a:rPr lang="en" sz="2400"/>
              <a:t>Current </a:t>
            </a:r>
            <a:r>
              <a:rPr lang="en" sz="2400"/>
              <a:t>Problems</a:t>
            </a:r>
            <a:endParaRPr sz="2400"/>
          </a:p>
          <a:p>
            <a:pPr indent="-381000" lvl="0" marL="457200" rtl="0" algn="l">
              <a:spcBef>
                <a:spcPts val="0"/>
              </a:spcBef>
              <a:spcAft>
                <a:spcPts val="0"/>
              </a:spcAft>
              <a:buSzPts val="2400"/>
              <a:buChar char="●"/>
            </a:pPr>
            <a:r>
              <a:rPr lang="en" sz="2400"/>
              <a:t>Statistics</a:t>
            </a:r>
            <a:endParaRPr sz="2400"/>
          </a:p>
          <a:p>
            <a:pPr indent="-381000" lvl="0" marL="457200" rtl="0" algn="l">
              <a:spcBef>
                <a:spcPts val="0"/>
              </a:spcBef>
              <a:spcAft>
                <a:spcPts val="0"/>
              </a:spcAft>
              <a:buSzPts val="2400"/>
              <a:buChar char="●"/>
            </a:pPr>
            <a:r>
              <a:rPr lang="en" sz="2400"/>
              <a:t>What is GymBuddy?</a:t>
            </a:r>
            <a:endParaRPr sz="2400"/>
          </a:p>
          <a:p>
            <a:pPr indent="-381000" lvl="0" marL="457200" rtl="0" algn="l">
              <a:spcBef>
                <a:spcPts val="0"/>
              </a:spcBef>
              <a:spcAft>
                <a:spcPts val="0"/>
              </a:spcAft>
              <a:buSzPts val="2400"/>
              <a:buChar char="●"/>
            </a:pPr>
            <a:r>
              <a:rPr lang="en" sz="2400"/>
              <a:t>Business Process Model</a:t>
            </a:r>
            <a:endParaRPr sz="2400"/>
          </a:p>
          <a:p>
            <a:pPr indent="-381000" lvl="0" marL="457200" rtl="0" algn="l">
              <a:spcBef>
                <a:spcPts val="0"/>
              </a:spcBef>
              <a:spcAft>
                <a:spcPts val="0"/>
              </a:spcAft>
              <a:buSzPts val="2400"/>
              <a:buChar char="●"/>
            </a:pPr>
            <a:r>
              <a:rPr lang="en" sz="2400"/>
              <a:t>User Interface (UI)</a:t>
            </a:r>
            <a:endParaRPr sz="2400"/>
          </a:p>
          <a:p>
            <a:pPr indent="-381000" lvl="0" marL="457200" rtl="0" algn="l">
              <a:spcBef>
                <a:spcPts val="0"/>
              </a:spcBef>
              <a:spcAft>
                <a:spcPts val="0"/>
              </a:spcAft>
              <a:buSzPts val="2400"/>
              <a:buChar char="●"/>
            </a:pPr>
            <a:r>
              <a:rPr lang="en" sz="2400"/>
              <a:t>Benefits of GymBuddy</a:t>
            </a:r>
            <a:endParaRPr sz="2400"/>
          </a:p>
          <a:p>
            <a:pPr indent="-381000" lvl="0" marL="457200" rtl="0" algn="l">
              <a:spcBef>
                <a:spcPts val="0"/>
              </a:spcBef>
              <a:spcAft>
                <a:spcPts val="0"/>
              </a:spcAft>
              <a:buSzPts val="2400"/>
              <a:buChar char="●"/>
            </a:pPr>
            <a:r>
              <a:rPr lang="en" sz="2400"/>
              <a:t>Future Scope</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Problems</a:t>
            </a:r>
            <a:endParaRPr/>
          </a:p>
        </p:txBody>
      </p:sp>
      <p:sp>
        <p:nvSpPr>
          <p:cNvPr id="148" name="Google Shape;148;p15"/>
          <p:cNvSpPr txBox="1"/>
          <p:nvPr>
            <p:ph idx="1" type="body"/>
          </p:nvPr>
        </p:nvSpPr>
        <p:spPr>
          <a:xfrm>
            <a:off x="1297500" y="1567550"/>
            <a:ext cx="7038900" cy="29112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SzPts val="1300"/>
              <a:buChar char="●"/>
            </a:pPr>
            <a:r>
              <a:rPr lang="en"/>
              <a:t>Gyms are super busy</a:t>
            </a:r>
            <a:endParaRPr/>
          </a:p>
          <a:p>
            <a:pPr indent="-311150" lvl="0" marL="457200" rtl="0" algn="l">
              <a:spcBef>
                <a:spcPts val="1000"/>
              </a:spcBef>
              <a:spcAft>
                <a:spcPts val="0"/>
              </a:spcAft>
              <a:buSzPts val="1300"/>
              <a:buChar char="●"/>
            </a:pPr>
            <a:r>
              <a:rPr lang="en"/>
              <a:t>Equipment can be unavailable when you need it</a:t>
            </a:r>
            <a:endParaRPr/>
          </a:p>
          <a:p>
            <a:pPr indent="-311150" lvl="0" marL="457200" rtl="0" algn="l">
              <a:spcBef>
                <a:spcPts val="1000"/>
              </a:spcBef>
              <a:spcAft>
                <a:spcPts val="1000"/>
              </a:spcAft>
              <a:buSzPts val="1300"/>
              <a:buChar char="●"/>
            </a:pPr>
            <a:r>
              <a:rPr lang="en"/>
              <a:t>Workout routines are unknown/unfamiliar</a:t>
            </a:r>
            <a:endParaRPr/>
          </a:p>
        </p:txBody>
      </p:sp>
      <p:pic>
        <p:nvPicPr>
          <p:cNvPr id="149" name="Google Shape;149;p15"/>
          <p:cNvPicPr preferRelativeResize="0"/>
          <p:nvPr/>
        </p:nvPicPr>
        <p:blipFill>
          <a:blip r:embed="rId3">
            <a:alphaModFix/>
          </a:blip>
          <a:stretch>
            <a:fillRect/>
          </a:stretch>
        </p:blipFill>
        <p:spPr>
          <a:xfrm>
            <a:off x="5886912" y="695675"/>
            <a:ext cx="2730713" cy="3960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Gym Membership Statistics</a:t>
            </a:r>
            <a:endParaRPr/>
          </a:p>
        </p:txBody>
      </p:sp>
      <p:sp>
        <p:nvSpPr>
          <p:cNvPr id="155" name="Google Shape;155;p16"/>
          <p:cNvSpPr txBox="1"/>
          <p:nvPr>
            <p:ph idx="1" type="body"/>
          </p:nvPr>
        </p:nvSpPr>
        <p:spPr>
          <a:xfrm>
            <a:off x="1016325" y="1567538"/>
            <a:ext cx="2787600" cy="29112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SzPts val="1300"/>
              <a:buChar char="●"/>
            </a:pPr>
            <a:r>
              <a:rPr lang="en"/>
              <a:t>Gym membership has nearly doubled from 2000 to 2017</a:t>
            </a:r>
            <a:endParaRPr/>
          </a:p>
        </p:txBody>
      </p:sp>
      <p:pic>
        <p:nvPicPr>
          <p:cNvPr id="156" name="Google Shape;156;p16"/>
          <p:cNvPicPr preferRelativeResize="0"/>
          <p:nvPr/>
        </p:nvPicPr>
        <p:blipFill>
          <a:blip r:embed="rId3">
            <a:alphaModFix/>
          </a:blip>
          <a:stretch>
            <a:fillRect/>
          </a:stretch>
        </p:blipFill>
        <p:spPr>
          <a:xfrm>
            <a:off x="4191200" y="1548787"/>
            <a:ext cx="4426376" cy="2948725"/>
          </a:xfrm>
          <a:prstGeom prst="rect">
            <a:avLst/>
          </a:prstGeom>
          <a:noFill/>
          <a:ln>
            <a:noFill/>
          </a:ln>
        </p:spPr>
      </p:pic>
      <p:sp>
        <p:nvSpPr>
          <p:cNvPr id="157" name="Google Shape;157;p16"/>
          <p:cNvSpPr txBox="1"/>
          <p:nvPr/>
        </p:nvSpPr>
        <p:spPr>
          <a:xfrm>
            <a:off x="4191200" y="4478750"/>
            <a:ext cx="1265400" cy="20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1"/>
                </a:solidFill>
                <a:latin typeface="Lato"/>
                <a:ea typeface="Lato"/>
                <a:cs typeface="Lato"/>
                <a:sym typeface="Lato"/>
              </a:rPr>
              <a:t>Source: Statista</a:t>
            </a:r>
            <a:endParaRPr sz="7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GymBuddy?</a:t>
            </a:r>
            <a:endParaRPr/>
          </a:p>
        </p:txBody>
      </p:sp>
      <p:sp>
        <p:nvSpPr>
          <p:cNvPr id="163" name="Google Shape;163;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GymBuddy is an app designed for gym members that are frustrated with going to a gym that is too busy or has equipment that feels like is ALWAYS in use and never available.</a:t>
            </a:r>
            <a:endParaRPr/>
          </a:p>
          <a:p>
            <a:pPr indent="0" lvl="0" marL="0" rtl="0" algn="l">
              <a:spcBef>
                <a:spcPts val="1600"/>
              </a:spcBef>
              <a:spcAft>
                <a:spcPts val="0"/>
              </a:spcAft>
              <a:buNone/>
            </a:pPr>
            <a:r>
              <a:rPr lang="en"/>
              <a:t>It will provide information such as </a:t>
            </a:r>
            <a:endParaRPr/>
          </a:p>
          <a:p>
            <a:pPr indent="-311150" lvl="0" marL="457200" rtl="0" algn="l">
              <a:spcBef>
                <a:spcPts val="1600"/>
              </a:spcBef>
              <a:spcAft>
                <a:spcPts val="0"/>
              </a:spcAft>
              <a:buSzPts val="1300"/>
              <a:buChar char="●"/>
            </a:pPr>
            <a:r>
              <a:rPr lang="en"/>
              <a:t>How busy the gym is currently</a:t>
            </a:r>
            <a:endParaRPr/>
          </a:p>
          <a:p>
            <a:pPr indent="-311150" lvl="0" marL="457200" rtl="0" algn="l">
              <a:spcBef>
                <a:spcPts val="0"/>
              </a:spcBef>
              <a:spcAft>
                <a:spcPts val="0"/>
              </a:spcAft>
              <a:buSzPts val="1300"/>
              <a:buChar char="●"/>
            </a:pPr>
            <a:r>
              <a:rPr lang="en"/>
              <a:t>Give average wait time and occupancy rate</a:t>
            </a:r>
            <a:endParaRPr/>
          </a:p>
          <a:p>
            <a:pPr indent="-311150" lvl="0" marL="457200" rtl="0" algn="l">
              <a:spcBef>
                <a:spcPts val="0"/>
              </a:spcBef>
              <a:spcAft>
                <a:spcPts val="0"/>
              </a:spcAft>
              <a:buSzPts val="1300"/>
              <a:buChar char="●"/>
            </a:pPr>
            <a:r>
              <a:rPr lang="en"/>
              <a:t>What equipment is currently available for use</a:t>
            </a:r>
            <a:endParaRPr/>
          </a:p>
          <a:p>
            <a:pPr indent="-311150" lvl="0" marL="457200" rtl="0" algn="l">
              <a:spcBef>
                <a:spcPts val="0"/>
              </a:spcBef>
              <a:spcAft>
                <a:spcPts val="0"/>
              </a:spcAft>
              <a:buSzPts val="1300"/>
              <a:buChar char="●"/>
            </a:pPr>
            <a:r>
              <a:rPr lang="en"/>
              <a:t>Provide workout recommendations.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0" y="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Process Model and Notation</a:t>
            </a:r>
            <a:endParaRPr/>
          </a:p>
        </p:txBody>
      </p:sp>
      <p:sp>
        <p:nvSpPr>
          <p:cNvPr id="169" name="Google Shape;169;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0" name="Google Shape;170;p18"/>
          <p:cNvPicPr preferRelativeResize="0"/>
          <p:nvPr/>
        </p:nvPicPr>
        <p:blipFill>
          <a:blip r:embed="rId3">
            <a:alphaModFix/>
          </a:blip>
          <a:stretch>
            <a:fillRect/>
          </a:stretch>
        </p:blipFill>
        <p:spPr>
          <a:xfrm>
            <a:off x="0" y="875075"/>
            <a:ext cx="9097575" cy="4296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7" name="Google Shape;177;p19"/>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4" name="Google Shape;184;p20"/>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Interface</a:t>
            </a:r>
            <a:endParaRPr/>
          </a:p>
        </p:txBody>
      </p:sp>
      <p:pic>
        <p:nvPicPr>
          <p:cNvPr id="190" name="Google Shape;190;p21"/>
          <p:cNvPicPr preferRelativeResize="0"/>
          <p:nvPr/>
        </p:nvPicPr>
        <p:blipFill>
          <a:blip r:embed="rId3">
            <a:alphaModFix/>
          </a:blip>
          <a:stretch>
            <a:fillRect/>
          </a:stretch>
        </p:blipFill>
        <p:spPr>
          <a:xfrm>
            <a:off x="55975" y="1315000"/>
            <a:ext cx="1926425" cy="3824925"/>
          </a:xfrm>
          <a:prstGeom prst="rect">
            <a:avLst/>
          </a:prstGeom>
          <a:noFill/>
          <a:ln>
            <a:noFill/>
          </a:ln>
        </p:spPr>
      </p:pic>
      <p:pic>
        <p:nvPicPr>
          <p:cNvPr id="191" name="Google Shape;191;p21"/>
          <p:cNvPicPr preferRelativeResize="0"/>
          <p:nvPr/>
        </p:nvPicPr>
        <p:blipFill>
          <a:blip r:embed="rId4">
            <a:alphaModFix/>
          </a:blip>
          <a:stretch>
            <a:fillRect/>
          </a:stretch>
        </p:blipFill>
        <p:spPr>
          <a:xfrm>
            <a:off x="2336025" y="1193875"/>
            <a:ext cx="1828800" cy="3914775"/>
          </a:xfrm>
          <a:prstGeom prst="rect">
            <a:avLst/>
          </a:prstGeom>
          <a:noFill/>
          <a:ln>
            <a:noFill/>
          </a:ln>
        </p:spPr>
      </p:pic>
      <p:pic>
        <p:nvPicPr>
          <p:cNvPr id="192" name="Google Shape;192;p21"/>
          <p:cNvPicPr preferRelativeResize="0"/>
          <p:nvPr/>
        </p:nvPicPr>
        <p:blipFill>
          <a:blip r:embed="rId5">
            <a:alphaModFix/>
          </a:blip>
          <a:stretch>
            <a:fillRect/>
          </a:stretch>
        </p:blipFill>
        <p:spPr>
          <a:xfrm>
            <a:off x="4732725" y="1193875"/>
            <a:ext cx="1819275" cy="3914775"/>
          </a:xfrm>
          <a:prstGeom prst="rect">
            <a:avLst/>
          </a:prstGeom>
          <a:noFill/>
          <a:ln>
            <a:noFill/>
          </a:ln>
        </p:spPr>
      </p:pic>
      <p:pic>
        <p:nvPicPr>
          <p:cNvPr id="193" name="Google Shape;193;p21"/>
          <p:cNvPicPr preferRelativeResize="0"/>
          <p:nvPr/>
        </p:nvPicPr>
        <p:blipFill>
          <a:blip r:embed="rId6">
            <a:alphaModFix/>
          </a:blip>
          <a:stretch>
            <a:fillRect/>
          </a:stretch>
        </p:blipFill>
        <p:spPr>
          <a:xfrm>
            <a:off x="7229450" y="1193875"/>
            <a:ext cx="1718100" cy="3914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