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33" r:id="rId1"/>
  </p:sldMasterIdLst>
  <p:notesMasterIdLst>
    <p:notesMasterId r:id="rId23"/>
  </p:notesMasterIdLst>
  <p:sldIdLst>
    <p:sldId id="269" r:id="rId2"/>
    <p:sldId id="272" r:id="rId3"/>
    <p:sldId id="256" r:id="rId4"/>
    <p:sldId id="282" r:id="rId5"/>
    <p:sldId id="258" r:id="rId6"/>
    <p:sldId id="265" r:id="rId7"/>
    <p:sldId id="263" r:id="rId8"/>
    <p:sldId id="257" r:id="rId9"/>
    <p:sldId id="283" r:id="rId10"/>
    <p:sldId id="270" r:id="rId11"/>
    <p:sldId id="264" r:id="rId12"/>
    <p:sldId id="261" r:id="rId13"/>
    <p:sldId id="266" r:id="rId14"/>
    <p:sldId id="275" r:id="rId15"/>
    <p:sldId id="284" r:id="rId16"/>
    <p:sldId id="285" r:id="rId17"/>
    <p:sldId id="279" r:id="rId18"/>
    <p:sldId id="280" r:id="rId19"/>
    <p:sldId id="268" r:id="rId20"/>
    <p:sldId id="262" r:id="rId21"/>
    <p:sldId id="26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986" autoAdjust="0"/>
    <p:restoredTop sz="95196" autoAdjust="0"/>
  </p:normalViewPr>
  <p:slideViewPr>
    <p:cSldViewPr snapToGrid="0">
      <p:cViewPr varScale="1">
        <p:scale>
          <a:sx n="68" d="100"/>
          <a:sy n="68" d="100"/>
        </p:scale>
        <p:origin x="-39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09169-5A89-44DE-8926-B18DEBD932C5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3715D-BE27-40EA-828F-9643589A3D9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53388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3715D-BE27-40EA-828F-9643589A3D9C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51891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3715D-BE27-40EA-828F-9643589A3D9C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572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3715D-BE27-40EA-828F-9643589A3D9C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63278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3715D-BE27-40EA-828F-9643589A3D9C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38458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5FE5D23-89CE-47B1-89A7-1372B6103C83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1BFDB99-8C63-4220-837E-2840276528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68603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D23-89CE-47B1-89A7-1372B6103C83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DB99-8C63-4220-837E-2840276528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00935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D23-89CE-47B1-89A7-1372B6103C83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DB99-8C63-4220-837E-2840276528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69709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D23-89CE-47B1-89A7-1372B6103C83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DB99-8C63-4220-837E-28402765280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734400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D23-89CE-47B1-89A7-1372B6103C83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DB99-8C63-4220-837E-2840276528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78145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D23-89CE-47B1-89A7-1372B6103C83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DB99-8C63-4220-837E-2840276528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59135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D23-89CE-47B1-89A7-1372B6103C83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DB99-8C63-4220-837E-2840276528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23373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D23-89CE-47B1-89A7-1372B6103C83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DB99-8C63-4220-837E-2840276528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071391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D23-89CE-47B1-89A7-1372B6103C83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DB99-8C63-4220-837E-2840276528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4399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D23-89CE-47B1-89A7-1372B6103C83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DB99-8C63-4220-837E-2840276528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66489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D23-89CE-47B1-89A7-1372B6103C83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DB99-8C63-4220-837E-2840276528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8644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D23-89CE-47B1-89A7-1372B6103C83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DB99-8C63-4220-837E-2840276528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7818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D23-89CE-47B1-89A7-1372B6103C83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DB99-8C63-4220-837E-2840276528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76110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D23-89CE-47B1-89A7-1372B6103C83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DB99-8C63-4220-837E-2840276528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9098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D23-89CE-47B1-89A7-1372B6103C83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DB99-8C63-4220-837E-2840276528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2248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D23-89CE-47B1-89A7-1372B6103C83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DB99-8C63-4220-837E-2840276528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6158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D23-89CE-47B1-89A7-1372B6103C83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DB99-8C63-4220-837E-2840276528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50862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E5D23-89CE-47B1-89A7-1372B6103C83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FDB99-8C63-4220-837E-2840276528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952692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34" r:id="rId1"/>
    <p:sldLayoutId id="2147484635" r:id="rId2"/>
    <p:sldLayoutId id="2147484636" r:id="rId3"/>
    <p:sldLayoutId id="2147484637" r:id="rId4"/>
    <p:sldLayoutId id="2147484638" r:id="rId5"/>
    <p:sldLayoutId id="2147484639" r:id="rId6"/>
    <p:sldLayoutId id="2147484640" r:id="rId7"/>
    <p:sldLayoutId id="2147484641" r:id="rId8"/>
    <p:sldLayoutId id="2147484642" r:id="rId9"/>
    <p:sldLayoutId id="2147484643" r:id="rId10"/>
    <p:sldLayoutId id="2147484644" r:id="rId11"/>
    <p:sldLayoutId id="2147484645" r:id="rId12"/>
    <p:sldLayoutId id="2147484646" r:id="rId13"/>
    <p:sldLayoutId id="2147484647" r:id="rId14"/>
    <p:sldLayoutId id="2147484648" r:id="rId15"/>
    <p:sldLayoutId id="2147484649" r:id="rId16"/>
    <p:sldLayoutId id="214748465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F0B74B2-FE90-1D7B-C9EF-2EAEF7A05D64}"/>
              </a:ext>
            </a:extLst>
          </p:cNvPr>
          <p:cNvSpPr txBox="1"/>
          <p:nvPr/>
        </p:nvSpPr>
        <p:spPr>
          <a:xfrm>
            <a:off x="2672242" y="1997839"/>
            <a:ext cx="684751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600" i="1" u="sng" dirty="0">
                <a:solidFill>
                  <a:schemeClr val="tx1">
                    <a:lumMod val="95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CAPSTONE PROJECT</a:t>
            </a:r>
          </a:p>
          <a:p>
            <a:pPr algn="ctr"/>
            <a:r>
              <a:rPr lang="en-IN" sz="3600" dirty="0">
                <a:solidFill>
                  <a:schemeClr val="tx1">
                    <a:lumMod val="95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ON</a:t>
            </a:r>
          </a:p>
          <a:p>
            <a:pPr algn="ctr"/>
            <a:endParaRPr lang="en-IN" sz="3600" dirty="0">
              <a:solidFill>
                <a:schemeClr val="tx1">
                  <a:lumMod val="95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algn="ctr"/>
            <a:r>
              <a:rPr lang="en-IN" sz="3600" b="1" u="sng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EMPLOYEE MANAGEMENT SYSTEM</a:t>
            </a:r>
          </a:p>
          <a:p>
            <a:endParaRPr lang="en-IN" sz="3600" dirty="0">
              <a:solidFill>
                <a:schemeClr val="tx1">
                  <a:lumMod val="95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0502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6BDE654-A361-2EF3-3873-76662A07D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946" t="963" b="32507"/>
          <a:stretch/>
        </p:blipFill>
        <p:spPr>
          <a:xfrm>
            <a:off x="1560946" y="0"/>
            <a:ext cx="8919486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647BA5C-0874-46AA-1F27-0139DF2DC1D5}"/>
              </a:ext>
            </a:extLst>
          </p:cNvPr>
          <p:cNvSpPr txBox="1"/>
          <p:nvPr/>
        </p:nvSpPr>
        <p:spPr>
          <a:xfrm>
            <a:off x="5552231" y="233767"/>
            <a:ext cx="2648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u="sng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Flowchart of EMS</a:t>
            </a:r>
          </a:p>
        </p:txBody>
      </p:sp>
    </p:spTree>
    <p:extLst>
      <p:ext uri="{BB962C8B-B14F-4D97-AF65-F5344CB8AC3E}">
        <p14:creationId xmlns:p14="http://schemas.microsoft.com/office/powerpoint/2010/main" xmlns="" val="2204051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DE3D27B-DC8F-EA5B-38F9-FFCFC44AF8A2}"/>
              </a:ext>
            </a:extLst>
          </p:cNvPr>
          <p:cNvSpPr txBox="1"/>
          <p:nvPr/>
        </p:nvSpPr>
        <p:spPr>
          <a:xfrm>
            <a:off x="1026942" y="1198441"/>
            <a:ext cx="10860829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 Module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 Dashboard: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dashboard acts as a centralized interface for Admins to manage various aspects  of the organization.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Features: Admins can view analytics and reports on employee performance,  departmental efficiency, and other key metrics.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 Management: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Admins can perform CRUD operations on employees, which include adding new  employees, updating existing employee details, and deleting employees when  necessary.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Role and Department Assignment: Admins can assign roles to employees and  organize them into relevant departments.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 Management: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Admins can manage departments by creating, viewing, editing, or deleting  department records.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 Assignment: Manage which employees belong to which departments</a:t>
            </a:r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.</a:t>
            </a:r>
          </a:p>
          <a:p>
            <a:endParaRPr lang="en-US" sz="2000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endParaRPr lang="en-IN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B83386C-03D5-4E2B-215E-0E68727E105D}"/>
              </a:ext>
            </a:extLst>
          </p:cNvPr>
          <p:cNvSpPr txBox="1"/>
          <p:nvPr/>
        </p:nvSpPr>
        <p:spPr>
          <a:xfrm>
            <a:off x="3953023" y="464233"/>
            <a:ext cx="32883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Project Flow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xmlns="" val="1042211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80A6204-04C8-ECF8-82AF-E03CB2454A7E}"/>
              </a:ext>
            </a:extLst>
          </p:cNvPr>
          <p:cNvSpPr txBox="1"/>
          <p:nvPr/>
        </p:nvSpPr>
        <p:spPr>
          <a:xfrm>
            <a:off x="970671" y="710171"/>
            <a:ext cx="1069971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Management: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Admins can create and assign tasks to employees, monitor their progress, and  update the status of tasks.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Monitoring: Helps track the completion rate and deadlines of tasks assigned to  employees.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Management: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Admins can track employee performance through various metrics, conduct  performance reviews, and provide feedback.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 Reports: Generate reports based on the collected performance data,  which can be used for employee development.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u="sng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 Module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 Registration &amp; Authentication: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 can register and log in using their credentials. The authentication service  secures API access using JWT tokens.</a:t>
            </a:r>
          </a:p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Security: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Ensures that only authenticated users can access specific parts of the  system.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0077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C5EC082-DC07-581C-9E05-D219DD64B89C}"/>
              </a:ext>
            </a:extLst>
          </p:cNvPr>
          <p:cNvSpPr txBox="1"/>
          <p:nvPr/>
        </p:nvSpPr>
        <p:spPr>
          <a:xfrm>
            <a:off x="1744394" y="942681"/>
            <a:ext cx="90870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Profile Management: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 can view and update their personal profiles, which include contact  information, roles, and department details.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 to Information: View their assigned roles and departments.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Management: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 can view tasks assigned to them and update the status of these tasks as  they progress.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Tracking: Employees can track their progress and manage their workload  effectively.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Tracking: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 can view metrics related to their performance and receive feedback.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Reviews: Participate in performance reviews and track their career  development and goals.</a:t>
            </a:r>
          </a:p>
        </p:txBody>
      </p:sp>
    </p:spTree>
    <p:extLst>
      <p:ext uri="{BB962C8B-B14F-4D97-AF65-F5344CB8AC3E}">
        <p14:creationId xmlns:p14="http://schemas.microsoft.com/office/powerpoint/2010/main" xmlns="" val="1347749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666ADB4-63B3-A445-9C15-3DCDDC43ACAB}"/>
              </a:ext>
            </a:extLst>
          </p:cNvPr>
          <p:cNvSpPr txBox="1"/>
          <p:nvPr/>
        </p:nvSpPr>
        <p:spPr>
          <a:xfrm>
            <a:off x="5683947" y="6268825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Aparajita" panose="020B0604020202020204" pitchFamily="34" charset="0"/>
                <a:cs typeface="Aparajita" panose="020B0604020202020204" pitchFamily="34" charset="0"/>
              </a:rPr>
              <a:t>Fig: Spring Eureka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9D408D54-74B2-F106-F57F-D857C823C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86464" y="877528"/>
            <a:ext cx="10019071" cy="510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09679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EF208AE-A0B7-70E7-E35E-A54DD97199A0}"/>
              </a:ext>
            </a:extLst>
          </p:cNvPr>
          <p:cNvSpPr txBox="1"/>
          <p:nvPr/>
        </p:nvSpPr>
        <p:spPr>
          <a:xfrm>
            <a:off x="4935795" y="5341722"/>
            <a:ext cx="288085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IN" sz="2800" dirty="0"/>
              <a:t>Fig. Authentication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xmlns="" id="{78E8240D-2632-A963-3F6B-DD3B1E394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0542" y="993057"/>
            <a:ext cx="9930582" cy="434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79028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xmlns="" id="{42B32BE0-F1A7-01B8-A3B7-882D026A2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7878" y="725780"/>
            <a:ext cx="9712887" cy="47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870622E-B6C4-3E65-D8CC-5F4A84BE67A2}"/>
              </a:ext>
            </a:extLst>
          </p:cNvPr>
          <p:cNvSpPr txBox="1"/>
          <p:nvPr/>
        </p:nvSpPr>
        <p:spPr>
          <a:xfrm rot="10800000" flipV="1">
            <a:off x="2507225" y="5464928"/>
            <a:ext cx="7934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Fig. With token we are fetching employee data</a:t>
            </a:r>
          </a:p>
        </p:txBody>
      </p:sp>
    </p:spTree>
    <p:extLst>
      <p:ext uri="{BB962C8B-B14F-4D97-AF65-F5344CB8AC3E}">
        <p14:creationId xmlns:p14="http://schemas.microsoft.com/office/powerpoint/2010/main" xmlns="" val="2103332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DB2A600-7718-35B5-EF89-A330406625C7}"/>
              </a:ext>
            </a:extLst>
          </p:cNvPr>
          <p:cNvSpPr txBox="1"/>
          <p:nvPr/>
        </p:nvSpPr>
        <p:spPr>
          <a:xfrm>
            <a:off x="5397909" y="6400800"/>
            <a:ext cx="1480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>
                <a:latin typeface="Aparajita" panose="020B0604020202020204" pitchFamily="34" charset="0"/>
                <a:cs typeface="Aparajita" panose="020B0604020202020204" pitchFamily="34" charset="0"/>
              </a:rPr>
              <a:t>Fig:Swagger</a:t>
            </a:r>
            <a:endParaRPr lang="en-IN" sz="2400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5A743195-34A2-0C10-7DDB-0BBA310D5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519" y="337624"/>
            <a:ext cx="5316697" cy="295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xmlns="" id="{11983677-E63C-F0A5-B537-99B27FEDC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27077" y="3279737"/>
            <a:ext cx="5838091" cy="294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xmlns="" id="{C14B125F-BF60-76B4-7AA1-4BFE4F732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45967" y="281354"/>
            <a:ext cx="5576999" cy="301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xmlns="" id="{B1C65FCD-DC33-B13C-331A-EBEECD8DE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3385" y="3293806"/>
            <a:ext cx="4950164" cy="294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86313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7F23D95-3636-FE04-20C8-099229239F4C}"/>
              </a:ext>
            </a:extLst>
          </p:cNvPr>
          <p:cNvSpPr txBox="1"/>
          <p:nvPr/>
        </p:nvSpPr>
        <p:spPr>
          <a:xfrm>
            <a:off x="4859893" y="5618983"/>
            <a:ext cx="2674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Aparajita" panose="020B0604020202020204" pitchFamily="34" charset="0"/>
                <a:cs typeface="Aparajita" panose="020B0604020202020204" pitchFamily="34" charset="0"/>
              </a:rPr>
              <a:t>Fig: MySQL Workbench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xmlns="" id="{FC00A4D4-6CCE-5042-1663-CE6BC7CCA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7963" y="1115960"/>
            <a:ext cx="5992838" cy="20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xmlns="" id="{62CB5E4F-256A-20BD-A2BC-563E84A2C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00801" y="1115960"/>
            <a:ext cx="5078436" cy="20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xmlns="" id="{49C818CC-0138-7C24-214F-B6D1C2850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2031" y="3185652"/>
            <a:ext cx="5978770" cy="226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>
            <a:extLst>
              <a:ext uri="{FF2B5EF4-FFF2-40B4-BE49-F238E27FC236}">
                <a16:creationId xmlns:a16="http://schemas.microsoft.com/office/drawing/2014/main" xmlns="" id="{00D92AD1-697D-99EE-C646-F4CA0FCB5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00801" y="3185651"/>
            <a:ext cx="5106571" cy="226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6630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FBD0B02-5D3F-94B4-FC87-909A001F7BAE}"/>
              </a:ext>
            </a:extLst>
          </p:cNvPr>
          <p:cNvSpPr txBox="1"/>
          <p:nvPr/>
        </p:nvSpPr>
        <p:spPr>
          <a:xfrm>
            <a:off x="1179871" y="1395131"/>
            <a:ext cx="1346130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u="sng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Testing Approaches:</a:t>
            </a:r>
          </a:p>
          <a:p>
            <a:r>
              <a:rPr lang="en-IN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 Testing:  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microservice tested independently using JUnit and Mockito.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78D45F-81FA-31D4-537D-67C5CDCD31A7}"/>
              </a:ext>
            </a:extLst>
          </p:cNvPr>
          <p:cNvSpPr txBox="1"/>
          <p:nvPr/>
        </p:nvSpPr>
        <p:spPr>
          <a:xfrm>
            <a:off x="4568352" y="456136"/>
            <a:ext cx="36989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Testing and Refinement</a:t>
            </a:r>
          </a:p>
          <a:p>
            <a:endParaRPr lang="en-IN" sz="32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xmlns="" id="{0E51E9E5-3D8D-081F-ABCA-5840E2E36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2472349"/>
            <a:ext cx="5850193" cy="226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xmlns="" id="{C752EEED-C4DB-CD9F-EC48-7CEA0FB16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50195" y="2472349"/>
            <a:ext cx="6341804" cy="226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xmlns="" id="{3618DB05-6491-8B11-16F5-394404428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4739147"/>
            <a:ext cx="5850193" cy="211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xmlns="" id="{D6F6398A-3178-F185-57D9-A56597204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50195" y="4766276"/>
            <a:ext cx="6341806" cy="209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239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E674EB83-A8CC-08DA-D387-0EC7A6EA1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6387" y="88490"/>
            <a:ext cx="7069394" cy="603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64255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4476571-569F-50AD-35A5-F6D2F9B10323}"/>
              </a:ext>
            </a:extLst>
          </p:cNvPr>
          <p:cNvSpPr txBox="1"/>
          <p:nvPr/>
        </p:nvSpPr>
        <p:spPr>
          <a:xfrm>
            <a:off x="1455173" y="273783"/>
            <a:ext cx="9724518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Conclusion</a:t>
            </a:r>
          </a:p>
          <a:p>
            <a:endParaRPr lang="en-US" sz="2800" b="1" u="sng" dirty="0">
              <a:solidFill>
                <a:srgbClr val="FFFF00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r>
              <a:rPr lang="en-US" sz="2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Summary:</a:t>
            </a:r>
          </a:p>
          <a:p>
            <a:pPr lvl="1"/>
            <a:r>
              <a:rPr lang="en-US" dirty="0"/>
              <a:t>The Employee Management System project effectively showcases the advantages of using a microservices architecture for scalability and modularity. By utilizing Java, Spring Boot, Spring Cloud, and MySQL/MariaDB, the system efficiently manages employees, departments, tasks, and performance evaluations. It provides secure access via JWT-based authentication, ensuring data integrity and confidentiality. This system lays a solid foundation for further enhancements, including advanced analytics, mobile integration, and machine learning, making it a robust solution for modern human resource management.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Enhancements:</a:t>
            </a:r>
          </a:p>
          <a:p>
            <a:endParaRPr lang="en-US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Advanced Analytics:</a:t>
            </a:r>
            <a:r>
              <a:rPr lang="en-US" dirty="0"/>
              <a:t> Integrate advanced analytics for deeper insights into employee performance and organizational efficiency.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Mobile Access:</a:t>
            </a:r>
            <a:r>
              <a:rPr lang="en-US" dirty="0"/>
              <a:t> Develop mobile applications for enhanced accessibility and a better user experience.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Machine Learning:</a:t>
            </a:r>
            <a:r>
              <a:rPr lang="en-US" dirty="0"/>
              <a:t> Implement predictive analytics to forecast employee performance trends.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HR System Integration:</a:t>
            </a:r>
            <a:r>
              <a:rPr lang="en-US" dirty="0"/>
              <a:t> Connect with payroll, attendance, and other HR systems for comprehensive management.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Real-Time Notifications:</a:t>
            </a:r>
            <a:r>
              <a:rPr lang="en-US" dirty="0"/>
              <a:t> Add real-time notifications for task updates and performance feedback.</a:t>
            </a:r>
          </a:p>
          <a:p>
            <a:endParaRPr lang="en-IN" sz="2000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3188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C65F4DD-F9B5-92F5-51FF-BCBC18348253}"/>
              </a:ext>
            </a:extLst>
          </p:cNvPr>
          <p:cNvSpPr txBox="1"/>
          <p:nvPr/>
        </p:nvSpPr>
        <p:spPr>
          <a:xfrm>
            <a:off x="4507263" y="2659559"/>
            <a:ext cx="2908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u="sng" dirty="0">
                <a:solidFill>
                  <a:srgbClr val="FF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272707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61AEEBA-5743-1254-ED7A-3706BE039E92}"/>
              </a:ext>
            </a:extLst>
          </p:cNvPr>
          <p:cNvSpPr txBox="1"/>
          <p:nvPr/>
        </p:nvSpPr>
        <p:spPr>
          <a:xfrm>
            <a:off x="589935" y="928208"/>
            <a:ext cx="11602066" cy="497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000" b="1" u="sng" spc="-5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</a:t>
            </a:r>
            <a:r>
              <a:rPr lang="en-US" sz="2000" b="1" u="sng" spc="-15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u="sng" spc="-5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Overview:</a:t>
            </a:r>
            <a:endParaRPr lang="en-US" sz="2000" u="sng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69900" marR="14604" lvl="1" indent="-228600">
              <a:lnSpc>
                <a:spcPct val="101699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 Management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distributed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designed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employee-related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information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within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organization.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</a:t>
            </a:r>
            <a:r>
              <a:rPr lang="en-US" spc="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functionalities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managing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employees,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departments,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tasks,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evaluations.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built using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microservices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architecture,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allows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scalability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flexibility.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Symbol"/>
              <a:buChar char=""/>
            </a:pPr>
            <a:endParaRPr lang="en-US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en-US" sz="2000" b="1" u="sng" spc="-5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Technologies</a:t>
            </a:r>
            <a:r>
              <a:rPr lang="en-US" sz="2000" b="1" u="sng" spc="-35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u="sng" spc="-5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Used:</a:t>
            </a:r>
            <a:endParaRPr lang="en-US" sz="2000" u="sng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69900" lvl="1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Java: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core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programming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language used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69900" marR="100965" lvl="1" indent="-228600">
              <a:lnSpc>
                <a:spcPct val="102000"/>
              </a:lnSpc>
              <a:spcBef>
                <a:spcPts val="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Boot: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framework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simplifies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development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standalone,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production-ready </a:t>
            </a:r>
            <a:r>
              <a:rPr lang="en-US" spc="-2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Spring-based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applications.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easy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way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run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69900" marR="348615" lvl="1" indent="-228600">
              <a:lnSpc>
                <a:spcPct val="102000"/>
              </a:lnSpc>
              <a:spcBef>
                <a:spcPts val="5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Cloud: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build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microservices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handle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cross-cutting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concerns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configuration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management,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service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discovery,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circuit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breakers,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distributed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tracing.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69900" marR="166370" lvl="1" indent="-228600">
              <a:lnSpc>
                <a:spcPct val="101000"/>
              </a:lnSpc>
              <a:spcBef>
                <a:spcPts val="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Data</a:t>
            </a:r>
            <a:r>
              <a:rPr lang="en-US" b="1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JPA:</a:t>
            </a:r>
            <a:r>
              <a:rPr lang="en-US" b="1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 of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project,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simplifies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access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providing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spc="-2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abstraction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database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interaction.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69900" marR="502284" lvl="1" indent="-228600">
              <a:lnSpc>
                <a:spcPct val="101000"/>
              </a:lnSpc>
              <a:spcBef>
                <a:spcPts val="7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MySQL/MariaDB: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relational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management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storing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pc="-2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application's</a:t>
            </a:r>
            <a:r>
              <a:rPr lang="en-US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69900" marR="516255" lvl="1" indent="-228600">
              <a:lnSpc>
                <a:spcPct val="101000"/>
              </a:lnSpc>
              <a:spcBef>
                <a:spcPts val="7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RESTful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APIs:</a:t>
            </a:r>
            <a:r>
              <a:rPr lang="en-US" b="1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architectsural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style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designing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networked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pc="-2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providing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communication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microservices.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367DF63-3B61-BB94-C208-F58E27AB1DBE}"/>
              </a:ext>
            </a:extLst>
          </p:cNvPr>
          <p:cNvSpPr txBox="1"/>
          <p:nvPr/>
        </p:nvSpPr>
        <p:spPr>
          <a:xfrm>
            <a:off x="5101977" y="397124"/>
            <a:ext cx="19880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Introduction</a:t>
            </a:r>
            <a:endParaRPr lang="en-US" sz="3200" dirty="0">
              <a:solidFill>
                <a:srgbClr val="FF0000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xmlns="" val="2122670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F5A3B265-C57F-769B-79E6-2635741C1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43275" y="98323"/>
            <a:ext cx="5505450" cy="656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98180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AD2D374-70D3-EB47-6C0A-5FB87916561B}"/>
              </a:ext>
            </a:extLst>
          </p:cNvPr>
          <p:cNvSpPr txBox="1"/>
          <p:nvPr/>
        </p:nvSpPr>
        <p:spPr>
          <a:xfrm>
            <a:off x="801859" y="1463040"/>
            <a:ext cx="10677378" cy="3905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  <a:buFont typeface="SimSun"/>
              <a:buAutoNum type="arabicPeriod" startAt="2"/>
            </a:pPr>
            <a:endParaRPr lang="en-US" sz="2000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marL="12700" marR="241935">
              <a:lnSpc>
                <a:spcPts val="1380"/>
              </a:lnSpc>
            </a:pP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this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Management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</a:t>
            </a:r>
            <a:r>
              <a:rPr lang="en-US" spc="-28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meets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following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2700" marR="241935">
              <a:lnSpc>
                <a:spcPts val="1380"/>
              </a:lnSpc>
            </a:pP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requirements: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69900" lvl="1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b="1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Admins: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27100" marR="94615" lvl="2" indent="-228600">
              <a:lnSpc>
                <a:spcPct val="101699"/>
              </a:lnSpc>
              <a:spcBef>
                <a:spcPts val="5"/>
              </a:spcBef>
              <a:buFont typeface="Courier New"/>
              <a:buChar char="o"/>
              <a:tabLst>
                <a:tab pos="926465" algn="l"/>
                <a:tab pos="927100" algn="l"/>
              </a:tabLst>
            </a:pP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Admins need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centralized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employees,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departments,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roles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effectively.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should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able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add,</a:t>
            </a:r>
            <a:r>
              <a:rPr lang="en-US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update, delete,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details, </a:t>
            </a:r>
            <a:r>
              <a:rPr lang="en-US" spc="-2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organize employees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departments,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 roles,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tasks,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evaluate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69900" lvl="1" indent="-228600">
              <a:lnSpc>
                <a:spcPct val="100000"/>
              </a:lnSpc>
              <a:spcBef>
                <a:spcPts val="7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b="1" spc="-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Symbol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27100" marR="5080" lvl="2" indent="-228600" algn="just">
              <a:lnSpc>
                <a:spcPct val="101499"/>
              </a:lnSpc>
              <a:buFont typeface="Courier New"/>
              <a:buChar char="o"/>
              <a:tabLst>
                <a:tab pos="927100" algn="l"/>
              </a:tabLst>
            </a:pP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 should be able to manage their profiles, </a:t>
            </a:r>
            <a:r>
              <a:rPr lang="en-US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assigned </a:t>
            </a:r>
            <a:r>
              <a:rPr lang="en-US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tasks,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statuses, and track their performance. They should </a:t>
            </a:r>
            <a:r>
              <a:rPr lang="en-US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also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access to feedback and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</a:t>
            </a:r>
            <a:r>
              <a:rPr lang="en-US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evaluations from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their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managers</a:t>
            </a:r>
            <a:r>
              <a:rPr lang="en-US" sz="2000" spc="-5" dirty="0">
                <a:latin typeface="Aparajita" panose="020B0604020202020204" pitchFamily="34" charset="0"/>
                <a:cs typeface="Aparajita" panose="020B0604020202020204" pitchFamily="34" charset="0"/>
              </a:rPr>
              <a:t>.</a:t>
            </a:r>
            <a:endParaRPr lang="en-US" sz="2000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endParaRPr lang="en-IN" sz="2000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5FEAFE7-3936-9736-CD4C-19DE4B883913}"/>
              </a:ext>
            </a:extLst>
          </p:cNvPr>
          <p:cNvSpPr txBox="1"/>
          <p:nvPr/>
        </p:nvSpPr>
        <p:spPr>
          <a:xfrm>
            <a:off x="3277773" y="675248"/>
            <a:ext cx="42922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Problem</a:t>
            </a:r>
            <a:r>
              <a:rPr lang="en-US" sz="3200" b="1" u="sng" spc="-55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US" sz="3200" b="1" u="sng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Statement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xmlns="" val="799825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1E7F07D-3315-F2C1-C6B2-ABE45FFEC5F8}"/>
              </a:ext>
            </a:extLst>
          </p:cNvPr>
          <p:cNvSpPr txBox="1"/>
          <p:nvPr/>
        </p:nvSpPr>
        <p:spPr>
          <a:xfrm>
            <a:off x="829995" y="284792"/>
            <a:ext cx="10888393" cy="572464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12701" algn="ctr">
              <a:lnSpc>
                <a:spcPct val="100000"/>
              </a:lnSpc>
              <a:tabLst>
                <a:tab pos="271780" algn="l"/>
              </a:tabLst>
            </a:pPr>
            <a:r>
              <a:rPr lang="en-US" sz="3200" b="1" u="sng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Microservices</a:t>
            </a:r>
            <a:r>
              <a:rPr lang="en-US" sz="3200" b="1" u="sng" spc="-35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US" sz="3200" b="1" u="sng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Architecture</a:t>
            </a:r>
          </a:p>
          <a:p>
            <a:pPr marL="12701" algn="ctr">
              <a:lnSpc>
                <a:spcPct val="100000"/>
              </a:lnSpc>
              <a:tabLst>
                <a:tab pos="271780" algn="l"/>
              </a:tabLst>
            </a:pPr>
            <a:endParaRPr lang="en-US" sz="2800" b="1" u="sng" dirty="0">
              <a:solidFill>
                <a:srgbClr val="FFFF00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Microservices are an architectural style that structures an application as a collection  of small, autonomous services modeled around a business domain. This approach  helps in building scalable and flexible applications. Each microservice is responsible  for a specific piece of functionality and communicates with other services via APIs.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 Service Registry &amp; Discovery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Eureka Server: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Eureka is a service registry that allows microservices to register themselves at  runtime. This enables each service to discover the location of other services, making  the communication dynamic and scalable.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Role: Eureka acts as a lookup service where each microservice registers, and other  services can discover and communicate with them using the information provided  by Eureka.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B. API Gateway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Cloud Gateway: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API Gateway serves as a single entry point for all client requests. It routes  requests to the appropriate backend services based on the routing configuration.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Functions: Apart from routing, the gateway can handle cross-cutting concerns such  as authentication, logging, rate limiting, and request validation.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2536020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5DB2AD6-6AF9-0EB1-BEB3-BD85CAC336D2}"/>
              </a:ext>
            </a:extLst>
          </p:cNvPr>
          <p:cNvSpPr txBox="1"/>
          <p:nvPr/>
        </p:nvSpPr>
        <p:spPr>
          <a:xfrm>
            <a:off x="928468" y="647493"/>
            <a:ext cx="1073364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C. Authentication Service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Authentication &amp; Authorization: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service handles the authentication and authorization processes. It manages  user registration and login and generates JWT (JSON Web Token) for secure  communication.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Role Management: It distinguishes between different types of users (Admin and  Employee) and restricts access to specific functionalities based on their roles.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D. Employee Management Microservice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 Directory: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microservice is responsible for managing employee-related data. It provides  APIs to create, read, update, and delete (CRUD) employee records.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Functionality: It handles storing personal information, job roles, and department  assignments. It also allows for the management of employee roles within the  organization.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E. Department Management Microservice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 Catalog: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service manages department-related information within the organization.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APIs: It provides endpoints for creating, updating, deleting, and retrieving  departments. It also organizes employees within specific departments and manages  department-specific data.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2775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F0C49A6-7CC3-8444-59AD-AB977D955F13}"/>
              </a:ext>
            </a:extLst>
          </p:cNvPr>
          <p:cNvSpPr txBox="1"/>
          <p:nvPr/>
        </p:nvSpPr>
        <p:spPr>
          <a:xfrm>
            <a:off x="1266093" y="1036949"/>
            <a:ext cx="98192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F. Task Management Microservice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Assignment: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microservice handles the creation and assignment of tasks to employees.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APIs: It provides functionalities to create tasks, update task details, track progress,  and mark tasks as complete. It is crucial for managing work distribution and tracking  employee workload.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G. Performance</a:t>
            </a:r>
            <a:r>
              <a:rPr lang="en-IN" u="sng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Management</a:t>
            </a:r>
            <a:r>
              <a:rPr lang="en-IN" u="sng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Microservice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 Performance Tracking: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service is designed to track and evaluate the performance of employees based  on their task completion and other metrics.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APIs: It offers features for performance reviews, providing feedback, and generating  evaluation reports. These reports can be used by Admins to make informed  decisions about promotions, training, or other HR-related activities.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7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C9FD489-5487-9E36-F248-F7DAD9781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438" t="12353" r="29716" b="17250"/>
          <a:stretch/>
        </p:blipFill>
        <p:spPr>
          <a:xfrm>
            <a:off x="1181686" y="845574"/>
            <a:ext cx="9734843" cy="49554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F8FB399-5081-C9C5-AF1C-1711AEA28D4E}"/>
              </a:ext>
            </a:extLst>
          </p:cNvPr>
          <p:cNvSpPr txBox="1"/>
          <p:nvPr/>
        </p:nvSpPr>
        <p:spPr>
          <a:xfrm>
            <a:off x="4656406" y="6189786"/>
            <a:ext cx="4473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parajita" panose="020B0604020202020204" pitchFamily="34" charset="0"/>
                <a:cs typeface="Aparajita" panose="020B0604020202020204" pitchFamily="34" charset="0"/>
              </a:rPr>
              <a:t>Fig: Client-Sever Connection</a:t>
            </a:r>
          </a:p>
        </p:txBody>
      </p:sp>
    </p:spTree>
    <p:extLst>
      <p:ext uri="{BB962C8B-B14F-4D97-AF65-F5344CB8AC3E}">
        <p14:creationId xmlns:p14="http://schemas.microsoft.com/office/powerpoint/2010/main" xmlns="" val="9922340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743</TotalTime>
  <Words>1333</Words>
  <Application>Microsoft Office PowerPoint</Application>
  <PresentationFormat>Custom</PresentationFormat>
  <Paragraphs>128</Paragraphs>
  <Slides>21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Circuit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AMAN ALOK</dc:creator>
  <cp:lastModifiedBy>ADMIN</cp:lastModifiedBy>
  <cp:revision>19</cp:revision>
  <dcterms:created xsi:type="dcterms:W3CDTF">2024-08-29T15:49:06Z</dcterms:created>
  <dcterms:modified xsi:type="dcterms:W3CDTF">2024-09-01T20:48:57Z</dcterms:modified>
</cp:coreProperties>
</file>