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0" r:id="rId4"/>
    <p:sldId id="261" r:id="rId5"/>
    <p:sldId id="259" r:id="rId6"/>
    <p:sldId id="263" r:id="rId7"/>
    <p:sldId id="262" r:id="rId8"/>
    <p:sldId id="28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3" r:id="rId26"/>
    <p:sldId id="282" r:id="rId27"/>
    <p:sldId id="286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8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9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6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3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4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7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87" y="1605300"/>
            <a:ext cx="6313847" cy="1966511"/>
          </a:xfrm>
        </p:spPr>
        <p:txBody>
          <a:bodyPr anchor="ctr">
            <a:normAutofit/>
          </a:bodyPr>
          <a:lstStyle/>
          <a:p>
            <a:r>
              <a:rPr lang="en-US" sz="6000" dirty="0"/>
              <a:t>Analysis On Health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FF85E-8F5E-379B-CCC0-D76AA2F0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43" y="4555071"/>
            <a:ext cx="5364936" cy="909848"/>
          </a:xfrm>
        </p:spPr>
        <p:txBody>
          <a:bodyPr anchor="t">
            <a:noAutofit/>
          </a:bodyPr>
          <a:lstStyle/>
          <a:p>
            <a:r>
              <a:rPr lang="en-US" dirty="0"/>
              <a:t>-Bhavarth Patel</a:t>
            </a:r>
          </a:p>
          <a:p>
            <a:r>
              <a:rPr lang="en-US" dirty="0"/>
              <a:t>-</a:t>
            </a:r>
            <a:r>
              <a:rPr lang="en-US" dirty="0" err="1"/>
              <a:t>Sanskar</a:t>
            </a:r>
            <a:r>
              <a:rPr lang="en-US" dirty="0"/>
              <a:t> Surana</a:t>
            </a:r>
          </a:p>
          <a:p>
            <a:r>
              <a:rPr lang="en-US" dirty="0"/>
              <a:t>-</a:t>
            </a:r>
            <a:r>
              <a:rPr lang="en-US" dirty="0" err="1"/>
              <a:t>Jaggannath</a:t>
            </a:r>
            <a:r>
              <a:rPr lang="en-US" dirty="0"/>
              <a:t> Pradhan</a:t>
            </a:r>
          </a:p>
          <a:p>
            <a:r>
              <a:rPr lang="en-US" dirty="0"/>
              <a:t>-Mansi </a:t>
            </a:r>
            <a:r>
              <a:rPr lang="en-US" dirty="0" err="1"/>
              <a:t>Yedke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6970EC1D-F5FE-7658-2DBC-F2F90B572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5" r="948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5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Data Visualization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44" y="1100667"/>
            <a:ext cx="10075847" cy="2789873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  <a:t>The pie chart is about no. of people as per their work type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  <a:t>Form the pie chart it can be observed that most people have private job and least people have government job.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A5213-BA5E-4124-E424-7E00607A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08" y="3181300"/>
            <a:ext cx="4419983" cy="3619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BDB22-7F12-BCF0-71B8-AA553FDFF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77" y="2627881"/>
            <a:ext cx="7911783" cy="4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Data Visualization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69D79-E32D-BFC1-F7E0-09B4A6DF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44" y="1548289"/>
            <a:ext cx="4732038" cy="3182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104BF-E2F9-EA1A-9A13-53E57BD6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0" y="849758"/>
            <a:ext cx="9137172" cy="3431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22" y="5016119"/>
            <a:ext cx="10617507" cy="3182365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aleway" panose="020B0604020202020204" pitchFamily="2" charset="0"/>
              </a:rPr>
              <a:t>Following bar graph is about no. of people who had stroke and their work type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  <a:t>It</a:t>
            </a:r>
            <a:r>
              <a:rPr lang="en-US" sz="2400" dirty="0">
                <a:solidFill>
                  <a:schemeClr val="tx1"/>
                </a:solidFill>
                <a:latin typeface="Raleway" panose="020B0604020202020204" pitchFamily="2" charset="0"/>
              </a:rPr>
              <a:t> can be observed that women who work in private job have maximum count</a:t>
            </a:r>
            <a:endParaRPr lang="en-US" sz="2400" i="0" dirty="0">
              <a:solidFill>
                <a:schemeClr val="tx1"/>
              </a:solidFill>
              <a:effectLst/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2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Data Visualization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EB08A-D93A-A0CC-C21B-4B98B523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198" y="1757177"/>
            <a:ext cx="3840813" cy="2789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337BA-5B25-B2B4-BE7B-9AE5AD5B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89" y="1066845"/>
            <a:ext cx="9411516" cy="405884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17" y="1857727"/>
            <a:ext cx="7319090" cy="2588771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aleway" panose="020B0604020202020204" pitchFamily="2" charset="0"/>
              </a:rPr>
              <a:t>Following bar graph is about no. of people who had stroke and residence type.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  <a:t>It</a:t>
            </a:r>
            <a:r>
              <a:rPr lang="en-US" sz="2400" dirty="0">
                <a:solidFill>
                  <a:schemeClr val="tx1"/>
                </a:solidFill>
                <a:latin typeface="Raleway" panose="020B0604020202020204" pitchFamily="2" charset="0"/>
              </a:rPr>
              <a:t> can be observed that women higher count,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  <a:t>And also that u</a:t>
            </a:r>
            <a:r>
              <a:rPr lang="en-US" sz="2400" dirty="0">
                <a:solidFill>
                  <a:schemeClr val="tx1"/>
                </a:solidFill>
                <a:latin typeface="Raleway" panose="020B0604020202020204" pitchFamily="2" charset="0"/>
              </a:rPr>
              <a:t>rban women have higher rate in having stroke</a:t>
            </a:r>
            <a:endParaRPr lang="en-US" sz="2400" i="0" dirty="0">
              <a:solidFill>
                <a:schemeClr val="tx1"/>
              </a:solidFill>
              <a:effectLst/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0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Data Visualization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71760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D7DC1-A63E-1D6A-0BAE-434FD02E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95" y="1675164"/>
            <a:ext cx="4877320" cy="2838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32C813-4D09-7FB8-2307-F6A55A61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69" y="886123"/>
            <a:ext cx="7689246" cy="51758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397" y="4739501"/>
            <a:ext cx="10969963" cy="2789873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aleway" panose="020B0604020202020204" pitchFamily="2" charset="0"/>
              </a:rPr>
              <a:t>In above , bar graph is about no. of people if they had stroke and if they are married or not.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aleway" panose="020B0604020202020204" pitchFamily="2" charset="0"/>
              </a:rPr>
              <a:t>People who had stroke is not properly visible.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aleway" panose="020B0604020202020204" pitchFamily="2" charset="0"/>
              </a:rPr>
              <a:t>So we will plot those in a different graph for better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31889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Data Visualization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A48A7-8014-0FC3-7B5B-137CF818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15" y="1572213"/>
            <a:ext cx="4471310" cy="3094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28E281-C0AD-3262-D7D0-FBC8B4293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38"/>
          <a:stretch/>
        </p:blipFill>
        <p:spPr>
          <a:xfrm>
            <a:off x="1968304" y="953622"/>
            <a:ext cx="7270110" cy="34042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760" y="4762671"/>
            <a:ext cx="11489538" cy="2789873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aleway" panose="020B0604020202020204" pitchFamily="2" charset="0"/>
              </a:rPr>
              <a:t>In above , bar graph is about no. of people who had stroke and if they are married or not.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aleway" panose="020B0604020202020204" pitchFamily="2" charset="0"/>
              </a:rPr>
              <a:t>It can be observed that people who are married have higher count as per stroke.</a:t>
            </a:r>
          </a:p>
        </p:txBody>
      </p:sp>
    </p:spTree>
    <p:extLst>
      <p:ext uri="{BB962C8B-B14F-4D97-AF65-F5344CB8AC3E}">
        <p14:creationId xmlns:p14="http://schemas.microsoft.com/office/powerpoint/2010/main" val="142523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Classification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44" y="1100668"/>
            <a:ext cx="8470449" cy="2750316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Classification is a process of categorizing a given set of data into classes.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It can be performed on both structured or unstructured data.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process starts with predicting the class of given data points.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classes are often referred to as target, label or categories.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classification predictive modeling is the task of approximating the mapping function from input variables to discrete output variables.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main goal is to identify which class/category the new data will fall into.</a:t>
            </a:r>
            <a:endParaRPr lang="en-US" sz="2400" dirty="0">
              <a:solidFill>
                <a:schemeClr val="tx1"/>
              </a:solidFill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0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Classification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44" y="1100668"/>
            <a:ext cx="8470449" cy="2750316"/>
          </a:xfrm>
        </p:spPr>
        <p:txBody>
          <a:bodyPr>
            <a:noAutofit/>
          </a:bodyPr>
          <a:lstStyle/>
          <a:p>
            <a:pPr algn="just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Classifier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– It is an algorithm that is used to map the input data to a specific category.</a:t>
            </a:r>
          </a:p>
          <a:p>
            <a:pPr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Classification Model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– The model predicts or draws a conclusion to the input data given for training, it will predict the class or category for the data.</a:t>
            </a:r>
          </a:p>
          <a:p>
            <a:pPr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Binary  Classification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– It is a type of classification with two outcomes, for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– either true or false.</a:t>
            </a:r>
          </a:p>
          <a:p>
            <a:pPr algn="just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Train the Classifier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– Each classifier in sci-kit learn uses the fit(X, y) method to fit the model for training the train X and train label y.</a:t>
            </a:r>
          </a:p>
          <a:p>
            <a:pPr algn="just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Predict the Target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– For an unlabeled observation X, the predict(X) method returns predicted label y.</a:t>
            </a:r>
          </a:p>
          <a:p>
            <a:pPr algn="just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Evaluate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– This basically means the evaluation of the model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i.e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classification report, accuracy score, etc.</a:t>
            </a:r>
          </a:p>
          <a:p>
            <a:pPr>
              <a:lnSpc>
                <a:spcPts val="2880"/>
              </a:lnSpc>
            </a:pPr>
            <a:br>
              <a:rPr lang="en-US" sz="20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1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Machine Learning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44" y="1100667"/>
            <a:ext cx="6152281" cy="4204757"/>
          </a:xfrm>
        </p:spPr>
        <p:txBody>
          <a:bodyPr>
            <a:noAutofit/>
          </a:bodyPr>
          <a:lstStyle/>
          <a:p>
            <a:pPr algn="just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inter-bold"/>
              </a:rPr>
              <a:t>Machine learning </a:t>
            </a:r>
            <a:r>
              <a:rPr lang="en-US" sz="2000" i="0" dirty="0">
                <a:solidFill>
                  <a:schemeClr val="tx1"/>
                </a:solidFill>
                <a:effectLst/>
                <a:latin typeface="inter-bold"/>
              </a:rPr>
              <a:t>is a subset of AI, which enables the machine to automatically learn from data, improve performance from past experiences, and make predictions</a:t>
            </a: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.</a:t>
            </a:r>
          </a:p>
          <a:p>
            <a:pPr algn="just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tx1"/>
              </a:solidFill>
              <a:effectLst/>
              <a:latin typeface="inter-regular"/>
            </a:endParaRPr>
          </a:p>
          <a:p>
            <a:pPr algn="just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Machine learning contains a set of algorithms that work on a huge amount of data.</a:t>
            </a:r>
          </a:p>
          <a:p>
            <a:pPr algn="just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inter-regular"/>
            </a:endParaRP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Data is fed to these algorithms to train them, and on the basis of training, they build the model &amp; perform a specific task.</a:t>
            </a:r>
          </a:p>
          <a:p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latin typeface="Raleway" panose="020B0604020202020204" pitchFamily="2" charset="0"/>
            </a:endParaRPr>
          </a:p>
        </p:txBody>
      </p:sp>
      <p:pic>
        <p:nvPicPr>
          <p:cNvPr id="4098" name="Picture 2" descr="AI vs. Deep Learning vs. Machine Learning">
            <a:extLst>
              <a:ext uri="{FF2B5EF4-FFF2-40B4-BE49-F238E27FC236}">
                <a16:creationId xmlns:a16="http://schemas.microsoft.com/office/drawing/2014/main" id="{8662B482-80CF-DC71-80F9-3E6430CD7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" r="3137"/>
          <a:stretch/>
        </p:blipFill>
        <p:spPr bwMode="auto">
          <a:xfrm>
            <a:off x="7343091" y="1804754"/>
            <a:ext cx="4644914" cy="27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9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Supervised Machine Learning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23" y="1014403"/>
            <a:ext cx="10333756" cy="4204757"/>
          </a:xfrm>
        </p:spPr>
        <p:txBody>
          <a:bodyPr>
            <a:noAutofit/>
          </a:bodyPr>
          <a:lstStyle/>
          <a:p>
            <a:pPr algn="just">
              <a:lnSpc>
                <a:spcPts val="288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inter-regular"/>
              </a:rPr>
              <a:t>Supervised learning is the types of machine learning in which machines are trained using well "labelled" training data, and on basis of that data, machines predict the output. </a:t>
            </a:r>
          </a:p>
          <a:p>
            <a:pPr algn="just">
              <a:lnSpc>
                <a:spcPts val="288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inter-regular"/>
              </a:rPr>
              <a:t>The labelled data means some input data is already tagged with the correct output.</a:t>
            </a:r>
            <a:endParaRPr lang="en-US" sz="1100" dirty="0">
              <a:solidFill>
                <a:schemeClr val="tx1"/>
              </a:solidFill>
              <a:latin typeface="inter-regular"/>
            </a:endParaRPr>
          </a:p>
          <a:p>
            <a:pPr algn="just">
              <a:lnSpc>
                <a:spcPts val="288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inter-regular"/>
              </a:rPr>
              <a:t>In the real-world, supervised learning can be used for Risk Assessment, Image classification, Fraud Detection, spam filtering, etc.</a:t>
            </a:r>
          </a:p>
          <a:p>
            <a:pPr>
              <a:spcBef>
                <a:spcPts val="1200"/>
              </a:spcBef>
            </a:pP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latin typeface="Raleway" panose="020B060402020202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07864-9A8F-CB42-419D-EC77B13A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33" y="3547350"/>
            <a:ext cx="6526742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5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Steps involved in Supervised Learning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23" y="1014403"/>
            <a:ext cx="10333756" cy="4204757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inter-bold"/>
              </a:rPr>
              <a:t>First Determine the type of training dataset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inter-bold"/>
              </a:rPr>
              <a:t>Collect/Gather the labelled training data.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inter-bold"/>
              </a:rPr>
              <a:t>Split the training dataset into training dataset, test dataset, and validation dataset.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inter-bold"/>
              </a:rPr>
              <a:t>Determine the input features of the training dataset, which should have enough knowledge so that the model can accurately predict the output.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inter-bold"/>
              </a:rPr>
              <a:t>Determine the suitable algorithm for the model, such as support vector machine, decision tree, etc.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inter-bold"/>
              </a:rPr>
              <a:t>Execute the algorithm on the training dataset. Sometimes we need validation sets as the control parameters, which are the subset of training datasets.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inter-bold"/>
              </a:rPr>
              <a:t>Evaluate the accuracy of the model by providing the test set. If the model predicts the correct output, which means our model is accurate.</a:t>
            </a:r>
          </a:p>
        </p:txBody>
      </p:sp>
    </p:spTree>
    <p:extLst>
      <p:ext uri="{BB962C8B-B14F-4D97-AF65-F5344CB8AC3E}">
        <p14:creationId xmlns:p14="http://schemas.microsoft.com/office/powerpoint/2010/main" val="218003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183" y="-124885"/>
            <a:ext cx="5445634" cy="1486957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About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FF85E-8F5E-379B-CCC0-D76AA2F0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408" y="1603688"/>
            <a:ext cx="9314808" cy="1562206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preform EDA , visualization and classification on a dataset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: Health status based on some categories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source :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47EB5-C72F-D2A0-6353-B4618D4B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83" y="3639608"/>
            <a:ext cx="10257409" cy="2259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30761-54EA-8878-F543-D338431E0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5" t="14834" r="31505" b="15197"/>
          <a:stretch/>
        </p:blipFill>
        <p:spPr>
          <a:xfrm>
            <a:off x="10455216" y="402988"/>
            <a:ext cx="990576" cy="12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1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 fontScale="90000"/>
          </a:bodyPr>
          <a:lstStyle/>
          <a:p>
            <a:pPr algn="just"/>
            <a:r>
              <a:rPr lang="en-US" sz="4000" dirty="0"/>
              <a:t>Types of supervised Machine learning Algorithms: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23" y="1014403"/>
            <a:ext cx="6502707" cy="5369144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1600" b="1" i="0" dirty="0">
                <a:solidFill>
                  <a:schemeClr val="tx1"/>
                </a:solidFill>
                <a:effectLst/>
                <a:latin typeface="inter-bold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inter-bold"/>
              </a:rPr>
              <a:t>. Regression</a:t>
            </a:r>
          </a:p>
          <a:p>
            <a:pPr algn="just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inter-bold"/>
              </a:rPr>
              <a:t>Regression algorithms are used if there is a relationship between the input variable and the output variable. It is used for the prediction of continuous variables, such as Weather forecasting, Market Trends, etc.</a:t>
            </a:r>
          </a:p>
          <a:p>
            <a:pPr algn="just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inter-bold"/>
              </a:rPr>
              <a:t>2. Classification</a:t>
            </a:r>
          </a:p>
          <a:p>
            <a:pPr algn="just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inter-bold"/>
              </a:rPr>
              <a:t>Classification algorithms are used when the output variable is categorical, which means there are two classes such as Yes-No, Male-Female, True-false, etc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-regular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inter-bold"/>
              </a:rPr>
              <a:t>Random Forest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inter-bold"/>
              </a:rPr>
              <a:t>Decision Trees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inter-bold"/>
              </a:rPr>
              <a:t>Logistic Regression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inter-bold"/>
              </a:rPr>
              <a:t>Support vector Machines</a:t>
            </a:r>
          </a:p>
          <a:p>
            <a:pPr algn="just">
              <a:spcBef>
                <a:spcPts val="1200"/>
              </a:spcBef>
            </a:pPr>
            <a:endParaRPr lang="en-US" sz="1200" b="0" i="0" dirty="0">
              <a:solidFill>
                <a:schemeClr val="tx1"/>
              </a:solidFill>
              <a:effectLst/>
              <a:latin typeface="inter-regular"/>
            </a:endParaRPr>
          </a:p>
          <a:p>
            <a:pPr algn="just"/>
            <a:endParaRPr lang="en-US" sz="1600" b="0" i="0" dirty="0">
              <a:solidFill>
                <a:schemeClr val="tx1"/>
              </a:solidFill>
              <a:effectLst/>
              <a:latin typeface="inter-regul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0B9E1-1FD8-FDEE-A1DC-12CF3AAD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104" y="1100667"/>
            <a:ext cx="4346093" cy="24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Encoding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23" y="1014403"/>
            <a:ext cx="10808554" cy="4204757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inter-regular"/>
              </a:rPr>
              <a:t>Machine learning models require all input and output variables to be numeric.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inter-regular"/>
              </a:rPr>
              <a:t>This means that if your data contains categorical data, you must encode it to numbers before you can fit and evaluate a model.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inter-regular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inter-regular"/>
              </a:rPr>
              <a:t>Before encoding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F3838-1352-D7B6-DF8A-101298A01788}"/>
              </a:ext>
            </a:extLst>
          </p:cNvPr>
          <p:cNvSpPr txBox="1"/>
          <p:nvPr/>
        </p:nvSpPr>
        <p:spPr>
          <a:xfrm>
            <a:off x="685153" y="2549248"/>
            <a:ext cx="3476446" cy="369332"/>
          </a:xfrm>
          <a:prstGeom prst="rect">
            <a:avLst/>
          </a:prstGeom>
          <a:solidFill>
            <a:srgbClr val="27272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After encoding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EDF286-3C6F-0371-3512-B0966743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8" y="3649762"/>
            <a:ext cx="11360238" cy="2141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5EF9F4-5250-AAE3-CF23-F7FDC262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7" y="3634906"/>
            <a:ext cx="11308530" cy="21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Splitting of data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10" y="1221437"/>
            <a:ext cx="10808554" cy="4204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urw-din"/>
              </a:rPr>
              <a:t>The scikit-learn library provides us with the </a:t>
            </a:r>
            <a:r>
              <a:rPr lang="en-US" sz="2000" dirty="0" err="1">
                <a:solidFill>
                  <a:schemeClr val="tx1"/>
                </a:solidFill>
                <a:latin typeface="urw-din"/>
              </a:rPr>
              <a:t>model_selection</a:t>
            </a:r>
            <a:r>
              <a:rPr lang="en-US" sz="2000" dirty="0">
                <a:solidFill>
                  <a:schemeClr val="tx1"/>
                </a:solidFill>
                <a:latin typeface="urw-din"/>
              </a:rPr>
              <a:t> module in which we have the splitter function </a:t>
            </a:r>
            <a:r>
              <a:rPr lang="en-US" sz="2000" dirty="0" err="1">
                <a:solidFill>
                  <a:schemeClr val="tx1"/>
                </a:solidFill>
                <a:latin typeface="urw-din"/>
              </a:rPr>
              <a:t>train_test_split</a:t>
            </a:r>
            <a:r>
              <a:rPr lang="en-US" sz="2000" dirty="0">
                <a:solidFill>
                  <a:schemeClr val="tx1"/>
                </a:solidFill>
                <a:latin typeface="urw-din"/>
              </a:rPr>
              <a:t>().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urw-din"/>
              </a:rPr>
              <a:t>We split our Data into </a:t>
            </a:r>
            <a:r>
              <a:rPr lang="en-US" sz="2000" dirty="0" err="1">
                <a:solidFill>
                  <a:schemeClr val="tx1"/>
                </a:solidFill>
                <a:latin typeface="urw-din"/>
              </a:rPr>
              <a:t>X_train,X_test,Y_train,Y_test</a:t>
            </a:r>
            <a:endParaRPr lang="en-IN" sz="2000" dirty="0">
              <a:solidFill>
                <a:schemeClr val="tx1"/>
              </a:solidFill>
              <a:latin typeface="urw-din"/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  <a:latin typeface="urw-din"/>
              </a:rPr>
              <a:t>Training data consists 80% &amp; testing data consists 20% from original dataset</a:t>
            </a:r>
            <a:endParaRPr lang="en-IN" sz="2000" dirty="0">
              <a:solidFill>
                <a:schemeClr val="tx1"/>
              </a:solidFill>
              <a:latin typeface="urw-din"/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Logistic regression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Logistic regression is an example of supervised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Logistic regression aims to solve classification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It does this by predicting categorical outcomes, unlike linear regression that predicts a continuous outcome.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With our dataset we can apply it for stroke and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223662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Splitting of data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10" y="1221437"/>
            <a:ext cx="10808554" cy="4204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urw-din"/>
              </a:rPr>
              <a:t>The scikit-learn library provides us with the </a:t>
            </a:r>
            <a:r>
              <a:rPr lang="en-US" sz="2000" dirty="0" err="1">
                <a:solidFill>
                  <a:schemeClr val="tx1"/>
                </a:solidFill>
                <a:latin typeface="urw-din"/>
              </a:rPr>
              <a:t>model_selection</a:t>
            </a:r>
            <a:r>
              <a:rPr lang="en-US" sz="2000" dirty="0">
                <a:solidFill>
                  <a:schemeClr val="tx1"/>
                </a:solidFill>
                <a:latin typeface="urw-din"/>
              </a:rPr>
              <a:t> module in which we have the splitter function </a:t>
            </a:r>
            <a:r>
              <a:rPr lang="en-US" sz="2000" dirty="0" err="1">
                <a:solidFill>
                  <a:schemeClr val="tx1"/>
                </a:solidFill>
                <a:latin typeface="urw-din"/>
              </a:rPr>
              <a:t>train_test_split</a:t>
            </a:r>
            <a:r>
              <a:rPr lang="en-US" sz="2000" dirty="0">
                <a:solidFill>
                  <a:schemeClr val="tx1"/>
                </a:solidFill>
                <a:latin typeface="urw-din"/>
              </a:rPr>
              <a:t>().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urw-din"/>
              </a:rPr>
              <a:t>We split our Data into </a:t>
            </a:r>
            <a:r>
              <a:rPr lang="en-US" sz="2000" dirty="0" err="1">
                <a:solidFill>
                  <a:schemeClr val="tx1"/>
                </a:solidFill>
                <a:latin typeface="urw-din"/>
              </a:rPr>
              <a:t>X_train,X_test,Y_train,Y_test</a:t>
            </a:r>
            <a:endParaRPr lang="en-IN" sz="2000" dirty="0">
              <a:solidFill>
                <a:schemeClr val="tx1"/>
              </a:solidFill>
              <a:latin typeface="urw-din"/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  <a:latin typeface="urw-din"/>
              </a:rPr>
              <a:t>Training data consists 80% &amp; testing data consists 20% from original dataset</a:t>
            </a:r>
            <a:endParaRPr lang="en-IN" sz="2000" dirty="0">
              <a:solidFill>
                <a:schemeClr val="tx1"/>
              </a:solidFill>
              <a:latin typeface="urw-din"/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Logistic regression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Logistic regression is an example of supervised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Logistic regression aims to solve classification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It does this by predicting categorical outcomes, unlike linear regression that predicts a continuous outcome.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With our dataset we can apply it for stroke and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263833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Splitting of data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10" y="1221437"/>
            <a:ext cx="10808554" cy="420475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At first attempt we tried to split data with age and possibility of having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urw-din"/>
              </a:rPr>
              <a:t>Training data consists 80% &amp; testing data consists 20% from original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urw-din"/>
              </a:rPr>
              <a:t>After applying logistic regression </a:t>
            </a:r>
            <a:endParaRPr lang="en-IN" sz="2000" dirty="0">
              <a:solidFill>
                <a:schemeClr val="tx1"/>
              </a:solidFill>
              <a:latin typeface="urw-di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We got 95% accuracy 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D3FBD-990E-A2C1-FC4F-C8C7AC0E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72" y="1897646"/>
            <a:ext cx="2260510" cy="2137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25B65-52AD-5E6C-C73D-38DB6806C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91" y="2190072"/>
            <a:ext cx="2042337" cy="63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AF87E-6E8C-383A-CC00-664AF73F7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306" y="3578683"/>
            <a:ext cx="2521654" cy="8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1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ROC curve of data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10" y="1221437"/>
            <a:ext cx="10808554" cy="4204757"/>
          </a:xfrm>
        </p:spPr>
        <p:txBody>
          <a:bodyPr>
            <a:no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ROC curve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(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receiver operating characteristic curve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 is a graph showing the performance of a classification model at all classification thresholds. This curve plots two parameters: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True Positive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False Positive Rate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From ROC curve , we can observe that the </a:t>
            </a:r>
          </a:p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performance of our model is good as the </a:t>
            </a:r>
          </a:p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AUC is higher , it can distinguish between the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1531F-7FDE-1D09-609A-338FB88B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31" y="2654174"/>
            <a:ext cx="5069059" cy="38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5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Making Prediction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10" y="1221437"/>
            <a:ext cx="5038057" cy="45667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So we used our model to predict if a person with age(input) will have heart disease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Here, we the prediction will be 1 or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     1 – person have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     0 – person don’t have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Here, we tried to predict with age 15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And the person is  predicted to not have heart disease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6EBC5-720E-0CC1-0FFA-6BC05580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51" y="1842630"/>
            <a:ext cx="6398306" cy="28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02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Findings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10" y="1221437"/>
            <a:ext cx="11434145" cy="45667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</a:rPr>
              <a:t>People who work in private job are more likely to be a smoker.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</a:rPr>
              <a:t>Count of people who are married and having a heart disease is more that those who are not married.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</a:rPr>
              <a:t>Count of People in private job having heart disease is more than any other work-type.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</a:rPr>
              <a:t>Count of males who smokes is more than females who smokes.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</a:rPr>
              <a:t>Children are not likely to have a stroke, its very rare.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0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Dashboard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648" y="919512"/>
            <a:ext cx="8751330" cy="45667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Here is the dashboard on the entire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212BF-EA2A-1110-CB24-3C10AAFD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50" y="1399386"/>
            <a:ext cx="9509758" cy="52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7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7F2C8-8D78-569E-50E7-427CC583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927" y="3125167"/>
            <a:ext cx="2814369" cy="26994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758204" y="4203027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848" y="2024500"/>
            <a:ext cx="10739197" cy="2699497"/>
          </a:xfrm>
        </p:spPr>
        <p:txBody>
          <a:bodyPr>
            <a:no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Health status based on some categories. </a:t>
            </a: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 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4981 rows × 11 columns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Columns: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columns have object  as datatype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columns have float as datatype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columns have integer as datatype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By using [df.info]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2FDCD-CFD0-F242-DEEF-B8EFF092A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87" b="31717"/>
          <a:stretch/>
        </p:blipFill>
        <p:spPr>
          <a:xfrm>
            <a:off x="8912675" y="2459596"/>
            <a:ext cx="1343583" cy="4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7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758204" y="4203027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72727"/>
                </a:solidFill>
              </a:ln>
              <a:solidFill>
                <a:srgbClr val="272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848" y="2024500"/>
            <a:ext cx="10739197" cy="2699497"/>
          </a:xfrm>
        </p:spPr>
        <p:txBody>
          <a:bodyPr>
            <a:norm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07CD1-E168-AB14-158D-ADEA9896F1B4}"/>
              </a:ext>
            </a:extLst>
          </p:cNvPr>
          <p:cNvSpPr txBox="1"/>
          <p:nvPr/>
        </p:nvSpPr>
        <p:spPr>
          <a:xfrm>
            <a:off x="688709" y="891556"/>
            <a:ext cx="8446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 be observed that 8 columns are categorical as the no. Of unique value very low .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Categorical column represent the data which may be divided into groups. Examples of categorical variables are race, sex, age group, and educational level.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DB0FD6-63F1-1F52-4F8F-33DECD6AF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74"/>
          <a:stretch/>
        </p:blipFill>
        <p:spPr>
          <a:xfrm>
            <a:off x="434885" y="4437101"/>
            <a:ext cx="7624088" cy="2043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F116FC-5385-5DCF-EB37-813461F8E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69710"/>
          <a:stretch/>
        </p:blipFill>
        <p:spPr>
          <a:xfrm>
            <a:off x="688709" y="3534262"/>
            <a:ext cx="3233521" cy="7858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64AE9B-838C-BA33-F369-D8B2B5A6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118" y="2024500"/>
            <a:ext cx="2690558" cy="29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5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Understanding dataset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44" y="1100667"/>
            <a:ext cx="10739197" cy="2699497"/>
          </a:xfrm>
        </p:spPr>
        <p:txBody>
          <a:bodyPr>
            <a:normAutofit/>
          </a:bodyPr>
          <a:lstStyle/>
          <a:p>
            <a:r>
              <a:rPr lang="en-US" sz="2400" dirty="0"/>
              <a:t>Random 5 rows of our dataset: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707876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8A3FFF-D66F-02EB-75B0-E9C06D83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4" y="1625146"/>
            <a:ext cx="8996662" cy="1679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F4C818-FA78-6717-1FF6-998238E8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10" y="3692358"/>
            <a:ext cx="2462474" cy="2775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B0B112-5308-A389-DD5C-EF20E63316FB}"/>
              </a:ext>
            </a:extLst>
          </p:cNvPr>
          <p:cNvSpPr txBox="1"/>
          <p:nvPr/>
        </p:nvSpPr>
        <p:spPr>
          <a:xfrm>
            <a:off x="687348" y="3862978"/>
            <a:ext cx="423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 is no null value as well.</a:t>
            </a:r>
          </a:p>
        </p:txBody>
      </p:sp>
    </p:spTree>
    <p:extLst>
      <p:ext uri="{BB962C8B-B14F-4D97-AF65-F5344CB8AC3E}">
        <p14:creationId xmlns:p14="http://schemas.microsoft.com/office/powerpoint/2010/main" val="395577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Understanding dataset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44" y="1100667"/>
            <a:ext cx="10739197" cy="2699497"/>
          </a:xfrm>
        </p:spPr>
        <p:txBody>
          <a:bodyPr>
            <a:normAutofit/>
          </a:bodyPr>
          <a:lstStyle/>
          <a:p>
            <a:r>
              <a:rPr lang="en-US" sz="2400" dirty="0"/>
              <a:t>Description of dataset: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707876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A95C7B-82D9-E5B6-B8AA-580237E4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9" y="1701624"/>
            <a:ext cx="7649696" cy="30378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2E5791-D989-6206-ED32-15123D404CC7}"/>
              </a:ext>
            </a:extLst>
          </p:cNvPr>
          <p:cNvSpPr txBox="1"/>
          <p:nvPr/>
        </p:nvSpPr>
        <p:spPr>
          <a:xfrm>
            <a:off x="813759" y="5244752"/>
            <a:ext cx="522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above columns have numerical as datatype.</a:t>
            </a:r>
          </a:p>
        </p:txBody>
      </p:sp>
    </p:spTree>
    <p:extLst>
      <p:ext uri="{BB962C8B-B14F-4D97-AF65-F5344CB8AC3E}">
        <p14:creationId xmlns:p14="http://schemas.microsoft.com/office/powerpoint/2010/main" val="26186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Dealing with outliers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45" y="1100667"/>
            <a:ext cx="9005288" cy="278987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An Outlier is a data-item/object that deviates significantly from the rest of the (so-called normal)objects.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They can be caused by measurement or execution errors.</a:t>
            </a:r>
            <a:endParaRPr lang="en-US" sz="2000" dirty="0">
              <a:solidFill>
                <a:srgbClr val="FFFFFF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Boxplot: 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It captures the summary of the data effectively and efficiently with only a simple box and whiskers.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Boxplot summarizes sample data using 25th, 50th, and 75th percentiles.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 One can just get insights(quartiles, median, and outliers) into the dataset by just looking at its boxplot.</a:t>
            </a:r>
            <a:endParaRPr lang="en-US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707876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23FBDB-3C37-61FA-FDEE-81FC0A907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5" b="8239"/>
          <a:stretch/>
        </p:blipFill>
        <p:spPr>
          <a:xfrm>
            <a:off x="9518503" y="2937824"/>
            <a:ext cx="2192742" cy="3747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1272B1-18F8-9252-882D-D690881D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006" y="3919029"/>
            <a:ext cx="3718882" cy="24614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A28846-71B5-01CD-F341-C4C5BFC2B870}"/>
              </a:ext>
            </a:extLst>
          </p:cNvPr>
          <p:cNvSpPr txBox="1"/>
          <p:nvPr/>
        </p:nvSpPr>
        <p:spPr>
          <a:xfrm>
            <a:off x="830878" y="4616117"/>
            <a:ext cx="653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Original dataset had </a:t>
            </a:r>
            <a:r>
              <a:rPr lang="en-US" b="0" i="0" u="sng" dirty="0">
                <a:effectLst/>
                <a:latin typeface="Roboto" panose="02000000000000000000" pitchFamily="2" charset="0"/>
              </a:rPr>
              <a:t>4981 rows × 11 columns</a:t>
            </a:r>
            <a:r>
              <a:rPr lang="en-US" b="0" i="0" dirty="0">
                <a:effectLst/>
                <a:latin typeface="Roboto" panose="02000000000000000000" pitchFamily="2" charset="0"/>
              </a:rPr>
              <a:t> , but after removing the outliers we are left with only </a:t>
            </a:r>
          </a:p>
          <a:p>
            <a:r>
              <a:rPr lang="en-US" b="0" i="0" u="sng" dirty="0">
                <a:effectLst/>
                <a:latin typeface="Roboto" panose="02000000000000000000" pitchFamily="2" charset="0"/>
              </a:rPr>
              <a:t>4336 rows × 11 columns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1382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Dealing with “Unknown”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758204" y="4087172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F5522-67C7-3BA9-CF66-375FFD63B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39"/>
          <a:stretch/>
        </p:blipFill>
        <p:spPr>
          <a:xfrm>
            <a:off x="9144826" y="4171230"/>
            <a:ext cx="2568163" cy="1454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10F29-1DD4-D339-308E-CF161961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826" y="2976113"/>
            <a:ext cx="2864748" cy="336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9CAF22-6B0D-1C6A-3E98-8F309795B3B5}"/>
              </a:ext>
            </a:extLst>
          </p:cNvPr>
          <p:cNvSpPr txBox="1"/>
          <p:nvPr/>
        </p:nvSpPr>
        <p:spPr>
          <a:xfrm flipH="1">
            <a:off x="9047851" y="3543873"/>
            <a:ext cx="223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Before: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83544-4D31-6DB9-6109-9F15F50C98EE}"/>
              </a:ext>
            </a:extLst>
          </p:cNvPr>
          <p:cNvSpPr txBox="1"/>
          <p:nvPr/>
        </p:nvSpPr>
        <p:spPr>
          <a:xfrm flipH="1">
            <a:off x="9047851" y="3550916"/>
            <a:ext cx="2238914" cy="461665"/>
          </a:xfrm>
          <a:prstGeom prst="rect">
            <a:avLst/>
          </a:prstGeom>
          <a:solidFill>
            <a:srgbClr val="31313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After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79" y="1381357"/>
            <a:ext cx="8286246" cy="278987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As observable , column </a:t>
            </a:r>
            <a:r>
              <a:rPr lang="en-US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smoking_status</a:t>
            </a: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 have a value as “Unknown”.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Value like unknown and null only make it hard to get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That’s why we will remove it, they are multiple ways to deal with it but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Here we choose it do it with replace() method </a:t>
            </a:r>
          </a:p>
        </p:txBody>
      </p:sp>
    </p:spTree>
    <p:extLst>
      <p:ext uri="{BB962C8B-B14F-4D97-AF65-F5344CB8AC3E}">
        <p14:creationId xmlns:p14="http://schemas.microsoft.com/office/powerpoint/2010/main" val="4673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D016-9161-CBD8-E42C-76289206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9" y="0"/>
            <a:ext cx="9714765" cy="1100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Data Visualization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1DEC9D-9A97-1E58-C092-777EC853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45" y="1100667"/>
            <a:ext cx="9005288" cy="2789873"/>
          </a:xfrm>
        </p:spPr>
        <p:txBody>
          <a:bodyPr>
            <a:noAutofit/>
          </a:bodyPr>
          <a:lstStyle/>
          <a:p>
            <a:pPr fontAlgn="base"/>
            <a:r>
              <a:rPr lang="en-US" sz="2000" dirty="0">
                <a:solidFill>
                  <a:srgbClr val="FFFFFF"/>
                </a:solidFill>
                <a:latin typeface="urw-din"/>
              </a:rPr>
              <a:t>Data Visualization is really important because 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urw-din"/>
              </a:rPr>
              <a:t>Analyzing the Data in a Better Way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urw-din"/>
              </a:rPr>
              <a:t> Data Visualization Discovers the Trends in Data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urw-din"/>
              </a:rPr>
              <a:t>Data Visualization Provides a Perspective on the Data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urw-din"/>
              </a:rPr>
              <a:t>Faster Decision Making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urw-din"/>
              </a:rPr>
              <a:t> Making Sense of Complicated Data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sz="1600" i="0" dirty="0">
              <a:solidFill>
                <a:schemeClr val="tx1"/>
              </a:solidFill>
              <a:effectLst/>
              <a:latin typeface="Raleway" panose="020B06040202020202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BAB3-0B24-2E8F-1735-0FB02EFB0804}"/>
              </a:ext>
            </a:extLst>
          </p:cNvPr>
          <p:cNvSpPr/>
          <p:nvPr/>
        </p:nvSpPr>
        <p:spPr>
          <a:xfrm>
            <a:off x="691723" y="4035413"/>
            <a:ext cx="5952227" cy="70408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2727"/>
                </a:solidFill>
              </a:ln>
              <a:solidFill>
                <a:srgbClr val="272727"/>
              </a:solidFill>
            </a:endParaRPr>
          </a:p>
        </p:txBody>
      </p:sp>
      <p:pic>
        <p:nvPicPr>
          <p:cNvPr id="3078" name="Picture 6" descr="Effective Data Visualization Techniques in Data Science Using Python">
            <a:extLst>
              <a:ext uri="{FF2B5EF4-FFF2-40B4-BE49-F238E27FC236}">
                <a16:creationId xmlns:a16="http://schemas.microsoft.com/office/drawing/2014/main" id="{27CCFC53-E1E0-7CD0-73C9-3F3564E8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934" y="1335403"/>
            <a:ext cx="5053821" cy="354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6898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1705</Words>
  <Application>Microsoft Office PowerPoint</Application>
  <PresentationFormat>Widescreen</PresentationFormat>
  <Paragraphs>169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</vt:lpstr>
      <vt:lpstr>Avenir Next LT Pro</vt:lpstr>
      <vt:lpstr>inter-bold</vt:lpstr>
      <vt:lpstr>inter-regular</vt:lpstr>
      <vt:lpstr>Open Sans</vt:lpstr>
      <vt:lpstr>Raleway</vt:lpstr>
      <vt:lpstr>Roboto</vt:lpstr>
      <vt:lpstr>Segoe UI Emoji</vt:lpstr>
      <vt:lpstr>Sitka Banner</vt:lpstr>
      <vt:lpstr>urw-din</vt:lpstr>
      <vt:lpstr>HeadlinesVTI</vt:lpstr>
      <vt:lpstr>Analysis On Health Survey Data</vt:lpstr>
      <vt:lpstr>About project</vt:lpstr>
      <vt:lpstr>DATASET</vt:lpstr>
      <vt:lpstr>DATASET</vt:lpstr>
      <vt:lpstr>Understanding dataset </vt:lpstr>
      <vt:lpstr>Understanding dataset </vt:lpstr>
      <vt:lpstr>Dealing with outliers </vt:lpstr>
      <vt:lpstr>Dealing with “Unknown”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Classification</vt:lpstr>
      <vt:lpstr>Classification</vt:lpstr>
      <vt:lpstr>Machine Learning </vt:lpstr>
      <vt:lpstr>Supervised Machine Learning </vt:lpstr>
      <vt:lpstr>Steps involved in Supervised Learning </vt:lpstr>
      <vt:lpstr>Types of supervised Machine learning Algorithms:</vt:lpstr>
      <vt:lpstr>Encoding </vt:lpstr>
      <vt:lpstr>Splitting of data </vt:lpstr>
      <vt:lpstr>Splitting of data </vt:lpstr>
      <vt:lpstr>Splitting of data </vt:lpstr>
      <vt:lpstr>ROC curve of data </vt:lpstr>
      <vt:lpstr>Making Prediction</vt:lpstr>
      <vt:lpstr>Findings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bhavarth patel</dc:creator>
  <cp:lastModifiedBy>bhavarth patel</cp:lastModifiedBy>
  <cp:revision>10</cp:revision>
  <dcterms:created xsi:type="dcterms:W3CDTF">2022-09-17T14:08:37Z</dcterms:created>
  <dcterms:modified xsi:type="dcterms:W3CDTF">2022-09-20T18:22:13Z</dcterms:modified>
</cp:coreProperties>
</file>